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7" r:id="rId2"/>
    <p:sldId id="261" r:id="rId3"/>
    <p:sldId id="263" r:id="rId4"/>
    <p:sldId id="287" r:id="rId5"/>
    <p:sldId id="288" r:id="rId6"/>
    <p:sldId id="289" r:id="rId7"/>
    <p:sldId id="292" r:id="rId8"/>
    <p:sldId id="295" r:id="rId9"/>
    <p:sldId id="294" r:id="rId10"/>
    <p:sldId id="296" r:id="rId11"/>
    <p:sldId id="297" r:id="rId12"/>
    <p:sldId id="266" r:id="rId13"/>
    <p:sldId id="298" r:id="rId14"/>
    <p:sldId id="286" r:id="rId15"/>
    <p:sldId id="285" r:id="rId16"/>
    <p:sldId id="291" r:id="rId17"/>
    <p:sldId id="293" r:id="rId18"/>
  </p:sldIdLst>
  <p:sldSz cx="15122525" cy="7921625"/>
  <p:notesSz cx="6858000" cy="9144000"/>
  <p:embeddedFontLst>
    <p:embeddedFont>
      <p:font typeface="Calibri" panose="020F0502020204030204" pitchFamily="34" charset="0"/>
      <p:regular r:id="rId20"/>
      <p:bold r:id="rId21"/>
      <p:italic r:id="rId22"/>
      <p:boldItalic r:id="rId23"/>
    </p:embeddedFont>
    <p:embeddedFont>
      <p:font typeface="Gisha" panose="020B0502040204020203" pitchFamily="34" charset="-79"/>
      <p:regular r:id="rId24"/>
      <p:bold r:id="rId25"/>
    </p:embeddedFont>
    <p:embeddedFont>
      <p:font typeface="Montserrat" panose="020B0604020202020204" charset="0"/>
      <p:regular r:id="rId26"/>
      <p:bold r:id="rId27"/>
      <p:italic r:id="rId28"/>
      <p:boldItalic r:id="rId29"/>
    </p:embeddedFont>
    <p:embeddedFont>
      <p:font typeface="Montserrat SemiBol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72">
          <p15:clr>
            <a:srgbClr val="000000"/>
          </p15:clr>
        </p15:guide>
        <p15:guide id="2" pos="476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2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51" y="43"/>
      </p:cViewPr>
      <p:guideLst>
        <p:guide orient="horz" pos="2472"/>
        <p:guide pos="4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7163" y="685800"/>
            <a:ext cx="65436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7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ed7eb645d_0_548: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7ed7eb645d_0_5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86057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302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072d2428_1_81: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98072d2428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072d2428_1_81: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98072d2428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MX" sz="1200" b="1">
                <a:solidFill>
                  <a:schemeClr val="dk1"/>
                </a:solidFill>
                <a:latin typeface="Montserrat"/>
                <a:ea typeface="Montserrat"/>
                <a:cs typeface="Montserrat"/>
                <a:sym typeface="Montserrat"/>
              </a:rPr>
              <a:t>Separador #1 con ícono</a:t>
            </a:r>
            <a:br>
              <a:rPr lang="es-MX" sz="1200" b="1">
                <a:solidFill>
                  <a:schemeClr val="dk1"/>
                </a:solidFill>
                <a:latin typeface="Montserrat"/>
                <a:ea typeface="Montserrat"/>
                <a:cs typeface="Montserrat"/>
                <a:sym typeface="Montserrat"/>
              </a:rPr>
            </a:br>
            <a:r>
              <a:rPr lang="es-MX" sz="1200" b="1">
                <a:solidFill>
                  <a:schemeClr val="dk1"/>
                </a:solidFill>
                <a:latin typeface="Montserrat"/>
                <a:ea typeface="Montserrat"/>
                <a:cs typeface="Montserrat"/>
                <a:sym typeface="Montserrat"/>
              </a:rPr>
              <a:t>(colocar ícono a la altura de la separación de las líneas)</a:t>
            </a:r>
            <a:endParaRPr sz="1200">
              <a:solidFill>
                <a:schemeClr val="dk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100"/>
              <a:buFont typeface="Arial"/>
              <a:buNone/>
            </a:pP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412230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36877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31834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8f40e0d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148f40e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82047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8f40e0d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148f40e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3318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8072d2428_1_1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98072d2428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45525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3945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401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2551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8f40e0d_1_0: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148f40e0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1332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8072d2428_1_34:notes"/>
          <p:cNvSpPr>
            <a:spLocks noGrp="1" noRot="1" noChangeAspect="1"/>
          </p:cNvSpPr>
          <p:nvPr>
            <p:ph type="sldImg" idx="2"/>
          </p:nvPr>
        </p:nvSpPr>
        <p:spPr>
          <a:xfrm>
            <a:off x="155575" y="685800"/>
            <a:ext cx="65468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98072d2428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6045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515509" y="1146737"/>
            <a:ext cx="14091599" cy="31614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15" name="Google Shape;15;p2"/>
          <p:cNvSpPr txBox="1">
            <a:spLocks noGrp="1"/>
          </p:cNvSpPr>
          <p:nvPr>
            <p:ph type="subTitle" idx="1"/>
          </p:nvPr>
        </p:nvSpPr>
        <p:spPr>
          <a:xfrm>
            <a:off x="515496" y="4364902"/>
            <a:ext cx="14091599" cy="12207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a:endParaRPr/>
          </a:p>
        </p:txBody>
      </p:sp>
      <p:sp>
        <p:nvSpPr>
          <p:cNvPr id="16" name="Google Shape;16;p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515496" y="1703569"/>
            <a:ext cx="14091599" cy="3024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19400"/>
              <a:buNone/>
              <a:defRPr sz="19400"/>
            </a:lvl1pPr>
            <a:lvl2pPr lvl="1" algn="ctr">
              <a:lnSpc>
                <a:spcPct val="100000"/>
              </a:lnSpc>
              <a:spcBef>
                <a:spcPts val="0"/>
              </a:spcBef>
              <a:spcAft>
                <a:spcPts val="0"/>
              </a:spcAft>
              <a:buSzPts val="19400"/>
              <a:buNone/>
              <a:defRPr sz="19400"/>
            </a:lvl2pPr>
            <a:lvl3pPr lvl="2" algn="ctr">
              <a:lnSpc>
                <a:spcPct val="100000"/>
              </a:lnSpc>
              <a:spcBef>
                <a:spcPts val="0"/>
              </a:spcBef>
              <a:spcAft>
                <a:spcPts val="0"/>
              </a:spcAft>
              <a:buSzPts val="19400"/>
              <a:buNone/>
              <a:defRPr sz="19400"/>
            </a:lvl3pPr>
            <a:lvl4pPr lvl="3" algn="ctr">
              <a:lnSpc>
                <a:spcPct val="100000"/>
              </a:lnSpc>
              <a:spcBef>
                <a:spcPts val="0"/>
              </a:spcBef>
              <a:spcAft>
                <a:spcPts val="0"/>
              </a:spcAft>
              <a:buSzPts val="19400"/>
              <a:buNone/>
              <a:defRPr sz="19400"/>
            </a:lvl4pPr>
            <a:lvl5pPr lvl="4" algn="ctr">
              <a:lnSpc>
                <a:spcPct val="100000"/>
              </a:lnSpc>
              <a:spcBef>
                <a:spcPts val="0"/>
              </a:spcBef>
              <a:spcAft>
                <a:spcPts val="0"/>
              </a:spcAft>
              <a:buSzPts val="19400"/>
              <a:buNone/>
              <a:defRPr sz="19400"/>
            </a:lvl5pPr>
            <a:lvl6pPr lvl="5" algn="ctr">
              <a:lnSpc>
                <a:spcPct val="100000"/>
              </a:lnSpc>
              <a:spcBef>
                <a:spcPts val="0"/>
              </a:spcBef>
              <a:spcAft>
                <a:spcPts val="0"/>
              </a:spcAft>
              <a:buSzPts val="19400"/>
              <a:buNone/>
              <a:defRPr sz="19400"/>
            </a:lvl6pPr>
            <a:lvl7pPr lvl="6" algn="ctr">
              <a:lnSpc>
                <a:spcPct val="100000"/>
              </a:lnSpc>
              <a:spcBef>
                <a:spcPts val="0"/>
              </a:spcBef>
              <a:spcAft>
                <a:spcPts val="0"/>
              </a:spcAft>
              <a:buSzPts val="19400"/>
              <a:buNone/>
              <a:defRPr sz="19400"/>
            </a:lvl7pPr>
            <a:lvl8pPr lvl="7" algn="ctr">
              <a:lnSpc>
                <a:spcPct val="100000"/>
              </a:lnSpc>
              <a:spcBef>
                <a:spcPts val="0"/>
              </a:spcBef>
              <a:spcAft>
                <a:spcPts val="0"/>
              </a:spcAft>
              <a:buSzPts val="19400"/>
              <a:buNone/>
              <a:defRPr sz="19400"/>
            </a:lvl8pPr>
            <a:lvl9pPr lvl="8" algn="ctr">
              <a:lnSpc>
                <a:spcPct val="100000"/>
              </a:lnSpc>
              <a:spcBef>
                <a:spcPts val="0"/>
              </a:spcBef>
              <a:spcAft>
                <a:spcPts val="0"/>
              </a:spcAft>
              <a:buSzPts val="19400"/>
              <a:buNone/>
              <a:defRPr sz="19400"/>
            </a:lvl9pPr>
          </a:lstStyle>
          <a:p>
            <a:r>
              <a:t>xx%</a:t>
            </a:r>
          </a:p>
        </p:txBody>
      </p:sp>
      <p:sp>
        <p:nvSpPr>
          <p:cNvPr id="50" name="Google Shape;50;p11"/>
          <p:cNvSpPr txBox="1">
            <a:spLocks noGrp="1"/>
          </p:cNvSpPr>
          <p:nvPr>
            <p:ph type="body" idx="1"/>
          </p:nvPr>
        </p:nvSpPr>
        <p:spPr>
          <a:xfrm>
            <a:off x="515496" y="4854816"/>
            <a:ext cx="14091599" cy="2003400"/>
          </a:xfrm>
          <a:prstGeom prst="rect">
            <a:avLst/>
          </a:prstGeom>
          <a:noFill/>
          <a:ln>
            <a:noFill/>
          </a:ln>
        </p:spPr>
        <p:txBody>
          <a:bodyPr spcFirstLastPara="1" wrap="square" lIns="147725" tIns="147725" rIns="147725" bIns="147725" anchor="t" anchorCtr="0">
            <a:noAutofit/>
          </a:bodyPr>
          <a:lstStyle>
            <a:lvl1pPr marL="457200" lvl="0" indent="-412750" algn="ctr">
              <a:lnSpc>
                <a:spcPct val="115000"/>
              </a:lnSpc>
              <a:spcBef>
                <a:spcPts val="0"/>
              </a:spcBef>
              <a:spcAft>
                <a:spcPts val="0"/>
              </a:spcAft>
              <a:buSzPts val="2900"/>
              <a:buChar char="●"/>
              <a:defRPr/>
            </a:lvl1pPr>
            <a:lvl2pPr marL="914400" lvl="1" indent="-374650" algn="ctr">
              <a:lnSpc>
                <a:spcPct val="115000"/>
              </a:lnSpc>
              <a:spcBef>
                <a:spcPts val="2600"/>
              </a:spcBef>
              <a:spcAft>
                <a:spcPts val="0"/>
              </a:spcAft>
              <a:buSzPts val="2300"/>
              <a:buChar char="○"/>
              <a:defRPr/>
            </a:lvl2pPr>
            <a:lvl3pPr marL="1371600" lvl="2" indent="-374650" algn="ctr">
              <a:lnSpc>
                <a:spcPct val="115000"/>
              </a:lnSpc>
              <a:spcBef>
                <a:spcPts val="2600"/>
              </a:spcBef>
              <a:spcAft>
                <a:spcPts val="0"/>
              </a:spcAft>
              <a:buSzPts val="2300"/>
              <a:buChar char="■"/>
              <a:defRPr/>
            </a:lvl3pPr>
            <a:lvl4pPr marL="1828800" lvl="3" indent="-374650" algn="ctr">
              <a:lnSpc>
                <a:spcPct val="115000"/>
              </a:lnSpc>
              <a:spcBef>
                <a:spcPts val="2600"/>
              </a:spcBef>
              <a:spcAft>
                <a:spcPts val="0"/>
              </a:spcAft>
              <a:buSzPts val="2300"/>
              <a:buChar char="●"/>
              <a:defRPr/>
            </a:lvl4pPr>
            <a:lvl5pPr marL="2286000" lvl="4" indent="-374650" algn="ctr">
              <a:lnSpc>
                <a:spcPct val="115000"/>
              </a:lnSpc>
              <a:spcBef>
                <a:spcPts val="2600"/>
              </a:spcBef>
              <a:spcAft>
                <a:spcPts val="0"/>
              </a:spcAft>
              <a:buSzPts val="2300"/>
              <a:buChar char="○"/>
              <a:defRPr/>
            </a:lvl5pPr>
            <a:lvl6pPr marL="2743200" lvl="5" indent="-374650" algn="ctr">
              <a:lnSpc>
                <a:spcPct val="115000"/>
              </a:lnSpc>
              <a:spcBef>
                <a:spcPts val="2600"/>
              </a:spcBef>
              <a:spcAft>
                <a:spcPts val="0"/>
              </a:spcAft>
              <a:buSzPts val="2300"/>
              <a:buChar char="■"/>
              <a:defRPr/>
            </a:lvl6pPr>
            <a:lvl7pPr marL="3200400" lvl="6" indent="-374650" algn="ctr">
              <a:lnSpc>
                <a:spcPct val="115000"/>
              </a:lnSpc>
              <a:spcBef>
                <a:spcPts val="2600"/>
              </a:spcBef>
              <a:spcAft>
                <a:spcPts val="0"/>
              </a:spcAft>
              <a:buSzPts val="2300"/>
              <a:buChar char="●"/>
              <a:defRPr/>
            </a:lvl7pPr>
            <a:lvl8pPr marL="3657600" lvl="7" indent="-374650" algn="ctr">
              <a:lnSpc>
                <a:spcPct val="115000"/>
              </a:lnSpc>
              <a:spcBef>
                <a:spcPts val="2600"/>
              </a:spcBef>
              <a:spcAft>
                <a:spcPts val="0"/>
              </a:spcAft>
              <a:buSzPts val="2300"/>
              <a:buChar char="○"/>
              <a:defRPr/>
            </a:lvl8pPr>
            <a:lvl9pPr marL="4114800" lvl="8" indent="-374650" algn="ctr">
              <a:lnSpc>
                <a:spcPct val="115000"/>
              </a:lnSpc>
              <a:spcBef>
                <a:spcPts val="2600"/>
              </a:spcBef>
              <a:spcAft>
                <a:spcPts val="2600"/>
              </a:spcAft>
              <a:buSzPts val="2300"/>
              <a:buChar char="■"/>
              <a:defRPr/>
            </a:lvl9pPr>
          </a:lstStyle>
          <a:p>
            <a:endParaRPr/>
          </a:p>
        </p:txBody>
      </p:sp>
      <p:sp>
        <p:nvSpPr>
          <p:cNvPr id="51" name="Google Shape;51;p1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19" name="Google Shape;19;p3"/>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dirty="0"/>
          </a:p>
        </p:txBody>
      </p:sp>
      <p:sp>
        <p:nvSpPr>
          <p:cNvPr id="20" name="Google Shape;20;p3"/>
          <p:cNvSpPr txBox="1">
            <a:spLocks noGrp="1"/>
          </p:cNvSpPr>
          <p:nvPr>
            <p:ph type="sldNum" idx="12"/>
          </p:nvPr>
        </p:nvSpPr>
        <p:spPr>
          <a:xfrm>
            <a:off x="14445252" y="7647075"/>
            <a:ext cx="675096" cy="26161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bg1">
                    <a:lumMod val="50000"/>
                  </a:schemeClr>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fld id="{00000000-1234-1234-1234-123412341234}" type="slidenum">
              <a:rPr lang="es-MX" smtClean="0"/>
              <a:pPr/>
              <a:t>‹Nº›</a:t>
            </a:fld>
            <a:endParaRPr lang="es-MX" dirty="0"/>
          </a:p>
        </p:txBody>
      </p:sp>
      <p:sp>
        <p:nvSpPr>
          <p:cNvPr id="3" name="CuadroTexto 2">
            <a:extLst>
              <a:ext uri="{FF2B5EF4-FFF2-40B4-BE49-F238E27FC236}">
                <a16:creationId xmlns:a16="http://schemas.microsoft.com/office/drawing/2014/main" id="{49BAC349-CDAF-4BE0-BA6F-B906785D7C7F}"/>
              </a:ext>
            </a:extLst>
          </p:cNvPr>
          <p:cNvSpPr txBox="1"/>
          <p:nvPr userDrawn="1"/>
        </p:nvSpPr>
        <p:spPr>
          <a:xfrm>
            <a:off x="9903085" y="7692807"/>
            <a:ext cx="4429760" cy="261610"/>
          </a:xfrm>
          <a:prstGeom prst="rect">
            <a:avLst/>
          </a:prstGeom>
          <a:noFill/>
        </p:spPr>
        <p:txBody>
          <a:bodyPr wrap="square" rtlCol="0">
            <a:spAutoFit/>
          </a:bodyPr>
          <a:lstStyle/>
          <a:p>
            <a:r>
              <a:rPr lang="es-MX" sz="1050" u="none" dirty="0">
                <a:solidFill>
                  <a:schemeClr val="bg1">
                    <a:lumMod val="50000"/>
                  </a:schemeClr>
                </a:solidFill>
              </a:rPr>
              <a:t>Saulo Gabriel López Antonio</a:t>
            </a:r>
          </a:p>
        </p:txBody>
      </p:sp>
      <p:pic>
        <p:nvPicPr>
          <p:cNvPr id="7" name="Google Shape;407;p39">
            <a:extLst>
              <a:ext uri="{FF2B5EF4-FFF2-40B4-BE49-F238E27FC236}">
                <a16:creationId xmlns:a16="http://schemas.microsoft.com/office/drawing/2014/main" id="{2CA02A97-C655-460B-BD4C-000687CD63B8}"/>
              </a:ext>
            </a:extLst>
          </p:cNvPr>
          <p:cNvPicPr preferRelativeResize="0"/>
          <p:nvPr userDrawn="1"/>
        </p:nvPicPr>
        <p:blipFill rotWithShape="1">
          <a:blip r:embed="rId2">
            <a:alphaModFix/>
            <a:extLst>
              <a:ext uri="{BEBA8EAE-BF5A-486C-A8C5-ECC9F3942E4B}">
                <a14:imgProps xmlns:a14="http://schemas.microsoft.com/office/drawing/2010/main">
                  <a14:imgLayer r:embed="rId3">
                    <a14:imgEffect>
                      <a14:colorTemperature colorTemp="5947"/>
                    </a14:imgEffect>
                    <a14:imgEffect>
                      <a14:saturation sat="146000"/>
                    </a14:imgEffect>
                  </a14:imgLayer>
                </a14:imgProps>
              </a:ext>
            </a:extLst>
          </a:blip>
          <a:srcRect/>
          <a:stretch/>
        </p:blipFill>
        <p:spPr>
          <a:xfrm>
            <a:off x="13882890" y="7244215"/>
            <a:ext cx="899910" cy="5910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15496" y="3312575"/>
            <a:ext cx="14091599" cy="1296600"/>
          </a:xfrm>
          <a:prstGeom prst="rect">
            <a:avLst/>
          </a:prstGeom>
          <a:noFill/>
          <a:ln>
            <a:noFill/>
          </a:ln>
        </p:spPr>
        <p:txBody>
          <a:bodyPr spcFirstLastPara="1" wrap="square" lIns="147725" tIns="147725" rIns="147725" bIns="147725" anchor="ctr" anchorCtr="0">
            <a:noAutofit/>
          </a:bodyPr>
          <a:lstStyle>
            <a:lvl1pPr lvl="0" algn="ctr">
              <a:lnSpc>
                <a:spcPct val="100000"/>
              </a:lnSpc>
              <a:spcBef>
                <a:spcPts val="0"/>
              </a:spcBef>
              <a:spcAft>
                <a:spcPts val="0"/>
              </a:spcAft>
              <a:buSzPts val="5800"/>
              <a:buNone/>
              <a:defRPr sz="5800"/>
            </a:lvl1pPr>
            <a:lvl2pPr lvl="1" algn="ctr">
              <a:lnSpc>
                <a:spcPct val="100000"/>
              </a:lnSpc>
              <a:spcBef>
                <a:spcPts val="0"/>
              </a:spcBef>
              <a:spcAft>
                <a:spcPts val="0"/>
              </a:spcAft>
              <a:buSzPts val="5800"/>
              <a:buNone/>
              <a:defRPr sz="5800"/>
            </a:lvl2pPr>
            <a:lvl3pPr lvl="2" algn="ctr">
              <a:lnSpc>
                <a:spcPct val="100000"/>
              </a:lnSpc>
              <a:spcBef>
                <a:spcPts val="0"/>
              </a:spcBef>
              <a:spcAft>
                <a:spcPts val="0"/>
              </a:spcAft>
              <a:buSzPts val="5800"/>
              <a:buNone/>
              <a:defRPr sz="5800"/>
            </a:lvl3pPr>
            <a:lvl4pPr lvl="3" algn="ctr">
              <a:lnSpc>
                <a:spcPct val="100000"/>
              </a:lnSpc>
              <a:spcBef>
                <a:spcPts val="0"/>
              </a:spcBef>
              <a:spcAft>
                <a:spcPts val="0"/>
              </a:spcAft>
              <a:buSzPts val="5800"/>
              <a:buNone/>
              <a:defRPr sz="5800"/>
            </a:lvl4pPr>
            <a:lvl5pPr lvl="4" algn="ctr">
              <a:lnSpc>
                <a:spcPct val="100000"/>
              </a:lnSpc>
              <a:spcBef>
                <a:spcPts val="0"/>
              </a:spcBef>
              <a:spcAft>
                <a:spcPts val="0"/>
              </a:spcAft>
              <a:buSzPts val="5800"/>
              <a:buNone/>
              <a:defRPr sz="5800"/>
            </a:lvl5pPr>
            <a:lvl6pPr lvl="5" algn="ctr">
              <a:lnSpc>
                <a:spcPct val="100000"/>
              </a:lnSpc>
              <a:spcBef>
                <a:spcPts val="0"/>
              </a:spcBef>
              <a:spcAft>
                <a:spcPts val="0"/>
              </a:spcAft>
              <a:buSzPts val="5800"/>
              <a:buNone/>
              <a:defRPr sz="5800"/>
            </a:lvl6pPr>
            <a:lvl7pPr lvl="6" algn="ctr">
              <a:lnSpc>
                <a:spcPct val="100000"/>
              </a:lnSpc>
              <a:spcBef>
                <a:spcPts val="0"/>
              </a:spcBef>
              <a:spcAft>
                <a:spcPts val="0"/>
              </a:spcAft>
              <a:buSzPts val="5800"/>
              <a:buNone/>
              <a:defRPr sz="5800"/>
            </a:lvl7pPr>
            <a:lvl8pPr lvl="7" algn="ctr">
              <a:lnSpc>
                <a:spcPct val="100000"/>
              </a:lnSpc>
              <a:spcBef>
                <a:spcPts val="0"/>
              </a:spcBef>
              <a:spcAft>
                <a:spcPts val="0"/>
              </a:spcAft>
              <a:buSzPts val="5800"/>
              <a:buNone/>
              <a:defRPr sz="5800"/>
            </a:lvl8pPr>
            <a:lvl9pPr lvl="8" algn="ctr">
              <a:lnSpc>
                <a:spcPct val="100000"/>
              </a:lnSpc>
              <a:spcBef>
                <a:spcPts val="0"/>
              </a:spcBef>
              <a:spcAft>
                <a:spcPts val="0"/>
              </a:spcAft>
              <a:buSzPts val="5800"/>
              <a:buNone/>
              <a:defRPr sz="5800"/>
            </a:lvl9pPr>
          </a:lstStyle>
          <a:p>
            <a:endParaRPr/>
          </a:p>
        </p:txBody>
      </p:sp>
      <p:sp>
        <p:nvSpPr>
          <p:cNvPr id="23" name="Google Shape;23;p4"/>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26" name="Google Shape;26;p5"/>
          <p:cNvSpPr txBox="1">
            <a:spLocks noGrp="1"/>
          </p:cNvSpPr>
          <p:nvPr>
            <p:ph type="body" idx="1"/>
          </p:nvPr>
        </p:nvSpPr>
        <p:spPr>
          <a:xfrm>
            <a:off x="515496"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7" name="Google Shape;27;p5"/>
          <p:cNvSpPr txBox="1">
            <a:spLocks noGrp="1"/>
          </p:cNvSpPr>
          <p:nvPr>
            <p:ph type="body" idx="2"/>
          </p:nvPr>
        </p:nvSpPr>
        <p:spPr>
          <a:xfrm>
            <a:off x="7991917" y="1774954"/>
            <a:ext cx="6615000" cy="5261700"/>
          </a:xfrm>
          <a:prstGeom prst="rect">
            <a:avLst/>
          </a:prstGeom>
          <a:noFill/>
          <a:ln>
            <a:noFill/>
          </a:ln>
        </p:spPr>
        <p:txBody>
          <a:bodyPr spcFirstLastPara="1" wrap="square" lIns="147725" tIns="147725" rIns="147725" bIns="147725" anchor="t" anchorCtr="0">
            <a:noAutofit/>
          </a:bodyPr>
          <a:lstStyle>
            <a:lvl1pPr marL="457200" lvl="0" indent="-374650" algn="l">
              <a:lnSpc>
                <a:spcPct val="115000"/>
              </a:lnSpc>
              <a:spcBef>
                <a:spcPts val="0"/>
              </a:spcBef>
              <a:spcAft>
                <a:spcPts val="0"/>
              </a:spcAft>
              <a:buSzPts val="2300"/>
              <a:buChar char="●"/>
              <a:defRPr sz="23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28" name="Google Shape;28;p5"/>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a:endParaRPr/>
          </a:p>
        </p:txBody>
      </p:sp>
      <p:sp>
        <p:nvSpPr>
          <p:cNvPr id="31" name="Google Shape;31;p6"/>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515496" y="855693"/>
            <a:ext cx="4644000" cy="1164000"/>
          </a:xfrm>
          <a:prstGeom prst="rect">
            <a:avLst/>
          </a:prstGeom>
          <a:noFill/>
          <a:ln>
            <a:noFill/>
          </a:ln>
        </p:spPr>
        <p:txBody>
          <a:bodyPr spcFirstLastPara="1" wrap="square" lIns="147725" tIns="147725" rIns="147725" bIns="147725" anchor="b" anchorCtr="0">
            <a:noAutofit/>
          </a:bodyPr>
          <a:lstStyle>
            <a:lvl1pPr lvl="0" algn="l">
              <a:lnSpc>
                <a:spcPct val="100000"/>
              </a:lnSpc>
              <a:spcBef>
                <a:spcPts val="0"/>
              </a:spcBef>
              <a:spcAft>
                <a:spcPts val="0"/>
              </a:spcAft>
              <a:buSzPts val="3900"/>
              <a:buNone/>
              <a:defRPr sz="39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a:endParaRPr/>
          </a:p>
        </p:txBody>
      </p:sp>
      <p:sp>
        <p:nvSpPr>
          <p:cNvPr id="34" name="Google Shape;34;p7"/>
          <p:cNvSpPr txBox="1">
            <a:spLocks noGrp="1"/>
          </p:cNvSpPr>
          <p:nvPr>
            <p:ph type="body" idx="1"/>
          </p:nvPr>
        </p:nvSpPr>
        <p:spPr>
          <a:xfrm>
            <a:off x="515496" y="2140156"/>
            <a:ext cx="4644000" cy="4896600"/>
          </a:xfrm>
          <a:prstGeom prst="rect">
            <a:avLst/>
          </a:prstGeom>
          <a:noFill/>
          <a:ln>
            <a:noFill/>
          </a:ln>
        </p:spPr>
        <p:txBody>
          <a:bodyPr spcFirstLastPara="1" wrap="square" lIns="147725" tIns="147725" rIns="147725" bIns="147725" anchor="t" anchorCtr="0">
            <a:noAutofit/>
          </a:bodyPr>
          <a:lstStyle>
            <a:lvl1pPr marL="457200" lvl="0" indent="-349250" algn="l">
              <a:lnSpc>
                <a:spcPct val="115000"/>
              </a:lnSpc>
              <a:spcBef>
                <a:spcPts val="0"/>
              </a:spcBef>
              <a:spcAft>
                <a:spcPts val="0"/>
              </a:spcAft>
              <a:buSzPts val="1900"/>
              <a:buChar char="●"/>
              <a:defRPr sz="1900"/>
            </a:lvl1pPr>
            <a:lvl2pPr marL="914400" lvl="1" indent="-349250" algn="l">
              <a:lnSpc>
                <a:spcPct val="115000"/>
              </a:lnSpc>
              <a:spcBef>
                <a:spcPts val="2600"/>
              </a:spcBef>
              <a:spcAft>
                <a:spcPts val="0"/>
              </a:spcAft>
              <a:buSzPts val="1900"/>
              <a:buChar char="○"/>
              <a:defRPr sz="1900"/>
            </a:lvl2pPr>
            <a:lvl3pPr marL="1371600" lvl="2" indent="-349250" algn="l">
              <a:lnSpc>
                <a:spcPct val="115000"/>
              </a:lnSpc>
              <a:spcBef>
                <a:spcPts val="2600"/>
              </a:spcBef>
              <a:spcAft>
                <a:spcPts val="0"/>
              </a:spcAft>
              <a:buSzPts val="1900"/>
              <a:buChar char="■"/>
              <a:defRPr sz="1900"/>
            </a:lvl3pPr>
            <a:lvl4pPr marL="1828800" lvl="3" indent="-349250" algn="l">
              <a:lnSpc>
                <a:spcPct val="115000"/>
              </a:lnSpc>
              <a:spcBef>
                <a:spcPts val="2600"/>
              </a:spcBef>
              <a:spcAft>
                <a:spcPts val="0"/>
              </a:spcAft>
              <a:buSzPts val="1900"/>
              <a:buChar char="●"/>
              <a:defRPr sz="1900"/>
            </a:lvl4pPr>
            <a:lvl5pPr marL="2286000" lvl="4" indent="-349250" algn="l">
              <a:lnSpc>
                <a:spcPct val="115000"/>
              </a:lnSpc>
              <a:spcBef>
                <a:spcPts val="2600"/>
              </a:spcBef>
              <a:spcAft>
                <a:spcPts val="0"/>
              </a:spcAft>
              <a:buSzPts val="1900"/>
              <a:buChar char="○"/>
              <a:defRPr sz="1900"/>
            </a:lvl5pPr>
            <a:lvl6pPr marL="2743200" lvl="5" indent="-349250" algn="l">
              <a:lnSpc>
                <a:spcPct val="115000"/>
              </a:lnSpc>
              <a:spcBef>
                <a:spcPts val="2600"/>
              </a:spcBef>
              <a:spcAft>
                <a:spcPts val="0"/>
              </a:spcAft>
              <a:buSzPts val="1900"/>
              <a:buChar char="■"/>
              <a:defRPr sz="1900"/>
            </a:lvl6pPr>
            <a:lvl7pPr marL="3200400" lvl="6" indent="-349250" algn="l">
              <a:lnSpc>
                <a:spcPct val="115000"/>
              </a:lnSpc>
              <a:spcBef>
                <a:spcPts val="2600"/>
              </a:spcBef>
              <a:spcAft>
                <a:spcPts val="0"/>
              </a:spcAft>
              <a:buSzPts val="1900"/>
              <a:buChar char="●"/>
              <a:defRPr sz="1900"/>
            </a:lvl7pPr>
            <a:lvl8pPr marL="3657600" lvl="7" indent="-349250" algn="l">
              <a:lnSpc>
                <a:spcPct val="115000"/>
              </a:lnSpc>
              <a:spcBef>
                <a:spcPts val="2600"/>
              </a:spcBef>
              <a:spcAft>
                <a:spcPts val="0"/>
              </a:spcAft>
              <a:buSzPts val="1900"/>
              <a:buChar char="○"/>
              <a:defRPr sz="1900"/>
            </a:lvl8pPr>
            <a:lvl9pPr marL="4114800" lvl="8" indent="-349250" algn="l">
              <a:lnSpc>
                <a:spcPct val="115000"/>
              </a:lnSpc>
              <a:spcBef>
                <a:spcPts val="2600"/>
              </a:spcBef>
              <a:spcAft>
                <a:spcPts val="2600"/>
              </a:spcAft>
              <a:buSzPts val="1900"/>
              <a:buChar char="■"/>
              <a:defRPr sz="1900"/>
            </a:lvl9pPr>
          </a:lstStyle>
          <a:p>
            <a:endParaRPr/>
          </a:p>
        </p:txBody>
      </p:sp>
      <p:sp>
        <p:nvSpPr>
          <p:cNvPr id="35" name="Google Shape;35;p7"/>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10785" y="693287"/>
            <a:ext cx="10531200" cy="6300300"/>
          </a:xfrm>
          <a:prstGeom prst="rect">
            <a:avLst/>
          </a:prstGeom>
          <a:noFill/>
          <a:ln>
            <a:noFill/>
          </a:ln>
        </p:spPr>
        <p:txBody>
          <a:bodyPr spcFirstLastPara="1" wrap="square" lIns="147725" tIns="147725" rIns="147725" bIns="147725" anchor="ctr" anchorCtr="0">
            <a:noAutofit/>
          </a:bodyPr>
          <a:lstStyle>
            <a:lvl1pPr lvl="0" algn="l">
              <a:lnSpc>
                <a:spcPct val="100000"/>
              </a:lnSpc>
              <a:spcBef>
                <a:spcPts val="0"/>
              </a:spcBef>
              <a:spcAft>
                <a:spcPts val="0"/>
              </a:spcAft>
              <a:buSzPts val="7800"/>
              <a:buNone/>
              <a:defRPr sz="7800"/>
            </a:lvl1pPr>
            <a:lvl2pPr lvl="1" algn="l">
              <a:lnSpc>
                <a:spcPct val="100000"/>
              </a:lnSpc>
              <a:spcBef>
                <a:spcPts val="0"/>
              </a:spcBef>
              <a:spcAft>
                <a:spcPts val="0"/>
              </a:spcAft>
              <a:buSzPts val="7800"/>
              <a:buNone/>
              <a:defRPr sz="7800"/>
            </a:lvl2pPr>
            <a:lvl3pPr lvl="2" algn="l">
              <a:lnSpc>
                <a:spcPct val="100000"/>
              </a:lnSpc>
              <a:spcBef>
                <a:spcPts val="0"/>
              </a:spcBef>
              <a:spcAft>
                <a:spcPts val="0"/>
              </a:spcAft>
              <a:buSzPts val="7800"/>
              <a:buNone/>
              <a:defRPr sz="7800"/>
            </a:lvl3pPr>
            <a:lvl4pPr lvl="3" algn="l">
              <a:lnSpc>
                <a:spcPct val="100000"/>
              </a:lnSpc>
              <a:spcBef>
                <a:spcPts val="0"/>
              </a:spcBef>
              <a:spcAft>
                <a:spcPts val="0"/>
              </a:spcAft>
              <a:buSzPts val="7800"/>
              <a:buNone/>
              <a:defRPr sz="7800"/>
            </a:lvl4pPr>
            <a:lvl5pPr lvl="4" algn="l">
              <a:lnSpc>
                <a:spcPct val="100000"/>
              </a:lnSpc>
              <a:spcBef>
                <a:spcPts val="0"/>
              </a:spcBef>
              <a:spcAft>
                <a:spcPts val="0"/>
              </a:spcAft>
              <a:buSzPts val="7800"/>
              <a:buNone/>
              <a:defRPr sz="7800"/>
            </a:lvl5pPr>
            <a:lvl6pPr lvl="5" algn="l">
              <a:lnSpc>
                <a:spcPct val="100000"/>
              </a:lnSpc>
              <a:spcBef>
                <a:spcPts val="0"/>
              </a:spcBef>
              <a:spcAft>
                <a:spcPts val="0"/>
              </a:spcAft>
              <a:buSzPts val="7800"/>
              <a:buNone/>
              <a:defRPr sz="7800"/>
            </a:lvl6pPr>
            <a:lvl7pPr lvl="6" algn="l">
              <a:lnSpc>
                <a:spcPct val="100000"/>
              </a:lnSpc>
              <a:spcBef>
                <a:spcPts val="0"/>
              </a:spcBef>
              <a:spcAft>
                <a:spcPts val="0"/>
              </a:spcAft>
              <a:buSzPts val="7800"/>
              <a:buNone/>
              <a:defRPr sz="7800"/>
            </a:lvl7pPr>
            <a:lvl8pPr lvl="7" algn="l">
              <a:lnSpc>
                <a:spcPct val="100000"/>
              </a:lnSpc>
              <a:spcBef>
                <a:spcPts val="0"/>
              </a:spcBef>
              <a:spcAft>
                <a:spcPts val="0"/>
              </a:spcAft>
              <a:buSzPts val="7800"/>
              <a:buNone/>
              <a:defRPr sz="7800"/>
            </a:lvl8pPr>
            <a:lvl9pPr lvl="8" algn="l">
              <a:lnSpc>
                <a:spcPct val="100000"/>
              </a:lnSpc>
              <a:spcBef>
                <a:spcPts val="0"/>
              </a:spcBef>
              <a:spcAft>
                <a:spcPts val="0"/>
              </a:spcAft>
              <a:buSzPts val="7800"/>
              <a:buNone/>
              <a:defRPr sz="7800"/>
            </a:lvl9pPr>
          </a:lstStyle>
          <a:p>
            <a:endParaRPr/>
          </a:p>
        </p:txBody>
      </p:sp>
      <p:sp>
        <p:nvSpPr>
          <p:cNvPr id="38" name="Google Shape;38;p8"/>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7561263" y="-193"/>
            <a:ext cx="7561200" cy="7921500"/>
          </a:xfrm>
          <a:prstGeom prst="rect">
            <a:avLst/>
          </a:prstGeom>
          <a:solidFill>
            <a:schemeClr val="lt2"/>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439089" y="1899242"/>
            <a:ext cx="6690000" cy="2283000"/>
          </a:xfrm>
          <a:prstGeom prst="rect">
            <a:avLst/>
          </a:prstGeom>
          <a:noFill/>
          <a:ln>
            <a:noFill/>
          </a:ln>
        </p:spPr>
        <p:txBody>
          <a:bodyPr spcFirstLastPara="1" wrap="square" lIns="147725" tIns="147725" rIns="147725" bIns="147725" anchor="b" anchorCtr="0">
            <a:noAutofit/>
          </a:bodyPr>
          <a:lstStyle>
            <a:lvl1pPr lvl="0" algn="ctr">
              <a:lnSpc>
                <a:spcPct val="100000"/>
              </a:lnSpc>
              <a:spcBef>
                <a:spcPts val="0"/>
              </a:spcBef>
              <a:spcAft>
                <a:spcPts val="0"/>
              </a:spcAft>
              <a:buSzPts val="6800"/>
              <a:buNone/>
              <a:defRPr sz="6800"/>
            </a:lvl1pPr>
            <a:lvl2pPr lvl="1" algn="ctr">
              <a:lnSpc>
                <a:spcPct val="100000"/>
              </a:lnSpc>
              <a:spcBef>
                <a:spcPts val="0"/>
              </a:spcBef>
              <a:spcAft>
                <a:spcPts val="0"/>
              </a:spcAft>
              <a:buSzPts val="6800"/>
              <a:buNone/>
              <a:defRPr sz="6800"/>
            </a:lvl2pPr>
            <a:lvl3pPr lvl="2" algn="ctr">
              <a:lnSpc>
                <a:spcPct val="100000"/>
              </a:lnSpc>
              <a:spcBef>
                <a:spcPts val="0"/>
              </a:spcBef>
              <a:spcAft>
                <a:spcPts val="0"/>
              </a:spcAft>
              <a:buSzPts val="6800"/>
              <a:buNone/>
              <a:defRPr sz="6800"/>
            </a:lvl3pPr>
            <a:lvl4pPr lvl="3" algn="ctr">
              <a:lnSpc>
                <a:spcPct val="100000"/>
              </a:lnSpc>
              <a:spcBef>
                <a:spcPts val="0"/>
              </a:spcBef>
              <a:spcAft>
                <a:spcPts val="0"/>
              </a:spcAft>
              <a:buSzPts val="6800"/>
              <a:buNone/>
              <a:defRPr sz="6800"/>
            </a:lvl4pPr>
            <a:lvl5pPr lvl="4" algn="ctr">
              <a:lnSpc>
                <a:spcPct val="100000"/>
              </a:lnSpc>
              <a:spcBef>
                <a:spcPts val="0"/>
              </a:spcBef>
              <a:spcAft>
                <a:spcPts val="0"/>
              </a:spcAft>
              <a:buSzPts val="6800"/>
              <a:buNone/>
              <a:defRPr sz="6800"/>
            </a:lvl5pPr>
            <a:lvl6pPr lvl="5" algn="ctr">
              <a:lnSpc>
                <a:spcPct val="100000"/>
              </a:lnSpc>
              <a:spcBef>
                <a:spcPts val="0"/>
              </a:spcBef>
              <a:spcAft>
                <a:spcPts val="0"/>
              </a:spcAft>
              <a:buSzPts val="6800"/>
              <a:buNone/>
              <a:defRPr sz="6800"/>
            </a:lvl6pPr>
            <a:lvl7pPr lvl="6" algn="ctr">
              <a:lnSpc>
                <a:spcPct val="100000"/>
              </a:lnSpc>
              <a:spcBef>
                <a:spcPts val="0"/>
              </a:spcBef>
              <a:spcAft>
                <a:spcPts val="0"/>
              </a:spcAft>
              <a:buSzPts val="6800"/>
              <a:buNone/>
              <a:defRPr sz="6800"/>
            </a:lvl7pPr>
            <a:lvl8pPr lvl="7" algn="ctr">
              <a:lnSpc>
                <a:spcPct val="100000"/>
              </a:lnSpc>
              <a:spcBef>
                <a:spcPts val="0"/>
              </a:spcBef>
              <a:spcAft>
                <a:spcPts val="0"/>
              </a:spcAft>
              <a:buSzPts val="6800"/>
              <a:buNone/>
              <a:defRPr sz="6800"/>
            </a:lvl8pPr>
            <a:lvl9pPr lvl="8" algn="ctr">
              <a:lnSpc>
                <a:spcPct val="100000"/>
              </a:lnSpc>
              <a:spcBef>
                <a:spcPts val="0"/>
              </a:spcBef>
              <a:spcAft>
                <a:spcPts val="0"/>
              </a:spcAft>
              <a:buSzPts val="6800"/>
              <a:buNone/>
              <a:defRPr sz="6800"/>
            </a:lvl9pPr>
          </a:lstStyle>
          <a:p>
            <a:endParaRPr/>
          </a:p>
        </p:txBody>
      </p:sp>
      <p:sp>
        <p:nvSpPr>
          <p:cNvPr id="42" name="Google Shape;42;p9"/>
          <p:cNvSpPr txBox="1">
            <a:spLocks noGrp="1"/>
          </p:cNvSpPr>
          <p:nvPr>
            <p:ph type="subTitle" idx="1"/>
          </p:nvPr>
        </p:nvSpPr>
        <p:spPr>
          <a:xfrm>
            <a:off x="439089" y="4317082"/>
            <a:ext cx="6690000" cy="1902300"/>
          </a:xfrm>
          <a:prstGeom prst="rect">
            <a:avLst/>
          </a:prstGeom>
          <a:noFill/>
          <a:ln>
            <a:noFill/>
          </a:ln>
        </p:spPr>
        <p:txBody>
          <a:bodyPr spcFirstLastPara="1" wrap="square" lIns="147725" tIns="147725" rIns="147725" bIns="14772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43" name="Google Shape;43;p9"/>
          <p:cNvSpPr txBox="1">
            <a:spLocks noGrp="1"/>
          </p:cNvSpPr>
          <p:nvPr>
            <p:ph type="body" idx="2"/>
          </p:nvPr>
        </p:nvSpPr>
        <p:spPr>
          <a:xfrm>
            <a:off x="8169041" y="1115165"/>
            <a:ext cx="6345600" cy="5691000"/>
          </a:xfrm>
          <a:prstGeom prst="rect">
            <a:avLst/>
          </a:prstGeom>
          <a:noFill/>
          <a:ln>
            <a:noFill/>
          </a:ln>
        </p:spPr>
        <p:txBody>
          <a:bodyPr spcFirstLastPara="1" wrap="square" lIns="147725" tIns="147725" rIns="147725" bIns="147725" anchor="ctr" anchorCtr="0">
            <a:noAutofit/>
          </a:bodyPr>
          <a:lstStyle>
            <a:lvl1pPr marL="457200" lvl="0" indent="-412750" algn="l">
              <a:lnSpc>
                <a:spcPct val="115000"/>
              </a:lnSpc>
              <a:spcBef>
                <a:spcPts val="0"/>
              </a:spcBef>
              <a:spcAft>
                <a:spcPts val="0"/>
              </a:spcAft>
              <a:buSzPts val="2900"/>
              <a:buChar char="●"/>
              <a:defRPr/>
            </a:lvl1pPr>
            <a:lvl2pPr marL="914400" lvl="1" indent="-374650" algn="l">
              <a:lnSpc>
                <a:spcPct val="115000"/>
              </a:lnSpc>
              <a:spcBef>
                <a:spcPts val="2600"/>
              </a:spcBef>
              <a:spcAft>
                <a:spcPts val="0"/>
              </a:spcAft>
              <a:buSzPts val="2300"/>
              <a:buChar char="○"/>
              <a:defRPr/>
            </a:lvl2pPr>
            <a:lvl3pPr marL="1371600" lvl="2" indent="-374650" algn="l">
              <a:lnSpc>
                <a:spcPct val="115000"/>
              </a:lnSpc>
              <a:spcBef>
                <a:spcPts val="2600"/>
              </a:spcBef>
              <a:spcAft>
                <a:spcPts val="0"/>
              </a:spcAft>
              <a:buSzPts val="2300"/>
              <a:buChar char="■"/>
              <a:defRPr/>
            </a:lvl3pPr>
            <a:lvl4pPr marL="1828800" lvl="3" indent="-374650" algn="l">
              <a:lnSpc>
                <a:spcPct val="115000"/>
              </a:lnSpc>
              <a:spcBef>
                <a:spcPts val="2600"/>
              </a:spcBef>
              <a:spcAft>
                <a:spcPts val="0"/>
              </a:spcAft>
              <a:buSzPts val="2300"/>
              <a:buChar char="●"/>
              <a:defRPr/>
            </a:lvl4pPr>
            <a:lvl5pPr marL="2286000" lvl="4" indent="-374650" algn="l">
              <a:lnSpc>
                <a:spcPct val="115000"/>
              </a:lnSpc>
              <a:spcBef>
                <a:spcPts val="2600"/>
              </a:spcBef>
              <a:spcAft>
                <a:spcPts val="0"/>
              </a:spcAft>
              <a:buSzPts val="2300"/>
              <a:buChar char="○"/>
              <a:defRPr/>
            </a:lvl5pPr>
            <a:lvl6pPr marL="2743200" lvl="5" indent="-374650" algn="l">
              <a:lnSpc>
                <a:spcPct val="115000"/>
              </a:lnSpc>
              <a:spcBef>
                <a:spcPts val="2600"/>
              </a:spcBef>
              <a:spcAft>
                <a:spcPts val="0"/>
              </a:spcAft>
              <a:buSzPts val="2300"/>
              <a:buChar char="■"/>
              <a:defRPr/>
            </a:lvl6pPr>
            <a:lvl7pPr marL="3200400" lvl="6" indent="-374650" algn="l">
              <a:lnSpc>
                <a:spcPct val="115000"/>
              </a:lnSpc>
              <a:spcBef>
                <a:spcPts val="2600"/>
              </a:spcBef>
              <a:spcAft>
                <a:spcPts val="0"/>
              </a:spcAft>
              <a:buSzPts val="2300"/>
              <a:buChar char="●"/>
              <a:defRPr/>
            </a:lvl7pPr>
            <a:lvl8pPr marL="3657600" lvl="7" indent="-374650" algn="l">
              <a:lnSpc>
                <a:spcPct val="115000"/>
              </a:lnSpc>
              <a:spcBef>
                <a:spcPts val="2600"/>
              </a:spcBef>
              <a:spcAft>
                <a:spcPts val="0"/>
              </a:spcAft>
              <a:buSzPts val="2300"/>
              <a:buChar char="○"/>
              <a:defRPr/>
            </a:lvl8pPr>
            <a:lvl9pPr marL="4114800" lvl="8" indent="-374650" algn="l">
              <a:lnSpc>
                <a:spcPct val="115000"/>
              </a:lnSpc>
              <a:spcBef>
                <a:spcPts val="2600"/>
              </a:spcBef>
              <a:spcAft>
                <a:spcPts val="2600"/>
              </a:spcAft>
              <a:buSzPts val="2300"/>
              <a:buChar char="■"/>
              <a:defRPr/>
            </a:lvl9pPr>
          </a:lstStyle>
          <a:p>
            <a:endParaRPr/>
          </a:p>
        </p:txBody>
      </p:sp>
      <p:sp>
        <p:nvSpPr>
          <p:cNvPr id="44" name="Google Shape;44;p9"/>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515496" y="6515608"/>
            <a:ext cx="9921000" cy="931800"/>
          </a:xfrm>
          <a:prstGeom prst="rect">
            <a:avLst/>
          </a:prstGeom>
          <a:noFill/>
          <a:ln>
            <a:noFill/>
          </a:ln>
        </p:spPr>
        <p:txBody>
          <a:bodyPr spcFirstLastPara="1" wrap="square" lIns="147725" tIns="147725" rIns="147725" bIns="147725" anchor="ctr" anchorCtr="0">
            <a:noAutofit/>
          </a:bodyPr>
          <a:lstStyle>
            <a:lvl1pPr marL="457200" lvl="0" indent="-228600" algn="l">
              <a:lnSpc>
                <a:spcPct val="100000"/>
              </a:lnSpc>
              <a:spcBef>
                <a:spcPts val="0"/>
              </a:spcBef>
              <a:spcAft>
                <a:spcPts val="0"/>
              </a:spcAft>
              <a:buSzPts val="2900"/>
              <a:buNone/>
              <a:defRPr/>
            </a:lvl1pPr>
          </a:lstStyle>
          <a:p>
            <a:endParaRPr/>
          </a:p>
        </p:txBody>
      </p:sp>
      <p:sp>
        <p:nvSpPr>
          <p:cNvPr id="47" name="Google Shape;47;p10"/>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15496" y="685393"/>
            <a:ext cx="14091599" cy="882000"/>
          </a:xfrm>
          <a:prstGeom prst="rect">
            <a:avLst/>
          </a:prstGeom>
          <a:noFill/>
          <a:ln>
            <a:noFill/>
          </a:ln>
        </p:spPr>
        <p:txBody>
          <a:bodyPr spcFirstLastPara="1" wrap="square" lIns="147725" tIns="147725" rIns="147725" bIns="147725" anchor="t" anchorCtr="0">
            <a:noAutofit/>
          </a:bodyPr>
          <a:lstStyle>
            <a:lvl1pPr marR="0" lvl="0"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15496" y="1774954"/>
            <a:ext cx="14091599" cy="5261700"/>
          </a:xfrm>
          <a:prstGeom prst="rect">
            <a:avLst/>
          </a:prstGeom>
          <a:noFill/>
          <a:ln>
            <a:noFill/>
          </a:ln>
        </p:spPr>
        <p:txBody>
          <a:bodyPr spcFirstLastPara="1" wrap="square" lIns="147725" tIns="147725" rIns="147725" bIns="147725" anchor="t" anchorCtr="0">
            <a:noAutofit/>
          </a:bodyPr>
          <a:lstStyle>
            <a:lvl1pPr marL="457200" marR="0" lvl="0" indent="-412750" algn="l" rtl="0">
              <a:lnSpc>
                <a:spcPct val="115000"/>
              </a:lnSpc>
              <a:spcBef>
                <a:spcPts val="0"/>
              </a:spcBef>
              <a:spcAft>
                <a:spcPts val="0"/>
              </a:spcAft>
              <a:buClr>
                <a:schemeClr val="dk2"/>
              </a:buClr>
              <a:buSzPts val="2900"/>
              <a:buFont typeface="Arial"/>
              <a:buChar char="●"/>
              <a:defRPr sz="2900" b="0" i="0" u="none" strike="noStrike" cap="none">
                <a:solidFill>
                  <a:schemeClr val="dk2"/>
                </a:solidFill>
                <a:latin typeface="Arial"/>
                <a:ea typeface="Arial"/>
                <a:cs typeface="Arial"/>
                <a:sym typeface="Arial"/>
              </a:defRPr>
            </a:lvl1pPr>
            <a:lvl2pPr marL="914400" marR="0" lvl="1"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2pPr>
            <a:lvl3pPr marL="1371600" marR="0" lvl="2"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3pPr>
            <a:lvl4pPr marL="1828800" marR="0" lvl="3"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4pPr>
            <a:lvl5pPr marL="2286000" marR="0" lvl="4"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5pPr>
            <a:lvl6pPr marL="2743200" marR="0" lvl="5"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6pPr>
            <a:lvl7pPr marL="3200400" marR="0" lvl="6"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7pPr>
            <a:lvl8pPr marL="3657600" marR="0" lvl="7" indent="-374650" algn="l" rtl="0">
              <a:lnSpc>
                <a:spcPct val="115000"/>
              </a:lnSpc>
              <a:spcBef>
                <a:spcPts val="2600"/>
              </a:spcBef>
              <a:spcAft>
                <a:spcPts val="0"/>
              </a:spcAft>
              <a:buClr>
                <a:schemeClr val="dk2"/>
              </a:buClr>
              <a:buSzPts val="2300"/>
              <a:buFont typeface="Arial"/>
              <a:buChar char="○"/>
              <a:defRPr sz="2300" b="0" i="0" u="none" strike="noStrike" cap="none">
                <a:solidFill>
                  <a:schemeClr val="dk2"/>
                </a:solidFill>
                <a:latin typeface="Arial"/>
                <a:ea typeface="Arial"/>
                <a:cs typeface="Arial"/>
                <a:sym typeface="Arial"/>
              </a:defRPr>
            </a:lvl8pPr>
            <a:lvl9pPr marL="4114800" marR="0" lvl="8" indent="-374650" algn="l" rtl="0">
              <a:lnSpc>
                <a:spcPct val="115000"/>
              </a:lnSpc>
              <a:spcBef>
                <a:spcPts val="2600"/>
              </a:spcBef>
              <a:spcAft>
                <a:spcPts val="2600"/>
              </a:spcAft>
              <a:buClr>
                <a:schemeClr val="dk2"/>
              </a:buClr>
              <a:buSzPts val="2300"/>
              <a:buFont typeface="Arial"/>
              <a:buChar char="■"/>
              <a:defRPr sz="2300" b="0" i="0" u="none" strike="noStrike" cap="none">
                <a:solidFill>
                  <a:schemeClr val="dk2"/>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4011916" y="7181930"/>
            <a:ext cx="907500" cy="606300"/>
          </a:xfrm>
          <a:prstGeom prst="rect">
            <a:avLst/>
          </a:prstGeom>
          <a:noFill/>
          <a:ln>
            <a:noFill/>
          </a:ln>
        </p:spPr>
        <p:txBody>
          <a:bodyPr spcFirstLastPara="1" wrap="square" lIns="147725" tIns="147725" rIns="147725" bIns="147725"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
        <p:nvSpPr>
          <p:cNvPr id="2" name="MSIPCMContentMarking" descr="{&quot;HashCode&quot;:-1431186168,&quot;Placement&quot;:&quot;Footer&quot;}">
            <a:extLst>
              <a:ext uri="{FF2B5EF4-FFF2-40B4-BE49-F238E27FC236}">
                <a16:creationId xmlns:a16="http://schemas.microsoft.com/office/drawing/2014/main" id="{CE5E2E93-13E8-4040-9C08-1EEF460B0AD0}"/>
              </a:ext>
            </a:extLst>
          </p:cNvPr>
          <p:cNvSpPr txBox="1"/>
          <p:nvPr userDrawn="1"/>
        </p:nvSpPr>
        <p:spPr>
          <a:xfrm>
            <a:off x="0" y="7659281"/>
            <a:ext cx="9369426" cy="262344"/>
          </a:xfrm>
          <a:prstGeom prst="rect">
            <a:avLst/>
          </a:prstGeom>
          <a:noFill/>
        </p:spPr>
        <p:txBody>
          <a:bodyPr vert="horz" wrap="square" lIns="0" tIns="0" rIns="0" bIns="0" rtlCol="0" anchor="ctr" anchorCtr="1">
            <a:spAutoFit/>
          </a:bodyPr>
          <a:lstStyle/>
          <a:p>
            <a:pPr algn="l">
              <a:spcBef>
                <a:spcPts val="0"/>
              </a:spcBef>
              <a:spcAft>
                <a:spcPts val="0"/>
              </a:spcAft>
            </a:pPr>
            <a:r>
              <a:rPr lang="es-MX" sz="1000">
                <a:solidFill>
                  <a:srgbClr val="737373"/>
                </a:solidFill>
                <a:latin typeface="Calibri" panose="020F0502020204030204" pitchFamily="34" charset="0"/>
              </a:rPr>
              <a:t>El contenido de esta comunicación es confidencial para uso exclusivo del destinatario, por lo que se prohíbe su divulgación total o parcial a cualquier tercero no autorizado.</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image" Target="../media/image42.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slide" Target="slide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slide" Target="slide17.xml"/><Relationship Id="rId3" Type="http://schemas.openxmlformats.org/officeDocument/2006/relationships/image" Target="../media/image24.png"/><Relationship Id="rId7" Type="http://schemas.openxmlformats.org/officeDocument/2006/relationships/image" Target="../media/image18.png"/><Relationship Id="rId12"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25.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l="18" t="12445" r="9866" b="6948"/>
          <a:stretch/>
        </p:blipFill>
        <p:spPr>
          <a:xfrm>
            <a:off x="7147095" y="28339"/>
            <a:ext cx="7839595" cy="7777777"/>
          </a:xfrm>
          <a:prstGeom prst="rect">
            <a:avLst/>
          </a:prstGeom>
          <a:noFill/>
          <a:ln>
            <a:noFill/>
          </a:ln>
        </p:spPr>
      </p:pic>
      <p:sp>
        <p:nvSpPr>
          <p:cNvPr id="69" name="Google Shape;69;p14"/>
          <p:cNvSpPr txBox="1"/>
          <p:nvPr/>
        </p:nvSpPr>
        <p:spPr>
          <a:xfrm>
            <a:off x="986432" y="2934875"/>
            <a:ext cx="8706208" cy="13728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500"/>
              <a:buFont typeface="Arial"/>
              <a:buNone/>
            </a:pPr>
            <a:r>
              <a:rPr lang="es-MX" sz="4800" b="1" i="0" u="none" strike="noStrike" cap="none" dirty="0">
                <a:solidFill>
                  <a:schemeClr val="lt1"/>
                </a:solidFill>
                <a:latin typeface="Montserrat"/>
                <a:ea typeface="Montserrat"/>
                <a:cs typeface="Montserrat"/>
                <a:sym typeface="Montserrat"/>
              </a:rPr>
              <a:t>Impacto de la banca mexicana por </a:t>
            </a:r>
            <a:r>
              <a:rPr lang="es-MX" sz="4800" b="1" dirty="0" err="1">
                <a:solidFill>
                  <a:schemeClr val="lt1"/>
                </a:solidFill>
                <a:latin typeface="Montserrat"/>
                <a:ea typeface="Montserrat"/>
                <a:cs typeface="Montserrat"/>
                <a:sym typeface="Montserrat"/>
              </a:rPr>
              <a:t>c</a:t>
            </a:r>
            <a:r>
              <a:rPr lang="es-MX" sz="4800" b="1" i="0" u="none" strike="noStrike" cap="none" dirty="0" err="1">
                <a:solidFill>
                  <a:schemeClr val="lt1"/>
                </a:solidFill>
                <a:latin typeface="Montserrat"/>
                <a:ea typeface="Montserrat"/>
                <a:cs typeface="Montserrat"/>
                <a:sym typeface="Montserrat"/>
              </a:rPr>
              <a:t>ovid</a:t>
            </a:r>
            <a:endParaRPr lang="es-MX" sz="4800" b="1" i="0" u="none" strike="noStrike" cap="none" dirty="0">
              <a:solidFill>
                <a:schemeClr val="lt1"/>
              </a:solidFill>
              <a:latin typeface="Montserrat"/>
              <a:ea typeface="Montserrat"/>
              <a:cs typeface="Montserrat"/>
              <a:sym typeface="Montserrat"/>
            </a:endParaRPr>
          </a:p>
        </p:txBody>
      </p:sp>
      <p:sp>
        <p:nvSpPr>
          <p:cNvPr id="70" name="Google Shape;70;p14"/>
          <p:cNvSpPr txBox="1"/>
          <p:nvPr/>
        </p:nvSpPr>
        <p:spPr>
          <a:xfrm>
            <a:off x="1076162" y="4619023"/>
            <a:ext cx="6485100" cy="792300"/>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3200" b="0" i="0" u="none" strike="noStrike" cap="none" dirty="0">
                <a:solidFill>
                  <a:schemeClr val="lt1"/>
                </a:solidFill>
                <a:latin typeface="Montserrat"/>
                <a:ea typeface="Montserrat"/>
                <a:cs typeface="Montserrat"/>
                <a:sym typeface="Montserrat"/>
              </a:rPr>
              <a:t>Saulo Gabriel López Antonio</a:t>
            </a:r>
          </a:p>
          <a:p>
            <a:pPr marL="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chemeClr val="lt1"/>
              </a:solidFill>
              <a:latin typeface="Montserrat"/>
              <a:ea typeface="Montserrat"/>
              <a:cs typeface="Montserrat"/>
              <a:sym typeface="Montserrat"/>
            </a:endParaRPr>
          </a:p>
        </p:txBody>
      </p:sp>
      <p:cxnSp>
        <p:nvCxnSpPr>
          <p:cNvPr id="71" name="Google Shape;71;p14"/>
          <p:cNvCxnSpPr/>
          <p:nvPr/>
        </p:nvCxnSpPr>
        <p:spPr>
          <a:xfrm>
            <a:off x="5655525" y="5174184"/>
            <a:ext cx="1906200" cy="0"/>
          </a:xfrm>
          <a:prstGeom prst="straightConnector1">
            <a:avLst/>
          </a:prstGeom>
          <a:noFill/>
          <a:ln w="28575" cap="flat" cmpd="sng">
            <a:solidFill>
              <a:srgbClr val="4B22F4"/>
            </a:solidFill>
            <a:prstDash val="solid"/>
            <a:round/>
            <a:headEnd type="none" w="sm" len="sm"/>
            <a:tailEnd type="none" w="sm" len="sm"/>
          </a:ln>
        </p:spPr>
      </p:cxnSp>
      <p:sp>
        <p:nvSpPr>
          <p:cNvPr id="72" name="Google Shape;72;p14"/>
          <p:cNvSpPr txBox="1"/>
          <p:nvPr/>
        </p:nvSpPr>
        <p:spPr>
          <a:xfrm>
            <a:off x="985968" y="2269677"/>
            <a:ext cx="8814900" cy="707700"/>
          </a:xfrm>
          <a:prstGeom prst="rect">
            <a:avLst/>
          </a:prstGeom>
          <a:noFill/>
          <a:ln>
            <a:noFill/>
          </a:ln>
        </p:spPr>
        <p:txBody>
          <a:bodyPr spcFirstLastPara="1" wrap="square" lIns="147725" tIns="147725" rIns="147725" bIns="147725" anchor="t" anchorCtr="0">
            <a:noAutofit/>
          </a:bodyPr>
          <a:lstStyle/>
          <a:p>
            <a:pPr>
              <a:buSzPts val="2900"/>
            </a:pPr>
            <a:r>
              <a:rPr lang="es-MX" sz="2900" b="0" i="0" u="none" strike="noStrike" cap="none" dirty="0">
                <a:solidFill>
                  <a:schemeClr val="lt1"/>
                </a:solidFill>
                <a:latin typeface="Montserrat SemiBold"/>
                <a:ea typeface="Montserrat SemiBold"/>
                <a:cs typeface="Montserrat SemiBold"/>
                <a:sym typeface="Montserrat SemiBold"/>
              </a:rPr>
              <a:t>Proyecto </a:t>
            </a:r>
            <a:r>
              <a:rPr lang="es-MX" sz="2900" b="0" i="0" u="none" strike="noStrike" cap="none" dirty="0">
                <a:solidFill>
                  <a:schemeClr val="bg1"/>
                </a:solidFill>
                <a:latin typeface="Montserrat" panose="020B0604020202020204" charset="0"/>
                <a:ea typeface="Montserrat SemiBold"/>
                <a:cs typeface="Montserrat SemiBold"/>
                <a:sym typeface="Montserrat SemiBold"/>
              </a:rPr>
              <a:t>Data-Analyst</a:t>
            </a:r>
            <a:r>
              <a:rPr lang="es-MX" sz="2900" dirty="0">
                <a:solidFill>
                  <a:schemeClr val="bg1"/>
                </a:solidFill>
                <a:latin typeface="Montserrat" panose="020B0604020202020204" charset="0"/>
                <a:ea typeface="Verdana" panose="020B0604030504040204" pitchFamily="34" charset="0"/>
                <a:cs typeface="Times New Roman" panose="02020603050405020304" pitchFamily="18" charset="0"/>
              </a:rPr>
              <a:t>-gdl-20-04</a:t>
            </a:r>
          </a:p>
          <a:p>
            <a:pPr marL="0" marR="0" lvl="0" indent="0" algn="l" rtl="0">
              <a:lnSpc>
                <a:spcPct val="100000"/>
              </a:lnSpc>
              <a:spcBef>
                <a:spcPts val="0"/>
              </a:spcBef>
              <a:spcAft>
                <a:spcPts val="0"/>
              </a:spcAft>
              <a:buClr>
                <a:srgbClr val="000000"/>
              </a:buClr>
              <a:buSzPts val="2900"/>
              <a:buFont typeface="Arial"/>
              <a:buNone/>
            </a:pPr>
            <a:r>
              <a:rPr lang="es-MX" sz="2900" b="0" i="0" u="none" strike="noStrike" cap="none" dirty="0">
                <a:solidFill>
                  <a:schemeClr val="lt1"/>
                </a:solidFill>
                <a:latin typeface="Montserrat SemiBold"/>
                <a:ea typeface="Montserrat SemiBold"/>
                <a:cs typeface="Montserrat SemiBold"/>
                <a:sym typeface="Montserrat SemiBold"/>
              </a:rPr>
              <a:t> </a:t>
            </a:r>
          </a:p>
          <a:p>
            <a:pPr marL="0" marR="0" lvl="0" indent="0" algn="l" rtl="0">
              <a:lnSpc>
                <a:spcPct val="100000"/>
              </a:lnSpc>
              <a:spcBef>
                <a:spcPts val="0"/>
              </a:spcBef>
              <a:spcAft>
                <a:spcPts val="0"/>
              </a:spcAft>
              <a:buClr>
                <a:srgbClr val="000000"/>
              </a:buClr>
              <a:buSzPts val="2900"/>
              <a:buFont typeface="Arial"/>
              <a:buNone/>
            </a:pPr>
            <a:endParaRPr lang="es-MX" sz="2900" b="0" i="0" u="none" strike="noStrike" cap="none" dirty="0">
              <a:solidFill>
                <a:schemeClr val="lt1"/>
              </a:solidFill>
              <a:latin typeface="Montserrat SemiBold"/>
              <a:ea typeface="Montserrat SemiBold"/>
              <a:cs typeface="Montserrat SemiBold"/>
              <a:sym typeface="Montserrat SemiBold"/>
            </a:endParaRPr>
          </a:p>
        </p:txBody>
      </p:sp>
      <p:pic>
        <p:nvPicPr>
          <p:cNvPr id="73" name="Google Shape;73;p14"/>
          <p:cNvPicPr preferRelativeResize="0"/>
          <p:nvPr/>
        </p:nvPicPr>
        <p:blipFill rotWithShape="1">
          <a:blip r:embed="rId4">
            <a:alphaModFix/>
          </a:blip>
          <a:srcRect/>
          <a:stretch/>
        </p:blipFill>
        <p:spPr>
          <a:xfrm flipH="1">
            <a:off x="768741" y="2175036"/>
            <a:ext cx="217227" cy="2999131"/>
          </a:xfrm>
          <a:prstGeom prst="rect">
            <a:avLst/>
          </a:prstGeom>
          <a:noFill/>
          <a:ln>
            <a:noFill/>
          </a:ln>
        </p:spPr>
      </p:pic>
      <p:cxnSp>
        <p:nvCxnSpPr>
          <p:cNvPr id="75" name="Google Shape;75;p14"/>
          <p:cNvCxnSpPr>
            <a:cxnSpLocks/>
          </p:cNvCxnSpPr>
          <p:nvPr/>
        </p:nvCxnSpPr>
        <p:spPr>
          <a:xfrm>
            <a:off x="1109172" y="4479173"/>
            <a:ext cx="6625576" cy="0"/>
          </a:xfrm>
          <a:prstGeom prst="straightConnector1">
            <a:avLst/>
          </a:prstGeom>
          <a:noFill/>
          <a:ln w="28575" cap="flat" cmpd="sng">
            <a:solidFill>
              <a:schemeClr val="dk1"/>
            </a:solidFill>
            <a:prstDash val="solid"/>
            <a:round/>
            <a:headEnd type="none" w="sm" len="sm"/>
            <a:tailEnd type="none" w="sm" len="sm"/>
          </a:ln>
        </p:spPr>
      </p:cxnSp>
      <p:sp>
        <p:nvSpPr>
          <p:cNvPr id="13" name="Google Shape;70;p14">
            <a:extLst>
              <a:ext uri="{FF2B5EF4-FFF2-40B4-BE49-F238E27FC236}">
                <a16:creationId xmlns:a16="http://schemas.microsoft.com/office/drawing/2014/main" id="{195DE62F-EEE9-419E-96C1-3B51895E47A8}"/>
              </a:ext>
            </a:extLst>
          </p:cNvPr>
          <p:cNvSpPr txBox="1"/>
          <p:nvPr/>
        </p:nvSpPr>
        <p:spPr>
          <a:xfrm>
            <a:off x="12102889" y="7300337"/>
            <a:ext cx="3019636" cy="505779"/>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MX" sz="1600" b="0" i="0" u="none" strike="noStrike" cap="none" dirty="0">
                <a:solidFill>
                  <a:schemeClr val="lt1"/>
                </a:solidFill>
                <a:latin typeface="Montserrat"/>
                <a:ea typeface="Montserrat"/>
                <a:cs typeface="Montserrat"/>
                <a:sym typeface="Montserrat"/>
              </a:rPr>
              <a:t>10 de diciembre del 2020</a:t>
            </a:r>
            <a:endParaRPr sz="16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117999" y="141249"/>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¿Es posible predecir futuros impactos?</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3789614" y="5535877"/>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121602" y="6853221"/>
            <a:ext cx="14785023"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Si es posible utilizar la variable de defunciones para ver el impacto de la cartera, pero hay municipios que si están muy alejados de la tendencia, por lo que la efectividad de la estimación es regular al tener una R2 muy cercana al 0.5</a:t>
            </a:r>
          </a:p>
          <a:p>
            <a:pPr marL="285750" indent="-285750">
              <a:buFont typeface="Arial" panose="020B0604020202020204" pitchFamily="34" charset="0"/>
              <a:buChar char="•"/>
            </a:pPr>
            <a:r>
              <a:rPr lang="es-MX" dirty="0">
                <a:latin typeface="Montserrat" panose="020B0604020202020204" charset="0"/>
              </a:rPr>
              <a:t>Esto último nos lo confirma al hacer el modelo de K medias, ya que dos puntos extremos terminan con puntos de clasificación</a:t>
            </a:r>
          </a:p>
        </p:txBody>
      </p:sp>
      <p:pic>
        <p:nvPicPr>
          <p:cNvPr id="15" name="Imagen 14">
            <a:extLst>
              <a:ext uri="{FF2B5EF4-FFF2-40B4-BE49-F238E27FC236}">
                <a16:creationId xmlns:a16="http://schemas.microsoft.com/office/drawing/2014/main" id="{E69ADB49-9CE4-4C6E-97C3-2AB2B8285CF4}"/>
              </a:ext>
            </a:extLst>
          </p:cNvPr>
          <p:cNvPicPr>
            <a:picLocks noChangeAspect="1"/>
          </p:cNvPicPr>
          <p:nvPr/>
        </p:nvPicPr>
        <p:blipFill>
          <a:blip r:embed="rId3"/>
          <a:stretch>
            <a:fillRect/>
          </a:stretch>
        </p:blipFill>
        <p:spPr>
          <a:xfrm>
            <a:off x="682607" y="1282525"/>
            <a:ext cx="5677567" cy="3591171"/>
          </a:xfrm>
          <a:prstGeom prst="rect">
            <a:avLst/>
          </a:prstGeom>
        </p:spPr>
      </p:pic>
      <p:pic>
        <p:nvPicPr>
          <p:cNvPr id="18" name="Imagen 17">
            <a:extLst>
              <a:ext uri="{FF2B5EF4-FFF2-40B4-BE49-F238E27FC236}">
                <a16:creationId xmlns:a16="http://schemas.microsoft.com/office/drawing/2014/main" id="{5197475A-8C5E-43B7-BD91-05D4886C4360}"/>
              </a:ext>
            </a:extLst>
          </p:cNvPr>
          <p:cNvPicPr>
            <a:picLocks noChangeAspect="1"/>
          </p:cNvPicPr>
          <p:nvPr/>
        </p:nvPicPr>
        <p:blipFill>
          <a:blip r:embed="rId4"/>
          <a:stretch>
            <a:fillRect/>
          </a:stretch>
        </p:blipFill>
        <p:spPr>
          <a:xfrm>
            <a:off x="7736519" y="1856088"/>
            <a:ext cx="6716080" cy="4665062"/>
          </a:xfrm>
          <a:prstGeom prst="rect">
            <a:avLst/>
          </a:prstGeom>
        </p:spPr>
      </p:pic>
      <p:sp>
        <p:nvSpPr>
          <p:cNvPr id="12" name="CuadroTexto 11">
            <a:extLst>
              <a:ext uri="{FF2B5EF4-FFF2-40B4-BE49-F238E27FC236}">
                <a16:creationId xmlns:a16="http://schemas.microsoft.com/office/drawing/2014/main" id="{9A65BF68-A239-4A86-9E3F-B4FEC8987029}"/>
              </a:ext>
            </a:extLst>
          </p:cNvPr>
          <p:cNvSpPr txBox="1"/>
          <p:nvPr/>
        </p:nvSpPr>
        <p:spPr>
          <a:xfrm>
            <a:off x="209319" y="515802"/>
            <a:ext cx="7626350" cy="307777"/>
          </a:xfrm>
          <a:prstGeom prst="rect">
            <a:avLst/>
          </a:prstGeom>
          <a:noFill/>
        </p:spPr>
        <p:txBody>
          <a:bodyPr wrap="square">
            <a:spAutoFit/>
          </a:bodyPr>
          <a:lstStyle/>
          <a:p>
            <a:r>
              <a:rPr lang="es-MX" b="1" dirty="0">
                <a:latin typeface="Montserrat" panose="020B0604020202020204" charset="0"/>
              </a:rPr>
              <a:t>Predicción con regresión lineal y clasificación de K-medias </a:t>
            </a:r>
          </a:p>
        </p:txBody>
      </p:sp>
      <p:cxnSp>
        <p:nvCxnSpPr>
          <p:cNvPr id="13" name="Google Shape;154;p21">
            <a:extLst>
              <a:ext uri="{FF2B5EF4-FFF2-40B4-BE49-F238E27FC236}">
                <a16:creationId xmlns:a16="http://schemas.microsoft.com/office/drawing/2014/main" id="{F9787AB0-29B4-4F3A-A680-E841DD90EC3A}"/>
              </a:ext>
            </a:extLst>
          </p:cNvPr>
          <p:cNvCxnSpPr>
            <a:cxnSpLocks/>
          </p:cNvCxnSpPr>
          <p:nvPr/>
        </p:nvCxnSpPr>
        <p:spPr>
          <a:xfrm>
            <a:off x="7137357" y="1473200"/>
            <a:ext cx="0" cy="5074993"/>
          </a:xfrm>
          <a:prstGeom prst="straightConnector1">
            <a:avLst/>
          </a:prstGeom>
          <a:noFill/>
          <a:ln w="19050" cap="flat" cmpd="sng">
            <a:solidFill>
              <a:srgbClr val="4B22F4"/>
            </a:solidFill>
            <a:prstDash val="solid"/>
            <a:round/>
            <a:headEnd type="none" w="sm" len="sm"/>
            <a:tailEnd type="none" w="sm" len="sm"/>
          </a:ln>
        </p:spPr>
      </p:cxnSp>
      <p:sp>
        <p:nvSpPr>
          <p:cNvPr id="16" name="CuadroTexto 15">
            <a:extLst>
              <a:ext uri="{FF2B5EF4-FFF2-40B4-BE49-F238E27FC236}">
                <a16:creationId xmlns:a16="http://schemas.microsoft.com/office/drawing/2014/main" id="{95935A50-2565-4206-B944-07983E19AB17}"/>
              </a:ext>
            </a:extLst>
          </p:cNvPr>
          <p:cNvSpPr txBox="1"/>
          <p:nvPr/>
        </p:nvSpPr>
        <p:spPr>
          <a:xfrm>
            <a:off x="209319" y="793645"/>
            <a:ext cx="14141912" cy="523220"/>
          </a:xfrm>
          <a:prstGeom prst="rect">
            <a:avLst/>
          </a:prstGeom>
          <a:noFill/>
        </p:spPr>
        <p:txBody>
          <a:bodyPr wrap="square" rtlCol="0">
            <a:spAutoFit/>
          </a:bodyPr>
          <a:lstStyle/>
          <a:p>
            <a:r>
              <a:rPr lang="es-MX" dirty="0">
                <a:latin typeface="Montserrat" panose="020B0604020202020204" charset="0"/>
              </a:rPr>
              <a:t>Vamos a predecir el crecimiento de la cartera en función de las defunciones ya que tienen una correlación de -0.78 y agrupar en 6 segmentos </a:t>
            </a:r>
          </a:p>
          <a:p>
            <a:pPr marL="285750" indent="-285750">
              <a:buFont typeface="Arial" panose="020B0604020202020204" pitchFamily="34" charset="0"/>
              <a:buChar char="•"/>
            </a:pPr>
            <a:endParaRPr lang="es-MX" dirty="0">
              <a:latin typeface="Montserrat" panose="020B0604020202020204" charset="0"/>
            </a:endParaRPr>
          </a:p>
        </p:txBody>
      </p:sp>
      <p:sp>
        <p:nvSpPr>
          <p:cNvPr id="17" name="Rectángulo: esquinas redondeadas 16">
            <a:extLst>
              <a:ext uri="{FF2B5EF4-FFF2-40B4-BE49-F238E27FC236}">
                <a16:creationId xmlns:a16="http://schemas.microsoft.com/office/drawing/2014/main" id="{66A172EC-3EB0-4568-80AF-B799B8C9853C}"/>
              </a:ext>
            </a:extLst>
          </p:cNvPr>
          <p:cNvSpPr/>
          <p:nvPr/>
        </p:nvSpPr>
        <p:spPr>
          <a:xfrm>
            <a:off x="2476630" y="4983242"/>
            <a:ext cx="2247900" cy="1261908"/>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CuadroTexto 19">
            <a:extLst>
              <a:ext uri="{FF2B5EF4-FFF2-40B4-BE49-F238E27FC236}">
                <a16:creationId xmlns:a16="http://schemas.microsoft.com/office/drawing/2014/main" id="{C2032E60-8303-4F99-9FE5-103EEB48D721}"/>
              </a:ext>
            </a:extLst>
          </p:cNvPr>
          <p:cNvSpPr txBox="1"/>
          <p:nvPr/>
        </p:nvSpPr>
        <p:spPr>
          <a:xfrm>
            <a:off x="2709734" y="5111301"/>
            <a:ext cx="1969200" cy="738664"/>
          </a:xfrm>
          <a:prstGeom prst="rect">
            <a:avLst/>
          </a:prstGeom>
          <a:noFill/>
        </p:spPr>
        <p:txBody>
          <a:bodyPr wrap="square">
            <a:spAutoFit/>
          </a:bodyPr>
          <a:lstStyle/>
          <a:p>
            <a:br>
              <a:rPr lang="es-MX" dirty="0">
                <a:solidFill>
                  <a:schemeClr val="bg1"/>
                </a:solidFill>
              </a:rPr>
            </a:br>
            <a:r>
              <a:rPr lang="es-MX" b="0" i="0" dirty="0">
                <a:solidFill>
                  <a:schemeClr val="bg1"/>
                </a:solidFill>
                <a:effectLst/>
                <a:latin typeface="Montserrat" panose="020B0604020202020204" charset="0"/>
              </a:rPr>
              <a:t>y = -3.49 * x + -3.32 </a:t>
            </a:r>
          </a:p>
          <a:p>
            <a:r>
              <a:rPr lang="es-MX" b="0" i="0" dirty="0">
                <a:solidFill>
                  <a:schemeClr val="bg1"/>
                </a:solidFill>
                <a:effectLst/>
                <a:latin typeface="Montserrat" panose="020B0604020202020204" charset="0"/>
              </a:rPr>
              <a:t>R2: 0.60</a:t>
            </a:r>
            <a:endParaRPr lang="es-MX" dirty="0">
              <a:solidFill>
                <a:schemeClr val="bg1"/>
              </a:solidFill>
              <a:latin typeface="Montserrat" panose="020B0604020202020204" charset="0"/>
            </a:endParaRPr>
          </a:p>
        </p:txBody>
      </p:sp>
    </p:spTree>
    <p:extLst>
      <p:ext uri="{BB962C8B-B14F-4D97-AF65-F5344CB8AC3E}">
        <p14:creationId xmlns:p14="http://schemas.microsoft.com/office/powerpoint/2010/main" val="395471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117999" y="0"/>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Conclusiones</a:t>
            </a:r>
          </a:p>
        </p:txBody>
      </p:sp>
      <p:sp>
        <p:nvSpPr>
          <p:cNvPr id="19" name="Rectángulo: esquinas redondeadas 18">
            <a:extLst>
              <a:ext uri="{FF2B5EF4-FFF2-40B4-BE49-F238E27FC236}">
                <a16:creationId xmlns:a16="http://schemas.microsoft.com/office/drawing/2014/main" id="{5D053FA2-219A-4936-981B-F6A4A1595BA4}"/>
              </a:ext>
            </a:extLst>
          </p:cNvPr>
          <p:cNvSpPr/>
          <p:nvPr/>
        </p:nvSpPr>
        <p:spPr>
          <a:xfrm>
            <a:off x="570155" y="857949"/>
            <a:ext cx="12941450" cy="6304851"/>
          </a:xfrm>
          <a:prstGeom prst="roundRect">
            <a:avLst/>
          </a:prstGeom>
          <a:solidFill>
            <a:srgbClr val="4B22F4"/>
          </a:solid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Google Shape;132;p19">
            <a:extLst>
              <a:ext uri="{FF2B5EF4-FFF2-40B4-BE49-F238E27FC236}">
                <a16:creationId xmlns:a16="http://schemas.microsoft.com/office/drawing/2014/main" id="{10C9F8B6-78B9-4464-A8E7-299B61BA6F28}"/>
              </a:ext>
            </a:extLst>
          </p:cNvPr>
          <p:cNvSpPr txBox="1"/>
          <p:nvPr/>
        </p:nvSpPr>
        <p:spPr>
          <a:xfrm>
            <a:off x="733611" y="1317402"/>
            <a:ext cx="12360537" cy="5385944"/>
          </a:xfrm>
          <a:prstGeom prst="rect">
            <a:avLst/>
          </a:prstGeom>
          <a:noFill/>
          <a:ln>
            <a:noFill/>
          </a:ln>
        </p:spPr>
        <p:txBody>
          <a:bodyPr spcFirstLastPara="1" wrap="square" lIns="147725" tIns="147725" rIns="147725" bIns="147725" anchor="t" anchorCtr="0">
            <a:noAutofit/>
          </a:bodyPr>
          <a:lstStyle/>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La cartera cae principalmente en créditos de consumo y la captación por cuentas transaccionales, ambos casos en los meses de pandemia</a:t>
            </a:r>
          </a:p>
          <a:p>
            <a:pPr marL="457200" marR="0" lvl="0" indent="-393700" algn="just" rtl="0">
              <a:lnSpc>
                <a:spcPct val="100000"/>
              </a:lnSpc>
              <a:spcBef>
                <a:spcPts val="0"/>
              </a:spcBef>
              <a:spcAft>
                <a:spcPts val="0"/>
              </a:spcAft>
              <a:buClr>
                <a:schemeClr val="bg1"/>
              </a:buClr>
              <a:buSzPts val="2600"/>
              <a:buFont typeface="Arial" panose="020B0604020202020204" pitchFamily="34" charset="0"/>
              <a:buChar char="•"/>
            </a:pPr>
            <a:endParaRPr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Banco Azteca y Banorte se han beneficiado en este periodo ya que se destacan tanto en cartera y captación</a:t>
            </a: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El quiebre de Famsa la hace como la institución más afectada, pero sin considerarla sería</a:t>
            </a: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 Ci Banco</a:t>
            </a:r>
          </a:p>
          <a:p>
            <a:pPr marL="457200" marR="0" lvl="0" indent="-3937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Guanajuato y Quintana Roo se han visto afectados por el periodo de </a:t>
            </a:r>
            <a:r>
              <a:rPr lang="es-MX" sz="2000" dirty="0" err="1">
                <a:solidFill>
                  <a:schemeClr val="bg1"/>
                </a:solidFill>
                <a:latin typeface="Montserrat"/>
                <a:ea typeface="Montserrat"/>
                <a:cs typeface="Montserrat"/>
                <a:sym typeface="Montserrat"/>
              </a:rPr>
              <a:t>Covid</a:t>
            </a:r>
            <a:r>
              <a:rPr lang="es-MX" sz="2000" dirty="0">
                <a:solidFill>
                  <a:schemeClr val="bg1"/>
                </a:solidFill>
                <a:latin typeface="Montserrat"/>
                <a:ea typeface="Montserrat"/>
                <a:cs typeface="Montserrat"/>
                <a:sym typeface="Montserrat"/>
              </a:rPr>
              <a:t>, ya que bajaron su captación y cartera, este último posiblemente por su dependencia al turismo o variables adicionales</a:t>
            </a:r>
          </a:p>
          <a:p>
            <a:pPr marL="457200" marR="0" lvl="0" indent="-3937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La captación no esta muy relacionada con los variables de </a:t>
            </a:r>
            <a:r>
              <a:rPr lang="es-MX" sz="2000" dirty="0" err="1">
                <a:solidFill>
                  <a:schemeClr val="bg1"/>
                </a:solidFill>
                <a:latin typeface="Montserrat"/>
                <a:ea typeface="Montserrat"/>
                <a:cs typeface="Montserrat"/>
                <a:sym typeface="Montserrat"/>
              </a:rPr>
              <a:t>covid</a:t>
            </a: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endParaRPr lang="es-MX" sz="2000" dirty="0">
              <a:solidFill>
                <a:schemeClr val="bg1"/>
              </a:solidFill>
              <a:latin typeface="Montserrat"/>
              <a:ea typeface="Montserrat"/>
              <a:cs typeface="Montserrat"/>
              <a:sym typeface="Montserrat"/>
            </a:endParaRPr>
          </a:p>
          <a:p>
            <a:pPr marL="406400" marR="0" lvl="0" indent="-342900" algn="just" rtl="0">
              <a:lnSpc>
                <a:spcPct val="100000"/>
              </a:lnSpc>
              <a:spcBef>
                <a:spcPts val="0"/>
              </a:spcBef>
              <a:spcAft>
                <a:spcPts val="0"/>
              </a:spcAft>
              <a:buClr>
                <a:schemeClr val="bg1"/>
              </a:buClr>
              <a:buSzPts val="2600"/>
              <a:buFont typeface="Arial" panose="020B0604020202020204" pitchFamily="34" charset="0"/>
              <a:buChar char="•"/>
            </a:pPr>
            <a:r>
              <a:rPr lang="es-MX" sz="2000" dirty="0">
                <a:solidFill>
                  <a:schemeClr val="bg1"/>
                </a:solidFill>
                <a:latin typeface="Montserrat"/>
                <a:ea typeface="Montserrat"/>
                <a:cs typeface="Montserrat"/>
                <a:sym typeface="Montserrat"/>
              </a:rPr>
              <a:t>Se puede estimar el crecimiento de cartera con el impacto de </a:t>
            </a:r>
            <a:r>
              <a:rPr lang="es-MX" sz="2000" dirty="0" err="1">
                <a:solidFill>
                  <a:schemeClr val="bg1"/>
                </a:solidFill>
                <a:latin typeface="Montserrat"/>
                <a:ea typeface="Montserrat"/>
                <a:cs typeface="Montserrat"/>
                <a:sym typeface="Montserrat"/>
              </a:rPr>
              <a:t>covid</a:t>
            </a:r>
            <a:r>
              <a:rPr lang="es-MX" sz="2000" dirty="0">
                <a:solidFill>
                  <a:schemeClr val="bg1"/>
                </a:solidFill>
                <a:latin typeface="Montserrat"/>
                <a:ea typeface="Montserrat"/>
                <a:cs typeface="Montserrat"/>
                <a:sym typeface="Montserrat"/>
              </a:rPr>
              <a:t>, pero deben de haber otras variables que ayuden a  describir mejor el comportamiento como la actividad económica, el índice de desempleo, la infraestructura hospitalaria, situación financiera</a:t>
            </a:r>
          </a:p>
          <a:p>
            <a:pPr marL="63500" marR="0" lvl="0" algn="l" rtl="0">
              <a:lnSpc>
                <a:spcPct val="100000"/>
              </a:lnSpc>
              <a:spcBef>
                <a:spcPts val="0"/>
              </a:spcBef>
              <a:spcAft>
                <a:spcPts val="0"/>
              </a:spcAft>
              <a:buClr>
                <a:srgbClr val="2B303C"/>
              </a:buClr>
              <a:buSzPts val="2600"/>
            </a:pPr>
            <a:endParaRPr lang="es-MX" sz="2000" dirty="0">
              <a:solidFill>
                <a:schemeClr val="bg1"/>
              </a:solidFill>
              <a:latin typeface="Montserrat"/>
              <a:ea typeface="Montserrat"/>
              <a:cs typeface="Montserrat"/>
              <a:sym typeface="Montserrat"/>
            </a:endParaRPr>
          </a:p>
          <a:p>
            <a:pPr marL="63500" marR="0" lvl="0" algn="l" rtl="0">
              <a:lnSpc>
                <a:spcPct val="100000"/>
              </a:lnSpc>
              <a:spcBef>
                <a:spcPts val="0"/>
              </a:spcBef>
              <a:spcAft>
                <a:spcPts val="0"/>
              </a:spcAft>
              <a:buClr>
                <a:srgbClr val="2B303C"/>
              </a:buClr>
              <a:buSzPts val="2600"/>
            </a:pPr>
            <a:endParaRPr sz="2600" dirty="0">
              <a:solidFill>
                <a:srgbClr val="2B303C"/>
              </a:solidFill>
              <a:latin typeface="Montserrat"/>
              <a:ea typeface="Montserrat"/>
              <a:cs typeface="Montserrat"/>
              <a:sym typeface="Montserrat"/>
            </a:endParaRPr>
          </a:p>
        </p:txBody>
      </p:sp>
    </p:spTree>
    <p:extLst>
      <p:ext uri="{BB962C8B-B14F-4D97-AF65-F5344CB8AC3E}">
        <p14:creationId xmlns:p14="http://schemas.microsoft.com/office/powerpoint/2010/main" val="19592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B22F4"/>
        </a:solidFill>
        <a:effectLst/>
      </p:bgPr>
    </p:bg>
    <p:spTree>
      <p:nvGrpSpPr>
        <p:cNvPr id="1" name="Shape 179"/>
        <p:cNvGrpSpPr/>
        <p:nvPr/>
      </p:nvGrpSpPr>
      <p:grpSpPr>
        <a:xfrm>
          <a:off x="0" y="0"/>
          <a:ext cx="0" cy="0"/>
          <a:chOff x="0" y="0"/>
          <a:chExt cx="0" cy="0"/>
        </a:xfrm>
      </p:grpSpPr>
      <p:sp>
        <p:nvSpPr>
          <p:cNvPr id="180" name="Google Shape;180;p23"/>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81" name="Google Shape;181;p23"/>
          <p:cNvSpPr txBox="1"/>
          <p:nvPr/>
        </p:nvSpPr>
        <p:spPr>
          <a:xfrm>
            <a:off x="1689046" y="4238353"/>
            <a:ext cx="7214400" cy="21789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dirty="0">
                <a:solidFill>
                  <a:srgbClr val="FFFFFF"/>
                </a:solidFill>
                <a:latin typeface="Montserrat"/>
                <a:ea typeface="Montserrat"/>
                <a:cs typeface="Montserrat"/>
                <a:sym typeface="Montserrat"/>
              </a:rPr>
              <a:t>G</a:t>
            </a:r>
            <a:r>
              <a:rPr lang="es-MX" sz="6800" b="1" i="0" u="none" strike="noStrike" cap="none" dirty="0">
                <a:solidFill>
                  <a:srgbClr val="FFFFFF"/>
                </a:solidFill>
                <a:latin typeface="Montserrat"/>
                <a:ea typeface="Montserrat"/>
                <a:cs typeface="Montserrat"/>
                <a:sym typeface="Montserrat"/>
              </a:rPr>
              <a:t>racias</a:t>
            </a:r>
            <a:endParaRPr sz="6800" b="1" i="0" u="none" strike="noStrike" cap="none" dirty="0">
              <a:solidFill>
                <a:srgbClr val="FFFFFF"/>
              </a:solidFill>
              <a:latin typeface="Montserrat"/>
              <a:ea typeface="Montserrat"/>
              <a:cs typeface="Montserrat"/>
              <a:sym typeface="Montserrat"/>
            </a:endParaRPr>
          </a:p>
        </p:txBody>
      </p:sp>
      <p:pic>
        <p:nvPicPr>
          <p:cNvPr id="182" name="Google Shape;182;p23"/>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83" name="Google Shape;183;p23"/>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84" name="Google Shape;184;p23"/>
          <p:cNvPicPr preferRelativeResize="0"/>
          <p:nvPr/>
        </p:nvPicPr>
        <p:blipFill rotWithShape="1">
          <a:blip r:embed="rId4">
            <a:alphaModFix/>
          </a:blip>
          <a:srcRect/>
          <a:stretch/>
        </p:blipFill>
        <p:spPr>
          <a:xfrm>
            <a:off x="10901977" y="2886617"/>
            <a:ext cx="3017469" cy="3024898"/>
          </a:xfrm>
          <a:prstGeom prst="rect">
            <a:avLst/>
          </a:prstGeom>
          <a:noFill/>
          <a:ln>
            <a:noFill/>
          </a:ln>
        </p:spPr>
      </p:pic>
      <p:cxnSp>
        <p:nvCxnSpPr>
          <p:cNvPr id="186" name="Google Shape;186;p23"/>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4B22F4"/>
        </a:solidFill>
        <a:effectLst/>
      </p:bgPr>
    </p:bg>
    <p:spTree>
      <p:nvGrpSpPr>
        <p:cNvPr id="1" name="Shape 179"/>
        <p:cNvGrpSpPr/>
        <p:nvPr/>
      </p:nvGrpSpPr>
      <p:grpSpPr>
        <a:xfrm>
          <a:off x="0" y="0"/>
          <a:ext cx="0" cy="0"/>
          <a:chOff x="0" y="0"/>
          <a:chExt cx="0" cy="0"/>
        </a:xfrm>
      </p:grpSpPr>
      <p:sp>
        <p:nvSpPr>
          <p:cNvPr id="180" name="Google Shape;180;p23"/>
          <p:cNvSpPr/>
          <p:nvPr/>
        </p:nvSpPr>
        <p:spPr>
          <a:xfrm>
            <a:off x="10106532" y="0"/>
            <a:ext cx="5016000" cy="7934700"/>
          </a:xfrm>
          <a:prstGeom prst="rect">
            <a:avLst/>
          </a:prstGeom>
          <a:solidFill>
            <a:srgbClr val="16181C"/>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sp>
        <p:nvSpPr>
          <p:cNvPr id="181" name="Google Shape;181;p23"/>
          <p:cNvSpPr txBox="1"/>
          <p:nvPr/>
        </p:nvSpPr>
        <p:spPr>
          <a:xfrm>
            <a:off x="1689046" y="4238353"/>
            <a:ext cx="7214400" cy="21789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6800"/>
              <a:buFont typeface="Arial"/>
              <a:buNone/>
            </a:pPr>
            <a:r>
              <a:rPr lang="es-MX" sz="6800" b="1" i="0" u="none" strike="noStrike" cap="none" dirty="0">
                <a:solidFill>
                  <a:srgbClr val="FFFFFF"/>
                </a:solidFill>
                <a:latin typeface="Montserrat"/>
                <a:ea typeface="Montserrat"/>
                <a:cs typeface="Montserrat"/>
                <a:sym typeface="Montserrat"/>
              </a:rPr>
              <a:t>Anexos</a:t>
            </a:r>
            <a:endParaRPr sz="6800" b="1" i="0" u="none" strike="noStrike" cap="none" dirty="0">
              <a:solidFill>
                <a:srgbClr val="FFFFFF"/>
              </a:solidFill>
              <a:latin typeface="Montserrat"/>
              <a:ea typeface="Montserrat"/>
              <a:cs typeface="Montserrat"/>
              <a:sym typeface="Montserrat"/>
            </a:endParaRPr>
          </a:p>
        </p:txBody>
      </p:sp>
      <p:pic>
        <p:nvPicPr>
          <p:cNvPr id="182" name="Google Shape;182;p23"/>
          <p:cNvPicPr preferRelativeResize="0"/>
          <p:nvPr/>
        </p:nvPicPr>
        <p:blipFill rotWithShape="1">
          <a:blip r:embed="rId3">
            <a:alphaModFix/>
          </a:blip>
          <a:srcRect/>
          <a:stretch/>
        </p:blipFill>
        <p:spPr>
          <a:xfrm flipH="1">
            <a:off x="607160" y="4411099"/>
            <a:ext cx="182144" cy="2553200"/>
          </a:xfrm>
          <a:prstGeom prst="rect">
            <a:avLst/>
          </a:prstGeom>
          <a:noFill/>
          <a:ln>
            <a:noFill/>
          </a:ln>
        </p:spPr>
      </p:pic>
      <p:cxnSp>
        <p:nvCxnSpPr>
          <p:cNvPr id="183" name="Google Shape;183;p23"/>
          <p:cNvCxnSpPr/>
          <p:nvPr/>
        </p:nvCxnSpPr>
        <p:spPr>
          <a:xfrm>
            <a:off x="14475850" y="6859925"/>
            <a:ext cx="0" cy="1061700"/>
          </a:xfrm>
          <a:prstGeom prst="straightConnector1">
            <a:avLst/>
          </a:prstGeom>
          <a:noFill/>
          <a:ln w="19050" cap="flat" cmpd="sng">
            <a:solidFill>
              <a:schemeClr val="lt1"/>
            </a:solidFill>
            <a:prstDash val="solid"/>
            <a:round/>
            <a:headEnd type="none" w="sm" len="sm"/>
            <a:tailEnd type="none" w="sm" len="sm"/>
          </a:ln>
        </p:spPr>
      </p:cxnSp>
      <p:pic>
        <p:nvPicPr>
          <p:cNvPr id="184" name="Google Shape;184;p23"/>
          <p:cNvPicPr preferRelativeResize="0"/>
          <p:nvPr/>
        </p:nvPicPr>
        <p:blipFill rotWithShape="1">
          <a:blip r:embed="rId4">
            <a:alphaModFix/>
          </a:blip>
          <a:srcRect/>
          <a:stretch/>
        </p:blipFill>
        <p:spPr>
          <a:xfrm>
            <a:off x="10901977" y="2886617"/>
            <a:ext cx="3017469" cy="3024898"/>
          </a:xfrm>
          <a:prstGeom prst="rect">
            <a:avLst/>
          </a:prstGeom>
          <a:noFill/>
          <a:ln>
            <a:noFill/>
          </a:ln>
        </p:spPr>
      </p:pic>
      <p:cxnSp>
        <p:nvCxnSpPr>
          <p:cNvPr id="186" name="Google Shape;186;p23"/>
          <p:cNvCxnSpPr/>
          <p:nvPr/>
        </p:nvCxnSpPr>
        <p:spPr>
          <a:xfrm>
            <a:off x="14475844" y="-11"/>
            <a:ext cx="0" cy="2549100"/>
          </a:xfrm>
          <a:prstGeom prst="straightConnector1">
            <a:avLst/>
          </a:prstGeom>
          <a:noFill/>
          <a:ln w="19050" cap="flat" cmpd="sng">
            <a:solidFill>
              <a:schemeClr val="lt1"/>
            </a:solidFill>
            <a:prstDash val="solid"/>
            <a:round/>
            <a:headEnd type="none" w="sm" len="sm"/>
            <a:tailEnd type="none" w="sm" len="sm"/>
          </a:ln>
        </p:spPr>
      </p:cxnSp>
    </p:spTree>
    <p:extLst>
      <p:ext uri="{BB962C8B-B14F-4D97-AF65-F5344CB8AC3E}">
        <p14:creationId xmlns:p14="http://schemas.microsoft.com/office/powerpoint/2010/main" val="56950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0" y="0"/>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Anexo | Captación producto</a:t>
            </a: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pic>
        <p:nvPicPr>
          <p:cNvPr id="3" name="Imagen 2">
            <a:extLst>
              <a:ext uri="{FF2B5EF4-FFF2-40B4-BE49-F238E27FC236}">
                <a16:creationId xmlns:a16="http://schemas.microsoft.com/office/drawing/2014/main" id="{D7C481DF-C859-40E4-B24F-7364F12C77E6}"/>
              </a:ext>
            </a:extLst>
          </p:cNvPr>
          <p:cNvPicPr>
            <a:picLocks noChangeAspect="1"/>
          </p:cNvPicPr>
          <p:nvPr/>
        </p:nvPicPr>
        <p:blipFill rotWithShape="1">
          <a:blip r:embed="rId3"/>
          <a:srcRect l="7304" r="8345"/>
          <a:stretch/>
        </p:blipFill>
        <p:spPr>
          <a:xfrm>
            <a:off x="0" y="619076"/>
            <a:ext cx="6429662" cy="3481334"/>
          </a:xfrm>
          <a:prstGeom prst="rect">
            <a:avLst/>
          </a:prstGeom>
        </p:spPr>
      </p:pic>
      <p:pic>
        <p:nvPicPr>
          <p:cNvPr id="6" name="Imagen 5">
            <a:extLst>
              <a:ext uri="{FF2B5EF4-FFF2-40B4-BE49-F238E27FC236}">
                <a16:creationId xmlns:a16="http://schemas.microsoft.com/office/drawing/2014/main" id="{111A14A1-31EE-4841-AEBF-24C1CDEE5B89}"/>
              </a:ext>
            </a:extLst>
          </p:cNvPr>
          <p:cNvPicPr>
            <a:picLocks noChangeAspect="1"/>
          </p:cNvPicPr>
          <p:nvPr/>
        </p:nvPicPr>
        <p:blipFill rotWithShape="1">
          <a:blip r:embed="rId4"/>
          <a:srcRect l="6099" r="8363"/>
          <a:stretch/>
        </p:blipFill>
        <p:spPr>
          <a:xfrm>
            <a:off x="38552" y="4100410"/>
            <a:ext cx="6391110" cy="3650109"/>
          </a:xfrm>
          <a:prstGeom prst="rect">
            <a:avLst/>
          </a:prstGeom>
        </p:spPr>
      </p:pic>
      <p:pic>
        <p:nvPicPr>
          <p:cNvPr id="10" name="Imagen 9">
            <a:extLst>
              <a:ext uri="{FF2B5EF4-FFF2-40B4-BE49-F238E27FC236}">
                <a16:creationId xmlns:a16="http://schemas.microsoft.com/office/drawing/2014/main" id="{DB9DC013-2DAC-46E0-B9D7-4A9989A7C3EC}"/>
              </a:ext>
            </a:extLst>
          </p:cNvPr>
          <p:cNvPicPr>
            <a:picLocks noChangeAspect="1"/>
          </p:cNvPicPr>
          <p:nvPr/>
        </p:nvPicPr>
        <p:blipFill rotWithShape="1">
          <a:blip r:embed="rId5"/>
          <a:srcRect l="6119" r="8870"/>
          <a:stretch/>
        </p:blipFill>
        <p:spPr>
          <a:xfrm>
            <a:off x="7334483" y="568217"/>
            <a:ext cx="6282865" cy="3583052"/>
          </a:xfrm>
          <a:prstGeom prst="rect">
            <a:avLst/>
          </a:prstGeom>
        </p:spPr>
      </p:pic>
      <p:sp>
        <p:nvSpPr>
          <p:cNvPr id="15" name="Flecha: hacia abajo 14">
            <a:hlinkClick r:id="rId6" action="ppaction://hlinksldjump"/>
            <a:extLst>
              <a:ext uri="{FF2B5EF4-FFF2-40B4-BE49-F238E27FC236}">
                <a16:creationId xmlns:a16="http://schemas.microsoft.com/office/drawing/2014/main" id="{68A1C275-DB10-4BEC-A355-06FE6A7D7398}"/>
              </a:ext>
            </a:extLst>
          </p:cNvPr>
          <p:cNvSpPr/>
          <p:nvPr/>
        </p:nvSpPr>
        <p:spPr>
          <a:xfrm rot="5400000">
            <a:off x="10036763" y="5600703"/>
            <a:ext cx="878303" cy="1732547"/>
          </a:xfrm>
          <a:prstGeom prst="downArrow">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a:extLst>
              <a:ext uri="{FF2B5EF4-FFF2-40B4-BE49-F238E27FC236}">
                <a16:creationId xmlns:a16="http://schemas.microsoft.com/office/drawing/2014/main" id="{55BF3FFE-7526-43C2-A453-A7857FDA8FED}"/>
              </a:ext>
            </a:extLst>
          </p:cNvPr>
          <p:cNvSpPr txBox="1"/>
          <p:nvPr/>
        </p:nvSpPr>
        <p:spPr>
          <a:xfrm>
            <a:off x="7667161" y="4596019"/>
            <a:ext cx="5950187" cy="1169551"/>
          </a:xfrm>
          <a:prstGeom prst="rect">
            <a:avLst/>
          </a:prstGeom>
          <a:noFill/>
        </p:spPr>
        <p:txBody>
          <a:bodyPr wrap="square" rtlCol="0">
            <a:spAutoFit/>
          </a:bodyPr>
          <a:lstStyle/>
          <a:p>
            <a:r>
              <a:rPr lang="es-MX" dirty="0"/>
              <a:t>Las cuentas de nómina y transaccionales son las que han tenido el mayor crecimiento mientras que sucede lo contrario en inversiones, esto puede deberse a que la gente prefiera tener sus recursos de una forma más líquida </a:t>
            </a:r>
          </a:p>
          <a:p>
            <a:endParaRPr lang="es-MX" dirty="0"/>
          </a:p>
        </p:txBody>
      </p:sp>
    </p:spTree>
    <p:extLst>
      <p:ext uri="{BB962C8B-B14F-4D97-AF65-F5344CB8AC3E}">
        <p14:creationId xmlns:p14="http://schemas.microsoft.com/office/powerpoint/2010/main" val="192862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0" y="0"/>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Anexo | Cartera producto</a:t>
            </a: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sp>
        <p:nvSpPr>
          <p:cNvPr id="15" name="Flecha: hacia abajo 14">
            <a:hlinkClick r:id="rId3" action="ppaction://hlinksldjump"/>
            <a:extLst>
              <a:ext uri="{FF2B5EF4-FFF2-40B4-BE49-F238E27FC236}">
                <a16:creationId xmlns:a16="http://schemas.microsoft.com/office/drawing/2014/main" id="{68A1C275-DB10-4BEC-A355-06FE6A7D7398}"/>
              </a:ext>
            </a:extLst>
          </p:cNvPr>
          <p:cNvSpPr/>
          <p:nvPr/>
        </p:nvSpPr>
        <p:spPr>
          <a:xfrm rot="5400000">
            <a:off x="10196763" y="5648833"/>
            <a:ext cx="878303" cy="1732547"/>
          </a:xfrm>
          <a:prstGeom prst="downArrow">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7" name="Imagen 16">
            <a:extLst>
              <a:ext uri="{FF2B5EF4-FFF2-40B4-BE49-F238E27FC236}">
                <a16:creationId xmlns:a16="http://schemas.microsoft.com/office/drawing/2014/main" id="{46B79D9A-BB3C-4C67-A2BD-846928150E81}"/>
              </a:ext>
            </a:extLst>
          </p:cNvPr>
          <p:cNvPicPr>
            <a:picLocks noChangeAspect="1"/>
          </p:cNvPicPr>
          <p:nvPr/>
        </p:nvPicPr>
        <p:blipFill rotWithShape="1">
          <a:blip r:embed="rId4"/>
          <a:srcRect l="7305" r="7422"/>
          <a:stretch/>
        </p:blipFill>
        <p:spPr>
          <a:xfrm>
            <a:off x="230812" y="539166"/>
            <a:ext cx="6280484" cy="3779127"/>
          </a:xfrm>
          <a:prstGeom prst="rect">
            <a:avLst/>
          </a:prstGeom>
        </p:spPr>
      </p:pic>
      <p:pic>
        <p:nvPicPr>
          <p:cNvPr id="19" name="Imagen 18">
            <a:extLst>
              <a:ext uri="{FF2B5EF4-FFF2-40B4-BE49-F238E27FC236}">
                <a16:creationId xmlns:a16="http://schemas.microsoft.com/office/drawing/2014/main" id="{7B95CFF0-E579-48D5-9AF3-625185B2D008}"/>
              </a:ext>
            </a:extLst>
          </p:cNvPr>
          <p:cNvPicPr>
            <a:picLocks noChangeAspect="1"/>
          </p:cNvPicPr>
          <p:nvPr/>
        </p:nvPicPr>
        <p:blipFill rotWithShape="1">
          <a:blip r:embed="rId5"/>
          <a:srcRect l="6896" r="8739"/>
          <a:stretch/>
        </p:blipFill>
        <p:spPr>
          <a:xfrm>
            <a:off x="7219930" y="539167"/>
            <a:ext cx="6110080" cy="3779127"/>
          </a:xfrm>
          <a:prstGeom prst="rect">
            <a:avLst/>
          </a:prstGeom>
        </p:spPr>
      </p:pic>
      <p:pic>
        <p:nvPicPr>
          <p:cNvPr id="21" name="Imagen 20">
            <a:extLst>
              <a:ext uri="{FF2B5EF4-FFF2-40B4-BE49-F238E27FC236}">
                <a16:creationId xmlns:a16="http://schemas.microsoft.com/office/drawing/2014/main" id="{4BB70116-4E0F-4237-B201-EF2E69F87BE6}"/>
              </a:ext>
            </a:extLst>
          </p:cNvPr>
          <p:cNvPicPr>
            <a:picLocks noChangeAspect="1"/>
          </p:cNvPicPr>
          <p:nvPr/>
        </p:nvPicPr>
        <p:blipFill rotWithShape="1">
          <a:blip r:embed="rId6"/>
          <a:srcRect l="6370" r="9265"/>
          <a:stretch/>
        </p:blipFill>
        <p:spPr>
          <a:xfrm>
            <a:off x="230812" y="4142498"/>
            <a:ext cx="6112042" cy="3779127"/>
          </a:xfrm>
          <a:prstGeom prst="rect">
            <a:avLst/>
          </a:prstGeom>
        </p:spPr>
      </p:pic>
      <p:sp>
        <p:nvSpPr>
          <p:cNvPr id="10" name="CuadroTexto 9">
            <a:extLst>
              <a:ext uri="{FF2B5EF4-FFF2-40B4-BE49-F238E27FC236}">
                <a16:creationId xmlns:a16="http://schemas.microsoft.com/office/drawing/2014/main" id="{3D113160-F97B-453E-8ABE-0AD73A61A290}"/>
              </a:ext>
            </a:extLst>
          </p:cNvPr>
          <p:cNvSpPr txBox="1"/>
          <p:nvPr/>
        </p:nvSpPr>
        <p:spPr>
          <a:xfrm>
            <a:off x="7667161" y="4596019"/>
            <a:ext cx="5950187" cy="954107"/>
          </a:xfrm>
          <a:prstGeom prst="rect">
            <a:avLst/>
          </a:prstGeom>
          <a:noFill/>
        </p:spPr>
        <p:txBody>
          <a:bodyPr wrap="square" rtlCol="0">
            <a:spAutoFit/>
          </a:bodyPr>
          <a:lstStyle/>
          <a:p>
            <a:r>
              <a:rPr lang="es-MX" dirty="0"/>
              <a:t>La cartera de consumo es la que se vio más afectada, bajando el mismo crecimiento que tuvo desde agosto-16 a enero-20, esto puede deberse a que la gente no esta interesada en adquirir créditos mientras este la incertidumbre económica que ha generado el </a:t>
            </a:r>
            <a:r>
              <a:rPr lang="es-MX" dirty="0" err="1"/>
              <a:t>covid</a:t>
            </a:r>
            <a:r>
              <a:rPr lang="es-MX" dirty="0"/>
              <a:t> </a:t>
            </a:r>
          </a:p>
        </p:txBody>
      </p:sp>
    </p:spTree>
    <p:extLst>
      <p:ext uri="{BB962C8B-B14F-4D97-AF65-F5344CB8AC3E}">
        <p14:creationId xmlns:p14="http://schemas.microsoft.com/office/powerpoint/2010/main" val="2899300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91"/>
        <p:cNvGrpSpPr/>
        <p:nvPr/>
      </p:nvGrpSpPr>
      <p:grpSpPr>
        <a:xfrm>
          <a:off x="0" y="0"/>
          <a:ext cx="0" cy="0"/>
          <a:chOff x="0" y="0"/>
          <a:chExt cx="0" cy="0"/>
        </a:xfrm>
      </p:grpSpPr>
      <p:sp>
        <p:nvSpPr>
          <p:cNvPr id="192" name="Google Shape;192;p24"/>
          <p:cNvSpPr/>
          <p:nvPr/>
        </p:nvSpPr>
        <p:spPr>
          <a:xfrm>
            <a:off x="-25" y="7002150"/>
            <a:ext cx="15122400" cy="9327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93" name="Google Shape;193;p24"/>
          <p:cNvPicPr preferRelativeResize="0"/>
          <p:nvPr/>
        </p:nvPicPr>
        <p:blipFill rotWithShape="1">
          <a:blip r:embed="rId3">
            <a:alphaModFix/>
          </a:blip>
          <a:srcRect/>
          <a:stretch/>
        </p:blipFill>
        <p:spPr>
          <a:xfrm rot="-5400000" flipH="1">
            <a:off x="1569468" y="6187608"/>
            <a:ext cx="182144" cy="2553201"/>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13599952" y="7183473"/>
            <a:ext cx="970174" cy="516076"/>
          </a:xfrm>
          <a:prstGeom prst="rect">
            <a:avLst/>
          </a:prstGeom>
          <a:noFill/>
          <a:ln>
            <a:noFill/>
          </a:ln>
        </p:spPr>
      </p:pic>
      <p:sp>
        <p:nvSpPr>
          <p:cNvPr id="196" name="Google Shape;196;p24"/>
          <p:cNvSpPr txBox="1"/>
          <p:nvPr/>
        </p:nvSpPr>
        <p:spPr>
          <a:xfrm>
            <a:off x="3238737" y="2871407"/>
            <a:ext cx="8645100" cy="13002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7800"/>
              <a:buFont typeface="Arial"/>
              <a:buNone/>
            </a:pPr>
            <a:r>
              <a:rPr lang="es-MX" sz="7800" b="1" i="0" u="none" strike="noStrike" cap="none">
                <a:solidFill>
                  <a:schemeClr val="lt1"/>
                </a:solidFill>
                <a:latin typeface="Montserrat"/>
                <a:ea typeface="Montserrat"/>
                <a:cs typeface="Montserrat"/>
                <a:sym typeface="Montserrat"/>
              </a:rPr>
              <a:t>Imagen</a:t>
            </a:r>
            <a:endParaRPr sz="7800" b="1" i="0" u="none" strike="noStrike" cap="none">
              <a:solidFill>
                <a:schemeClr val="lt1"/>
              </a:solidFill>
              <a:latin typeface="Montserrat"/>
              <a:ea typeface="Montserrat"/>
              <a:cs typeface="Montserrat"/>
              <a:sym typeface="Montserrat"/>
            </a:endParaRPr>
          </a:p>
        </p:txBody>
      </p:sp>
      <p:pic>
        <p:nvPicPr>
          <p:cNvPr id="7" name="Imagen 6">
            <a:extLst>
              <a:ext uri="{FF2B5EF4-FFF2-40B4-BE49-F238E27FC236}">
                <a16:creationId xmlns:a16="http://schemas.microsoft.com/office/drawing/2014/main" id="{E0AD39FE-094B-43A8-A381-CA2E79CC86BD}"/>
              </a:ext>
            </a:extLst>
          </p:cNvPr>
          <p:cNvPicPr>
            <a:picLocks noChangeAspect="1"/>
          </p:cNvPicPr>
          <p:nvPr/>
        </p:nvPicPr>
        <p:blipFill>
          <a:blip r:embed="rId5"/>
          <a:stretch>
            <a:fillRect/>
          </a:stretch>
        </p:blipFill>
        <p:spPr>
          <a:xfrm>
            <a:off x="1" y="0"/>
            <a:ext cx="15122374" cy="6911488"/>
          </a:xfrm>
          <a:prstGeom prst="rect">
            <a:avLst/>
          </a:prstGeom>
        </p:spPr>
      </p:pic>
      <p:sp>
        <p:nvSpPr>
          <p:cNvPr id="8" name="Flecha: hacia abajo 7">
            <a:hlinkClick r:id="rId6" action="ppaction://hlinksldjump"/>
            <a:extLst>
              <a:ext uri="{FF2B5EF4-FFF2-40B4-BE49-F238E27FC236}">
                <a16:creationId xmlns:a16="http://schemas.microsoft.com/office/drawing/2014/main" id="{D3D8F67B-2736-475C-815C-889CB34575BF}"/>
              </a:ext>
            </a:extLst>
          </p:cNvPr>
          <p:cNvSpPr/>
          <p:nvPr/>
        </p:nvSpPr>
        <p:spPr>
          <a:xfrm rot="5400000">
            <a:off x="7122023" y="6616200"/>
            <a:ext cx="878303" cy="17325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3396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91"/>
        <p:cNvGrpSpPr/>
        <p:nvPr/>
      </p:nvGrpSpPr>
      <p:grpSpPr>
        <a:xfrm>
          <a:off x="0" y="0"/>
          <a:ext cx="0" cy="0"/>
          <a:chOff x="0" y="0"/>
          <a:chExt cx="0" cy="0"/>
        </a:xfrm>
      </p:grpSpPr>
      <p:sp>
        <p:nvSpPr>
          <p:cNvPr id="192" name="Google Shape;192;p24"/>
          <p:cNvSpPr/>
          <p:nvPr/>
        </p:nvSpPr>
        <p:spPr>
          <a:xfrm>
            <a:off x="-25" y="7002150"/>
            <a:ext cx="15122400" cy="9327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93" name="Google Shape;193;p24"/>
          <p:cNvPicPr preferRelativeResize="0"/>
          <p:nvPr/>
        </p:nvPicPr>
        <p:blipFill rotWithShape="1">
          <a:blip r:embed="rId3">
            <a:alphaModFix/>
          </a:blip>
          <a:srcRect/>
          <a:stretch/>
        </p:blipFill>
        <p:spPr>
          <a:xfrm rot="-5400000" flipH="1">
            <a:off x="1569468" y="6187608"/>
            <a:ext cx="182144" cy="2553201"/>
          </a:xfrm>
          <a:prstGeom prst="rect">
            <a:avLst/>
          </a:prstGeom>
          <a:noFill/>
          <a:ln>
            <a:noFill/>
          </a:ln>
        </p:spPr>
      </p:pic>
      <p:pic>
        <p:nvPicPr>
          <p:cNvPr id="194" name="Google Shape;194;p24"/>
          <p:cNvPicPr preferRelativeResize="0"/>
          <p:nvPr/>
        </p:nvPicPr>
        <p:blipFill rotWithShape="1">
          <a:blip r:embed="rId4">
            <a:alphaModFix/>
          </a:blip>
          <a:srcRect/>
          <a:stretch/>
        </p:blipFill>
        <p:spPr>
          <a:xfrm>
            <a:off x="13599952" y="7183473"/>
            <a:ext cx="970174" cy="516076"/>
          </a:xfrm>
          <a:prstGeom prst="rect">
            <a:avLst/>
          </a:prstGeom>
          <a:noFill/>
          <a:ln>
            <a:noFill/>
          </a:ln>
        </p:spPr>
      </p:pic>
      <p:sp>
        <p:nvSpPr>
          <p:cNvPr id="196" name="Google Shape;196;p24"/>
          <p:cNvSpPr txBox="1"/>
          <p:nvPr/>
        </p:nvSpPr>
        <p:spPr>
          <a:xfrm>
            <a:off x="3238737" y="2871407"/>
            <a:ext cx="8645100" cy="13002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7800"/>
              <a:buFont typeface="Arial"/>
              <a:buNone/>
            </a:pPr>
            <a:r>
              <a:rPr lang="es-MX" sz="7800" b="1" i="0" u="none" strike="noStrike" cap="none">
                <a:solidFill>
                  <a:schemeClr val="lt1"/>
                </a:solidFill>
                <a:latin typeface="Montserrat"/>
                <a:ea typeface="Montserrat"/>
                <a:cs typeface="Montserrat"/>
                <a:sym typeface="Montserrat"/>
              </a:rPr>
              <a:t>Imagen</a:t>
            </a:r>
            <a:endParaRPr sz="7800" b="1" i="0" u="none" strike="noStrike" cap="none">
              <a:solidFill>
                <a:schemeClr val="lt1"/>
              </a:solidFill>
              <a:latin typeface="Montserrat"/>
              <a:ea typeface="Montserrat"/>
              <a:cs typeface="Montserrat"/>
              <a:sym typeface="Montserrat"/>
            </a:endParaRPr>
          </a:p>
        </p:txBody>
      </p:sp>
      <p:sp>
        <p:nvSpPr>
          <p:cNvPr id="8" name="Flecha: hacia abajo 7">
            <a:hlinkClick r:id="rId5" action="ppaction://hlinksldjump"/>
            <a:extLst>
              <a:ext uri="{FF2B5EF4-FFF2-40B4-BE49-F238E27FC236}">
                <a16:creationId xmlns:a16="http://schemas.microsoft.com/office/drawing/2014/main" id="{D3D8F67B-2736-475C-815C-889CB34575BF}"/>
              </a:ext>
            </a:extLst>
          </p:cNvPr>
          <p:cNvSpPr/>
          <p:nvPr/>
        </p:nvSpPr>
        <p:spPr>
          <a:xfrm rot="5400000">
            <a:off x="7122023" y="6616200"/>
            <a:ext cx="878303" cy="17325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Imagen 2">
            <a:extLst>
              <a:ext uri="{FF2B5EF4-FFF2-40B4-BE49-F238E27FC236}">
                <a16:creationId xmlns:a16="http://schemas.microsoft.com/office/drawing/2014/main" id="{6B745896-CB1B-423E-A5F7-331A4048A4C3}"/>
              </a:ext>
            </a:extLst>
          </p:cNvPr>
          <p:cNvPicPr>
            <a:picLocks noChangeAspect="1"/>
          </p:cNvPicPr>
          <p:nvPr/>
        </p:nvPicPr>
        <p:blipFill>
          <a:blip r:embed="rId6"/>
          <a:stretch>
            <a:fillRect/>
          </a:stretch>
        </p:blipFill>
        <p:spPr>
          <a:xfrm>
            <a:off x="149109" y="188363"/>
            <a:ext cx="14824130" cy="6764298"/>
          </a:xfrm>
          <a:prstGeom prst="rect">
            <a:avLst/>
          </a:prstGeom>
        </p:spPr>
      </p:pic>
    </p:spTree>
    <p:extLst>
      <p:ext uri="{BB962C8B-B14F-4D97-AF65-F5344CB8AC3E}">
        <p14:creationId xmlns:p14="http://schemas.microsoft.com/office/powerpoint/2010/main" val="356980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8970DCE0-0F3C-4F6E-B235-BCB6D397FE00}"/>
              </a:ext>
            </a:extLst>
          </p:cNvPr>
          <p:cNvSpPr/>
          <p:nvPr/>
        </p:nvSpPr>
        <p:spPr>
          <a:xfrm>
            <a:off x="570155" y="1880817"/>
            <a:ext cx="12941450" cy="4740700"/>
          </a:xfrm>
          <a:prstGeom prst="roundRect">
            <a:avLst/>
          </a:prstGeom>
          <a:solidFill>
            <a:srgbClr val="4B22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0" name="Google Shape;120;p18"/>
          <p:cNvSpPr txBox="1"/>
          <p:nvPr/>
        </p:nvSpPr>
        <p:spPr>
          <a:xfrm>
            <a:off x="176586" y="96690"/>
            <a:ext cx="9218400" cy="716700"/>
          </a:xfrm>
          <a:prstGeom prst="rect">
            <a:avLst/>
          </a:prstGeom>
          <a:no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s-MX" sz="4000" b="1" dirty="0">
                <a:solidFill>
                  <a:srgbClr val="16181C"/>
                </a:solidFill>
                <a:latin typeface="Montserrat"/>
                <a:ea typeface="Montserrat"/>
                <a:cs typeface="Montserrat"/>
                <a:sym typeface="Montserrat"/>
              </a:rPr>
              <a:t>Objetivo del proyecto</a:t>
            </a:r>
            <a:endParaRPr sz="4000" b="0" i="0" u="none" strike="noStrike" cap="none" dirty="0">
              <a:solidFill>
                <a:srgbClr val="16181C"/>
              </a:solidFill>
              <a:latin typeface="Montserrat"/>
              <a:ea typeface="Montserrat"/>
              <a:cs typeface="Montserrat"/>
              <a:sym typeface="Montserrat"/>
            </a:endParaRPr>
          </a:p>
        </p:txBody>
      </p:sp>
      <p:sp>
        <p:nvSpPr>
          <p:cNvPr id="11" name="Google Shape;132;p19">
            <a:extLst>
              <a:ext uri="{FF2B5EF4-FFF2-40B4-BE49-F238E27FC236}">
                <a16:creationId xmlns:a16="http://schemas.microsoft.com/office/drawing/2014/main" id="{9E8AE817-18F6-4176-B0CB-41F17ADC02C1}"/>
              </a:ext>
            </a:extLst>
          </p:cNvPr>
          <p:cNvSpPr txBox="1"/>
          <p:nvPr/>
        </p:nvSpPr>
        <p:spPr>
          <a:xfrm>
            <a:off x="860611" y="1967355"/>
            <a:ext cx="12360537" cy="5085085"/>
          </a:xfrm>
          <a:prstGeom prst="rect">
            <a:avLst/>
          </a:prstGeom>
          <a:noFill/>
          <a:ln>
            <a:noFill/>
          </a:ln>
        </p:spPr>
        <p:txBody>
          <a:bodyPr spcFirstLastPara="1" wrap="square" lIns="147725" tIns="147725" rIns="147725" bIns="1477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s-MX" sz="2600" b="1" i="0" u="none" strike="noStrike" cap="none" dirty="0">
                <a:solidFill>
                  <a:schemeClr val="bg1"/>
                </a:solidFill>
                <a:latin typeface="Montserrat SemiBold"/>
                <a:ea typeface="Montserrat"/>
                <a:cs typeface="Montserrat"/>
                <a:sym typeface="Montserrat SemiBold"/>
              </a:rPr>
              <a:t>Determinar el imp</a:t>
            </a:r>
            <a:r>
              <a:rPr lang="es-MX" sz="2600" b="1" dirty="0">
                <a:solidFill>
                  <a:schemeClr val="bg1"/>
                </a:solidFill>
                <a:latin typeface="Montserrat SemiBold"/>
                <a:ea typeface="Montserrat"/>
                <a:cs typeface="Montserrat"/>
                <a:sym typeface="Montserrat SemiBold"/>
              </a:rPr>
              <a:t>acto en la banca mexicana de la pandemia de </a:t>
            </a:r>
            <a:r>
              <a:rPr lang="es-MX" sz="2600" b="1" dirty="0" err="1">
                <a:solidFill>
                  <a:schemeClr val="bg1"/>
                </a:solidFill>
                <a:latin typeface="Montserrat SemiBold"/>
                <a:ea typeface="Montserrat"/>
                <a:cs typeface="Montserrat"/>
                <a:sym typeface="Montserrat SemiBold"/>
              </a:rPr>
              <a:t>covid</a:t>
            </a:r>
            <a:r>
              <a:rPr lang="es-MX" sz="2600" b="1" dirty="0">
                <a:solidFill>
                  <a:schemeClr val="bg1"/>
                </a:solidFill>
                <a:latin typeface="Montserrat SemiBold"/>
                <a:ea typeface="Montserrat"/>
                <a:cs typeface="Montserrat"/>
                <a:sym typeface="Montserrat SemiBold"/>
              </a:rPr>
              <a:t> durante el 2020 y buscando responder las siguientes preguntas:</a:t>
            </a:r>
            <a:endParaRPr sz="2600" b="1" i="0" u="none" strike="noStrike" cap="none" dirty="0">
              <a:solidFill>
                <a:schemeClr val="bg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600"/>
              <a:buFont typeface="Arial"/>
              <a:buNone/>
            </a:pPr>
            <a:r>
              <a:rPr lang="es-MX" sz="2600" b="0" i="0" u="none" strike="noStrike" cap="none" dirty="0">
                <a:solidFill>
                  <a:schemeClr val="bg1"/>
                </a:solidFill>
                <a:latin typeface="Montserrat SemiBold"/>
                <a:ea typeface="Montserrat SemiBold"/>
                <a:cs typeface="Montserrat SemiBold"/>
                <a:sym typeface="Montserrat SemiBold"/>
              </a:rPr>
              <a:t> </a:t>
            </a:r>
            <a:endParaRPr sz="2600" b="0" i="0" u="none" strike="noStrike" cap="none" dirty="0">
              <a:solidFill>
                <a:schemeClr val="bg1"/>
              </a:solidFill>
              <a:latin typeface="Montserrat SemiBold"/>
              <a:ea typeface="Montserrat SemiBold"/>
              <a:cs typeface="Montserrat SemiBold"/>
              <a:sym typeface="Montserrat SemiBold"/>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¿Cómo cambió la captación y cartera de la banca comercial?</a:t>
            </a:r>
          </a:p>
          <a:p>
            <a:pPr marL="457200" marR="0" lvl="0" indent="-393700" algn="l" rtl="0">
              <a:lnSpc>
                <a:spcPct val="100000"/>
              </a:lnSpc>
              <a:spcBef>
                <a:spcPts val="0"/>
              </a:spcBef>
              <a:spcAft>
                <a:spcPts val="0"/>
              </a:spcAft>
              <a:buClr>
                <a:srgbClr val="2B303C"/>
              </a:buClr>
              <a:buSzPts val="2600"/>
              <a:buFont typeface="Montserrat"/>
              <a:buChar char="●"/>
            </a:pPr>
            <a:endParaRPr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¿Qué instituciones han sido las más afectadas o beneficiadas?</a:t>
            </a:r>
          </a:p>
          <a:p>
            <a:pPr marL="457200" marR="0" lvl="0" indent="-393700" algn="l" rtl="0">
              <a:lnSpc>
                <a:spcPct val="100000"/>
              </a:lnSpc>
              <a:spcBef>
                <a:spcPts val="0"/>
              </a:spcBef>
              <a:spcAft>
                <a:spcPts val="0"/>
              </a:spcAft>
              <a:buClr>
                <a:srgbClr val="2B303C"/>
              </a:buClr>
              <a:buSzPts val="2600"/>
              <a:buFont typeface="Montserrat"/>
              <a:buChar char="●"/>
            </a:pPr>
            <a:endParaRPr lang="es-MX"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¿Qué ha pasado en los estados y municipios del país?</a:t>
            </a:r>
          </a:p>
          <a:p>
            <a:pPr marL="457200" marR="0" lvl="0" indent="-393700" algn="l" rtl="0">
              <a:lnSpc>
                <a:spcPct val="100000"/>
              </a:lnSpc>
              <a:spcBef>
                <a:spcPts val="0"/>
              </a:spcBef>
              <a:spcAft>
                <a:spcPts val="0"/>
              </a:spcAft>
              <a:buClr>
                <a:srgbClr val="2B303C"/>
              </a:buClr>
              <a:buSzPts val="2600"/>
              <a:buFont typeface="Montserrat"/>
              <a:buChar char="●"/>
            </a:pPr>
            <a:endParaRPr lang="es-MX"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¿Es posible predecir futuros impactos?</a:t>
            </a:r>
          </a:p>
          <a:p>
            <a:pPr marL="457200" marR="0" lvl="0" indent="-393700" algn="l" rtl="0">
              <a:lnSpc>
                <a:spcPct val="100000"/>
              </a:lnSpc>
              <a:spcBef>
                <a:spcPts val="0"/>
              </a:spcBef>
              <a:spcAft>
                <a:spcPts val="0"/>
              </a:spcAft>
              <a:buClr>
                <a:srgbClr val="2B303C"/>
              </a:buClr>
              <a:buSzPts val="2600"/>
              <a:buFont typeface="Montserrat"/>
              <a:buChar char="●"/>
            </a:pPr>
            <a:endParaRPr lang="es-MX" sz="2000" dirty="0">
              <a:solidFill>
                <a:schemeClr val="bg1"/>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2B303C"/>
              </a:buClr>
              <a:buSzPts val="2600"/>
              <a:buFont typeface="Montserrat"/>
              <a:buChar char="●"/>
            </a:pPr>
            <a:r>
              <a:rPr lang="es-MX" sz="2000" dirty="0">
                <a:solidFill>
                  <a:schemeClr val="bg1"/>
                </a:solidFill>
                <a:latin typeface="Montserrat"/>
                <a:ea typeface="Montserrat"/>
                <a:cs typeface="Montserrat"/>
                <a:sym typeface="Montserrat"/>
              </a:rPr>
              <a:t>Conclusiones</a:t>
            </a:r>
          </a:p>
          <a:p>
            <a:pPr marL="63500" marR="0" lvl="0" algn="l" rtl="0">
              <a:lnSpc>
                <a:spcPct val="100000"/>
              </a:lnSpc>
              <a:spcBef>
                <a:spcPts val="0"/>
              </a:spcBef>
              <a:spcAft>
                <a:spcPts val="0"/>
              </a:spcAft>
              <a:buClr>
                <a:srgbClr val="2B303C"/>
              </a:buClr>
              <a:buSzPts val="2600"/>
            </a:pPr>
            <a:endParaRPr sz="2600" dirty="0">
              <a:solidFill>
                <a:srgbClr val="2B303C"/>
              </a:solidFill>
              <a:latin typeface="Montserrat"/>
              <a:ea typeface="Montserrat"/>
              <a:cs typeface="Montserrat"/>
              <a:sym typeface="Montserrat"/>
            </a:endParaRPr>
          </a:p>
        </p:txBody>
      </p:sp>
      <p:pic>
        <p:nvPicPr>
          <p:cNvPr id="12" name="Imagen 11">
            <a:extLst>
              <a:ext uri="{FF2B5EF4-FFF2-40B4-BE49-F238E27FC236}">
                <a16:creationId xmlns:a16="http://schemas.microsoft.com/office/drawing/2014/main" id="{1456978F-EAF3-474E-B702-E907A4803DE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178716" y="3077766"/>
            <a:ext cx="3623345" cy="28765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perspectiveContrastingRightFacing"/>
            <a:lightRig rig="contrasting" dir="t">
              <a:rot lat="0" lon="0" rev="3000000"/>
            </a:lightRig>
          </a:scene3d>
          <a:sp3d contourW="7620">
            <a:bevelT w="95250" h="31750"/>
            <a:contourClr>
              <a:srgbClr val="333333"/>
            </a:contourClr>
          </a:sp3d>
        </p:spPr>
      </p:pic>
      <p:sp>
        <p:nvSpPr>
          <p:cNvPr id="17" name="CuadroTexto 16">
            <a:extLst>
              <a:ext uri="{FF2B5EF4-FFF2-40B4-BE49-F238E27FC236}">
                <a16:creationId xmlns:a16="http://schemas.microsoft.com/office/drawing/2014/main" id="{EF8AFDE6-B370-493D-9D1A-45C9DD024BCA}"/>
              </a:ext>
            </a:extLst>
          </p:cNvPr>
          <p:cNvSpPr txBox="1"/>
          <p:nvPr/>
        </p:nvSpPr>
        <p:spPr>
          <a:xfrm>
            <a:off x="203109" y="6919503"/>
            <a:ext cx="8661400" cy="769441"/>
          </a:xfrm>
          <a:prstGeom prst="rect">
            <a:avLst/>
          </a:prstGeom>
          <a:noFill/>
        </p:spPr>
        <p:txBody>
          <a:bodyPr wrap="square">
            <a:spAutoFit/>
          </a:bodyPr>
          <a:lstStyle/>
          <a:p>
            <a:r>
              <a:rPr lang="es-MX" sz="1100" dirty="0"/>
              <a:t>Fuentes: </a:t>
            </a:r>
          </a:p>
          <a:p>
            <a:r>
              <a:rPr lang="es-MX" sz="1100" dirty="0"/>
              <a:t>http://portafoliodeinformacion.cnbv.gob.mx</a:t>
            </a:r>
          </a:p>
          <a:p>
            <a:r>
              <a:rPr lang="es-MX" sz="1100" dirty="0"/>
              <a:t>https://www.gob.mx/salud/documentos/datos-abiertos-152127</a:t>
            </a:r>
          </a:p>
          <a:p>
            <a:r>
              <a:rPr lang="es-MX" sz="1100" dirty="0"/>
              <a:t>https://datos.covid-19.conacyt.mx/#DownZCSV</a:t>
            </a: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0" y="0"/>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¿Cómo cambió la captación y cartera de la banca comercial?</a:t>
            </a:r>
          </a:p>
        </p:txBody>
      </p:sp>
      <p:pic>
        <p:nvPicPr>
          <p:cNvPr id="5" name="Imagen 4">
            <a:extLst>
              <a:ext uri="{FF2B5EF4-FFF2-40B4-BE49-F238E27FC236}">
                <a16:creationId xmlns:a16="http://schemas.microsoft.com/office/drawing/2014/main" id="{2489F9D9-BBE6-4F02-9823-3F16E5636D59}"/>
              </a:ext>
            </a:extLst>
          </p:cNvPr>
          <p:cNvPicPr>
            <a:picLocks noChangeAspect="1"/>
          </p:cNvPicPr>
          <p:nvPr/>
        </p:nvPicPr>
        <p:blipFill rotWithShape="1">
          <a:blip r:embed="rId3"/>
          <a:srcRect l="5539" r="8685"/>
          <a:stretch/>
        </p:blipFill>
        <p:spPr>
          <a:xfrm>
            <a:off x="177642" y="1124461"/>
            <a:ext cx="6987730" cy="4571428"/>
          </a:xfrm>
          <a:prstGeom prst="rect">
            <a:avLst/>
          </a:prstGeom>
        </p:spPr>
      </p:pic>
      <p:sp>
        <p:nvSpPr>
          <p:cNvPr id="8" name="Abrir llave 7">
            <a:extLst>
              <a:ext uri="{FF2B5EF4-FFF2-40B4-BE49-F238E27FC236}">
                <a16:creationId xmlns:a16="http://schemas.microsoft.com/office/drawing/2014/main" id="{B3E3EA96-A721-462D-92EB-E74309C2FDDD}"/>
              </a:ext>
            </a:extLst>
          </p:cNvPr>
          <p:cNvSpPr/>
          <p:nvPr/>
        </p:nvSpPr>
        <p:spPr>
          <a:xfrm rot="16200000">
            <a:off x="6256879" y="2784848"/>
            <a:ext cx="193713" cy="7557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pic>
        <p:nvPicPr>
          <p:cNvPr id="12" name="Imagen 11">
            <a:extLst>
              <a:ext uri="{FF2B5EF4-FFF2-40B4-BE49-F238E27FC236}">
                <a16:creationId xmlns:a16="http://schemas.microsoft.com/office/drawing/2014/main" id="{9BA82F58-5BDB-4210-AE04-61D00A8AD3A1}"/>
              </a:ext>
            </a:extLst>
          </p:cNvPr>
          <p:cNvPicPr>
            <a:picLocks noChangeAspect="1"/>
          </p:cNvPicPr>
          <p:nvPr/>
        </p:nvPicPr>
        <p:blipFill rotWithShape="1">
          <a:blip r:embed="rId4"/>
          <a:srcRect l="6715" r="8215"/>
          <a:stretch/>
        </p:blipFill>
        <p:spPr>
          <a:xfrm>
            <a:off x="7548685" y="1124461"/>
            <a:ext cx="7186108" cy="4571428"/>
          </a:xfrm>
          <a:prstGeom prst="rect">
            <a:avLst/>
          </a:prstGeom>
        </p:spPr>
      </p:pic>
      <p:sp>
        <p:nvSpPr>
          <p:cNvPr id="22" name="Abrir llave 21">
            <a:extLst>
              <a:ext uri="{FF2B5EF4-FFF2-40B4-BE49-F238E27FC236}">
                <a16:creationId xmlns:a16="http://schemas.microsoft.com/office/drawing/2014/main" id="{FA8F51BB-7833-42C6-B0BB-9C1EBD2C5444}"/>
              </a:ext>
            </a:extLst>
          </p:cNvPr>
          <p:cNvSpPr/>
          <p:nvPr/>
        </p:nvSpPr>
        <p:spPr>
          <a:xfrm rot="16200000">
            <a:off x="13864814" y="2444807"/>
            <a:ext cx="186465" cy="6777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CuadroTexto 12">
            <a:extLst>
              <a:ext uri="{FF2B5EF4-FFF2-40B4-BE49-F238E27FC236}">
                <a16:creationId xmlns:a16="http://schemas.microsoft.com/office/drawing/2014/main" id="{F304D6DB-6D52-476A-970C-12D8E4E125C9}"/>
              </a:ext>
            </a:extLst>
          </p:cNvPr>
          <p:cNvSpPr txBox="1"/>
          <p:nvPr/>
        </p:nvSpPr>
        <p:spPr>
          <a:xfrm>
            <a:off x="6050337" y="3234770"/>
            <a:ext cx="755723" cy="307777"/>
          </a:xfrm>
          <a:prstGeom prst="rect">
            <a:avLst/>
          </a:prstGeom>
          <a:noFill/>
        </p:spPr>
        <p:txBody>
          <a:bodyPr wrap="square" rtlCol="0">
            <a:spAutoFit/>
          </a:bodyPr>
          <a:lstStyle/>
          <a:p>
            <a:r>
              <a:rPr lang="es-MX" sz="1100" b="1" dirty="0">
                <a:solidFill>
                  <a:srgbClr val="FFC000"/>
                </a:solidFill>
                <a:latin typeface="Gisha" panose="020B0502040204020203" pitchFamily="34" charset="-79"/>
                <a:ea typeface="Verdana" panose="020B0604030504040204" pitchFamily="34" charset="0"/>
                <a:cs typeface="Gisha" panose="020B0502040204020203" pitchFamily="34" charset="-79"/>
              </a:rPr>
              <a:t>+</a:t>
            </a:r>
            <a:r>
              <a:rPr lang="es-MX" b="1" dirty="0">
                <a:solidFill>
                  <a:srgbClr val="FFC000"/>
                </a:solidFill>
                <a:latin typeface="Gisha" panose="020B0502040204020203" pitchFamily="34" charset="-79"/>
                <a:ea typeface="Verdana" panose="020B0604030504040204" pitchFamily="34" charset="0"/>
                <a:cs typeface="Gisha" panose="020B0502040204020203" pitchFamily="34" charset="-79"/>
              </a:rPr>
              <a:t>587</a:t>
            </a:r>
            <a:endParaRPr lang="es-MX" sz="1100" b="1" dirty="0">
              <a:solidFill>
                <a:srgbClr val="FFC000"/>
              </a:solidFill>
              <a:latin typeface="Gisha" panose="020B0502040204020203" pitchFamily="34" charset="-79"/>
              <a:ea typeface="Verdana" panose="020B0604030504040204" pitchFamily="34" charset="0"/>
              <a:cs typeface="Gisha" panose="020B0502040204020203" pitchFamily="34" charset="-79"/>
            </a:endParaRPr>
          </a:p>
        </p:txBody>
      </p:sp>
      <p:sp>
        <p:nvSpPr>
          <p:cNvPr id="24" name="CuadroTexto 23">
            <a:extLst>
              <a:ext uri="{FF2B5EF4-FFF2-40B4-BE49-F238E27FC236}">
                <a16:creationId xmlns:a16="http://schemas.microsoft.com/office/drawing/2014/main" id="{45A1B407-E1BD-43AF-8850-B5B8D9DFF1B0}"/>
              </a:ext>
            </a:extLst>
          </p:cNvPr>
          <p:cNvSpPr txBox="1"/>
          <p:nvPr/>
        </p:nvSpPr>
        <p:spPr>
          <a:xfrm>
            <a:off x="13738614" y="2868749"/>
            <a:ext cx="755723" cy="261610"/>
          </a:xfrm>
          <a:prstGeom prst="rect">
            <a:avLst/>
          </a:prstGeom>
          <a:noFill/>
        </p:spPr>
        <p:txBody>
          <a:bodyPr wrap="square" rtlCol="0">
            <a:spAutoFit/>
          </a:bodyPr>
          <a:lstStyle/>
          <a:p>
            <a:r>
              <a:rPr lang="es-MX" sz="1100" b="1" dirty="0">
                <a:solidFill>
                  <a:srgbClr val="FFC000"/>
                </a:solidFill>
                <a:latin typeface="Gisha" panose="020B0502040204020203" pitchFamily="34" charset="-79"/>
                <a:ea typeface="Verdana" panose="020B0604030504040204" pitchFamily="34" charset="0"/>
                <a:cs typeface="Gisha" panose="020B0502040204020203" pitchFamily="34" charset="-79"/>
              </a:rPr>
              <a:t>-33</a:t>
            </a:r>
          </a:p>
        </p:txBody>
      </p:sp>
      <p:sp>
        <p:nvSpPr>
          <p:cNvPr id="14" name="CuadroTexto 13">
            <a:extLst>
              <a:ext uri="{FF2B5EF4-FFF2-40B4-BE49-F238E27FC236}">
                <a16:creationId xmlns:a16="http://schemas.microsoft.com/office/drawing/2014/main" id="{81F8B6F4-7B8B-4844-84A0-578055091670}"/>
              </a:ext>
            </a:extLst>
          </p:cNvPr>
          <p:cNvSpPr txBox="1"/>
          <p:nvPr/>
        </p:nvSpPr>
        <p:spPr>
          <a:xfrm>
            <a:off x="731520" y="5931524"/>
            <a:ext cx="6433852" cy="954107"/>
          </a:xfrm>
          <a:prstGeom prst="rect">
            <a:avLst/>
          </a:prstGeom>
          <a:noFill/>
        </p:spPr>
        <p:txBody>
          <a:bodyPr wrap="square" rtlCol="0">
            <a:spAutoFit/>
          </a:bodyPr>
          <a:lstStyle/>
          <a:p>
            <a:r>
              <a:rPr lang="es-MX" dirty="0"/>
              <a:t>Se observa una inflexión a partir de marzo 2020, periodo que </a:t>
            </a:r>
            <a:r>
              <a:rPr lang="es-MX" dirty="0" err="1"/>
              <a:t>que</a:t>
            </a:r>
            <a:r>
              <a:rPr lang="es-MX" dirty="0"/>
              <a:t> dio inicio la contingencia por </a:t>
            </a:r>
            <a:r>
              <a:rPr lang="es-MX" dirty="0" err="1"/>
              <a:t>covid</a:t>
            </a:r>
            <a:r>
              <a:rPr lang="es-MX" dirty="0"/>
              <a:t>, en tan solo 2 meses se incrementó </a:t>
            </a:r>
            <a:r>
              <a:rPr lang="es-MX" b="1" dirty="0">
                <a:solidFill>
                  <a:schemeClr val="tx1">
                    <a:lumMod val="95000"/>
                    <a:lumOff val="5000"/>
                  </a:schemeClr>
                </a:solidFill>
              </a:rPr>
              <a:t>la captación </a:t>
            </a:r>
            <a:r>
              <a:rPr lang="es-MX" dirty="0"/>
              <a:t>que se había tenido en 18 meses (mayo-18 a nov-19) </a:t>
            </a:r>
          </a:p>
          <a:p>
            <a:endParaRPr lang="es-MX" dirty="0"/>
          </a:p>
        </p:txBody>
      </p:sp>
      <p:sp>
        <p:nvSpPr>
          <p:cNvPr id="26" name="CuadroTexto 25">
            <a:extLst>
              <a:ext uri="{FF2B5EF4-FFF2-40B4-BE49-F238E27FC236}">
                <a16:creationId xmlns:a16="http://schemas.microsoft.com/office/drawing/2014/main" id="{06A65836-87F8-4F80-8811-32B34B7EC6CA}"/>
              </a:ext>
            </a:extLst>
          </p:cNvPr>
          <p:cNvSpPr txBox="1"/>
          <p:nvPr/>
        </p:nvSpPr>
        <p:spPr>
          <a:xfrm>
            <a:off x="8060485" y="5919097"/>
            <a:ext cx="6433852" cy="738664"/>
          </a:xfrm>
          <a:prstGeom prst="rect">
            <a:avLst/>
          </a:prstGeom>
          <a:noFill/>
        </p:spPr>
        <p:txBody>
          <a:bodyPr wrap="square" rtlCol="0">
            <a:spAutoFit/>
          </a:bodyPr>
          <a:lstStyle/>
          <a:p>
            <a:r>
              <a:rPr lang="es-MX" dirty="0"/>
              <a:t>Por su parte la cartera tuvo una caída de $33 mil millones de pesos</a:t>
            </a:r>
            <a:r>
              <a:rPr lang="es-MX" b="1" dirty="0"/>
              <a:t> </a:t>
            </a:r>
            <a:r>
              <a:rPr lang="es-MX" b="1" dirty="0">
                <a:solidFill>
                  <a:schemeClr val="tx1">
                    <a:lumMod val="95000"/>
                    <a:lumOff val="5000"/>
                  </a:schemeClr>
                </a:solidFill>
              </a:rPr>
              <a:t>de marzo a julio del 2020, quedando al mismo nivel observado a principios de 2019, </a:t>
            </a:r>
            <a:r>
              <a:rPr lang="es-MX" dirty="0"/>
              <a:t>por lo que se rompe la tendencia creciente desde 2016</a:t>
            </a:r>
          </a:p>
        </p:txBody>
      </p:sp>
      <p:cxnSp>
        <p:nvCxnSpPr>
          <p:cNvPr id="27" name="Google Shape;154;p21">
            <a:extLst>
              <a:ext uri="{FF2B5EF4-FFF2-40B4-BE49-F238E27FC236}">
                <a16:creationId xmlns:a16="http://schemas.microsoft.com/office/drawing/2014/main" id="{BF8CE767-CA02-404A-8BB0-7BDECCEA7E63}"/>
              </a:ext>
            </a:extLst>
          </p:cNvPr>
          <p:cNvCxnSpPr>
            <a:cxnSpLocks/>
          </p:cNvCxnSpPr>
          <p:nvPr/>
        </p:nvCxnSpPr>
        <p:spPr>
          <a:xfrm>
            <a:off x="7440343" y="1124461"/>
            <a:ext cx="0" cy="6416650"/>
          </a:xfrm>
          <a:prstGeom prst="straightConnector1">
            <a:avLst/>
          </a:prstGeom>
          <a:noFill/>
          <a:ln w="19050" cap="flat" cmpd="sng">
            <a:solidFill>
              <a:srgbClr val="4B22F4"/>
            </a:solidFill>
            <a:prstDash val="solid"/>
            <a:round/>
            <a:headEnd type="none" w="sm" len="sm"/>
            <a:tailEnd type="none" w="sm" len="sm"/>
          </a:ln>
        </p:spPr>
      </p:cxnSp>
      <p:sp>
        <p:nvSpPr>
          <p:cNvPr id="16" name="Rectángulo: esquinas redondeadas 15">
            <a:hlinkClick r:id="rId5" action="ppaction://hlinksldjump"/>
            <a:extLst>
              <a:ext uri="{FF2B5EF4-FFF2-40B4-BE49-F238E27FC236}">
                <a16:creationId xmlns:a16="http://schemas.microsoft.com/office/drawing/2014/main" id="{E2CF3A13-C763-4BFB-BFF3-6920CA873E90}"/>
              </a:ext>
            </a:extLst>
          </p:cNvPr>
          <p:cNvSpPr/>
          <p:nvPr/>
        </p:nvSpPr>
        <p:spPr>
          <a:xfrm>
            <a:off x="2286000" y="7134726"/>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Productos captación</a:t>
            </a:r>
          </a:p>
        </p:txBody>
      </p:sp>
      <p:sp>
        <p:nvSpPr>
          <p:cNvPr id="31" name="Rectángulo: esquinas redondeadas 30">
            <a:hlinkClick r:id="rId6" action="ppaction://hlinksldjump"/>
            <a:extLst>
              <a:ext uri="{FF2B5EF4-FFF2-40B4-BE49-F238E27FC236}">
                <a16:creationId xmlns:a16="http://schemas.microsoft.com/office/drawing/2014/main" id="{4DFCF00B-A7BF-47CF-BE4E-A7EC52A4BDA8}"/>
              </a:ext>
            </a:extLst>
          </p:cNvPr>
          <p:cNvSpPr/>
          <p:nvPr/>
        </p:nvSpPr>
        <p:spPr>
          <a:xfrm>
            <a:off x="10513224" y="7130715"/>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Productos cartera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80065" y="315555"/>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¿Qué instituciones han sido las más afectadas o beneficiadas?</a:t>
            </a:r>
          </a:p>
          <a:p>
            <a:pPr marL="63500">
              <a:buClr>
                <a:srgbClr val="2B303C"/>
              </a:buClr>
              <a:buSzPts val="2600"/>
            </a:pPr>
            <a:r>
              <a:rPr lang="es-MX" sz="1800" i="1" dirty="0">
                <a:solidFill>
                  <a:schemeClr val="tx1"/>
                </a:solidFill>
                <a:latin typeface="Montserrat"/>
                <a:ea typeface="Montserrat"/>
                <a:cs typeface="Montserrat"/>
                <a:sym typeface="Montserrat"/>
              </a:rPr>
              <a:t>Captación </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5134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1212388" y="7019098"/>
            <a:ext cx="14141912"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Muy pocos bancos concentran la mayor parte de la captación, destacando a Bancomer, Banamex, Banorte y Santander</a:t>
            </a:r>
          </a:p>
          <a:p>
            <a:pPr marL="285750" indent="-285750">
              <a:buFont typeface="Arial" panose="020B0604020202020204" pitchFamily="34" charset="0"/>
              <a:buChar char="•"/>
            </a:pPr>
            <a:r>
              <a:rPr lang="es-MX" dirty="0">
                <a:latin typeface="Montserrat" panose="020B0604020202020204" charset="0"/>
              </a:rPr>
              <a:t>La mayoría de los bancos que están en top 10 son los que tuvieron el mayor crecimiento de captación</a:t>
            </a:r>
          </a:p>
          <a:p>
            <a:pPr marL="285750" indent="-285750">
              <a:buFont typeface="Arial" panose="020B0604020202020204" pitchFamily="34" charset="0"/>
              <a:buChar char="•"/>
            </a:pPr>
            <a:r>
              <a:rPr lang="es-MX" dirty="0">
                <a:latin typeface="Montserrat" panose="020B0604020202020204" charset="0"/>
              </a:rPr>
              <a:t>3 bancos fueron los más afectados, siendo Famsa el que tuvo la mayor caída pero esto es debido al quiebre de esta institución</a:t>
            </a:r>
          </a:p>
        </p:txBody>
      </p:sp>
      <p:pic>
        <p:nvPicPr>
          <p:cNvPr id="21" name="Imagen 20">
            <a:extLst>
              <a:ext uri="{FF2B5EF4-FFF2-40B4-BE49-F238E27FC236}">
                <a16:creationId xmlns:a16="http://schemas.microsoft.com/office/drawing/2014/main" id="{07D0EF3B-D43C-4E67-8D52-DA07BD7B1458}"/>
              </a:ext>
            </a:extLst>
          </p:cNvPr>
          <p:cNvPicPr>
            <a:picLocks noChangeAspect="1"/>
          </p:cNvPicPr>
          <p:nvPr/>
        </p:nvPicPr>
        <p:blipFill>
          <a:blip r:embed="rId3"/>
          <a:stretch>
            <a:fillRect/>
          </a:stretch>
        </p:blipFill>
        <p:spPr>
          <a:xfrm>
            <a:off x="2897089" y="1107751"/>
            <a:ext cx="3740624" cy="2824553"/>
          </a:xfrm>
          <a:prstGeom prst="rect">
            <a:avLst/>
          </a:prstGeom>
        </p:spPr>
      </p:pic>
      <p:pic>
        <p:nvPicPr>
          <p:cNvPr id="25" name="Imagen 24">
            <a:extLst>
              <a:ext uri="{FF2B5EF4-FFF2-40B4-BE49-F238E27FC236}">
                <a16:creationId xmlns:a16="http://schemas.microsoft.com/office/drawing/2014/main" id="{1C45A5E8-47E4-4954-8418-A98D0A1A207D}"/>
              </a:ext>
            </a:extLst>
          </p:cNvPr>
          <p:cNvPicPr>
            <a:picLocks noChangeAspect="1"/>
          </p:cNvPicPr>
          <p:nvPr/>
        </p:nvPicPr>
        <p:blipFill>
          <a:blip r:embed="rId4"/>
          <a:stretch>
            <a:fillRect/>
          </a:stretch>
        </p:blipFill>
        <p:spPr>
          <a:xfrm>
            <a:off x="2076217" y="4007800"/>
            <a:ext cx="4497564" cy="2843192"/>
          </a:xfrm>
          <a:prstGeom prst="rect">
            <a:avLst/>
          </a:prstGeom>
        </p:spPr>
      </p:pic>
      <p:pic>
        <p:nvPicPr>
          <p:cNvPr id="33" name="Imagen 32">
            <a:extLst>
              <a:ext uri="{FF2B5EF4-FFF2-40B4-BE49-F238E27FC236}">
                <a16:creationId xmlns:a16="http://schemas.microsoft.com/office/drawing/2014/main" id="{545D4354-C185-4157-A4D2-360B7927A41E}"/>
              </a:ext>
            </a:extLst>
          </p:cNvPr>
          <p:cNvPicPr>
            <a:picLocks noChangeAspect="1"/>
          </p:cNvPicPr>
          <p:nvPr/>
        </p:nvPicPr>
        <p:blipFill>
          <a:blip r:embed="rId5"/>
          <a:stretch>
            <a:fillRect/>
          </a:stretch>
        </p:blipFill>
        <p:spPr>
          <a:xfrm>
            <a:off x="7204024" y="1033582"/>
            <a:ext cx="4808760" cy="3033890"/>
          </a:xfrm>
          <a:prstGeom prst="rect">
            <a:avLst/>
          </a:prstGeom>
        </p:spPr>
      </p:pic>
      <p:pic>
        <p:nvPicPr>
          <p:cNvPr id="35" name="Imagen 34">
            <a:extLst>
              <a:ext uri="{FF2B5EF4-FFF2-40B4-BE49-F238E27FC236}">
                <a16:creationId xmlns:a16="http://schemas.microsoft.com/office/drawing/2014/main" id="{206AD4B8-C3F0-49BC-B7E5-FB996C42924E}"/>
              </a:ext>
            </a:extLst>
          </p:cNvPr>
          <p:cNvPicPr>
            <a:picLocks noChangeAspect="1"/>
          </p:cNvPicPr>
          <p:nvPr/>
        </p:nvPicPr>
        <p:blipFill>
          <a:blip r:embed="rId6"/>
          <a:stretch>
            <a:fillRect/>
          </a:stretch>
        </p:blipFill>
        <p:spPr>
          <a:xfrm>
            <a:off x="6927168" y="3944132"/>
            <a:ext cx="5100460" cy="3017052"/>
          </a:xfrm>
          <a:prstGeom prst="rect">
            <a:avLst/>
          </a:prstGeom>
        </p:spPr>
      </p:pic>
      <p:sp>
        <p:nvSpPr>
          <p:cNvPr id="36" name="Rectángulo: esquinas redondeadas 35">
            <a:extLst>
              <a:ext uri="{FF2B5EF4-FFF2-40B4-BE49-F238E27FC236}">
                <a16:creationId xmlns:a16="http://schemas.microsoft.com/office/drawing/2014/main" id="{8EC346DA-DA99-4713-AC2C-AA40232F4E28}"/>
              </a:ext>
            </a:extLst>
          </p:cNvPr>
          <p:cNvSpPr/>
          <p:nvPr/>
        </p:nvSpPr>
        <p:spPr>
          <a:xfrm>
            <a:off x="1458686" y="902527"/>
            <a:ext cx="10907485" cy="611657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3231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1" name="Google Shape;120;p18">
            <a:extLst>
              <a:ext uri="{FF2B5EF4-FFF2-40B4-BE49-F238E27FC236}">
                <a16:creationId xmlns:a16="http://schemas.microsoft.com/office/drawing/2014/main" id="{6CFEB492-9ECB-4FF5-AD5D-5819231CE5C8}"/>
              </a:ext>
            </a:extLst>
          </p:cNvPr>
          <p:cNvSpPr txBox="1"/>
          <p:nvPr/>
        </p:nvSpPr>
        <p:spPr>
          <a:xfrm>
            <a:off x="-80065" y="315555"/>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¿Qué instituciones han sido las más afectadas o beneficiadas?</a:t>
            </a:r>
          </a:p>
          <a:p>
            <a:pPr marL="63500">
              <a:buClr>
                <a:srgbClr val="2B303C"/>
              </a:buClr>
              <a:buSzPts val="2600"/>
            </a:pPr>
            <a:r>
              <a:rPr lang="es-MX" sz="1800" i="1" dirty="0">
                <a:solidFill>
                  <a:schemeClr val="tx1"/>
                </a:solidFill>
                <a:latin typeface="Montserrat"/>
                <a:ea typeface="Montserrat"/>
                <a:cs typeface="Montserrat"/>
                <a:sym typeface="Montserrat"/>
              </a:rPr>
              <a:t>Cartera </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26306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764713" y="6853221"/>
            <a:ext cx="14141912"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Bancomer, Banamex y Banorte también  son los bancos con mayor cartera de crédito </a:t>
            </a:r>
          </a:p>
          <a:p>
            <a:pPr marL="285750" indent="-285750">
              <a:buFont typeface="Arial" panose="020B0604020202020204" pitchFamily="34" charset="0"/>
              <a:buChar char="•"/>
            </a:pPr>
            <a:r>
              <a:rPr lang="es-MX" dirty="0">
                <a:latin typeface="Montserrat" panose="020B0604020202020204" charset="0"/>
              </a:rPr>
              <a:t>La caída de cartera ha sido en mayor parte del top 3 y destaca nuevamente el quiebre de Famsa</a:t>
            </a:r>
          </a:p>
          <a:p>
            <a:pPr marL="285750" indent="-285750">
              <a:buFont typeface="Arial" panose="020B0604020202020204" pitchFamily="34" charset="0"/>
              <a:buChar char="•"/>
            </a:pPr>
            <a:r>
              <a:rPr lang="es-MX" dirty="0">
                <a:latin typeface="Montserrat" panose="020B0604020202020204" charset="0"/>
              </a:rPr>
              <a:t>Banco Azteca y Banorte tuvieron más crecimiento de cartera</a:t>
            </a:r>
            <a:r>
              <a:rPr lang="es-MX" b="1" dirty="0">
                <a:solidFill>
                  <a:schemeClr val="tx1"/>
                </a:solidFill>
                <a:latin typeface="Montserrat" panose="020B0604020202020204" charset="0"/>
              </a:rPr>
              <a:t>, así como</a:t>
            </a:r>
            <a:r>
              <a:rPr lang="es-MX" dirty="0">
                <a:solidFill>
                  <a:srgbClr val="FF0000"/>
                </a:solidFill>
                <a:latin typeface="Montserrat" panose="020B0604020202020204" charset="0"/>
              </a:rPr>
              <a:t> </a:t>
            </a:r>
            <a:r>
              <a:rPr lang="es-MX" dirty="0">
                <a:latin typeface="Montserrat" panose="020B0604020202020204" charset="0"/>
              </a:rPr>
              <a:t>en captación</a:t>
            </a:r>
          </a:p>
        </p:txBody>
      </p:sp>
      <p:pic>
        <p:nvPicPr>
          <p:cNvPr id="3" name="Imagen 2">
            <a:extLst>
              <a:ext uri="{FF2B5EF4-FFF2-40B4-BE49-F238E27FC236}">
                <a16:creationId xmlns:a16="http://schemas.microsoft.com/office/drawing/2014/main" id="{DF238A85-314F-484A-8251-3147D61D8CC3}"/>
              </a:ext>
            </a:extLst>
          </p:cNvPr>
          <p:cNvPicPr>
            <a:picLocks noChangeAspect="1"/>
          </p:cNvPicPr>
          <p:nvPr/>
        </p:nvPicPr>
        <p:blipFill>
          <a:blip r:embed="rId3"/>
          <a:stretch>
            <a:fillRect/>
          </a:stretch>
        </p:blipFill>
        <p:spPr>
          <a:xfrm>
            <a:off x="2064773" y="460726"/>
            <a:ext cx="4686071" cy="3124048"/>
          </a:xfrm>
          <a:prstGeom prst="rect">
            <a:avLst/>
          </a:prstGeom>
        </p:spPr>
      </p:pic>
      <p:pic>
        <p:nvPicPr>
          <p:cNvPr id="10" name="Imagen 9">
            <a:extLst>
              <a:ext uri="{FF2B5EF4-FFF2-40B4-BE49-F238E27FC236}">
                <a16:creationId xmlns:a16="http://schemas.microsoft.com/office/drawing/2014/main" id="{6A9209AC-6A2D-44B0-B1E5-6864D4C4807F}"/>
              </a:ext>
            </a:extLst>
          </p:cNvPr>
          <p:cNvPicPr>
            <a:picLocks noChangeAspect="1"/>
          </p:cNvPicPr>
          <p:nvPr/>
        </p:nvPicPr>
        <p:blipFill>
          <a:blip r:embed="rId4"/>
          <a:stretch>
            <a:fillRect/>
          </a:stretch>
        </p:blipFill>
        <p:spPr>
          <a:xfrm>
            <a:off x="6990330" y="3507097"/>
            <a:ext cx="4867275" cy="3058431"/>
          </a:xfrm>
          <a:prstGeom prst="rect">
            <a:avLst/>
          </a:prstGeom>
        </p:spPr>
      </p:pic>
      <p:pic>
        <p:nvPicPr>
          <p:cNvPr id="13" name="Imagen 12">
            <a:extLst>
              <a:ext uri="{FF2B5EF4-FFF2-40B4-BE49-F238E27FC236}">
                <a16:creationId xmlns:a16="http://schemas.microsoft.com/office/drawing/2014/main" id="{EAD38FA3-442B-44DB-A052-5008B150A89B}"/>
              </a:ext>
            </a:extLst>
          </p:cNvPr>
          <p:cNvPicPr>
            <a:picLocks noChangeAspect="1"/>
          </p:cNvPicPr>
          <p:nvPr/>
        </p:nvPicPr>
        <p:blipFill>
          <a:blip r:embed="rId5"/>
          <a:stretch>
            <a:fillRect/>
          </a:stretch>
        </p:blipFill>
        <p:spPr>
          <a:xfrm>
            <a:off x="6869113" y="683781"/>
            <a:ext cx="4867275" cy="2842687"/>
          </a:xfrm>
          <a:prstGeom prst="rect">
            <a:avLst/>
          </a:prstGeom>
        </p:spPr>
      </p:pic>
      <p:pic>
        <p:nvPicPr>
          <p:cNvPr id="16" name="Imagen 15">
            <a:extLst>
              <a:ext uri="{FF2B5EF4-FFF2-40B4-BE49-F238E27FC236}">
                <a16:creationId xmlns:a16="http://schemas.microsoft.com/office/drawing/2014/main" id="{1FC6AE37-2500-4FE3-A46C-7C8D1CB7CC7A}"/>
              </a:ext>
            </a:extLst>
          </p:cNvPr>
          <p:cNvPicPr>
            <a:picLocks noChangeAspect="1"/>
          </p:cNvPicPr>
          <p:nvPr/>
        </p:nvPicPr>
        <p:blipFill>
          <a:blip r:embed="rId6"/>
          <a:stretch>
            <a:fillRect/>
          </a:stretch>
        </p:blipFill>
        <p:spPr>
          <a:xfrm>
            <a:off x="1498475" y="3492583"/>
            <a:ext cx="4980720" cy="2896165"/>
          </a:xfrm>
          <a:prstGeom prst="rect">
            <a:avLst/>
          </a:prstGeom>
        </p:spPr>
      </p:pic>
      <p:sp>
        <p:nvSpPr>
          <p:cNvPr id="22" name="Rectángulo: esquinas redondeadas 21">
            <a:extLst>
              <a:ext uri="{FF2B5EF4-FFF2-40B4-BE49-F238E27FC236}">
                <a16:creationId xmlns:a16="http://schemas.microsoft.com/office/drawing/2014/main" id="{ABD5A028-3CB8-4D93-AB86-91CE353D1881}"/>
              </a:ext>
            </a:extLst>
          </p:cNvPr>
          <p:cNvSpPr/>
          <p:nvPr/>
        </p:nvSpPr>
        <p:spPr>
          <a:xfrm>
            <a:off x="1458686" y="652157"/>
            <a:ext cx="10907485" cy="611657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2831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39" name="Imagen 38">
            <a:extLst>
              <a:ext uri="{FF2B5EF4-FFF2-40B4-BE49-F238E27FC236}">
                <a16:creationId xmlns:a16="http://schemas.microsoft.com/office/drawing/2014/main" id="{2512FFF7-B44E-4F09-9090-5C4B9F5A5A26}"/>
              </a:ext>
            </a:extLst>
          </p:cNvPr>
          <p:cNvPicPr>
            <a:picLocks noChangeAspect="1"/>
          </p:cNvPicPr>
          <p:nvPr/>
        </p:nvPicPr>
        <p:blipFill>
          <a:blip r:embed="rId3"/>
          <a:stretch>
            <a:fillRect/>
          </a:stretch>
        </p:blipFill>
        <p:spPr>
          <a:xfrm>
            <a:off x="7678445" y="1185152"/>
            <a:ext cx="6994817" cy="5051812"/>
          </a:xfrm>
          <a:prstGeom prst="rect">
            <a:avLst/>
          </a:prstGeom>
        </p:spPr>
      </p:pic>
      <p:pic>
        <p:nvPicPr>
          <p:cNvPr id="46" name="Imagen 45">
            <a:extLst>
              <a:ext uri="{FF2B5EF4-FFF2-40B4-BE49-F238E27FC236}">
                <a16:creationId xmlns:a16="http://schemas.microsoft.com/office/drawing/2014/main" id="{A8E30D77-8EA3-4F97-8E1E-CCA2E737BA5C}"/>
              </a:ext>
            </a:extLst>
          </p:cNvPr>
          <p:cNvPicPr>
            <a:picLocks noChangeAspect="1"/>
          </p:cNvPicPr>
          <p:nvPr/>
        </p:nvPicPr>
        <p:blipFill>
          <a:blip r:embed="rId4"/>
          <a:stretch>
            <a:fillRect/>
          </a:stretch>
        </p:blipFill>
        <p:spPr>
          <a:xfrm>
            <a:off x="125136" y="1231382"/>
            <a:ext cx="6994817" cy="5038639"/>
          </a:xfrm>
          <a:prstGeom prst="rect">
            <a:avLst/>
          </a:prstGeom>
        </p:spPr>
      </p:pic>
      <p:pic>
        <p:nvPicPr>
          <p:cNvPr id="48" name="Imagen 47">
            <a:extLst>
              <a:ext uri="{FF2B5EF4-FFF2-40B4-BE49-F238E27FC236}">
                <a16:creationId xmlns:a16="http://schemas.microsoft.com/office/drawing/2014/main" id="{CA7DD465-A34A-4B13-B5AD-848C9F677E49}"/>
              </a:ext>
            </a:extLst>
          </p:cNvPr>
          <p:cNvPicPr>
            <a:picLocks noChangeAspect="1"/>
          </p:cNvPicPr>
          <p:nvPr/>
        </p:nvPicPr>
        <p:blipFill>
          <a:blip r:embed="rId5"/>
          <a:stretch>
            <a:fillRect/>
          </a:stretch>
        </p:blipFill>
        <p:spPr>
          <a:xfrm>
            <a:off x="614246" y="4209594"/>
            <a:ext cx="2167054" cy="1760983"/>
          </a:xfrm>
          <a:prstGeom prst="rect">
            <a:avLst/>
          </a:prstGeom>
        </p:spPr>
      </p:pic>
      <p:pic>
        <p:nvPicPr>
          <p:cNvPr id="52" name="Imagen 51">
            <a:extLst>
              <a:ext uri="{FF2B5EF4-FFF2-40B4-BE49-F238E27FC236}">
                <a16:creationId xmlns:a16="http://schemas.microsoft.com/office/drawing/2014/main" id="{64236F67-87BE-44A0-B7E4-7B34C1C852E4}"/>
              </a:ext>
            </a:extLst>
          </p:cNvPr>
          <p:cNvPicPr>
            <a:picLocks noChangeAspect="1"/>
          </p:cNvPicPr>
          <p:nvPr/>
        </p:nvPicPr>
        <p:blipFill>
          <a:blip r:embed="rId6"/>
          <a:stretch>
            <a:fillRect/>
          </a:stretch>
        </p:blipFill>
        <p:spPr>
          <a:xfrm>
            <a:off x="8110739" y="4111201"/>
            <a:ext cx="2255480" cy="1800283"/>
          </a:xfrm>
          <a:prstGeom prst="rect">
            <a:avLst/>
          </a:prstGeom>
        </p:spPr>
      </p:pic>
      <p:sp>
        <p:nvSpPr>
          <p:cNvPr id="42" name="CuadroTexto 41">
            <a:extLst>
              <a:ext uri="{FF2B5EF4-FFF2-40B4-BE49-F238E27FC236}">
                <a16:creationId xmlns:a16="http://schemas.microsoft.com/office/drawing/2014/main" id="{EF4A0963-5E72-4C6D-9EF5-3B8F1C131018}"/>
              </a:ext>
            </a:extLst>
          </p:cNvPr>
          <p:cNvSpPr txBox="1"/>
          <p:nvPr/>
        </p:nvSpPr>
        <p:spPr>
          <a:xfrm>
            <a:off x="14082712" y="1751751"/>
            <a:ext cx="1511300" cy="954107"/>
          </a:xfrm>
          <a:prstGeom prst="rect">
            <a:avLst/>
          </a:prstGeom>
          <a:noFill/>
        </p:spPr>
        <p:txBody>
          <a:bodyPr wrap="square" rtlCol="0">
            <a:spAutoFit/>
          </a:bodyPr>
          <a:lstStyle/>
          <a:p>
            <a:r>
              <a:rPr lang="es-MX" dirty="0"/>
              <a:t>&lt;1</a:t>
            </a:r>
          </a:p>
          <a:p>
            <a:r>
              <a:rPr lang="es-MX" dirty="0"/>
              <a:t>1-9</a:t>
            </a:r>
          </a:p>
          <a:p>
            <a:r>
              <a:rPr lang="es-MX" dirty="0"/>
              <a:t>9-24</a:t>
            </a:r>
          </a:p>
          <a:p>
            <a:r>
              <a:rPr lang="es-MX" dirty="0"/>
              <a:t>&gt;24</a:t>
            </a:r>
          </a:p>
        </p:txBody>
      </p:sp>
      <p:pic>
        <p:nvPicPr>
          <p:cNvPr id="44" name="Imagen 43">
            <a:extLst>
              <a:ext uri="{FF2B5EF4-FFF2-40B4-BE49-F238E27FC236}">
                <a16:creationId xmlns:a16="http://schemas.microsoft.com/office/drawing/2014/main" id="{9ECA7E51-157C-4226-9367-5157445CF770}"/>
              </a:ext>
            </a:extLst>
          </p:cNvPr>
          <p:cNvPicPr>
            <a:picLocks noChangeAspect="1"/>
          </p:cNvPicPr>
          <p:nvPr/>
        </p:nvPicPr>
        <p:blipFill>
          <a:blip r:embed="rId7"/>
          <a:stretch>
            <a:fillRect/>
          </a:stretch>
        </p:blipFill>
        <p:spPr>
          <a:xfrm>
            <a:off x="13823949" y="1837044"/>
            <a:ext cx="276225" cy="904875"/>
          </a:xfrm>
          <a:prstGeom prst="rect">
            <a:avLst/>
          </a:prstGeom>
        </p:spPr>
      </p:pic>
      <p:sp>
        <p:nvSpPr>
          <p:cNvPr id="25" name="CuadroTexto 24">
            <a:extLst>
              <a:ext uri="{FF2B5EF4-FFF2-40B4-BE49-F238E27FC236}">
                <a16:creationId xmlns:a16="http://schemas.microsoft.com/office/drawing/2014/main" id="{D94C3063-ACFC-42DC-B9ED-6636D6B52070}"/>
              </a:ext>
            </a:extLst>
          </p:cNvPr>
          <p:cNvSpPr txBox="1"/>
          <p:nvPr/>
        </p:nvSpPr>
        <p:spPr>
          <a:xfrm>
            <a:off x="6313487" y="1777151"/>
            <a:ext cx="1511300" cy="738664"/>
          </a:xfrm>
          <a:prstGeom prst="rect">
            <a:avLst/>
          </a:prstGeom>
          <a:noFill/>
        </p:spPr>
        <p:txBody>
          <a:bodyPr wrap="square" rtlCol="0">
            <a:spAutoFit/>
          </a:bodyPr>
          <a:lstStyle/>
          <a:p>
            <a:r>
              <a:rPr lang="es-MX" dirty="0"/>
              <a:t>0</a:t>
            </a:r>
          </a:p>
          <a:p>
            <a:r>
              <a:rPr lang="es-MX" dirty="0"/>
              <a:t>0 –0-6</a:t>
            </a:r>
          </a:p>
          <a:p>
            <a:r>
              <a:rPr lang="es-MX" dirty="0"/>
              <a:t>&gt;0.6</a:t>
            </a:r>
          </a:p>
        </p:txBody>
      </p:sp>
      <p:pic>
        <p:nvPicPr>
          <p:cNvPr id="26" name="Imagen 25">
            <a:extLst>
              <a:ext uri="{FF2B5EF4-FFF2-40B4-BE49-F238E27FC236}">
                <a16:creationId xmlns:a16="http://schemas.microsoft.com/office/drawing/2014/main" id="{8B0BC19E-BB89-48A2-A307-83C458236037}"/>
              </a:ext>
            </a:extLst>
          </p:cNvPr>
          <p:cNvPicPr>
            <a:picLocks noChangeAspect="1"/>
          </p:cNvPicPr>
          <p:nvPr/>
        </p:nvPicPr>
        <p:blipFill>
          <a:blip r:embed="rId8"/>
          <a:stretch>
            <a:fillRect/>
          </a:stretch>
        </p:blipFill>
        <p:spPr>
          <a:xfrm>
            <a:off x="6118927" y="1835454"/>
            <a:ext cx="247650" cy="676275"/>
          </a:xfrm>
          <a:prstGeom prst="rect">
            <a:avLst/>
          </a:prstGeom>
        </p:spPr>
      </p:pic>
      <p:pic>
        <p:nvPicPr>
          <p:cNvPr id="41" name="Imagen 40">
            <a:extLst>
              <a:ext uri="{FF2B5EF4-FFF2-40B4-BE49-F238E27FC236}">
                <a16:creationId xmlns:a16="http://schemas.microsoft.com/office/drawing/2014/main" id="{E6AE3F81-CD17-423C-BB5A-74FE127C58EF}"/>
              </a:ext>
            </a:extLst>
          </p:cNvPr>
          <p:cNvPicPr>
            <a:picLocks noChangeAspect="1"/>
          </p:cNvPicPr>
          <p:nvPr/>
        </p:nvPicPr>
        <p:blipFill>
          <a:blip r:embed="rId9"/>
          <a:stretch>
            <a:fillRect/>
          </a:stretch>
        </p:blipFill>
        <p:spPr>
          <a:xfrm>
            <a:off x="7573353" y="1223081"/>
            <a:ext cx="6994817" cy="5036687"/>
          </a:xfrm>
          <a:prstGeom prst="rect">
            <a:avLst/>
          </a:prstGeom>
        </p:spPr>
      </p:pic>
      <p:sp>
        <p:nvSpPr>
          <p:cNvPr id="11" name="Google Shape;120;p18">
            <a:extLst>
              <a:ext uri="{FF2B5EF4-FFF2-40B4-BE49-F238E27FC236}">
                <a16:creationId xmlns:a16="http://schemas.microsoft.com/office/drawing/2014/main" id="{6CFEB492-9ECB-4FF5-AD5D-5819231CE5C8}"/>
              </a:ext>
            </a:extLst>
          </p:cNvPr>
          <p:cNvSpPr txBox="1"/>
          <p:nvPr/>
        </p:nvSpPr>
        <p:spPr>
          <a:xfrm>
            <a:off x="-78218" y="274877"/>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¿Qué ha pasado en los estados y municipios del país?</a:t>
            </a:r>
            <a:endParaRPr lang="es-MX" sz="2800" b="1" i="1" dirty="0">
              <a:solidFill>
                <a:schemeClr val="tx1"/>
              </a:solidFill>
              <a:latin typeface="Montserrat"/>
              <a:ea typeface="Montserrat"/>
              <a:cs typeface="Montserrat"/>
              <a:sym typeface="Montserrat"/>
            </a:endParaRPr>
          </a:p>
          <a:p>
            <a:pPr marL="63500">
              <a:buClr>
                <a:srgbClr val="2B303C"/>
              </a:buClr>
              <a:buSzPts val="2600"/>
            </a:pPr>
            <a:r>
              <a:rPr lang="es-MX" sz="1800" i="1" dirty="0">
                <a:solidFill>
                  <a:schemeClr val="tx1"/>
                </a:solidFill>
                <a:latin typeface="Montserrat"/>
                <a:ea typeface="Montserrat"/>
                <a:cs typeface="Montserrat"/>
                <a:sym typeface="Montserrat"/>
              </a:rPr>
              <a:t>Captación</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7039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764713" y="6853221"/>
            <a:ext cx="14141912" cy="738664"/>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Quintana Roo y Guanajuato son los únicos estados que tuvieron una disminución de captación y uno de ellos tenia altos casos de </a:t>
            </a:r>
            <a:r>
              <a:rPr lang="es-MX" dirty="0" err="1">
                <a:latin typeface="Montserrat" panose="020B0604020202020204" charset="0"/>
              </a:rPr>
              <a:t>covid</a:t>
            </a:r>
            <a:endParaRPr lang="es-MX" dirty="0">
              <a:latin typeface="Montserrat" panose="020B0604020202020204" charset="0"/>
            </a:endParaRPr>
          </a:p>
          <a:p>
            <a:pPr marL="285750" indent="-285750">
              <a:buFont typeface="Arial" panose="020B0604020202020204" pitchFamily="34" charset="0"/>
              <a:buChar char="•"/>
            </a:pPr>
            <a:r>
              <a:rPr lang="es-MX" dirty="0">
                <a:latin typeface="Montserrat" panose="020B0604020202020204" charset="0"/>
              </a:rPr>
              <a:t>A nivel municipal si hubo varios casos que tuvieron salida de captación, pero no se observa una relación directa con los casos activos de </a:t>
            </a:r>
            <a:r>
              <a:rPr lang="es-MX" dirty="0" err="1">
                <a:latin typeface="Montserrat" panose="020B0604020202020204" charset="0"/>
              </a:rPr>
              <a:t>covid</a:t>
            </a:r>
            <a:endParaRPr lang="es-MX" dirty="0">
              <a:latin typeface="Montserrat" panose="020B0604020202020204" charset="0"/>
            </a:endParaRPr>
          </a:p>
          <a:p>
            <a:pPr marL="285750" indent="-285750">
              <a:buFont typeface="Arial" panose="020B0604020202020204" pitchFamily="34" charset="0"/>
              <a:buChar char="•"/>
            </a:pPr>
            <a:r>
              <a:rPr lang="es-MX" dirty="0">
                <a:latin typeface="Montserrat" panose="020B0604020202020204" charset="0"/>
              </a:rPr>
              <a:t>Si vemos el ranking de captación esta se concentra en muy pocos estados siendo la Ciudad de México la más destacada</a:t>
            </a:r>
          </a:p>
        </p:txBody>
      </p:sp>
      <p:pic>
        <p:nvPicPr>
          <p:cNvPr id="8" name="Imagen 7">
            <a:extLst>
              <a:ext uri="{FF2B5EF4-FFF2-40B4-BE49-F238E27FC236}">
                <a16:creationId xmlns:a16="http://schemas.microsoft.com/office/drawing/2014/main" id="{8E915BFD-8A79-4C81-AC69-83B7CFC244E6}"/>
              </a:ext>
            </a:extLst>
          </p:cNvPr>
          <p:cNvPicPr>
            <a:picLocks noChangeAspect="1"/>
          </p:cNvPicPr>
          <p:nvPr/>
        </p:nvPicPr>
        <p:blipFill rotWithShape="1">
          <a:blip r:embed="rId10"/>
          <a:srcRect b="3339"/>
          <a:stretch/>
        </p:blipFill>
        <p:spPr>
          <a:xfrm>
            <a:off x="130772" y="1091180"/>
            <a:ext cx="7206324" cy="5225515"/>
          </a:xfrm>
          <a:prstGeom prst="rect">
            <a:avLst/>
          </a:prstGeom>
        </p:spPr>
      </p:pic>
      <p:sp>
        <p:nvSpPr>
          <p:cNvPr id="17" name="CuadroTexto 16">
            <a:extLst>
              <a:ext uri="{FF2B5EF4-FFF2-40B4-BE49-F238E27FC236}">
                <a16:creationId xmlns:a16="http://schemas.microsoft.com/office/drawing/2014/main" id="{66466290-1C41-4327-8D39-C5EDEDF4EB36}"/>
              </a:ext>
            </a:extLst>
          </p:cNvPr>
          <p:cNvSpPr txBox="1"/>
          <p:nvPr/>
        </p:nvSpPr>
        <p:spPr>
          <a:xfrm>
            <a:off x="6281031" y="1734763"/>
            <a:ext cx="1511300" cy="738664"/>
          </a:xfrm>
          <a:prstGeom prst="rect">
            <a:avLst/>
          </a:prstGeom>
          <a:noFill/>
        </p:spPr>
        <p:txBody>
          <a:bodyPr wrap="square" rtlCol="0">
            <a:spAutoFit/>
          </a:bodyPr>
          <a:lstStyle/>
          <a:p>
            <a:r>
              <a:rPr lang="es-MX" dirty="0"/>
              <a:t>&lt;0</a:t>
            </a:r>
          </a:p>
          <a:p>
            <a:r>
              <a:rPr lang="es-MX" dirty="0"/>
              <a:t>0 – 20000</a:t>
            </a:r>
          </a:p>
          <a:p>
            <a:r>
              <a:rPr lang="es-MX" dirty="0"/>
              <a:t>&gt;20000</a:t>
            </a:r>
          </a:p>
        </p:txBody>
      </p:sp>
      <p:pic>
        <p:nvPicPr>
          <p:cNvPr id="19" name="Imagen 18">
            <a:extLst>
              <a:ext uri="{FF2B5EF4-FFF2-40B4-BE49-F238E27FC236}">
                <a16:creationId xmlns:a16="http://schemas.microsoft.com/office/drawing/2014/main" id="{783E02FC-D08E-471A-8309-CA4CFED9B203}"/>
              </a:ext>
            </a:extLst>
          </p:cNvPr>
          <p:cNvPicPr>
            <a:picLocks noChangeAspect="1"/>
          </p:cNvPicPr>
          <p:nvPr/>
        </p:nvPicPr>
        <p:blipFill>
          <a:blip r:embed="rId8"/>
          <a:stretch>
            <a:fillRect/>
          </a:stretch>
        </p:blipFill>
        <p:spPr>
          <a:xfrm>
            <a:off x="6031702" y="1797152"/>
            <a:ext cx="247650" cy="676275"/>
          </a:xfrm>
          <a:prstGeom prst="rect">
            <a:avLst/>
          </a:prstGeom>
        </p:spPr>
      </p:pic>
      <p:pic>
        <p:nvPicPr>
          <p:cNvPr id="32" name="Imagen 31">
            <a:extLst>
              <a:ext uri="{FF2B5EF4-FFF2-40B4-BE49-F238E27FC236}">
                <a16:creationId xmlns:a16="http://schemas.microsoft.com/office/drawing/2014/main" id="{3FA75767-02E7-48CD-A21D-7BA18620ECF3}"/>
              </a:ext>
            </a:extLst>
          </p:cNvPr>
          <p:cNvPicPr>
            <a:picLocks noChangeAspect="1"/>
          </p:cNvPicPr>
          <p:nvPr/>
        </p:nvPicPr>
        <p:blipFill>
          <a:blip r:embed="rId11"/>
          <a:stretch>
            <a:fillRect/>
          </a:stretch>
        </p:blipFill>
        <p:spPr>
          <a:xfrm>
            <a:off x="13474736" y="1858846"/>
            <a:ext cx="266700" cy="685800"/>
          </a:xfrm>
          <a:prstGeom prst="rect">
            <a:avLst/>
          </a:prstGeom>
        </p:spPr>
      </p:pic>
      <p:sp>
        <p:nvSpPr>
          <p:cNvPr id="35" name="CuadroTexto 34">
            <a:extLst>
              <a:ext uri="{FF2B5EF4-FFF2-40B4-BE49-F238E27FC236}">
                <a16:creationId xmlns:a16="http://schemas.microsoft.com/office/drawing/2014/main" id="{D4D2558B-5F13-4288-B21F-466F519F80BF}"/>
              </a:ext>
            </a:extLst>
          </p:cNvPr>
          <p:cNvSpPr txBox="1"/>
          <p:nvPr/>
        </p:nvSpPr>
        <p:spPr>
          <a:xfrm>
            <a:off x="13717279" y="1832414"/>
            <a:ext cx="1511300" cy="738664"/>
          </a:xfrm>
          <a:prstGeom prst="rect">
            <a:avLst/>
          </a:prstGeom>
          <a:noFill/>
        </p:spPr>
        <p:txBody>
          <a:bodyPr wrap="square" rtlCol="0">
            <a:spAutoFit/>
          </a:bodyPr>
          <a:lstStyle/>
          <a:p>
            <a:r>
              <a:rPr lang="es-MX" dirty="0"/>
              <a:t>1-30</a:t>
            </a:r>
          </a:p>
          <a:p>
            <a:r>
              <a:rPr lang="es-MX" dirty="0"/>
              <a:t>30-50</a:t>
            </a:r>
          </a:p>
          <a:p>
            <a:r>
              <a:rPr lang="es-MX" dirty="0"/>
              <a:t>&gt;50</a:t>
            </a:r>
          </a:p>
        </p:txBody>
      </p:sp>
      <p:sp>
        <p:nvSpPr>
          <p:cNvPr id="53" name="Rectángulo: esquinas redondeadas 52">
            <a:hlinkClick r:id="rId12" action="ppaction://hlinksldjump"/>
            <a:extLst>
              <a:ext uri="{FF2B5EF4-FFF2-40B4-BE49-F238E27FC236}">
                <a16:creationId xmlns:a16="http://schemas.microsoft.com/office/drawing/2014/main" id="{67FC66E2-5350-49F8-9300-8974E270CAA8}"/>
              </a:ext>
            </a:extLst>
          </p:cNvPr>
          <p:cNvSpPr/>
          <p:nvPr/>
        </p:nvSpPr>
        <p:spPr>
          <a:xfrm>
            <a:off x="3009900" y="6410223"/>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Ranking estados</a:t>
            </a:r>
          </a:p>
        </p:txBody>
      </p:sp>
      <p:cxnSp>
        <p:nvCxnSpPr>
          <p:cNvPr id="54" name="Google Shape;154;p21">
            <a:extLst>
              <a:ext uri="{FF2B5EF4-FFF2-40B4-BE49-F238E27FC236}">
                <a16:creationId xmlns:a16="http://schemas.microsoft.com/office/drawing/2014/main" id="{EB6483D6-B4D0-4B7D-B608-1E36079833F8}"/>
              </a:ext>
            </a:extLst>
          </p:cNvPr>
          <p:cNvCxnSpPr>
            <a:cxnSpLocks/>
          </p:cNvCxnSpPr>
          <p:nvPr/>
        </p:nvCxnSpPr>
        <p:spPr>
          <a:xfrm>
            <a:off x="7505657" y="940777"/>
            <a:ext cx="0" cy="5885504"/>
          </a:xfrm>
          <a:prstGeom prst="straightConnector1">
            <a:avLst/>
          </a:prstGeom>
          <a:noFill/>
          <a:ln w="19050" cap="flat" cmpd="sng">
            <a:solidFill>
              <a:srgbClr val="4B22F4"/>
            </a:solidFill>
            <a:prstDash val="solid"/>
            <a:round/>
            <a:headEnd type="none" w="sm" len="sm"/>
            <a:tailEnd type="none" w="sm" len="sm"/>
          </a:ln>
        </p:spPr>
      </p:cxnSp>
    </p:spTree>
    <p:extLst>
      <p:ext uri="{BB962C8B-B14F-4D97-AF65-F5344CB8AC3E}">
        <p14:creationId xmlns:p14="http://schemas.microsoft.com/office/powerpoint/2010/main" val="106076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5" grpId="0"/>
      <p:bldP spid="17"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27" name="Imagen 26">
            <a:extLst>
              <a:ext uri="{FF2B5EF4-FFF2-40B4-BE49-F238E27FC236}">
                <a16:creationId xmlns:a16="http://schemas.microsoft.com/office/drawing/2014/main" id="{5680CA6E-8B24-4CD0-B0EB-4B43DE2C0C00}"/>
              </a:ext>
            </a:extLst>
          </p:cNvPr>
          <p:cNvPicPr>
            <a:picLocks noChangeAspect="1"/>
          </p:cNvPicPr>
          <p:nvPr/>
        </p:nvPicPr>
        <p:blipFill>
          <a:blip r:embed="rId3"/>
          <a:stretch>
            <a:fillRect/>
          </a:stretch>
        </p:blipFill>
        <p:spPr>
          <a:xfrm>
            <a:off x="169587" y="1254293"/>
            <a:ext cx="7028601" cy="4982671"/>
          </a:xfrm>
          <a:prstGeom prst="rect">
            <a:avLst/>
          </a:prstGeom>
        </p:spPr>
      </p:pic>
      <p:pic>
        <p:nvPicPr>
          <p:cNvPr id="34" name="Imagen 33">
            <a:extLst>
              <a:ext uri="{FF2B5EF4-FFF2-40B4-BE49-F238E27FC236}">
                <a16:creationId xmlns:a16="http://schemas.microsoft.com/office/drawing/2014/main" id="{8127A26B-BCB7-404C-B3A4-256DCE78BCA5}"/>
              </a:ext>
            </a:extLst>
          </p:cNvPr>
          <p:cNvPicPr>
            <a:picLocks noChangeAspect="1"/>
          </p:cNvPicPr>
          <p:nvPr/>
        </p:nvPicPr>
        <p:blipFill>
          <a:blip r:embed="rId4"/>
          <a:stretch>
            <a:fillRect/>
          </a:stretch>
        </p:blipFill>
        <p:spPr>
          <a:xfrm>
            <a:off x="554355" y="4133485"/>
            <a:ext cx="2285999" cy="1777999"/>
          </a:xfrm>
          <a:prstGeom prst="rect">
            <a:avLst/>
          </a:prstGeom>
        </p:spPr>
      </p:pic>
      <p:sp>
        <p:nvSpPr>
          <p:cNvPr id="33" name="CuadroTexto 32">
            <a:extLst>
              <a:ext uri="{FF2B5EF4-FFF2-40B4-BE49-F238E27FC236}">
                <a16:creationId xmlns:a16="http://schemas.microsoft.com/office/drawing/2014/main" id="{8EA0EB5A-1144-4246-97B4-72D7DF826526}"/>
              </a:ext>
            </a:extLst>
          </p:cNvPr>
          <p:cNvSpPr txBox="1"/>
          <p:nvPr/>
        </p:nvSpPr>
        <p:spPr>
          <a:xfrm>
            <a:off x="6075864" y="1798044"/>
            <a:ext cx="1511300" cy="954107"/>
          </a:xfrm>
          <a:prstGeom prst="rect">
            <a:avLst/>
          </a:prstGeom>
          <a:noFill/>
        </p:spPr>
        <p:txBody>
          <a:bodyPr wrap="square" rtlCol="0">
            <a:spAutoFit/>
          </a:bodyPr>
          <a:lstStyle/>
          <a:p>
            <a:r>
              <a:rPr lang="es-MX" dirty="0"/>
              <a:t>&lt;-3.7</a:t>
            </a:r>
          </a:p>
          <a:p>
            <a:r>
              <a:rPr lang="es-MX" dirty="0"/>
              <a:t>-3.7-0</a:t>
            </a:r>
          </a:p>
          <a:p>
            <a:r>
              <a:rPr lang="es-MX" dirty="0"/>
              <a:t>0-0.001</a:t>
            </a:r>
          </a:p>
          <a:p>
            <a:r>
              <a:rPr lang="es-MX" dirty="0"/>
              <a:t>&gt;0.001</a:t>
            </a:r>
          </a:p>
        </p:txBody>
      </p:sp>
      <p:pic>
        <p:nvPicPr>
          <p:cNvPr id="30" name="Imagen 29">
            <a:extLst>
              <a:ext uri="{FF2B5EF4-FFF2-40B4-BE49-F238E27FC236}">
                <a16:creationId xmlns:a16="http://schemas.microsoft.com/office/drawing/2014/main" id="{BD46DD10-D640-4594-9755-5CECEC9FFAF4}"/>
              </a:ext>
            </a:extLst>
          </p:cNvPr>
          <p:cNvPicPr>
            <a:picLocks noChangeAspect="1"/>
          </p:cNvPicPr>
          <p:nvPr/>
        </p:nvPicPr>
        <p:blipFill>
          <a:blip r:embed="rId5"/>
          <a:stretch>
            <a:fillRect/>
          </a:stretch>
        </p:blipFill>
        <p:spPr>
          <a:xfrm>
            <a:off x="5836945" y="1851331"/>
            <a:ext cx="219075" cy="876300"/>
          </a:xfrm>
          <a:prstGeom prst="rect">
            <a:avLst/>
          </a:prstGeom>
        </p:spPr>
      </p:pic>
      <p:pic>
        <p:nvPicPr>
          <p:cNvPr id="39" name="Imagen 38">
            <a:extLst>
              <a:ext uri="{FF2B5EF4-FFF2-40B4-BE49-F238E27FC236}">
                <a16:creationId xmlns:a16="http://schemas.microsoft.com/office/drawing/2014/main" id="{2512FFF7-B44E-4F09-9090-5C4B9F5A5A26}"/>
              </a:ext>
            </a:extLst>
          </p:cNvPr>
          <p:cNvPicPr>
            <a:picLocks noChangeAspect="1"/>
          </p:cNvPicPr>
          <p:nvPr/>
        </p:nvPicPr>
        <p:blipFill>
          <a:blip r:embed="rId6"/>
          <a:stretch>
            <a:fillRect/>
          </a:stretch>
        </p:blipFill>
        <p:spPr>
          <a:xfrm>
            <a:off x="7678445" y="1185152"/>
            <a:ext cx="6994817" cy="5051812"/>
          </a:xfrm>
          <a:prstGeom prst="rect">
            <a:avLst/>
          </a:prstGeom>
        </p:spPr>
      </p:pic>
      <p:pic>
        <p:nvPicPr>
          <p:cNvPr id="52" name="Imagen 51">
            <a:extLst>
              <a:ext uri="{FF2B5EF4-FFF2-40B4-BE49-F238E27FC236}">
                <a16:creationId xmlns:a16="http://schemas.microsoft.com/office/drawing/2014/main" id="{64236F67-87BE-44A0-B7E4-7B34C1C852E4}"/>
              </a:ext>
            </a:extLst>
          </p:cNvPr>
          <p:cNvPicPr>
            <a:picLocks noChangeAspect="1"/>
          </p:cNvPicPr>
          <p:nvPr/>
        </p:nvPicPr>
        <p:blipFill>
          <a:blip r:embed="rId7"/>
          <a:stretch>
            <a:fillRect/>
          </a:stretch>
        </p:blipFill>
        <p:spPr>
          <a:xfrm>
            <a:off x="8110739" y="4111201"/>
            <a:ext cx="2255480" cy="1800283"/>
          </a:xfrm>
          <a:prstGeom prst="rect">
            <a:avLst/>
          </a:prstGeom>
        </p:spPr>
      </p:pic>
      <p:sp>
        <p:nvSpPr>
          <p:cNvPr id="42" name="CuadroTexto 41">
            <a:extLst>
              <a:ext uri="{FF2B5EF4-FFF2-40B4-BE49-F238E27FC236}">
                <a16:creationId xmlns:a16="http://schemas.microsoft.com/office/drawing/2014/main" id="{EF4A0963-5E72-4C6D-9EF5-3B8F1C131018}"/>
              </a:ext>
            </a:extLst>
          </p:cNvPr>
          <p:cNvSpPr txBox="1"/>
          <p:nvPr/>
        </p:nvSpPr>
        <p:spPr>
          <a:xfrm>
            <a:off x="14082712" y="1751751"/>
            <a:ext cx="1511300" cy="954107"/>
          </a:xfrm>
          <a:prstGeom prst="rect">
            <a:avLst/>
          </a:prstGeom>
          <a:noFill/>
        </p:spPr>
        <p:txBody>
          <a:bodyPr wrap="square" rtlCol="0">
            <a:spAutoFit/>
          </a:bodyPr>
          <a:lstStyle/>
          <a:p>
            <a:r>
              <a:rPr lang="es-MX" dirty="0"/>
              <a:t>&lt;1</a:t>
            </a:r>
          </a:p>
          <a:p>
            <a:r>
              <a:rPr lang="es-MX" dirty="0"/>
              <a:t>1-9</a:t>
            </a:r>
          </a:p>
          <a:p>
            <a:r>
              <a:rPr lang="es-MX" dirty="0"/>
              <a:t>9-24</a:t>
            </a:r>
          </a:p>
          <a:p>
            <a:r>
              <a:rPr lang="es-MX" dirty="0"/>
              <a:t>&gt;24</a:t>
            </a:r>
          </a:p>
        </p:txBody>
      </p:sp>
      <p:pic>
        <p:nvPicPr>
          <p:cNvPr id="44" name="Imagen 43">
            <a:extLst>
              <a:ext uri="{FF2B5EF4-FFF2-40B4-BE49-F238E27FC236}">
                <a16:creationId xmlns:a16="http://schemas.microsoft.com/office/drawing/2014/main" id="{9ECA7E51-157C-4226-9367-5157445CF770}"/>
              </a:ext>
            </a:extLst>
          </p:cNvPr>
          <p:cNvPicPr>
            <a:picLocks noChangeAspect="1"/>
          </p:cNvPicPr>
          <p:nvPr/>
        </p:nvPicPr>
        <p:blipFill>
          <a:blip r:embed="rId8"/>
          <a:stretch>
            <a:fillRect/>
          </a:stretch>
        </p:blipFill>
        <p:spPr>
          <a:xfrm>
            <a:off x="13823949" y="1837044"/>
            <a:ext cx="276225" cy="904875"/>
          </a:xfrm>
          <a:prstGeom prst="rect">
            <a:avLst/>
          </a:prstGeom>
        </p:spPr>
      </p:pic>
      <p:pic>
        <p:nvPicPr>
          <p:cNvPr id="41" name="Imagen 40">
            <a:extLst>
              <a:ext uri="{FF2B5EF4-FFF2-40B4-BE49-F238E27FC236}">
                <a16:creationId xmlns:a16="http://schemas.microsoft.com/office/drawing/2014/main" id="{E6AE3F81-CD17-423C-BB5A-74FE127C58EF}"/>
              </a:ext>
            </a:extLst>
          </p:cNvPr>
          <p:cNvPicPr>
            <a:picLocks noChangeAspect="1"/>
          </p:cNvPicPr>
          <p:nvPr/>
        </p:nvPicPr>
        <p:blipFill>
          <a:blip r:embed="rId9"/>
          <a:stretch>
            <a:fillRect/>
          </a:stretch>
        </p:blipFill>
        <p:spPr>
          <a:xfrm>
            <a:off x="7573353" y="1223081"/>
            <a:ext cx="6994817" cy="5036687"/>
          </a:xfrm>
          <a:prstGeom prst="rect">
            <a:avLst/>
          </a:prstGeom>
        </p:spPr>
      </p:pic>
      <p:sp>
        <p:nvSpPr>
          <p:cNvPr id="11" name="Google Shape;120;p18">
            <a:extLst>
              <a:ext uri="{FF2B5EF4-FFF2-40B4-BE49-F238E27FC236}">
                <a16:creationId xmlns:a16="http://schemas.microsoft.com/office/drawing/2014/main" id="{6CFEB492-9ECB-4FF5-AD5D-5819231CE5C8}"/>
              </a:ext>
            </a:extLst>
          </p:cNvPr>
          <p:cNvSpPr txBox="1"/>
          <p:nvPr/>
        </p:nvSpPr>
        <p:spPr>
          <a:xfrm>
            <a:off x="-78218" y="274877"/>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¿Qué ha pasado en los estados y municipios del país?</a:t>
            </a:r>
            <a:endParaRPr lang="es-MX" sz="2800" b="1" i="1" dirty="0">
              <a:solidFill>
                <a:schemeClr val="tx1"/>
              </a:solidFill>
              <a:latin typeface="Montserrat"/>
              <a:ea typeface="Montserrat"/>
              <a:cs typeface="Montserrat"/>
              <a:sym typeface="Montserrat"/>
            </a:endParaRPr>
          </a:p>
          <a:p>
            <a:pPr marL="63500">
              <a:buClr>
                <a:srgbClr val="2B303C"/>
              </a:buClr>
              <a:buSzPts val="2600"/>
            </a:pPr>
            <a:r>
              <a:rPr lang="es-MX" sz="1800" i="1" dirty="0">
                <a:solidFill>
                  <a:schemeClr val="tx1"/>
                </a:solidFill>
                <a:latin typeface="Montserrat"/>
                <a:ea typeface="Montserrat"/>
                <a:cs typeface="Montserrat"/>
                <a:sym typeface="Montserrat"/>
              </a:rPr>
              <a:t>Cartera</a:t>
            </a:r>
            <a:r>
              <a:rPr lang="es-MX" sz="2800" b="1" dirty="0">
                <a:solidFill>
                  <a:schemeClr val="tx1"/>
                </a:solidFill>
                <a:latin typeface="Montserrat"/>
                <a:ea typeface="Montserrat"/>
                <a:cs typeface="Montserrat"/>
                <a:sym typeface="Montserrat"/>
              </a:rPr>
              <a:t> </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9" name="CuadroTexto 8">
            <a:extLst>
              <a:ext uri="{FF2B5EF4-FFF2-40B4-BE49-F238E27FC236}">
                <a16:creationId xmlns:a16="http://schemas.microsoft.com/office/drawing/2014/main" id="{E458F5CA-8113-4C5F-B695-335AD591B42B}"/>
              </a:ext>
            </a:extLst>
          </p:cNvPr>
          <p:cNvSpPr txBox="1"/>
          <p:nvPr/>
        </p:nvSpPr>
        <p:spPr>
          <a:xfrm>
            <a:off x="5855080" y="3703938"/>
            <a:ext cx="656216" cy="307777"/>
          </a:xfrm>
          <a:prstGeom prst="rect">
            <a:avLst/>
          </a:prstGeom>
          <a:noFill/>
        </p:spPr>
        <p:txBody>
          <a:bodyPr wrap="square" rtlCol="0">
            <a:spAutoFit/>
          </a:bodyPr>
          <a:lstStyle/>
          <a:p>
            <a:endParaRPr lang="es-MX" dirty="0"/>
          </a:p>
        </p:txBody>
      </p:sp>
      <p:sp>
        <p:nvSpPr>
          <p:cNvPr id="14" name="CuadroTexto 13">
            <a:extLst>
              <a:ext uri="{FF2B5EF4-FFF2-40B4-BE49-F238E27FC236}">
                <a16:creationId xmlns:a16="http://schemas.microsoft.com/office/drawing/2014/main" id="{81F8B6F4-7B8B-4844-84A0-578055091670}"/>
              </a:ext>
            </a:extLst>
          </p:cNvPr>
          <p:cNvSpPr txBox="1"/>
          <p:nvPr/>
        </p:nvSpPr>
        <p:spPr>
          <a:xfrm>
            <a:off x="764713" y="6853221"/>
            <a:ext cx="14141912" cy="1169551"/>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Montserrat" panose="020B0604020202020204" charset="0"/>
              </a:rPr>
              <a:t>Todos los estados tuvieron una disminución en su cartera, por lo que hace que Quintana Roo y Guanajuato sean los más afectados en este periodo</a:t>
            </a:r>
          </a:p>
          <a:p>
            <a:pPr marL="285750" indent="-285750">
              <a:buFont typeface="Arial" panose="020B0604020202020204" pitchFamily="34" charset="0"/>
              <a:buChar char="•"/>
            </a:pPr>
            <a:r>
              <a:rPr lang="es-MX" dirty="0">
                <a:latin typeface="Montserrat" panose="020B0604020202020204" charset="0"/>
              </a:rPr>
              <a:t>Varios municipios que tienen altos índices de </a:t>
            </a:r>
            <a:r>
              <a:rPr lang="es-MX" dirty="0" err="1">
                <a:latin typeface="Montserrat" panose="020B0604020202020204" charset="0"/>
              </a:rPr>
              <a:t>Covid</a:t>
            </a:r>
            <a:r>
              <a:rPr lang="es-MX" dirty="0">
                <a:latin typeface="Montserrat" panose="020B0604020202020204" charset="0"/>
              </a:rPr>
              <a:t> tuvieron alta caída de cartera, como los municipios de la Ciudad de México y Nuevo León, siendo estos estados parte d ellos que concentran la cartera</a:t>
            </a:r>
          </a:p>
          <a:p>
            <a:pPr marL="285750" indent="-285750">
              <a:buFont typeface="Arial" panose="020B0604020202020204" pitchFamily="34" charset="0"/>
              <a:buChar char="•"/>
            </a:pPr>
            <a:endParaRPr lang="es-MX" dirty="0">
              <a:latin typeface="Montserrat" panose="020B0604020202020204" charset="0"/>
            </a:endParaRPr>
          </a:p>
          <a:p>
            <a:pPr marL="285750" indent="-285750">
              <a:buFont typeface="Arial" panose="020B0604020202020204" pitchFamily="34" charset="0"/>
              <a:buChar char="•"/>
            </a:pPr>
            <a:endParaRPr lang="es-MX" dirty="0">
              <a:latin typeface="Montserrat" panose="020B0604020202020204" charset="0"/>
            </a:endParaRPr>
          </a:p>
        </p:txBody>
      </p:sp>
      <p:pic>
        <p:nvPicPr>
          <p:cNvPr id="32" name="Imagen 31">
            <a:extLst>
              <a:ext uri="{FF2B5EF4-FFF2-40B4-BE49-F238E27FC236}">
                <a16:creationId xmlns:a16="http://schemas.microsoft.com/office/drawing/2014/main" id="{3FA75767-02E7-48CD-A21D-7BA18620ECF3}"/>
              </a:ext>
            </a:extLst>
          </p:cNvPr>
          <p:cNvPicPr>
            <a:picLocks noChangeAspect="1"/>
          </p:cNvPicPr>
          <p:nvPr/>
        </p:nvPicPr>
        <p:blipFill>
          <a:blip r:embed="rId10"/>
          <a:stretch>
            <a:fillRect/>
          </a:stretch>
        </p:blipFill>
        <p:spPr>
          <a:xfrm>
            <a:off x="13474736" y="1858846"/>
            <a:ext cx="266700" cy="685800"/>
          </a:xfrm>
          <a:prstGeom prst="rect">
            <a:avLst/>
          </a:prstGeom>
        </p:spPr>
      </p:pic>
      <p:sp>
        <p:nvSpPr>
          <p:cNvPr id="35" name="CuadroTexto 34">
            <a:extLst>
              <a:ext uri="{FF2B5EF4-FFF2-40B4-BE49-F238E27FC236}">
                <a16:creationId xmlns:a16="http://schemas.microsoft.com/office/drawing/2014/main" id="{D4D2558B-5F13-4288-B21F-466F519F80BF}"/>
              </a:ext>
            </a:extLst>
          </p:cNvPr>
          <p:cNvSpPr txBox="1"/>
          <p:nvPr/>
        </p:nvSpPr>
        <p:spPr>
          <a:xfrm>
            <a:off x="13717279" y="1832414"/>
            <a:ext cx="1511300" cy="738664"/>
          </a:xfrm>
          <a:prstGeom prst="rect">
            <a:avLst/>
          </a:prstGeom>
          <a:noFill/>
        </p:spPr>
        <p:txBody>
          <a:bodyPr wrap="square" rtlCol="0">
            <a:spAutoFit/>
          </a:bodyPr>
          <a:lstStyle/>
          <a:p>
            <a:r>
              <a:rPr lang="es-MX" dirty="0"/>
              <a:t>1-30</a:t>
            </a:r>
          </a:p>
          <a:p>
            <a:r>
              <a:rPr lang="es-MX" dirty="0"/>
              <a:t>30-50</a:t>
            </a:r>
          </a:p>
          <a:p>
            <a:r>
              <a:rPr lang="es-MX" dirty="0"/>
              <a:t>&gt;50</a:t>
            </a:r>
          </a:p>
        </p:txBody>
      </p:sp>
      <p:pic>
        <p:nvPicPr>
          <p:cNvPr id="21" name="Imagen 20">
            <a:extLst>
              <a:ext uri="{FF2B5EF4-FFF2-40B4-BE49-F238E27FC236}">
                <a16:creationId xmlns:a16="http://schemas.microsoft.com/office/drawing/2014/main" id="{D20A5908-2331-45D5-BF76-18C6321E4038}"/>
              </a:ext>
            </a:extLst>
          </p:cNvPr>
          <p:cNvPicPr>
            <a:picLocks noChangeAspect="1"/>
          </p:cNvPicPr>
          <p:nvPr/>
        </p:nvPicPr>
        <p:blipFill>
          <a:blip r:embed="rId11"/>
          <a:stretch>
            <a:fillRect/>
          </a:stretch>
        </p:blipFill>
        <p:spPr>
          <a:xfrm>
            <a:off x="172441" y="1254293"/>
            <a:ext cx="6971032" cy="5016203"/>
          </a:xfrm>
          <a:prstGeom prst="rect">
            <a:avLst/>
          </a:prstGeom>
        </p:spPr>
      </p:pic>
      <p:sp>
        <p:nvSpPr>
          <p:cNvPr id="43" name="CuadroTexto 42">
            <a:extLst>
              <a:ext uri="{FF2B5EF4-FFF2-40B4-BE49-F238E27FC236}">
                <a16:creationId xmlns:a16="http://schemas.microsoft.com/office/drawing/2014/main" id="{A6529D7C-C2D3-4E7A-9683-DC5AF73F4AA4}"/>
              </a:ext>
            </a:extLst>
          </p:cNvPr>
          <p:cNvSpPr txBox="1"/>
          <p:nvPr/>
        </p:nvSpPr>
        <p:spPr>
          <a:xfrm>
            <a:off x="6222089" y="1798044"/>
            <a:ext cx="1511300" cy="523220"/>
          </a:xfrm>
          <a:prstGeom prst="rect">
            <a:avLst/>
          </a:prstGeom>
          <a:noFill/>
        </p:spPr>
        <p:txBody>
          <a:bodyPr wrap="square" rtlCol="0">
            <a:spAutoFit/>
          </a:bodyPr>
          <a:lstStyle/>
          <a:p>
            <a:r>
              <a:rPr lang="es-MX" dirty="0"/>
              <a:t>&lt; -804</a:t>
            </a:r>
          </a:p>
          <a:p>
            <a:r>
              <a:rPr lang="es-MX" dirty="0"/>
              <a:t>&lt; -40</a:t>
            </a:r>
          </a:p>
        </p:txBody>
      </p:sp>
      <p:pic>
        <p:nvPicPr>
          <p:cNvPr id="37" name="Imagen 36">
            <a:extLst>
              <a:ext uri="{FF2B5EF4-FFF2-40B4-BE49-F238E27FC236}">
                <a16:creationId xmlns:a16="http://schemas.microsoft.com/office/drawing/2014/main" id="{FE390096-B266-4201-9CA6-13E537345BC2}"/>
              </a:ext>
            </a:extLst>
          </p:cNvPr>
          <p:cNvPicPr>
            <a:picLocks noChangeAspect="1"/>
          </p:cNvPicPr>
          <p:nvPr/>
        </p:nvPicPr>
        <p:blipFill>
          <a:blip r:embed="rId12"/>
          <a:stretch>
            <a:fillRect/>
          </a:stretch>
        </p:blipFill>
        <p:spPr>
          <a:xfrm>
            <a:off x="6010330" y="1865430"/>
            <a:ext cx="219075" cy="428625"/>
          </a:xfrm>
          <a:prstGeom prst="rect">
            <a:avLst/>
          </a:prstGeom>
        </p:spPr>
      </p:pic>
      <p:sp>
        <p:nvSpPr>
          <p:cNvPr id="47" name="Rectángulo: esquinas redondeadas 46">
            <a:hlinkClick r:id="rId13" action="ppaction://hlinksldjump"/>
            <a:extLst>
              <a:ext uri="{FF2B5EF4-FFF2-40B4-BE49-F238E27FC236}">
                <a16:creationId xmlns:a16="http://schemas.microsoft.com/office/drawing/2014/main" id="{7B3FF06E-1927-4690-BEBC-FBCB6E2DD57B}"/>
              </a:ext>
            </a:extLst>
          </p:cNvPr>
          <p:cNvSpPr/>
          <p:nvPr/>
        </p:nvSpPr>
        <p:spPr>
          <a:xfrm>
            <a:off x="3009900" y="6410223"/>
            <a:ext cx="2081454" cy="312821"/>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Ranking estados</a:t>
            </a:r>
          </a:p>
        </p:txBody>
      </p:sp>
      <p:cxnSp>
        <p:nvCxnSpPr>
          <p:cNvPr id="49" name="Google Shape;154;p21">
            <a:extLst>
              <a:ext uri="{FF2B5EF4-FFF2-40B4-BE49-F238E27FC236}">
                <a16:creationId xmlns:a16="http://schemas.microsoft.com/office/drawing/2014/main" id="{7A101907-8693-4EBD-84FD-3006F950EA3E}"/>
              </a:ext>
            </a:extLst>
          </p:cNvPr>
          <p:cNvCxnSpPr>
            <a:cxnSpLocks/>
          </p:cNvCxnSpPr>
          <p:nvPr/>
        </p:nvCxnSpPr>
        <p:spPr>
          <a:xfrm>
            <a:off x="7467557" y="915377"/>
            <a:ext cx="0" cy="5885504"/>
          </a:xfrm>
          <a:prstGeom prst="straightConnector1">
            <a:avLst/>
          </a:prstGeom>
          <a:noFill/>
          <a:ln w="19050" cap="flat" cmpd="sng">
            <a:solidFill>
              <a:srgbClr val="4B22F4"/>
            </a:solidFill>
            <a:prstDash val="solid"/>
            <a:round/>
            <a:headEnd type="none" w="sm" len="sm"/>
            <a:tailEnd type="none" w="sm" len="sm"/>
          </a:ln>
        </p:spPr>
      </p:cxnSp>
    </p:spTree>
    <p:extLst>
      <p:ext uri="{BB962C8B-B14F-4D97-AF65-F5344CB8AC3E}">
        <p14:creationId xmlns:p14="http://schemas.microsoft.com/office/powerpoint/2010/main" val="23905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p:nvPr/>
        </p:nvSpPr>
        <p:spPr>
          <a:xfrm>
            <a:off x="14129" y="6988925"/>
            <a:ext cx="15122400" cy="932700"/>
          </a:xfrm>
          <a:prstGeom prst="rect">
            <a:avLst/>
          </a:prstGeom>
          <a:solidFill>
            <a:srgbClr val="4B22F4"/>
          </a:solidFill>
          <a:ln>
            <a:noFill/>
          </a:ln>
        </p:spPr>
        <p:txBody>
          <a:bodyPr spcFirstLastPara="1" wrap="square" lIns="147725" tIns="147725" rIns="147725" bIns="147725" anchor="ctr" anchorCtr="0">
            <a:no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Arial"/>
              <a:ea typeface="Arial"/>
              <a:cs typeface="Arial"/>
              <a:sym typeface="Arial"/>
            </a:endParaRPr>
          </a:p>
        </p:txBody>
      </p:sp>
      <p:pic>
        <p:nvPicPr>
          <p:cNvPr id="194" name="Google Shape;194;p24"/>
          <p:cNvPicPr preferRelativeResize="0"/>
          <p:nvPr/>
        </p:nvPicPr>
        <p:blipFill rotWithShape="1">
          <a:blip r:embed="rId3">
            <a:alphaModFix/>
          </a:blip>
          <a:srcRect/>
          <a:stretch/>
        </p:blipFill>
        <p:spPr>
          <a:xfrm>
            <a:off x="13718286" y="7197237"/>
            <a:ext cx="970174" cy="516076"/>
          </a:xfrm>
          <a:prstGeom prst="rect">
            <a:avLst/>
          </a:prstGeom>
          <a:noFill/>
          <a:ln>
            <a:noFill/>
          </a:ln>
        </p:spPr>
      </p:pic>
      <p:sp>
        <p:nvSpPr>
          <p:cNvPr id="196" name="Google Shape;196;p24"/>
          <p:cNvSpPr txBox="1"/>
          <p:nvPr/>
        </p:nvSpPr>
        <p:spPr>
          <a:xfrm>
            <a:off x="3238737" y="2871407"/>
            <a:ext cx="8645100" cy="1300200"/>
          </a:xfrm>
          <a:prstGeom prst="rect">
            <a:avLst/>
          </a:prstGeom>
          <a:noFill/>
          <a:ln>
            <a:noFill/>
          </a:ln>
        </p:spPr>
        <p:txBody>
          <a:bodyPr spcFirstLastPara="1" wrap="square" lIns="147725" tIns="147725" rIns="147725" bIns="147725" anchor="ctr" anchorCtr="0">
            <a:noAutofit/>
          </a:bodyPr>
          <a:lstStyle/>
          <a:p>
            <a:pPr marL="0" marR="0" lvl="0" indent="0" algn="ctr" rtl="0">
              <a:lnSpc>
                <a:spcPct val="100000"/>
              </a:lnSpc>
              <a:spcBef>
                <a:spcPts val="0"/>
              </a:spcBef>
              <a:spcAft>
                <a:spcPts val="0"/>
              </a:spcAft>
              <a:buClr>
                <a:srgbClr val="000000"/>
              </a:buClr>
              <a:buSzPts val="7800"/>
              <a:buFont typeface="Arial"/>
              <a:buNone/>
            </a:pPr>
            <a:r>
              <a:rPr lang="es-MX" sz="7800" b="1" i="0" u="none" strike="noStrike" cap="none">
                <a:solidFill>
                  <a:schemeClr val="lt1"/>
                </a:solidFill>
                <a:latin typeface="Montserrat"/>
                <a:ea typeface="Montserrat"/>
                <a:cs typeface="Montserrat"/>
                <a:sym typeface="Montserrat"/>
              </a:rPr>
              <a:t>Imagen</a:t>
            </a:r>
            <a:endParaRPr sz="7800" b="1" i="0" u="none" strike="noStrike" cap="none">
              <a:solidFill>
                <a:schemeClr val="lt1"/>
              </a:solidFill>
              <a:latin typeface="Montserrat"/>
              <a:ea typeface="Montserrat"/>
              <a:cs typeface="Montserrat"/>
              <a:sym typeface="Montserrat"/>
            </a:endParaRPr>
          </a:p>
        </p:txBody>
      </p:sp>
      <p:pic>
        <p:nvPicPr>
          <p:cNvPr id="4" name="Imagen 3">
            <a:extLst>
              <a:ext uri="{FF2B5EF4-FFF2-40B4-BE49-F238E27FC236}">
                <a16:creationId xmlns:a16="http://schemas.microsoft.com/office/drawing/2014/main" id="{22B6D58A-6FA1-4975-9565-CA783754AA0F}"/>
              </a:ext>
            </a:extLst>
          </p:cNvPr>
          <p:cNvPicPr>
            <a:picLocks noChangeAspect="1"/>
          </p:cNvPicPr>
          <p:nvPr/>
        </p:nvPicPr>
        <p:blipFill>
          <a:blip r:embed="rId4"/>
          <a:stretch>
            <a:fillRect/>
          </a:stretch>
        </p:blipFill>
        <p:spPr>
          <a:xfrm>
            <a:off x="1314863" y="829256"/>
            <a:ext cx="10927937" cy="5483199"/>
          </a:xfrm>
          <a:prstGeom prst="rect">
            <a:avLst/>
          </a:prstGeom>
        </p:spPr>
      </p:pic>
      <p:sp>
        <p:nvSpPr>
          <p:cNvPr id="12" name="Google Shape;120;p18">
            <a:extLst>
              <a:ext uri="{FF2B5EF4-FFF2-40B4-BE49-F238E27FC236}">
                <a16:creationId xmlns:a16="http://schemas.microsoft.com/office/drawing/2014/main" id="{D2D3CEBB-1C22-4A20-9E35-BB16F41FBE58}"/>
              </a:ext>
            </a:extLst>
          </p:cNvPr>
          <p:cNvSpPr txBox="1"/>
          <p:nvPr/>
        </p:nvSpPr>
        <p:spPr>
          <a:xfrm>
            <a:off x="-98841" y="-136274"/>
            <a:ext cx="14668967" cy="716700"/>
          </a:xfrm>
          <a:prstGeom prst="rect">
            <a:avLst/>
          </a:prstGeom>
          <a:noFill/>
          <a:ln>
            <a:noFill/>
          </a:ln>
        </p:spPr>
        <p:txBody>
          <a:bodyPr spcFirstLastPara="1" wrap="square" lIns="147725" tIns="147725" rIns="147725" bIns="147725" anchor="ctr" anchorCtr="0">
            <a:noAutofit/>
          </a:bodyPr>
          <a:lstStyle/>
          <a:p>
            <a:pPr marL="63500" marR="0" lvl="0" algn="l" rtl="0">
              <a:lnSpc>
                <a:spcPct val="100000"/>
              </a:lnSpc>
              <a:spcBef>
                <a:spcPts val="0"/>
              </a:spcBef>
              <a:spcAft>
                <a:spcPts val="0"/>
              </a:spcAft>
              <a:buClr>
                <a:srgbClr val="2B303C"/>
              </a:buClr>
              <a:buSzPts val="2600"/>
            </a:pPr>
            <a:r>
              <a:rPr lang="es-MX" sz="2800" b="1" dirty="0">
                <a:solidFill>
                  <a:schemeClr val="tx1"/>
                </a:solidFill>
                <a:latin typeface="Montserrat"/>
                <a:ea typeface="Montserrat"/>
                <a:cs typeface="Montserrat"/>
                <a:sym typeface="Montserrat"/>
              </a:rPr>
              <a:t>Matriz de correlación</a:t>
            </a:r>
          </a:p>
        </p:txBody>
      </p:sp>
      <p:sp>
        <p:nvSpPr>
          <p:cNvPr id="13" name="CuadroTexto 12">
            <a:extLst>
              <a:ext uri="{FF2B5EF4-FFF2-40B4-BE49-F238E27FC236}">
                <a16:creationId xmlns:a16="http://schemas.microsoft.com/office/drawing/2014/main" id="{DAE8D440-C445-4F3F-A581-E98BE9EC5D10}"/>
              </a:ext>
            </a:extLst>
          </p:cNvPr>
          <p:cNvSpPr txBox="1"/>
          <p:nvPr/>
        </p:nvSpPr>
        <p:spPr>
          <a:xfrm>
            <a:off x="164685" y="473946"/>
            <a:ext cx="14821289" cy="307777"/>
          </a:xfrm>
          <a:prstGeom prst="rect">
            <a:avLst/>
          </a:prstGeom>
          <a:noFill/>
        </p:spPr>
        <p:txBody>
          <a:bodyPr wrap="square" rtlCol="0">
            <a:spAutoFit/>
          </a:bodyPr>
          <a:lstStyle/>
          <a:p>
            <a:r>
              <a:rPr lang="es-MX" dirty="0">
                <a:latin typeface="Montserrat" panose="020B0604020202020204" charset="0"/>
              </a:rPr>
              <a:t>Se seleccionaron los estados* más representativos de cartera y captación, con el fin de obtener la correlación del crecimiento de cartera y captación por municipio</a:t>
            </a:r>
          </a:p>
        </p:txBody>
      </p:sp>
      <p:sp>
        <p:nvSpPr>
          <p:cNvPr id="14" name="CuadroTexto 13">
            <a:extLst>
              <a:ext uri="{FF2B5EF4-FFF2-40B4-BE49-F238E27FC236}">
                <a16:creationId xmlns:a16="http://schemas.microsoft.com/office/drawing/2014/main" id="{AA785D20-B0ED-4304-93D6-F652521B6E70}"/>
              </a:ext>
            </a:extLst>
          </p:cNvPr>
          <p:cNvSpPr txBox="1"/>
          <p:nvPr/>
        </p:nvSpPr>
        <p:spPr>
          <a:xfrm>
            <a:off x="266675" y="6447047"/>
            <a:ext cx="14986000" cy="523220"/>
          </a:xfrm>
          <a:prstGeom prst="rect">
            <a:avLst/>
          </a:prstGeom>
          <a:noFill/>
        </p:spPr>
        <p:txBody>
          <a:bodyPr wrap="square" rtlCol="0">
            <a:spAutoFit/>
          </a:bodyPr>
          <a:lstStyle/>
          <a:p>
            <a:r>
              <a:rPr lang="es-MX" dirty="0">
                <a:latin typeface="Montserrat" panose="020B0604020202020204" charset="0"/>
              </a:rPr>
              <a:t>Solo el crecimiento de la cartera tiene una correlación cercana a 1 con variables de </a:t>
            </a:r>
            <a:r>
              <a:rPr lang="es-MX" dirty="0" err="1">
                <a:latin typeface="Montserrat" panose="020B0604020202020204" charset="0"/>
              </a:rPr>
              <a:t>Covid</a:t>
            </a:r>
            <a:endParaRPr lang="es-MX" dirty="0">
              <a:latin typeface="Montserrat" panose="020B0604020202020204" charset="0"/>
            </a:endParaRPr>
          </a:p>
          <a:p>
            <a:pPr marL="285750" indent="-285750">
              <a:buFont typeface="Arial" panose="020B0604020202020204" pitchFamily="34" charset="0"/>
              <a:buChar char="•"/>
            </a:pPr>
            <a:endParaRPr lang="es-MX" dirty="0">
              <a:latin typeface="Montserrat" panose="020B0604020202020204" charset="0"/>
            </a:endParaRPr>
          </a:p>
        </p:txBody>
      </p:sp>
      <p:sp>
        <p:nvSpPr>
          <p:cNvPr id="6" name="Rectángulo: esquinas redondeadas 5">
            <a:extLst>
              <a:ext uri="{FF2B5EF4-FFF2-40B4-BE49-F238E27FC236}">
                <a16:creationId xmlns:a16="http://schemas.microsoft.com/office/drawing/2014/main" id="{2362F695-3653-46D6-97FF-091B765B3808}"/>
              </a:ext>
            </a:extLst>
          </p:cNvPr>
          <p:cNvSpPr/>
          <p:nvPr/>
        </p:nvSpPr>
        <p:spPr>
          <a:xfrm>
            <a:off x="3403368" y="853515"/>
            <a:ext cx="321688" cy="427312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1EC30015-6F54-4C57-9C30-9D6A58166758}"/>
              </a:ext>
            </a:extLst>
          </p:cNvPr>
          <p:cNvSpPr/>
          <p:nvPr/>
        </p:nvSpPr>
        <p:spPr>
          <a:xfrm>
            <a:off x="4791832" y="853515"/>
            <a:ext cx="321688" cy="4273121"/>
          </a:xfrm>
          <a:prstGeom prst="roundRect">
            <a:avLst/>
          </a:prstGeom>
          <a:noFill/>
          <a:ln>
            <a:solidFill>
              <a:srgbClr val="4B2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6E18C7C5-8D3B-4472-B264-7871893856DD}"/>
              </a:ext>
            </a:extLst>
          </p:cNvPr>
          <p:cNvSpPr txBox="1"/>
          <p:nvPr/>
        </p:nvSpPr>
        <p:spPr>
          <a:xfrm>
            <a:off x="0" y="7115044"/>
            <a:ext cx="8661400" cy="469359"/>
          </a:xfrm>
          <a:prstGeom prst="rect">
            <a:avLst/>
          </a:prstGeom>
          <a:noFill/>
        </p:spPr>
        <p:txBody>
          <a:bodyPr wrap="square">
            <a:spAutoFit/>
          </a:bodyPr>
          <a:lstStyle/>
          <a:p>
            <a:r>
              <a:rPr lang="es-MX" sz="1050" dirty="0">
                <a:solidFill>
                  <a:schemeClr val="bg1"/>
                </a:solidFill>
                <a:latin typeface="Montserrat" panose="020B0604020202020204" charset="0"/>
              </a:rPr>
              <a:t>*Ciudad de México, Edo. De México, Jalisco, Nuevo León, Veracruz y Guanajuato</a:t>
            </a:r>
            <a:endParaRPr lang="es-MX" dirty="0">
              <a:solidFill>
                <a:schemeClr val="bg1"/>
              </a:solidFill>
            </a:endParaRPr>
          </a:p>
          <a:p>
            <a:endParaRPr lang="es-MX" dirty="0"/>
          </a:p>
        </p:txBody>
      </p:sp>
    </p:spTree>
    <p:extLst>
      <p:ext uri="{BB962C8B-B14F-4D97-AF65-F5344CB8AC3E}">
        <p14:creationId xmlns:p14="http://schemas.microsoft.com/office/powerpoint/2010/main" val="65375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4" name="Imagen 3">
            <a:extLst>
              <a:ext uri="{FF2B5EF4-FFF2-40B4-BE49-F238E27FC236}">
                <a16:creationId xmlns:a16="http://schemas.microsoft.com/office/drawing/2014/main" id="{A60005CD-EA04-40DE-BD51-A3DFCCAE8723}"/>
              </a:ext>
            </a:extLst>
          </p:cNvPr>
          <p:cNvPicPr>
            <a:picLocks noChangeAspect="1"/>
          </p:cNvPicPr>
          <p:nvPr/>
        </p:nvPicPr>
        <p:blipFill>
          <a:blip r:embed="rId3"/>
          <a:stretch>
            <a:fillRect/>
          </a:stretch>
        </p:blipFill>
        <p:spPr>
          <a:xfrm>
            <a:off x="1981200" y="1685979"/>
            <a:ext cx="4221604" cy="4045399"/>
          </a:xfrm>
          <a:prstGeom prst="rect">
            <a:avLst/>
          </a:prstGeom>
        </p:spPr>
      </p:pic>
      <p:sp>
        <p:nvSpPr>
          <p:cNvPr id="25" name="Rectángulo: esquinas redondeadas 24">
            <a:extLst>
              <a:ext uri="{FF2B5EF4-FFF2-40B4-BE49-F238E27FC236}">
                <a16:creationId xmlns:a16="http://schemas.microsoft.com/office/drawing/2014/main" id="{5C4184E0-D828-49FB-9820-05122DE40C67}"/>
              </a:ext>
            </a:extLst>
          </p:cNvPr>
          <p:cNvSpPr/>
          <p:nvPr/>
        </p:nvSpPr>
        <p:spPr>
          <a:xfrm>
            <a:off x="3186977" y="5672962"/>
            <a:ext cx="2247900" cy="1261908"/>
          </a:xfrm>
          <a:prstGeom prst="roundRect">
            <a:avLst/>
          </a:prstGeom>
          <a:solidFill>
            <a:srgbClr val="4B2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Google Shape;120;p18">
            <a:extLst>
              <a:ext uri="{FF2B5EF4-FFF2-40B4-BE49-F238E27FC236}">
                <a16:creationId xmlns:a16="http://schemas.microsoft.com/office/drawing/2014/main" id="{6CFEB492-9ECB-4FF5-AD5D-5819231CE5C8}"/>
              </a:ext>
            </a:extLst>
          </p:cNvPr>
          <p:cNvSpPr txBox="1"/>
          <p:nvPr/>
        </p:nvSpPr>
        <p:spPr>
          <a:xfrm>
            <a:off x="-117999" y="141249"/>
            <a:ext cx="14668967" cy="716700"/>
          </a:xfrm>
          <a:prstGeom prst="rect">
            <a:avLst/>
          </a:prstGeom>
          <a:noFill/>
          <a:ln>
            <a:noFill/>
          </a:ln>
        </p:spPr>
        <p:txBody>
          <a:bodyPr spcFirstLastPara="1" wrap="square" lIns="147725" tIns="147725" rIns="147725" bIns="147725" anchor="ctr" anchorCtr="0">
            <a:noAutofit/>
          </a:bodyPr>
          <a:lstStyle/>
          <a:p>
            <a:pPr marL="63500">
              <a:buClr>
                <a:srgbClr val="2B303C"/>
              </a:buClr>
              <a:buSzPts val="2600"/>
            </a:pPr>
            <a:r>
              <a:rPr lang="es-MX" sz="2800" b="1" dirty="0">
                <a:solidFill>
                  <a:schemeClr val="tx1"/>
                </a:solidFill>
                <a:latin typeface="Montserrat"/>
                <a:ea typeface="Montserrat"/>
                <a:cs typeface="Montserrat"/>
                <a:sym typeface="Montserrat"/>
              </a:rPr>
              <a:t>¿Es posible predecir futuros impactos?</a:t>
            </a:r>
          </a:p>
          <a:p>
            <a:pPr marL="63500" marR="0" lvl="0" algn="l" rtl="0">
              <a:lnSpc>
                <a:spcPct val="100000"/>
              </a:lnSpc>
              <a:spcBef>
                <a:spcPts val="0"/>
              </a:spcBef>
              <a:spcAft>
                <a:spcPts val="0"/>
              </a:spcAft>
              <a:buClr>
                <a:srgbClr val="2B303C"/>
              </a:buClr>
              <a:buSzPts val="2600"/>
            </a:pPr>
            <a:endParaRPr lang="es-MX" sz="2800" b="1" dirty="0">
              <a:solidFill>
                <a:schemeClr val="tx1"/>
              </a:solidFill>
              <a:latin typeface="Montserrat"/>
              <a:ea typeface="Montserrat"/>
              <a:cs typeface="Montserrat"/>
              <a:sym typeface="Montserrat"/>
            </a:endParaRPr>
          </a:p>
        </p:txBody>
      </p:sp>
      <p:sp>
        <p:nvSpPr>
          <p:cNvPr id="14" name="CuadroTexto 13">
            <a:extLst>
              <a:ext uri="{FF2B5EF4-FFF2-40B4-BE49-F238E27FC236}">
                <a16:creationId xmlns:a16="http://schemas.microsoft.com/office/drawing/2014/main" id="{81F8B6F4-7B8B-4844-84A0-578055091670}"/>
              </a:ext>
            </a:extLst>
          </p:cNvPr>
          <p:cNvSpPr txBox="1"/>
          <p:nvPr/>
        </p:nvSpPr>
        <p:spPr>
          <a:xfrm>
            <a:off x="233838" y="7033770"/>
            <a:ext cx="13143083" cy="523220"/>
          </a:xfrm>
          <a:prstGeom prst="rect">
            <a:avLst/>
          </a:prstGeom>
          <a:noFill/>
        </p:spPr>
        <p:txBody>
          <a:bodyPr wrap="square" rtlCol="0">
            <a:spAutoFit/>
          </a:bodyPr>
          <a:lstStyle/>
          <a:p>
            <a:r>
              <a:rPr lang="es-MX" dirty="0">
                <a:latin typeface="Montserrat" panose="020B0604020202020204" charset="0"/>
              </a:rPr>
              <a:t>El modelo si predice los municipios que van a tener una caída en la cartera pero esta fallando para los municipios que si tienen un crecimiento</a:t>
            </a:r>
          </a:p>
          <a:p>
            <a:r>
              <a:rPr lang="es-MX" dirty="0">
                <a:latin typeface="Montserrat" panose="020B0604020202020204" charset="0"/>
              </a:rPr>
              <a:t>La curva ROC nos dice que es un test aceptable, sin embargo si hay un margen del 32% de error</a:t>
            </a:r>
          </a:p>
        </p:txBody>
      </p:sp>
      <p:pic>
        <p:nvPicPr>
          <p:cNvPr id="6" name="Imagen 5">
            <a:extLst>
              <a:ext uri="{FF2B5EF4-FFF2-40B4-BE49-F238E27FC236}">
                <a16:creationId xmlns:a16="http://schemas.microsoft.com/office/drawing/2014/main" id="{4D4B9746-0955-4A91-B13F-275D24CD327A}"/>
              </a:ext>
            </a:extLst>
          </p:cNvPr>
          <p:cNvPicPr>
            <a:picLocks noChangeAspect="1"/>
          </p:cNvPicPr>
          <p:nvPr/>
        </p:nvPicPr>
        <p:blipFill>
          <a:blip r:embed="rId4"/>
          <a:stretch>
            <a:fillRect/>
          </a:stretch>
        </p:blipFill>
        <p:spPr>
          <a:xfrm>
            <a:off x="6701703" y="1682591"/>
            <a:ext cx="6400481" cy="4481625"/>
          </a:xfrm>
          <a:prstGeom prst="rect">
            <a:avLst/>
          </a:prstGeom>
        </p:spPr>
      </p:pic>
      <p:sp>
        <p:nvSpPr>
          <p:cNvPr id="20" name="CuadroTexto 19">
            <a:extLst>
              <a:ext uri="{FF2B5EF4-FFF2-40B4-BE49-F238E27FC236}">
                <a16:creationId xmlns:a16="http://schemas.microsoft.com/office/drawing/2014/main" id="{DEEC4E6A-EE05-4F24-865D-9C8AE35FD15A}"/>
              </a:ext>
            </a:extLst>
          </p:cNvPr>
          <p:cNvSpPr txBox="1"/>
          <p:nvPr/>
        </p:nvSpPr>
        <p:spPr>
          <a:xfrm>
            <a:off x="121603" y="448850"/>
            <a:ext cx="14141912" cy="523220"/>
          </a:xfrm>
          <a:prstGeom prst="rect">
            <a:avLst/>
          </a:prstGeom>
          <a:noFill/>
        </p:spPr>
        <p:txBody>
          <a:bodyPr wrap="square" rtlCol="0">
            <a:spAutoFit/>
          </a:bodyPr>
          <a:lstStyle/>
          <a:p>
            <a:r>
              <a:rPr lang="es-MX" b="1" dirty="0">
                <a:latin typeface="Montserrat" panose="020B0604020202020204" charset="0"/>
              </a:rPr>
              <a:t>Predicción con regresión Logística </a:t>
            </a:r>
          </a:p>
          <a:p>
            <a:pPr marL="285750" indent="-285750">
              <a:buFont typeface="Arial" panose="020B0604020202020204" pitchFamily="34" charset="0"/>
              <a:buChar char="•"/>
            </a:pPr>
            <a:endParaRPr lang="es-MX" dirty="0">
              <a:latin typeface="Montserrat" panose="020B0604020202020204" charset="0"/>
            </a:endParaRPr>
          </a:p>
        </p:txBody>
      </p:sp>
      <p:sp>
        <p:nvSpPr>
          <p:cNvPr id="21" name="CuadroTexto 20">
            <a:extLst>
              <a:ext uri="{FF2B5EF4-FFF2-40B4-BE49-F238E27FC236}">
                <a16:creationId xmlns:a16="http://schemas.microsoft.com/office/drawing/2014/main" id="{D42DF34B-2881-4819-AD35-AB4266C7A981}"/>
              </a:ext>
            </a:extLst>
          </p:cNvPr>
          <p:cNvSpPr txBox="1"/>
          <p:nvPr/>
        </p:nvSpPr>
        <p:spPr>
          <a:xfrm>
            <a:off x="121602" y="1017859"/>
            <a:ext cx="15000923" cy="307777"/>
          </a:xfrm>
          <a:prstGeom prst="rect">
            <a:avLst/>
          </a:prstGeom>
          <a:noFill/>
        </p:spPr>
        <p:txBody>
          <a:bodyPr wrap="square" rtlCol="0">
            <a:spAutoFit/>
          </a:bodyPr>
          <a:lstStyle/>
          <a:p>
            <a:r>
              <a:rPr lang="es-MX" dirty="0">
                <a:latin typeface="Montserrat" panose="020B0604020202020204" charset="0"/>
              </a:rPr>
              <a:t>Se va predecir si va a crecer la cartera  ( 1 ) o no (0),  de los municipios con las principales variables de </a:t>
            </a:r>
            <a:r>
              <a:rPr lang="es-MX" dirty="0" err="1">
                <a:latin typeface="Montserrat" panose="020B0604020202020204" charset="0"/>
              </a:rPr>
              <a:t>Covid</a:t>
            </a:r>
            <a:r>
              <a:rPr lang="es-MX" dirty="0">
                <a:latin typeface="Montserrat" panose="020B0604020202020204" charset="0"/>
              </a:rPr>
              <a:t> (defunciones, casos activos y población)</a:t>
            </a:r>
          </a:p>
        </p:txBody>
      </p:sp>
      <p:sp>
        <p:nvSpPr>
          <p:cNvPr id="24" name="CuadroTexto 23">
            <a:extLst>
              <a:ext uri="{FF2B5EF4-FFF2-40B4-BE49-F238E27FC236}">
                <a16:creationId xmlns:a16="http://schemas.microsoft.com/office/drawing/2014/main" id="{42F773B9-EF2F-4044-8631-9A698E6EAB5D}"/>
              </a:ext>
            </a:extLst>
          </p:cNvPr>
          <p:cNvSpPr txBox="1"/>
          <p:nvPr/>
        </p:nvSpPr>
        <p:spPr>
          <a:xfrm>
            <a:off x="3367140" y="5811256"/>
            <a:ext cx="2067737" cy="1384995"/>
          </a:xfrm>
          <a:prstGeom prst="rect">
            <a:avLst/>
          </a:prstGeom>
          <a:noFill/>
        </p:spPr>
        <p:txBody>
          <a:bodyPr wrap="square" rtlCol="0">
            <a:spAutoFit/>
          </a:bodyPr>
          <a:lstStyle/>
          <a:p>
            <a:r>
              <a:rPr lang="es-MX" dirty="0">
                <a:solidFill>
                  <a:schemeClr val="bg1"/>
                </a:solidFill>
                <a:latin typeface="Montserrat" panose="020B0604020202020204" charset="0"/>
              </a:rPr>
              <a:t>Precisión: 0.2</a:t>
            </a:r>
          </a:p>
          <a:p>
            <a:r>
              <a:rPr lang="es-MX" dirty="0">
                <a:solidFill>
                  <a:schemeClr val="bg1"/>
                </a:solidFill>
                <a:latin typeface="Montserrat" panose="020B0604020202020204" charset="0"/>
              </a:rPr>
              <a:t>Exactitud: 0.78</a:t>
            </a:r>
          </a:p>
          <a:p>
            <a:r>
              <a:rPr lang="es-MX" dirty="0">
                <a:solidFill>
                  <a:schemeClr val="bg1"/>
                </a:solidFill>
                <a:latin typeface="Montserrat" panose="020B0604020202020204" charset="0"/>
              </a:rPr>
              <a:t>Sensibilidad: 0.01</a:t>
            </a:r>
          </a:p>
          <a:p>
            <a:r>
              <a:rPr lang="es-MX" dirty="0">
                <a:solidFill>
                  <a:schemeClr val="bg1"/>
                </a:solidFill>
                <a:latin typeface="Montserrat" panose="020B0604020202020204" charset="0"/>
              </a:rPr>
              <a:t>Especificidad: 0.99</a:t>
            </a:r>
          </a:p>
          <a:p>
            <a:endParaRPr lang="es-MX" dirty="0"/>
          </a:p>
          <a:p>
            <a:endParaRPr lang="es-MX" dirty="0"/>
          </a:p>
        </p:txBody>
      </p:sp>
    </p:spTree>
    <p:extLst>
      <p:ext uri="{BB962C8B-B14F-4D97-AF65-F5344CB8AC3E}">
        <p14:creationId xmlns:p14="http://schemas.microsoft.com/office/powerpoint/2010/main" val="268799833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1142</Words>
  <Application>Microsoft Office PowerPoint</Application>
  <PresentationFormat>Personalizado</PresentationFormat>
  <Paragraphs>119</Paragraphs>
  <Slides>17</Slides>
  <Notes>17</Notes>
  <HiddenSlides>5</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Montserrat</vt:lpstr>
      <vt:lpstr>Montserrat SemiBold</vt:lpstr>
      <vt:lpstr>Gisha</vt:lpstr>
      <vt:lpstr>Arial</vt:lpstr>
      <vt:lpstr>Calibri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Saulo Lòpez Antonio</dc:creator>
  <cp:lastModifiedBy>Saulo Lòpez Antonio</cp:lastModifiedBy>
  <cp:revision>66</cp:revision>
  <dcterms:modified xsi:type="dcterms:W3CDTF">2020-12-10T02:57:49Z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c3e463-45bf-45eb-96a7-3e76e1e3b4c7_Enabled">
    <vt:lpwstr>True</vt:lpwstr>
  </property>
  <property fmtid="{D5CDD505-2E9C-101B-9397-08002B2CF9AE}" pid="3" name="MSIP_Label_4fc3e463-45bf-45eb-96a7-3e76e1e3b4c7_SiteId">
    <vt:lpwstr>b2496988-78ea-4b1d-b0f8-19b548a6902b</vt:lpwstr>
  </property>
  <property fmtid="{D5CDD505-2E9C-101B-9397-08002B2CF9AE}" pid="4" name="MSIP_Label_4fc3e463-45bf-45eb-96a7-3e76e1e3b4c7_Owner">
    <vt:lpwstr>saulopez@compartamos.com</vt:lpwstr>
  </property>
  <property fmtid="{D5CDD505-2E9C-101B-9397-08002B2CF9AE}" pid="5" name="MSIP_Label_4fc3e463-45bf-45eb-96a7-3e76e1e3b4c7_SetDate">
    <vt:lpwstr>2020-12-07T16:55:09.8514041Z</vt:lpwstr>
  </property>
  <property fmtid="{D5CDD505-2E9C-101B-9397-08002B2CF9AE}" pid="6" name="MSIP_Label_4fc3e463-45bf-45eb-96a7-3e76e1e3b4c7_Name">
    <vt:lpwstr>No Restringida-</vt:lpwstr>
  </property>
  <property fmtid="{D5CDD505-2E9C-101B-9397-08002B2CF9AE}" pid="7" name="MSIP_Label_4fc3e463-45bf-45eb-96a7-3e76e1e3b4c7_Application">
    <vt:lpwstr>Microsoft Azure Information Protection</vt:lpwstr>
  </property>
  <property fmtid="{D5CDD505-2E9C-101B-9397-08002B2CF9AE}" pid="8" name="MSIP_Label_4fc3e463-45bf-45eb-96a7-3e76e1e3b4c7_ActionId">
    <vt:lpwstr>1ae1f0a7-c0fc-4606-968b-b04928f0c863</vt:lpwstr>
  </property>
  <property fmtid="{D5CDD505-2E9C-101B-9397-08002B2CF9AE}" pid="9" name="MSIP_Label_4fc3e463-45bf-45eb-96a7-3e76e1e3b4c7_Extended_MSFT_Method">
    <vt:lpwstr>Manual</vt:lpwstr>
  </property>
  <property fmtid="{D5CDD505-2E9C-101B-9397-08002B2CF9AE}" pid="10" name="Sensitivity">
    <vt:lpwstr>No Restringida-</vt:lpwstr>
  </property>
</Properties>
</file>