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PT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ef7517ee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ef7517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uan.zuluaga@tcs.com" TargetMode="External"/><Relationship Id="rId4" Type="http://schemas.openxmlformats.org/officeDocument/2006/relationships/hyperlink" Target="mailto:juanzuluaga2480@correo.itm.edu.c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hyperlink" Target="https://localorganicrankings.com/top-10-reasons-why-mobile-technology-is-more-important-than-ever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457200" y="7620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T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ITM - Xamarin introduction</a:t>
            </a:r>
            <a:b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Juan Carlos Zuluaga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lang="en-US" sz="2800">
                <a:latin typeface="PT Sans"/>
                <a:ea typeface="PT Sans"/>
                <a:cs typeface="PT Sans"/>
                <a:sym typeface="PT Sans"/>
              </a:rPr>
              <a:t>Email: </a:t>
            </a:r>
            <a:r>
              <a:rPr lang="en-US" sz="2800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jzuluaga55@gmail.com</a:t>
            </a:r>
            <a:r>
              <a:rPr lang="en-US" sz="2800">
                <a:latin typeface="PT Sans"/>
                <a:ea typeface="PT Sans"/>
                <a:cs typeface="PT Sans"/>
                <a:sym typeface="PT Sans"/>
              </a:rPr>
              <a:t> </a:t>
            </a:r>
            <a:br>
              <a:rPr lang="en-US" sz="2800">
                <a:latin typeface="PT Sans"/>
                <a:ea typeface="PT Sans"/>
                <a:cs typeface="PT Sans"/>
                <a:sym typeface="PT Sans"/>
              </a:rPr>
            </a:br>
            <a:r>
              <a:rPr lang="en-US" sz="2800">
                <a:latin typeface="PT Sans"/>
                <a:ea typeface="PT Sans"/>
                <a:cs typeface="PT Sans"/>
                <a:sym typeface="PT Sans"/>
              </a:rPr>
              <a:t>Email: </a:t>
            </a:r>
            <a:r>
              <a:rPr lang="en-US" sz="2800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4"/>
              </a:rPr>
              <a:t>juanzuluaga2480@correo.itm.edu.co</a:t>
            </a:r>
            <a:r>
              <a:rPr lang="en-US" sz="2800">
                <a:latin typeface="PT Sans"/>
                <a:ea typeface="PT Sans"/>
                <a:cs typeface="PT Sans"/>
                <a:sym typeface="PT Sans"/>
              </a:rPr>
              <a:t>  </a:t>
            </a:r>
            <a:br>
              <a:rPr lang="en-US" sz="2800"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Twitter: jzuluga55@hotmail.com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Youtube: jzuluaga55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 approach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74018"/>
            <a:ext cx="9144000" cy="4509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45696"/>
            <a:ext cx="9144000" cy="4966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native important?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8192"/>
            <a:ext cx="9144000" cy="4281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native important?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75762"/>
            <a:ext cx="9144000" cy="410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= Truly native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4099"/>
            <a:ext cx="9144000" cy="497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= Share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9027"/>
            <a:ext cx="9144000" cy="5026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= mix of best practices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2317"/>
            <a:ext cx="9144000" cy="445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Vs Xamarin Forms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62" y="1696938"/>
            <a:ext cx="867727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is not only </a:t>
            </a:r>
            <a:r>
              <a:rPr lang="en-US"/>
              <a:t>for</a:t>
            </a: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2" y="1438622"/>
            <a:ext cx="86391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important Mobile?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8200"/>
            <a:ext cx="9144000" cy="513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265600" y="6213000"/>
            <a:ext cx="87456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https://localorganicrankings.com/top-10-reasons-why-mobile-technology-is-more-important-than-ever/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545644" y="1293192"/>
            <a:ext cx="10578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UX / Quality / Perform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5981125" y="5938450"/>
            <a:ext cx="12183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Cost / Time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3501408" y="3106473"/>
            <a:ext cx="270900" cy="275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2838073" y="4046166"/>
            <a:ext cx="270900" cy="275100"/>
          </a:xfrm>
          <a:prstGeom prst="ellipse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32"/>
          <p:cNvGrpSpPr/>
          <p:nvPr/>
        </p:nvGrpSpPr>
        <p:grpSpPr>
          <a:xfrm>
            <a:off x="6270862" y="3387590"/>
            <a:ext cx="2010213" cy="1647425"/>
            <a:chOff x="6194662" y="720590"/>
            <a:chExt cx="2010213" cy="1647425"/>
          </a:xfrm>
        </p:grpSpPr>
        <p:grpSp>
          <p:nvGrpSpPr>
            <p:cNvPr id="204" name="Google Shape;204;p32"/>
            <p:cNvGrpSpPr/>
            <p:nvPr/>
          </p:nvGrpSpPr>
          <p:grpSpPr>
            <a:xfrm>
              <a:off x="6194662" y="720590"/>
              <a:ext cx="2010213" cy="379500"/>
              <a:chOff x="6194662" y="720590"/>
              <a:chExt cx="2010213" cy="379500"/>
            </a:xfrm>
          </p:grpSpPr>
          <p:sp>
            <p:nvSpPr>
              <p:cNvPr id="205" name="Google Shape;205;p32"/>
              <p:cNvSpPr/>
              <p:nvPr/>
            </p:nvSpPr>
            <p:spPr>
              <a:xfrm>
                <a:off x="6194662" y="772790"/>
                <a:ext cx="270900" cy="2751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2"/>
              <p:cNvSpPr txBox="1"/>
              <p:nvPr/>
            </p:nvSpPr>
            <p:spPr>
              <a:xfrm>
                <a:off x="6620875" y="720590"/>
                <a:ext cx="15840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Native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32"/>
            <p:cNvGrpSpPr/>
            <p:nvPr/>
          </p:nvGrpSpPr>
          <p:grpSpPr>
            <a:xfrm>
              <a:off x="6194662" y="1143231"/>
              <a:ext cx="2010213" cy="379500"/>
              <a:chOff x="6194662" y="1105665"/>
              <a:chExt cx="2010213" cy="379500"/>
            </a:xfrm>
          </p:grpSpPr>
          <p:sp>
            <p:nvSpPr>
              <p:cNvPr id="208" name="Google Shape;208;p32"/>
              <p:cNvSpPr/>
              <p:nvPr/>
            </p:nvSpPr>
            <p:spPr>
              <a:xfrm>
                <a:off x="6194662" y="1157875"/>
                <a:ext cx="270900" cy="2751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32"/>
              <p:cNvSpPr txBox="1"/>
              <p:nvPr/>
            </p:nvSpPr>
            <p:spPr>
              <a:xfrm>
                <a:off x="6620875" y="1105665"/>
                <a:ext cx="15840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Xamarin Classic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32"/>
            <p:cNvGrpSpPr/>
            <p:nvPr/>
          </p:nvGrpSpPr>
          <p:grpSpPr>
            <a:xfrm>
              <a:off x="6194662" y="1565873"/>
              <a:ext cx="2010213" cy="379500"/>
              <a:chOff x="6194662" y="1565873"/>
              <a:chExt cx="2010213" cy="379500"/>
            </a:xfrm>
          </p:grpSpPr>
          <p:sp>
            <p:nvSpPr>
              <p:cNvPr id="211" name="Google Shape;211;p32"/>
              <p:cNvSpPr/>
              <p:nvPr/>
            </p:nvSpPr>
            <p:spPr>
              <a:xfrm>
                <a:off x="6194662" y="1618083"/>
                <a:ext cx="270900" cy="275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2"/>
              <p:cNvSpPr txBox="1"/>
              <p:nvPr/>
            </p:nvSpPr>
            <p:spPr>
              <a:xfrm>
                <a:off x="6620875" y="1565873"/>
                <a:ext cx="15840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Xamarin Forms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32"/>
            <p:cNvGrpSpPr/>
            <p:nvPr/>
          </p:nvGrpSpPr>
          <p:grpSpPr>
            <a:xfrm>
              <a:off x="6194662" y="1988515"/>
              <a:ext cx="2010213" cy="379500"/>
              <a:chOff x="6194662" y="1988515"/>
              <a:chExt cx="2010213" cy="379500"/>
            </a:xfrm>
          </p:grpSpPr>
          <p:sp>
            <p:nvSpPr>
              <p:cNvPr id="214" name="Google Shape;214;p32"/>
              <p:cNvSpPr/>
              <p:nvPr/>
            </p:nvSpPr>
            <p:spPr>
              <a:xfrm>
                <a:off x="6194662" y="2040725"/>
                <a:ext cx="270900" cy="275100"/>
              </a:xfrm>
              <a:prstGeom prst="ellipse">
                <a:avLst/>
              </a:prstGeom>
              <a:solidFill>
                <a:srgbClr val="274E1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2"/>
              <p:cNvSpPr txBox="1"/>
              <p:nvPr/>
            </p:nvSpPr>
            <p:spPr>
              <a:xfrm>
                <a:off x="6620875" y="1988515"/>
                <a:ext cx="15840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Hybrid solution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6" name="Google Shape;216;p32"/>
          <p:cNvSpPr/>
          <p:nvPr/>
        </p:nvSpPr>
        <p:spPr>
          <a:xfrm>
            <a:off x="1033925" y="2504175"/>
            <a:ext cx="4562400" cy="3566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1033925" y="2504175"/>
            <a:ext cx="3585600" cy="356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1033925" y="3234550"/>
            <a:ext cx="2608500" cy="283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/>
          <p:nvPr/>
        </p:nvSpPr>
        <p:spPr>
          <a:xfrm>
            <a:off x="1033925" y="4183100"/>
            <a:ext cx="1953900" cy="1887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/>
          <p:nvPr/>
        </p:nvSpPr>
        <p:spPr>
          <a:xfrm>
            <a:off x="958025" y="2200000"/>
            <a:ext cx="227700" cy="3918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/>
          <p:nvPr/>
        </p:nvSpPr>
        <p:spPr>
          <a:xfrm rot="5400000">
            <a:off x="3301260" y="3718900"/>
            <a:ext cx="227700" cy="4818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455300" y="331350"/>
            <a:ext cx="44013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Ways Comparative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4477787" y="2380875"/>
            <a:ext cx="270900" cy="275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>
            <a:off x="5454162" y="2380875"/>
            <a:ext cx="270900" cy="275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/>
          <p:nvPr/>
        </p:nvSpPr>
        <p:spPr>
          <a:xfrm>
            <a:off x="3501412" y="3106483"/>
            <a:ext cx="270900" cy="275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/>
          <p:nvPr/>
        </p:nvSpPr>
        <p:spPr>
          <a:xfrm>
            <a:off x="2838087" y="4046175"/>
            <a:ext cx="270900" cy="275100"/>
          </a:xfrm>
          <a:prstGeom prst="ellipse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complete suit</a:t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484784"/>
            <a:ext cx="851535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complexity</a:t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772816"/>
            <a:ext cx="8603731" cy="419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Appification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0500"/>
            <a:ext cx="9144000" cy="54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Appification Challenge #1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1676400" y="5029200"/>
            <a:ext cx="2590800" cy="8382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876800" y="1752600"/>
            <a:ext cx="2590800" cy="4109906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(5 x)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Appification Challenge #2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7278"/>
            <a:ext cx="9144000" cy="456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Appification Challenge #3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10343"/>
            <a:ext cx="9144000" cy="4637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Lifecycle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7239"/>
            <a:ext cx="9144000" cy="3803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ways?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3361"/>
            <a:ext cx="9144000" cy="397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2964"/>
            <a:ext cx="9144000" cy="493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