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0" r:id="rId5"/>
    <p:sldId id="265" r:id="rId6"/>
    <p:sldId id="266" r:id="rId7"/>
    <p:sldId id="263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81" r:id="rId16"/>
    <p:sldId id="276" r:id="rId17"/>
    <p:sldId id="280" r:id="rId18"/>
    <p:sldId id="300" r:id="rId19"/>
    <p:sldId id="284" r:id="rId20"/>
    <p:sldId id="286" r:id="rId21"/>
    <p:sldId id="287" r:id="rId22"/>
    <p:sldId id="290" r:id="rId23"/>
    <p:sldId id="291" r:id="rId24"/>
    <p:sldId id="292" r:id="rId25"/>
    <p:sldId id="293" r:id="rId26"/>
    <p:sldId id="302" r:id="rId27"/>
    <p:sldId id="278" r:id="rId28"/>
    <p:sldId id="304" r:id="rId29"/>
    <p:sldId id="294" r:id="rId30"/>
    <p:sldId id="305" r:id="rId31"/>
    <p:sldId id="295" r:id="rId32"/>
    <p:sldId id="306" r:id="rId33"/>
    <p:sldId id="296" r:id="rId34"/>
    <p:sldId id="297" r:id="rId3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0E09"/>
    <a:srgbClr val="00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531" autoAdjust="0"/>
  </p:normalViewPr>
  <p:slideViewPr>
    <p:cSldViewPr snapToGrid="0">
      <p:cViewPr varScale="1">
        <p:scale>
          <a:sx n="106" d="100"/>
          <a:sy n="106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1D63-D02C-497C-8F2E-AC30427A4506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0702-FBCF-4D75-B378-FDC7A42C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7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C712-E67C-4DB8-858E-523237D9B227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988-8CC1-4844-8A1A-0FD62B156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4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4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9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2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72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51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71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31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9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3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91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09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2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0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65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71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5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6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9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5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8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56" indent="0" algn="ctr">
              <a:buNone/>
              <a:defRPr sz="1125"/>
            </a:lvl2pPr>
            <a:lvl3pPr marL="514313" indent="0" algn="ctr">
              <a:buNone/>
              <a:defRPr sz="1013"/>
            </a:lvl3pPr>
            <a:lvl4pPr marL="771468" indent="0" algn="ctr">
              <a:buNone/>
              <a:defRPr sz="900"/>
            </a:lvl4pPr>
            <a:lvl5pPr marL="1028624" indent="0" algn="ctr">
              <a:buNone/>
              <a:defRPr sz="900"/>
            </a:lvl5pPr>
            <a:lvl6pPr marL="1285779" indent="0" algn="ctr">
              <a:buNone/>
              <a:defRPr sz="900"/>
            </a:lvl6pPr>
            <a:lvl7pPr marL="1542935" indent="0" algn="ctr">
              <a:buNone/>
              <a:defRPr sz="900"/>
            </a:lvl7pPr>
            <a:lvl8pPr marL="1800090" indent="0" algn="ctr">
              <a:buNone/>
              <a:defRPr sz="900"/>
            </a:lvl8pPr>
            <a:lvl9pPr marL="205724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50"/>
            <a:ext cx="1478756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50"/>
            <a:ext cx="4350544" cy="43588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1282311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7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0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2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8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8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8" y="1878808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56" indent="0">
              <a:buNone/>
              <a:defRPr sz="1575"/>
            </a:lvl2pPr>
            <a:lvl3pPr marL="514313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79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51431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51431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3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890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4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01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8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2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3.pn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image" Target="../media/image6.png"/><Relationship Id="rId8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image" Target="../media/image6.png"/><Relationship Id="rId8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67" y="329604"/>
            <a:ext cx="6566945" cy="123960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for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120" y="2955859"/>
            <a:ext cx="5256471" cy="935665"/>
          </a:xfrm>
        </p:spPr>
        <p:txBody>
          <a:bodyPr>
            <a:normAutofit fontScale="70000" lnSpcReduction="20000"/>
          </a:bodyPr>
          <a:lstStyle/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at</a:t>
            </a: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HiPEAC</a:t>
            </a: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Stockholm, Sweden</a:t>
            </a: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24</a:t>
            </a:r>
            <a:r>
              <a:rPr lang="en-GB" sz="1400" baseline="30000" dirty="0">
                <a:solidFill>
                  <a:srgbClr val="002060"/>
                </a:solidFill>
                <a:latin typeface="Century" panose="02040604050505020304" pitchFamily="18" charset="0"/>
              </a:rPr>
              <a:t>th</a:t>
            </a:r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 January, 2017</a:t>
            </a: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GB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7120" y="1971914"/>
            <a:ext cx="5256471" cy="73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FF0000"/>
                </a:solidFill>
                <a:latin typeface="Century" panose="02040604050505020304" pitchFamily="18" charset="0"/>
              </a:rPr>
              <a:t>Saumay Dublish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, Vijay Nagarajan, Nigel Topham</a:t>
            </a:r>
          </a:p>
          <a:p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The University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of Edinburgh</a:t>
            </a: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48609" y="203877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348609" y="256572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951617" y="203877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951617" y="256572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617924" y="203877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17924" y="256572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284231" y="2038776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284231" y="2565726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709079" y="1623019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2709079" y="214996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/>
          <p:cNvSpPr/>
          <p:nvPr/>
        </p:nvSpPr>
        <p:spPr>
          <a:xfrm>
            <a:off x="3312087" y="162301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3312087" y="214996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978394" y="1623018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3978394" y="2149968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4644701" y="162301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4644701" y="214996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cxnSpLocks/>
            <a:stCxn id="2" idx="7"/>
            <a:endCxn id="70" idx="3"/>
          </p:cNvCxnSpPr>
          <p:nvPr/>
        </p:nvCxnSpPr>
        <p:spPr>
          <a:xfrm flipV="1">
            <a:off x="2530634" y="1804528"/>
            <a:ext cx="209676" cy="2653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 flipV="1">
            <a:off x="3138796" y="1804528"/>
            <a:ext cx="209676" cy="2653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 flipV="1">
            <a:off x="3756727" y="1784057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V="1">
            <a:off x="4462676" y="1799198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 flipV="1">
            <a:off x="2532763" y="2348401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V="1">
            <a:off x="3119570" y="2340669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V="1">
            <a:off x="3799949" y="2330833"/>
            <a:ext cx="209676" cy="26539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 flipV="1">
            <a:off x="4473576" y="2330492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" idx="4"/>
            <a:endCxn id="14" idx="0"/>
          </p:cNvCxnSpPr>
          <p:nvPr/>
        </p:nvCxnSpPr>
        <p:spPr>
          <a:xfrm>
            <a:off x="2455237" y="2251429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815707" y="1830803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18715" y="1814650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42763" y="2251429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70383" y="1830803"/>
            <a:ext cx="0" cy="31429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51329" y="1825283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709070" y="2251427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390859" y="2251427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cxnSpLocks/>
            <a:stCxn id="70" idx="6"/>
            <a:endCxn id="73" idx="2"/>
          </p:cNvCxnSpPr>
          <p:nvPr/>
        </p:nvCxnSpPr>
        <p:spPr>
          <a:xfrm flipV="1">
            <a:off x="2922335" y="1729344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</p:cNvCxnSpPr>
          <p:nvPr/>
        </p:nvCxnSpPr>
        <p:spPr>
          <a:xfrm flipV="1">
            <a:off x="4202283" y="1720133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 flipV="1">
            <a:off x="2555231" y="2147534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V="1">
            <a:off x="2562420" y="2676917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V="1">
            <a:off x="3861565" y="2137567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</p:cNvCxnSpPr>
          <p:nvPr/>
        </p:nvCxnSpPr>
        <p:spPr>
          <a:xfrm flipV="1">
            <a:off x="3851064" y="2668860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cxnSpLocks/>
          </p:cNvCxnSpPr>
          <p:nvPr/>
        </p:nvCxnSpPr>
        <p:spPr>
          <a:xfrm flipV="1">
            <a:off x="2914228" y="2265687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</p:cNvCxnSpPr>
          <p:nvPr/>
        </p:nvCxnSpPr>
        <p:spPr>
          <a:xfrm flipV="1">
            <a:off x="4212841" y="2265646"/>
            <a:ext cx="389752" cy="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359180" y="310737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2359180" y="363431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2962188" y="310736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2962188" y="363431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3628495" y="3107369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3628495" y="3634319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4294802" y="3107368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4294802" y="3634318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2719650" y="2691611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/>
          <p:cNvSpPr/>
          <p:nvPr/>
        </p:nvSpPr>
        <p:spPr>
          <a:xfrm>
            <a:off x="2719650" y="321856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/>
          <p:cNvSpPr/>
          <p:nvPr/>
        </p:nvSpPr>
        <p:spPr>
          <a:xfrm>
            <a:off x="3322658" y="269161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/>
          <p:cNvSpPr/>
          <p:nvPr/>
        </p:nvSpPr>
        <p:spPr>
          <a:xfrm>
            <a:off x="3322658" y="321856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/>
          <p:cNvSpPr/>
          <p:nvPr/>
        </p:nvSpPr>
        <p:spPr>
          <a:xfrm>
            <a:off x="3988965" y="2691610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/>
          <p:cNvSpPr/>
          <p:nvPr/>
        </p:nvSpPr>
        <p:spPr>
          <a:xfrm>
            <a:off x="3988965" y="3218560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/>
          <p:cNvSpPr/>
          <p:nvPr/>
        </p:nvSpPr>
        <p:spPr>
          <a:xfrm>
            <a:off x="4655272" y="2691609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4655272" y="3218559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/>
          <p:cNvCxnSpPr>
            <a:cxnSpLocks/>
            <a:stCxn id="135" idx="7"/>
            <a:endCxn id="145" idx="3"/>
          </p:cNvCxnSpPr>
          <p:nvPr/>
        </p:nvCxnSpPr>
        <p:spPr>
          <a:xfrm flipV="1">
            <a:off x="2541205" y="2873120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cxnSpLocks/>
          </p:cNvCxnSpPr>
          <p:nvPr/>
        </p:nvCxnSpPr>
        <p:spPr>
          <a:xfrm flipV="1">
            <a:off x="3149367" y="2873120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V="1">
            <a:off x="3767298" y="2852649"/>
            <a:ext cx="209676" cy="2653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 flipV="1">
            <a:off x="4473247" y="2867790"/>
            <a:ext cx="209676" cy="26539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 flipV="1">
            <a:off x="2543334" y="3416993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3130141" y="3409261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810520" y="3399425"/>
            <a:ext cx="209676" cy="2653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 flipV="1">
            <a:off x="4484147" y="3399084"/>
            <a:ext cx="209676" cy="26539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5" idx="4"/>
            <a:endCxn id="136" idx="0"/>
          </p:cNvCxnSpPr>
          <p:nvPr/>
        </p:nvCxnSpPr>
        <p:spPr>
          <a:xfrm>
            <a:off x="2465808" y="3320021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826278" y="2899395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429286" y="2883242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053334" y="3320021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080954" y="2899395"/>
            <a:ext cx="0" cy="31429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61900" y="2893875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719641" y="3320019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01430" y="3320019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  <a:stCxn id="145" idx="6"/>
            <a:endCxn id="147" idx="2"/>
          </p:cNvCxnSpPr>
          <p:nvPr/>
        </p:nvCxnSpPr>
        <p:spPr>
          <a:xfrm flipV="1">
            <a:off x="2932906" y="2797936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 flipV="1">
            <a:off x="4212854" y="2788725"/>
            <a:ext cx="389752" cy="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2565802" y="3216126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2572991" y="3745509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cxnSpLocks/>
          </p:cNvCxnSpPr>
          <p:nvPr/>
        </p:nvCxnSpPr>
        <p:spPr>
          <a:xfrm flipV="1">
            <a:off x="3872136" y="3206159"/>
            <a:ext cx="389752" cy="1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</p:cNvCxnSpPr>
          <p:nvPr/>
        </p:nvCxnSpPr>
        <p:spPr>
          <a:xfrm flipV="1">
            <a:off x="3861635" y="3737452"/>
            <a:ext cx="389752" cy="1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cxnSpLocks/>
          </p:cNvCxnSpPr>
          <p:nvPr/>
        </p:nvCxnSpPr>
        <p:spPr>
          <a:xfrm flipV="1">
            <a:off x="2924799" y="3334279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4223412" y="3334238"/>
            <a:ext cx="389752" cy="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611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33287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61438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72009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027" y="1423177"/>
            <a:ext cx="186905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Intra</a:t>
            </a:r>
            <a:r>
              <a:rPr lang="en-GB" dirty="0">
                <a:solidFill>
                  <a:srgbClr val="0070C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Thread Block Reuse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50538" y="1396967"/>
            <a:ext cx="186905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Inter</a:t>
            </a:r>
            <a:r>
              <a:rPr lang="en-GB" dirty="0">
                <a:solidFill>
                  <a:srgbClr val="0070C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Thread Block Reuse</a:t>
            </a:r>
          </a:p>
        </p:txBody>
      </p:sp>
    </p:spTree>
    <p:extLst>
      <p:ext uri="{BB962C8B-B14F-4D97-AF65-F5344CB8AC3E}">
        <p14:creationId xmlns:p14="http://schemas.microsoft.com/office/powerpoint/2010/main" val="2719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20" grpId="0" animBg="1"/>
      <p:bldP spid="70" grpId="0" animBg="1"/>
      <p:bldP spid="73" grpId="0" animBg="1"/>
      <p:bldP spid="76" grpId="0" animBg="1"/>
      <p:bldP spid="77" grpId="0" animBg="1"/>
      <p:bldP spid="79" grpId="0" animBg="1"/>
      <p:bldP spid="132" grpId="0" animBg="1"/>
      <p:bldP spid="132" grpId="1" animBg="1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959634" y="1108661"/>
            <a:ext cx="5058395" cy="3401968"/>
            <a:chOff x="959634" y="1108661"/>
            <a:chExt cx="5058395" cy="34019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36723" y="1108661"/>
              <a:ext cx="4014795" cy="581576"/>
              <a:chOff x="1162050" y="1438274"/>
              <a:chExt cx="4014795" cy="581576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162050" y="1438275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271715" y="1438274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4491045" y="1438274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397579" y="1438825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959634" y="3939733"/>
              <a:ext cx="5058395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436723" y="2955851"/>
              <a:ext cx="4014795" cy="5528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490715" y="2031383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330" y="1669318"/>
              <a:ext cx="791520" cy="351433"/>
            </a:xfrm>
            <a:prstGeom prst="rect">
              <a:avLst/>
            </a:prstGeom>
          </p:spPr>
        </p:pic>
        <p:sp>
          <p:nvSpPr>
            <p:cNvPr id="217" name="Rectangle 216"/>
            <p:cNvSpPr/>
            <p:nvPr/>
          </p:nvSpPr>
          <p:spPr>
            <a:xfrm>
              <a:off x="2616790" y="2031382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5" y="1673599"/>
              <a:ext cx="791520" cy="351433"/>
            </a:xfrm>
            <a:prstGeom prst="rect">
              <a:avLst/>
            </a:prstGeom>
          </p:spPr>
        </p:pic>
        <p:sp>
          <p:nvSpPr>
            <p:cNvPr id="219" name="Rectangle 218"/>
            <p:cNvSpPr/>
            <p:nvPr/>
          </p:nvSpPr>
          <p:spPr>
            <a:xfrm>
              <a:off x="3742865" y="2020821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3141" y="1677979"/>
              <a:ext cx="791520" cy="351433"/>
            </a:xfrm>
            <a:prstGeom prst="rect">
              <a:avLst/>
            </a:prstGeom>
          </p:spPr>
        </p:pic>
        <p:sp>
          <p:nvSpPr>
            <p:cNvPr id="221" name="Rectangle 220"/>
            <p:cNvSpPr/>
            <p:nvPr/>
          </p:nvSpPr>
          <p:spPr>
            <a:xfrm>
              <a:off x="4832791" y="2031383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406" y="1679949"/>
              <a:ext cx="791520" cy="351433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6189" y="2488582"/>
              <a:ext cx="598349" cy="485148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388" y="2490551"/>
              <a:ext cx="598349" cy="485148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203" y="2480942"/>
              <a:ext cx="598349" cy="485148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991" y="2484461"/>
              <a:ext cx="598349" cy="485148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9891" y="3492842"/>
              <a:ext cx="498624" cy="450449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0748" y="3500793"/>
              <a:ext cx="498624" cy="450449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8475" y="3503221"/>
              <a:ext cx="498624" cy="450449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0229" y="3500793"/>
              <a:ext cx="498624" cy="45044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48609" y="1623018"/>
            <a:ext cx="1176734" cy="1155360"/>
            <a:chOff x="2348609" y="1623018"/>
            <a:chExt cx="1176734" cy="1155360"/>
          </a:xfrm>
        </p:grpSpPr>
        <p:sp>
          <p:nvSpPr>
            <p:cNvPr id="14" name="Oval 13"/>
            <p:cNvSpPr/>
            <p:nvPr/>
          </p:nvSpPr>
          <p:spPr>
            <a:xfrm>
              <a:off x="2348609" y="2565727"/>
              <a:ext cx="213256" cy="212651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951617" y="2565727"/>
              <a:ext cx="213256" cy="212651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48609" y="1623018"/>
              <a:ext cx="1176734" cy="1053900"/>
              <a:chOff x="2348609" y="1623018"/>
              <a:chExt cx="1176734" cy="10539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348609" y="203877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51617" y="2038777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709079" y="1623019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709079" y="214996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312087" y="162301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12087" y="214996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cxnSpLocks/>
                <a:stCxn id="2" idx="7"/>
                <a:endCxn id="70" idx="3"/>
              </p:cNvCxnSpPr>
              <p:nvPr/>
            </p:nvCxnSpPr>
            <p:spPr>
              <a:xfrm flipV="1">
                <a:off x="2530634" y="1804528"/>
                <a:ext cx="209676" cy="26539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flipV="1">
                <a:off x="3138796" y="1804528"/>
                <a:ext cx="209676" cy="26539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V="1">
                <a:off x="2532763" y="2348401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 flipV="1">
                <a:off x="3119570" y="2340669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" idx="4"/>
                <a:endCxn id="14" idx="0"/>
              </p:cNvCxnSpPr>
              <p:nvPr/>
            </p:nvCxnSpPr>
            <p:spPr>
              <a:xfrm>
                <a:off x="2455237" y="2251429"/>
                <a:ext cx="0" cy="314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815707" y="1830803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418715" y="1814650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042763" y="2251429"/>
                <a:ext cx="0" cy="314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cxnSpLocks/>
                <a:stCxn id="70" idx="6"/>
                <a:endCxn id="73" idx="2"/>
              </p:cNvCxnSpPr>
              <p:nvPr/>
            </p:nvCxnSpPr>
            <p:spPr>
              <a:xfrm flipV="1">
                <a:off x="2922335" y="1729344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cxnSpLocks/>
              </p:cNvCxnSpPr>
              <p:nvPr/>
            </p:nvCxnSpPr>
            <p:spPr>
              <a:xfrm flipV="1">
                <a:off x="2555231" y="2147534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/>
              </p:cNvCxnSpPr>
              <p:nvPr/>
            </p:nvCxnSpPr>
            <p:spPr>
              <a:xfrm flipV="1">
                <a:off x="2562420" y="2676917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cxnSpLocks/>
              </p:cNvCxnSpPr>
              <p:nvPr/>
            </p:nvCxnSpPr>
            <p:spPr>
              <a:xfrm flipV="1">
                <a:off x="2914228" y="2265687"/>
                <a:ext cx="389752" cy="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3617924" y="1623017"/>
            <a:ext cx="1240033" cy="1155361"/>
            <a:chOff x="3617924" y="1623017"/>
            <a:chExt cx="1240033" cy="1155361"/>
          </a:xfrm>
        </p:grpSpPr>
        <p:sp>
          <p:nvSpPr>
            <p:cNvPr id="22" name="Oval 21"/>
            <p:cNvSpPr/>
            <p:nvPr/>
          </p:nvSpPr>
          <p:spPr>
            <a:xfrm>
              <a:off x="3617924" y="2565727"/>
              <a:ext cx="213256" cy="212651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4284231" y="2565726"/>
              <a:ext cx="213256" cy="212651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17924" y="1623017"/>
              <a:ext cx="1240033" cy="1045844"/>
              <a:chOff x="3617924" y="1623017"/>
              <a:chExt cx="1240033" cy="104584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617924" y="203877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84231" y="2038776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978394" y="1623018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978394" y="2149968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44701" y="162301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44701" y="214996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V="1">
                <a:off x="3756727" y="1784057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cxnSpLocks/>
              </p:cNvCxnSpPr>
              <p:nvPr/>
            </p:nvCxnSpPr>
            <p:spPr>
              <a:xfrm flipV="1">
                <a:off x="4462676" y="1799198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 flipV="1">
                <a:off x="3799949" y="2330833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 flipV="1">
                <a:off x="4473576" y="2330492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070383" y="1830803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751329" y="1825283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709070" y="2251427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390859" y="2251427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cxnSpLocks/>
              </p:cNvCxnSpPr>
              <p:nvPr/>
            </p:nvCxnSpPr>
            <p:spPr>
              <a:xfrm flipV="1">
                <a:off x="4202283" y="1720133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 flipV="1">
                <a:off x="3861565" y="2137567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 flipV="1">
                <a:off x="3851064" y="2668860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cxnSpLocks/>
              </p:cNvCxnSpPr>
              <p:nvPr/>
            </p:nvCxnSpPr>
            <p:spPr>
              <a:xfrm flipV="1">
                <a:off x="4212841" y="2265646"/>
                <a:ext cx="389752" cy="1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2359180" y="2691610"/>
            <a:ext cx="1176734" cy="1155360"/>
            <a:chOff x="2359180" y="2691610"/>
            <a:chExt cx="1176734" cy="1155360"/>
          </a:xfrm>
        </p:grpSpPr>
        <p:sp>
          <p:nvSpPr>
            <p:cNvPr id="135" name="Oval 134"/>
            <p:cNvSpPr/>
            <p:nvPr/>
          </p:nvSpPr>
          <p:spPr>
            <a:xfrm>
              <a:off x="2359180" y="31073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2359180" y="36343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62188" y="310736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2962188" y="36343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2719650" y="269161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2719650" y="321856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3322658" y="269161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3322658" y="321856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cxnSpLocks/>
              <a:stCxn id="135" idx="7"/>
              <a:endCxn id="145" idx="3"/>
            </p:cNvCxnSpPr>
            <p:nvPr/>
          </p:nvCxnSpPr>
          <p:spPr>
            <a:xfrm flipV="1">
              <a:off x="2541205" y="2873120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cxnSpLocks/>
            </p:cNvCxnSpPr>
            <p:nvPr/>
          </p:nvCxnSpPr>
          <p:spPr>
            <a:xfrm flipV="1">
              <a:off x="3149367" y="2873120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 flipV="1">
              <a:off x="2543334" y="341699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 flipV="1">
              <a:off x="3130141" y="3409261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35" idx="4"/>
              <a:endCxn id="136" idx="0"/>
            </p:cNvCxnSpPr>
            <p:nvPr/>
          </p:nvCxnSpPr>
          <p:spPr>
            <a:xfrm>
              <a:off x="2465808" y="3320021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826278" y="2899395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429286" y="288324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053334" y="3320021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  <a:stCxn id="145" idx="6"/>
              <a:endCxn id="147" idx="2"/>
            </p:cNvCxnSpPr>
            <p:nvPr/>
          </p:nvCxnSpPr>
          <p:spPr>
            <a:xfrm flipV="1">
              <a:off x="2932906" y="2797936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2565802" y="32161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V="1">
              <a:off x="2572991" y="3745509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cxnSpLocks/>
            </p:cNvCxnSpPr>
            <p:nvPr/>
          </p:nvCxnSpPr>
          <p:spPr>
            <a:xfrm flipV="1">
              <a:off x="2924799" y="333427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628495" y="2691609"/>
            <a:ext cx="1240033" cy="1155361"/>
            <a:chOff x="3628495" y="2691609"/>
            <a:chExt cx="1240033" cy="1155361"/>
          </a:xfrm>
        </p:grpSpPr>
        <p:sp>
          <p:nvSpPr>
            <p:cNvPr id="149" name="Oval 148"/>
            <p:cNvSpPr/>
            <p:nvPr/>
          </p:nvSpPr>
          <p:spPr>
            <a:xfrm>
              <a:off x="3988965" y="2691610"/>
              <a:ext cx="213256" cy="212651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55272" y="2691609"/>
              <a:ext cx="213256" cy="212651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28495" y="2788725"/>
              <a:ext cx="1240033" cy="1058245"/>
              <a:chOff x="3628495" y="2788725"/>
              <a:chExt cx="1240033" cy="105824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628495" y="3107369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628495" y="3634319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294802" y="3107368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294802" y="3634318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988965" y="3218560"/>
                <a:ext cx="213256" cy="2126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4655272" y="3218559"/>
                <a:ext cx="213256" cy="2126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Connector 156"/>
              <p:cNvCxnSpPr>
                <a:cxnSpLocks/>
              </p:cNvCxnSpPr>
              <p:nvPr/>
            </p:nvCxnSpPr>
            <p:spPr>
              <a:xfrm flipV="1">
                <a:off x="3767298" y="2852649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cxnSpLocks/>
              </p:cNvCxnSpPr>
              <p:nvPr/>
            </p:nvCxnSpPr>
            <p:spPr>
              <a:xfrm flipV="1">
                <a:off x="4473247" y="2867790"/>
                <a:ext cx="209676" cy="265392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cxnSpLocks/>
              </p:cNvCxnSpPr>
              <p:nvPr/>
            </p:nvCxnSpPr>
            <p:spPr>
              <a:xfrm flipV="1">
                <a:off x="3810520" y="3399425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cxnSpLocks/>
              </p:cNvCxnSpPr>
              <p:nvPr/>
            </p:nvCxnSpPr>
            <p:spPr>
              <a:xfrm flipV="1">
                <a:off x="4484147" y="3399084"/>
                <a:ext cx="209676" cy="265392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080954" y="2899395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761900" y="2893875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719641" y="3320019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401430" y="3320019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cxnSpLocks/>
              </p:cNvCxnSpPr>
              <p:nvPr/>
            </p:nvCxnSpPr>
            <p:spPr>
              <a:xfrm flipV="1">
                <a:off x="4212854" y="2788725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 flipV="1">
                <a:off x="3872136" y="3206159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cxnSpLocks/>
              </p:cNvCxnSpPr>
              <p:nvPr/>
            </p:nvCxnSpPr>
            <p:spPr>
              <a:xfrm flipV="1">
                <a:off x="3861635" y="3737452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cxnSpLocks/>
              </p:cNvCxnSpPr>
              <p:nvPr/>
            </p:nvCxnSpPr>
            <p:spPr>
              <a:xfrm flipV="1">
                <a:off x="4223412" y="3334238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611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33287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61438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72009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Block-4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156953" y="3373959"/>
            <a:ext cx="25591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Results in Inter-Core Reuse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68530" y="2506874"/>
            <a:ext cx="1246021" cy="5762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2037861" y="2393212"/>
            <a:ext cx="1268669" cy="57924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3583087" y="2331149"/>
            <a:ext cx="1242727" cy="7341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563257" y="2277118"/>
            <a:ext cx="1206624" cy="68897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17387" y="2978290"/>
            <a:ext cx="259764" cy="1210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>
            <a:off x="2156953" y="3754959"/>
            <a:ext cx="25591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Duplicate Requests to L2</a:t>
            </a:r>
          </a:p>
        </p:txBody>
      </p:sp>
    </p:spTree>
    <p:extLst>
      <p:ext uri="{BB962C8B-B14F-4D97-AF65-F5344CB8AC3E}">
        <p14:creationId xmlns:p14="http://schemas.microsoft.com/office/powerpoint/2010/main" val="1959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2.22222E-6 L -0.18935 -0.141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8" y="-709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9 -0.06111 L -0.025 -0.344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41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2.22222E-6 L 0.11112 -0.138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69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82716E-6 L -0.0493 -0.3447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7" y="-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4" grpId="0"/>
      <p:bldP spid="9" grpId="0"/>
      <p:bldP spid="120" grpId="0"/>
      <p:bldP spid="127" grpId="0"/>
      <p:bldP spid="131" grpId="0"/>
      <p:bldP spid="235" grpId="0" animBg="1"/>
      <p:bldP spid="42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patterns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59644" y="900521"/>
            <a:ext cx="1684020" cy="1630324"/>
            <a:chOff x="959644" y="665384"/>
            <a:chExt cx="1684020" cy="16303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644" y="908868"/>
              <a:ext cx="1684020" cy="1386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60271" y="665384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cutcp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75734" y="908783"/>
            <a:ext cx="1687830" cy="1622062"/>
            <a:chOff x="3975734" y="673646"/>
            <a:chExt cx="1687830" cy="1622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734" y="905058"/>
              <a:ext cx="1687830" cy="13906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14993" y="67364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tpacf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9644" y="2893393"/>
            <a:ext cx="1687830" cy="1619809"/>
            <a:chOff x="959644" y="2658256"/>
            <a:chExt cx="1687830" cy="16198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644" y="2883605"/>
              <a:ext cx="1687830" cy="13944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73184" y="265825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dwt2D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0023" y="2891243"/>
            <a:ext cx="1687830" cy="1648629"/>
            <a:chOff x="3970023" y="2656106"/>
            <a:chExt cx="1687830" cy="16486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23" y="2883605"/>
              <a:ext cx="1687830" cy="14211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314993" y="265610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pvr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541206" y="2358906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597110" y="1694127"/>
            <a:ext cx="6776" cy="64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46090" y="1624038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025444" y="2356451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>
            <a:cxnSpLocks/>
            <a:stCxn id="28" idx="0"/>
          </p:cNvCxnSpPr>
          <p:nvPr/>
        </p:nvCxnSpPr>
        <p:spPr>
          <a:xfrm flipV="1">
            <a:off x="2088125" y="1340725"/>
            <a:ext cx="2744" cy="1015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28082" y="1211181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2563951" y="1503704"/>
            <a:ext cx="120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Strong sharing at core distance of 4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0263" y="1503704"/>
            <a:ext cx="120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Random sharing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5976" y="3420831"/>
            <a:ext cx="12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Strong sharing with immediate neighbour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7654" y="3443457"/>
            <a:ext cx="120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Sharing with all cores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51840" y="2613615"/>
            <a:ext cx="2371044" cy="276999"/>
            <a:chOff x="885960" y="2565847"/>
            <a:chExt cx="2371044" cy="276999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V="1">
              <a:off x="1122290" y="2597514"/>
              <a:ext cx="1597574" cy="1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85960" y="2565847"/>
              <a:ext cx="237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where the L1 miss occurs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16200000">
            <a:off x="-270661" y="1741483"/>
            <a:ext cx="1944809" cy="276999"/>
            <a:chOff x="945097" y="2565848"/>
            <a:chExt cx="2534207" cy="27699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1122290" y="2597514"/>
              <a:ext cx="1597574" cy="1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45097" y="2565848"/>
              <a:ext cx="253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sharers for L1 miss 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2142" y="2805164"/>
            <a:ext cx="2371044" cy="368789"/>
            <a:chOff x="2231959" y="4375545"/>
            <a:chExt cx="2371044" cy="3687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0715" y="4547112"/>
              <a:ext cx="1316367" cy="19722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231959" y="4375545"/>
              <a:ext cx="237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Reuse Score 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7" grpId="0" animBg="1"/>
      <p:bldP spid="27" grpId="1" animBg="1"/>
      <p:bldP spid="28" grpId="0" animBg="1"/>
      <p:bldP spid="28" grpId="1" animBg="1"/>
      <p:bldP spid="42" grpId="0" animBg="1"/>
      <p:bldP spid="42" grpId="1" animBg="1"/>
      <p:bldP spid="43" grpId="0"/>
      <p:bldP spid="43" grpId="1"/>
      <p:bldP spid="44" grpId="0"/>
      <p:bldP spid="44" grpId="1"/>
      <p:bldP spid="45" grpId="0"/>
      <p:bldP spid="45" grpId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 of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1438563" y="2798786"/>
            <a:ext cx="4131074" cy="1858148"/>
            <a:chOff x="1438563" y="2798786"/>
            <a:chExt cx="4131074" cy="18581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63" y="2798786"/>
              <a:ext cx="4000000" cy="166666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62103" y="4318380"/>
              <a:ext cx="4007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</a:rPr>
                <a:t>Speedup with no reuse overhead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8563" y="835938"/>
            <a:ext cx="4131074" cy="1846437"/>
            <a:chOff x="1438563" y="835938"/>
            <a:chExt cx="4131074" cy="184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63" y="835938"/>
              <a:ext cx="4000000" cy="166666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62103" y="2343821"/>
              <a:ext cx="4007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misses cached in remote L1s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114676" y="1835440"/>
            <a:ext cx="323888" cy="4894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114676" y="3218426"/>
            <a:ext cx="323888" cy="109801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48150" y="162349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18%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8149" y="298610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46%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33750" y="834003"/>
            <a:ext cx="471338" cy="15948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393209" y="3922688"/>
            <a:ext cx="323888" cy="4894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368154" y="909843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78%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1" y="3698898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0.19%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2177" y="153077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33%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2177" y="34478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22%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/>
      <p:bldP spid="22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9" y="1550224"/>
            <a:ext cx="5714286" cy="23809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</p:spTree>
    <p:extLst>
      <p:ext uri="{BB962C8B-B14F-4D97-AF65-F5344CB8AC3E}">
        <p14:creationId xmlns:p14="http://schemas.microsoft.com/office/powerpoint/2010/main" val="7651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1550223"/>
            <a:ext cx="5714286" cy="2380953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-131129" y="3733800"/>
            <a:ext cx="2431081" cy="662329"/>
            <a:chOff x="-131129" y="3733800"/>
            <a:chExt cx="2431081" cy="662329"/>
          </a:xfrm>
        </p:grpSpPr>
        <p:sp>
          <p:nvSpPr>
            <p:cNvPr id="16" name="TextBox 15"/>
            <p:cNvSpPr txBox="1"/>
            <p:nvPr/>
          </p:nvSpPr>
          <p:spPr>
            <a:xfrm>
              <a:off x="548596" y="3996020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22%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1129" y="3872909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Mean </a:t>
              </a:r>
            </a:p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Speedup</a:t>
              </a:r>
              <a:endParaRPr lang="en-GB" sz="14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3013" y="3996020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20%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1058016" y="3733800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172159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06344" y="1006526"/>
            <a:ext cx="1208194" cy="559041"/>
            <a:chOff x="806344" y="1006526"/>
            <a:chExt cx="1208194" cy="559041"/>
          </a:xfrm>
        </p:grpSpPr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058016" y="1565567"/>
              <a:ext cx="6953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6344" y="1006526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Stable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 </a:t>
              </a: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reuse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 latency range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71301" y="4355536"/>
            <a:ext cx="428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Permissible range for each remote L1 access: </a:t>
            </a:r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0-80 cycles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</p:spTree>
    <p:extLst>
      <p:ext uri="{BB962C8B-B14F-4D97-AF65-F5344CB8AC3E}">
        <p14:creationId xmlns:p14="http://schemas.microsoft.com/office/powerpoint/2010/main" val="454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1551600"/>
            <a:ext cx="5714286" cy="2380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596" y="39960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22%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31129" y="3872909"/>
            <a:ext cx="12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Mean </a:t>
            </a:r>
          </a:p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Speedup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3013" y="39960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20%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058016" y="3733800"/>
            <a:ext cx="0" cy="2622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721591" y="3735449"/>
            <a:ext cx="0" cy="2622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058016" y="1565567"/>
            <a:ext cx="695325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344" y="1006526"/>
            <a:ext cx="12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Stable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reuse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 latency range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76525" y="1006526"/>
            <a:ext cx="2409825" cy="559041"/>
            <a:chOff x="2676525" y="1006526"/>
            <a:chExt cx="2409825" cy="559041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2676525" y="1565567"/>
              <a:ext cx="24098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11419" y="1006526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L2 access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latency range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0013" y="3735449"/>
            <a:ext cx="1056939" cy="547095"/>
            <a:chOff x="3910013" y="3735449"/>
            <a:chExt cx="1056939" cy="547095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40764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10013" y="4005545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1301" y="4355536"/>
            <a:ext cx="428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Permissible range for each remote L1 access: </a:t>
            </a:r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0-80 cycles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53494" y="3738764"/>
            <a:ext cx="1056939" cy="547095"/>
            <a:chOff x="3910013" y="3735449"/>
            <a:chExt cx="1056939" cy="547095"/>
          </a:xfrm>
        </p:grpSpPr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40764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10013" y="4005545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13%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25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572893" y="901007"/>
            <a:ext cx="371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2400" b="1" dirty="0">
                <a:solidFill>
                  <a:srgbClr val="FF0000"/>
                </a:solidFill>
                <a:latin typeface="Centaur" panose="02030504050205020304" pitchFamily="18" charset="0"/>
              </a:rPr>
              <a:t>Cooperative Caching Network</a:t>
            </a:r>
            <a:endParaRPr lang="en-GB" sz="24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69" y="1170684"/>
            <a:ext cx="5901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Lightweight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ring-based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network for inter-core communication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All core-to-core connections are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near-neighbour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Fewest number of inter-core connections compared to other topologies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Routers are simple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multiplexers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Leverages latency tolerance of up to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80 cycles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1069" y="3904775"/>
            <a:ext cx="447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Key design point</a:t>
            </a:r>
          </a:p>
          <a:p>
            <a:pPr algn="ctr">
              <a:buClr>
                <a:srgbClr val="C00000"/>
              </a:buClr>
            </a:pP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Trade-off higher latencies for simplicity and short wires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GPU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87" y="1593726"/>
            <a:ext cx="4150774" cy="3049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7" y="2853598"/>
            <a:ext cx="4147200" cy="1812975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1080140" y="2780862"/>
            <a:ext cx="4692858" cy="1986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09148" y="849767"/>
            <a:ext cx="3874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Representation of GTX480 die shot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5" y="881988"/>
            <a:ext cx="5609836" cy="3327379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4800"/>
            <a:ext cx="4150568" cy="304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00" y="2854801"/>
            <a:ext cx="4147200" cy="1803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9148" y="849767"/>
            <a:ext cx="3874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Representation of GTX480 die shot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236" y="2865192"/>
            <a:ext cx="5589054" cy="1259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1.7284E-6 L 0.00046 -0.336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168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93703" y="2121674"/>
            <a:ext cx="1448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Hide memory latencies with execution</a:t>
            </a:r>
          </a:p>
        </p:txBody>
      </p:sp>
    </p:spTree>
    <p:extLst>
      <p:ext uri="{BB962C8B-B14F-4D97-AF65-F5344CB8AC3E}">
        <p14:creationId xmlns:p14="http://schemas.microsoft.com/office/powerpoint/2010/main" val="13817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9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305" y="3927893"/>
            <a:ext cx="57188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Two unidirectional rings :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Request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Response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Shadow Tags at each L1 cache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15153" y="2169083"/>
            <a:ext cx="1265090" cy="747345"/>
            <a:chOff x="5715153" y="2169083"/>
            <a:chExt cx="1265090" cy="747345"/>
          </a:xfrm>
        </p:grpSpPr>
        <p:sp>
          <p:nvSpPr>
            <p:cNvPr id="8" name="Freeform: Shape 7"/>
            <p:cNvSpPr/>
            <p:nvPr/>
          </p:nvSpPr>
          <p:spPr>
            <a:xfrm>
              <a:off x="5999285" y="2614108"/>
              <a:ext cx="467139" cy="302320"/>
            </a:xfrm>
            <a:custGeom>
              <a:avLst/>
              <a:gdLst>
                <a:gd name="connsiteX0" fmla="*/ 0 w 467139"/>
                <a:gd name="connsiteY0" fmla="*/ 198783 h 202608"/>
                <a:gd name="connsiteX1" fmla="*/ 168965 w 467139"/>
                <a:gd name="connsiteY1" fmla="*/ 198783 h 202608"/>
                <a:gd name="connsiteX2" fmla="*/ 327991 w 467139"/>
                <a:gd name="connsiteY2" fmla="*/ 159026 h 202608"/>
                <a:gd name="connsiteX3" fmla="*/ 467139 w 467139"/>
                <a:gd name="connsiteY3" fmla="*/ 0 h 2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139" h="202608">
                  <a:moveTo>
                    <a:pt x="0" y="198783"/>
                  </a:moveTo>
                  <a:cubicBezTo>
                    <a:pt x="57150" y="202096"/>
                    <a:pt x="114300" y="205409"/>
                    <a:pt x="168965" y="198783"/>
                  </a:cubicBezTo>
                  <a:cubicBezTo>
                    <a:pt x="223630" y="192157"/>
                    <a:pt x="278295" y="192156"/>
                    <a:pt x="327991" y="159026"/>
                  </a:cubicBezTo>
                  <a:cubicBezTo>
                    <a:pt x="377687" y="125896"/>
                    <a:pt x="438978" y="57978"/>
                    <a:pt x="467139" y="0"/>
                  </a:cubicBezTo>
                </a:path>
              </a:pathLst>
            </a:custGeom>
            <a:noFill/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153" y="2169083"/>
              <a:ext cx="12650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Request Ring</a:t>
              </a:r>
            </a:p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(8-byte channel)</a:t>
              </a:r>
              <a:endParaRPr lang="en-GB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12526" y="3647037"/>
            <a:ext cx="1345689" cy="761720"/>
            <a:chOff x="5612526" y="3647037"/>
            <a:chExt cx="1345689" cy="761720"/>
          </a:xfrm>
        </p:grpSpPr>
        <p:sp>
          <p:nvSpPr>
            <p:cNvPr id="18" name="Rectangle 17"/>
            <p:cNvSpPr/>
            <p:nvPr/>
          </p:nvSpPr>
          <p:spPr>
            <a:xfrm>
              <a:off x="5612526" y="3885537"/>
              <a:ext cx="13456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Response Ring</a:t>
              </a:r>
            </a:p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(32-byte channel)</a:t>
              </a:r>
              <a:endParaRPr lang="en-GB" sz="1400" dirty="0"/>
            </a:p>
          </p:txBody>
        </p:sp>
        <p:sp>
          <p:nvSpPr>
            <p:cNvPr id="20" name="Freeform: Shape 19"/>
            <p:cNvSpPr/>
            <p:nvPr/>
          </p:nvSpPr>
          <p:spPr>
            <a:xfrm flipV="1">
              <a:off x="5981150" y="3647037"/>
              <a:ext cx="467139" cy="280854"/>
            </a:xfrm>
            <a:custGeom>
              <a:avLst/>
              <a:gdLst>
                <a:gd name="connsiteX0" fmla="*/ 0 w 467139"/>
                <a:gd name="connsiteY0" fmla="*/ 198783 h 202608"/>
                <a:gd name="connsiteX1" fmla="*/ 168965 w 467139"/>
                <a:gd name="connsiteY1" fmla="*/ 198783 h 202608"/>
                <a:gd name="connsiteX2" fmla="*/ 327991 w 467139"/>
                <a:gd name="connsiteY2" fmla="*/ 159026 h 202608"/>
                <a:gd name="connsiteX3" fmla="*/ 467139 w 467139"/>
                <a:gd name="connsiteY3" fmla="*/ 0 h 2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139" h="202608">
                  <a:moveTo>
                    <a:pt x="0" y="198783"/>
                  </a:moveTo>
                  <a:cubicBezTo>
                    <a:pt x="57150" y="202096"/>
                    <a:pt x="114300" y="205409"/>
                    <a:pt x="168965" y="198783"/>
                  </a:cubicBezTo>
                  <a:cubicBezTo>
                    <a:pt x="223630" y="192157"/>
                    <a:pt x="278295" y="192156"/>
                    <a:pt x="327991" y="159026"/>
                  </a:cubicBezTo>
                  <a:cubicBezTo>
                    <a:pt x="377687" y="125896"/>
                    <a:pt x="438978" y="57978"/>
                    <a:pt x="467139" y="0"/>
                  </a:cubicBezTo>
                </a:path>
              </a:pathLst>
            </a:custGeom>
            <a:noFill/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1972527" y="1897790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682569" y="1911044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483695" y="1904419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4973" y="199952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4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1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3.58025E-6 L -0.10532 -0.00186 L -0.10532 0.1929 C -0.08681 0.1929 -0.04954 0.19537 -0.03079 0.19537 C -0.02176 0.1929 0.08032 0.19537 0.08032 0.1938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7505" y="299842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15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18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sp>
        <p:nvSpPr>
          <p:cNvPr id="8" name="Freeform 7"/>
          <p:cNvSpPr/>
          <p:nvPr/>
        </p:nvSpPr>
        <p:spPr>
          <a:xfrm>
            <a:off x="3934088" y="2060240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062 L 0.25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8345" y="300448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25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28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1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  <p:sp>
        <p:nvSpPr>
          <p:cNvPr id="33" name="Freeform 32"/>
          <p:cNvSpPr/>
          <p:nvPr/>
        </p:nvSpPr>
        <p:spPr>
          <a:xfrm>
            <a:off x="5725645" y="2055906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00062 L 0.26204 -0.001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97492" y="1987650"/>
            <a:ext cx="82619" cy="14908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762211" y="2997662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5725645" y="2055906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30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33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6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407E-6 -2.71605E-6 C 0.00671 -0.00092 0.05787 0.00155 0.06504 0.00062 C 0.06504 -0.00926 0.06388 -0.04815 0.06388 -0.04475 L 0.11597 -0.04475 C 0.11481 0.07377 0.11388 0.19229 0.11296 0.31111 L -0.06852 0.30957 " pathEditMode="relative" rAng="0" ptsTypes="A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1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3548" y="3566145"/>
            <a:ext cx="82619" cy="14908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27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30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3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85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0.00093 L -0.4419 0.00216 C -0.44283 -0.07747 -0.44283 -0.23241 -0.44283 -0.3089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-1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Speedup?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0527" y="1350627"/>
            <a:ext cx="5957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Reduced latency due to less congestion in L2 cache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outstrips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the overhead of traversing the ring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Average memory latencies, therefore, are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lower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with CCN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Detailed analytical model in the paper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paper …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1487" y="925397"/>
            <a:ext cx="59150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Request Throttling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(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CCN-RT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Record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statistics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about the presence of inter-core reuse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When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no reuse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is detected, throttles requests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directly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to L2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Maintains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low congestion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 the ring and minimizes ring overhead</a:t>
            </a:r>
          </a:p>
          <a:p>
            <a:pPr lvl="1">
              <a:buClr>
                <a:srgbClr val="C00000"/>
              </a:buClr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Memory Consistency </a:t>
            </a:r>
            <a:endParaRPr lang="en-GB" sz="2000" b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GPUs employ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weak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memory consistency model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CCN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does not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further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weaken the existing memory model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1488" y="1150501"/>
            <a:ext cx="59573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Platform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GPGPU-Sim (v3.2.2)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GPUWattch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 (</a:t>
            </a: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McPAT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Benchmarks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Rodinia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Parboil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MapReduce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5" y="1121688"/>
            <a:ext cx="4571428" cy="19047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10138" y="1820495"/>
            <a:ext cx="566181" cy="560755"/>
            <a:chOff x="4910138" y="1534745"/>
            <a:chExt cx="566181" cy="560755"/>
          </a:xfrm>
        </p:grpSpPr>
        <p:sp>
          <p:nvSpPr>
            <p:cNvPr id="11" name="Rectangle 10"/>
            <p:cNvSpPr/>
            <p:nvPr/>
          </p:nvSpPr>
          <p:spPr>
            <a:xfrm>
              <a:off x="4910138" y="1534745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14.7%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4980234" y="1752600"/>
              <a:ext cx="134691" cy="342900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79659" y="132028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Speedup 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1721955" y="1702077"/>
            <a:ext cx="357190" cy="113084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888149" y="2122826"/>
            <a:ext cx="357190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123915" y="2038350"/>
            <a:ext cx="357190" cy="78794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06877" y="2361372"/>
            <a:ext cx="357190" cy="60407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169761" y="2392847"/>
            <a:ext cx="408326" cy="54199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935303" y="1569525"/>
            <a:ext cx="1592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Memory-intensive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8621" y="1850831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Non-memory-intensive 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8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347125" y="3421489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23161" y="2558233"/>
            <a:ext cx="164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grow</a:t>
            </a:r>
          </a:p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Appear in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critical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path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58" y="1693001"/>
            <a:ext cx="791661" cy="2234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14" y="1694132"/>
            <a:ext cx="791661" cy="2234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74" y="1696316"/>
            <a:ext cx="791661" cy="22346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2" y="1706255"/>
            <a:ext cx="791661" cy="223461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284188" y="1756345"/>
            <a:ext cx="164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Memory-intensive</a:t>
            </a: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applications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5" y="1119425"/>
            <a:ext cx="4571428" cy="190476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81389" y="1310282"/>
            <a:ext cx="546945" cy="528043"/>
            <a:chOff x="4981389" y="3053357"/>
            <a:chExt cx="546945" cy="528043"/>
          </a:xfrm>
        </p:grpSpPr>
        <p:sp>
          <p:nvSpPr>
            <p:cNvPr id="14" name="Rectangle 13"/>
            <p:cNvSpPr/>
            <p:nvPr/>
          </p:nvSpPr>
          <p:spPr>
            <a:xfrm>
              <a:off x="4981389" y="3053357"/>
              <a:ext cx="5469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- 24%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267325" y="3248025"/>
              <a:ext cx="162158" cy="333375"/>
            </a:xfrm>
            <a:custGeom>
              <a:avLst/>
              <a:gdLst>
                <a:gd name="connsiteX0" fmla="*/ 0 w 162158"/>
                <a:gd name="connsiteY0" fmla="*/ 0 h 333375"/>
                <a:gd name="connsiteX1" fmla="*/ 161925 w 162158"/>
                <a:gd name="connsiteY1" fmla="*/ 133350 h 333375"/>
                <a:gd name="connsiteX2" fmla="*/ 28575 w 162158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158" h="333375">
                  <a:moveTo>
                    <a:pt x="0" y="0"/>
                  </a:moveTo>
                  <a:cubicBezTo>
                    <a:pt x="78581" y="38894"/>
                    <a:pt x="157163" y="77788"/>
                    <a:pt x="161925" y="133350"/>
                  </a:cubicBezTo>
                  <a:cubicBezTo>
                    <a:pt x="166688" y="188913"/>
                    <a:pt x="97631" y="261144"/>
                    <a:pt x="28575" y="333375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234582" y="1264115"/>
            <a:ext cx="230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Average Memory Latency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557215" y="3328139"/>
            <a:ext cx="3429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Overheads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Area: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1.3%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Energy: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37365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" y="1568625"/>
            <a:ext cx="4571428" cy="19047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70704" y="1917420"/>
            <a:ext cx="471743" cy="545277"/>
            <a:chOff x="4663245" y="1575003"/>
            <a:chExt cx="471743" cy="545277"/>
          </a:xfrm>
        </p:grpSpPr>
        <p:sp>
          <p:nvSpPr>
            <p:cNvPr id="11" name="Rectangle 10"/>
            <p:cNvSpPr/>
            <p:nvPr/>
          </p:nvSpPr>
          <p:spPr>
            <a:xfrm>
              <a:off x="4663245" y="1575003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22%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4988441" y="1724507"/>
              <a:ext cx="146547" cy="395773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Oval 12"/>
          <p:cNvSpPr/>
          <p:nvPr/>
        </p:nvSpPr>
        <p:spPr>
          <a:xfrm>
            <a:off x="1771650" y="1762125"/>
            <a:ext cx="357190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979940" y="1762125"/>
            <a:ext cx="366667" cy="9429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218760" y="1971675"/>
            <a:ext cx="281805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4747783" y="2191970"/>
            <a:ext cx="490840" cy="494080"/>
            <a:chOff x="4747783" y="1458545"/>
            <a:chExt cx="490840" cy="494080"/>
          </a:xfrm>
        </p:grpSpPr>
        <p:sp>
          <p:nvSpPr>
            <p:cNvPr id="33" name="Rectangle 32"/>
            <p:cNvSpPr/>
            <p:nvPr/>
          </p:nvSpPr>
          <p:spPr>
            <a:xfrm>
              <a:off x="4747783" y="1458545"/>
              <a:ext cx="4908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8.6%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970704" y="1708644"/>
              <a:ext cx="220421" cy="243981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94597" y="94437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Clustering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180002" y="4674165"/>
            <a:ext cx="65130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GB" sz="800" b="1" dirty="0" err="1">
                <a:solidFill>
                  <a:schemeClr val="accent1">
                    <a:lumMod val="50000"/>
                  </a:schemeClr>
                </a:solidFill>
              </a:rPr>
              <a:t>Keshtegar</a:t>
            </a:r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800" b="1" i="1" dirty="0">
                <a:solidFill>
                  <a:schemeClr val="accent1">
                    <a:lumMod val="50000"/>
                  </a:schemeClr>
                </a:solidFill>
              </a:rPr>
              <a:t>et. al. </a:t>
            </a:r>
            <a:r>
              <a:rPr lang="en-GB" sz="800" dirty="0"/>
              <a:t>Cluster-based approach for improving graphics processing unit performance by inter streaming  multiprocessors locality, IET-CDT 2015</a:t>
            </a:r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9005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" y="1584672"/>
            <a:ext cx="4571428" cy="190476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29663" y="2401520"/>
            <a:ext cx="466212" cy="389305"/>
            <a:chOff x="4696338" y="1572845"/>
            <a:chExt cx="466212" cy="389305"/>
          </a:xfrm>
        </p:grpSpPr>
        <p:sp>
          <p:nvSpPr>
            <p:cNvPr id="27" name="Rectangle 26"/>
            <p:cNvSpPr/>
            <p:nvPr/>
          </p:nvSpPr>
          <p:spPr>
            <a:xfrm>
              <a:off x="4696338" y="1572845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10%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4953000" y="1790700"/>
              <a:ext cx="209550" cy="171450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95863" y="2153870"/>
            <a:ext cx="566181" cy="560755"/>
            <a:chOff x="4910138" y="1534745"/>
            <a:chExt cx="566181" cy="560755"/>
          </a:xfrm>
        </p:grpSpPr>
        <p:sp>
          <p:nvSpPr>
            <p:cNvPr id="36" name="Rectangle 35"/>
            <p:cNvSpPr/>
            <p:nvPr/>
          </p:nvSpPr>
          <p:spPr>
            <a:xfrm>
              <a:off x="4910138" y="1534745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14.7%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069206" y="1752600"/>
              <a:ext cx="45719" cy="342900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04869" y="2339764"/>
            <a:ext cx="637615" cy="276999"/>
            <a:chOff x="5304869" y="3616114"/>
            <a:chExt cx="637615" cy="276999"/>
          </a:xfrm>
        </p:grpSpPr>
        <p:sp>
          <p:nvSpPr>
            <p:cNvPr id="41" name="Rectangle 40"/>
            <p:cNvSpPr/>
            <p:nvPr/>
          </p:nvSpPr>
          <p:spPr>
            <a:xfrm>
              <a:off x="5482102" y="3616114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24%</a:t>
              </a:r>
            </a:p>
          </p:txBody>
        </p: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5304869" y="3813403"/>
              <a:ext cx="234734" cy="79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564204" y="943178"/>
            <a:ext cx="165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2x L2 Bandwidth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26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2901" y="797723"/>
            <a:ext cx="60436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Problem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congestion between L1 and L2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Congestion leads to high memory latencies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latencies appear in the critical path for memory-intensive applications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Observation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Considerable inter-core reuse in GPGPU applications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GPUs can tolerate reuse latencies gracefully up to 80 cycles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An aggressive policy/network to fetch sharers is an overkill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Proposal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Propose a ring-based Cooperative Caching Network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Trades-off higher latencies for simplicity and cost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Reduces congestion in the L1-L2 access path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Lower average memory latencies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5478" y="2799439"/>
            <a:ext cx="633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 Dublish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saumay.dublish@ed.ac.uk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http://homepages.inf.ed.ac.uk/s1433370/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</p:spTree>
    <p:extLst>
      <p:ext uri="{BB962C8B-B14F-4D97-AF65-F5344CB8AC3E}">
        <p14:creationId xmlns:p14="http://schemas.microsoft.com/office/powerpoint/2010/main" val="19993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35" grpId="0" animBg="1"/>
      <p:bldP spid="38" grpId="0" animBg="1"/>
      <p:bldP spid="41" grpId="0" animBg="1"/>
      <p:bldP spid="11" grpId="0"/>
      <p:bldP spid="58" grpId="0"/>
      <p:bldP spid="59" grpId="0" animBg="1"/>
      <p:bldP spid="45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</p:spTree>
    <p:extLst>
      <p:ext uri="{BB962C8B-B14F-4D97-AF65-F5344CB8AC3E}">
        <p14:creationId xmlns:p14="http://schemas.microsoft.com/office/powerpoint/2010/main" val="23521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7" grpId="0" animBg="1"/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07" y="2491497"/>
            <a:ext cx="498624" cy="4755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515504"/>
            <a:ext cx="498624" cy="4524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60" y="2490218"/>
            <a:ext cx="498624" cy="46691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90" y="2492885"/>
            <a:ext cx="498624" cy="46424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2" y="2488566"/>
            <a:ext cx="290108" cy="4723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79" y="2501819"/>
            <a:ext cx="290108" cy="4723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752" y="2481942"/>
            <a:ext cx="290108" cy="4723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175" y="2481942"/>
            <a:ext cx="290108" cy="472351"/>
          </a:xfrm>
          <a:prstGeom prst="rect">
            <a:avLst/>
          </a:prstGeom>
        </p:spPr>
      </p:pic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05404" y="1145128"/>
            <a:ext cx="120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</a:rPr>
              <a:t>̴̴ </a:t>
            </a:r>
            <a:r>
              <a:rPr lang="en-GB" b="1" dirty="0">
                <a:solidFill>
                  <a:srgbClr val="00B050"/>
                </a:solidFill>
              </a:rPr>
              <a:t>200 cycles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10577" y="2857039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</a:rPr>
              <a:t>Reduce congestion</a:t>
            </a:r>
          </a:p>
        </p:txBody>
      </p:sp>
    </p:spTree>
    <p:extLst>
      <p:ext uri="{BB962C8B-B14F-4D97-AF65-F5344CB8AC3E}">
        <p14:creationId xmlns:p14="http://schemas.microsoft.com/office/powerpoint/2010/main" val="8532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7" grpId="0"/>
      <p:bldP spid="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82959" y="1237359"/>
            <a:ext cx="571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Observations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Inter-core reuse 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Proposed Architecture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Cooperative Caching Network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Results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Reduced L2 Congestion, Lower Latencies, Speedup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Comparative study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Increasing L2 banks, Clustered sharing</a:t>
            </a:r>
            <a:endParaRPr lang="en-GB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596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4728" y="897113"/>
            <a:ext cx="5718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Graphics applications</a:t>
            </a:r>
          </a:p>
          <a:p>
            <a:pPr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Kernels work on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independent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data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execute in considerable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isolation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727" y="2771995"/>
            <a:ext cx="60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General-purpose applications</a:t>
            </a:r>
          </a:p>
          <a:p>
            <a:pPr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tend to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share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data</a:t>
            </a:r>
            <a:endParaRPr lang="en-GB" sz="20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scheduled on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different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cores lead to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inter-core reuse</a:t>
            </a:r>
          </a:p>
        </p:txBody>
      </p:sp>
    </p:spTree>
    <p:extLst>
      <p:ext uri="{BB962C8B-B14F-4D97-AF65-F5344CB8AC3E}">
        <p14:creationId xmlns:p14="http://schemas.microsoft.com/office/powerpoint/2010/main" val="6655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205" name="Group 204"/>
          <p:cNvGrpSpPr/>
          <p:nvPr/>
        </p:nvGrpSpPr>
        <p:grpSpPr>
          <a:xfrm>
            <a:off x="2348609" y="1623017"/>
            <a:ext cx="2519919" cy="2223953"/>
            <a:chOff x="1858287" y="1586410"/>
            <a:chExt cx="2519919" cy="2223953"/>
          </a:xfrm>
        </p:grpSpPr>
        <p:sp>
          <p:nvSpPr>
            <p:cNvPr id="2" name="Oval 1"/>
            <p:cNvSpPr/>
            <p:nvPr/>
          </p:nvSpPr>
          <p:spPr>
            <a:xfrm>
              <a:off x="1858287" y="200217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858287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461295" y="20021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461295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127602" y="20021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27602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3793909" y="200216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793909" y="25291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2218757" y="158641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2218757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2821765" y="158641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2821765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3488072" y="158641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3488072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4154379" y="1586410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154379" y="2113360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cxnSpLocks/>
              <a:stCxn id="2" idx="7"/>
              <a:endCxn id="70" idx="3"/>
            </p:cNvCxnSpPr>
            <p:nvPr/>
          </p:nvCxnSpPr>
          <p:spPr>
            <a:xfrm flipV="1">
              <a:off x="2040312" y="176792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</p:cNvCxnSpPr>
            <p:nvPr/>
          </p:nvCxnSpPr>
          <p:spPr>
            <a:xfrm flipV="1">
              <a:off x="2648474" y="176792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 flipV="1">
              <a:off x="3266405" y="1747450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 flipV="1">
              <a:off x="3972354" y="176259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>
            <a:xfrm flipV="1">
              <a:off x="2042441" y="2311794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>
            <a:xfrm flipV="1">
              <a:off x="2629248" y="2304062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V="1">
              <a:off x="3309627" y="2294226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 flipV="1">
              <a:off x="3983254" y="2293885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2" idx="4"/>
              <a:endCxn id="14" idx="0"/>
            </p:cNvCxnSpPr>
            <p:nvPr/>
          </p:nvCxnSpPr>
          <p:spPr>
            <a:xfrm>
              <a:off x="1964915" y="221482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325385" y="1794196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928393" y="1778043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552441" y="221482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580061" y="1794196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261007" y="1788676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218748" y="2214820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900537" y="2214820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2432013" y="1692737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>
            <a:xfrm flipV="1">
              <a:off x="3071529" y="168787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cxnSpLocks/>
            </p:cNvCxnSpPr>
            <p:nvPr/>
          </p:nvCxnSpPr>
          <p:spPr>
            <a:xfrm flipV="1">
              <a:off x="3711961" y="16835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</p:cNvCxnSpPr>
            <p:nvPr/>
          </p:nvCxnSpPr>
          <p:spPr>
            <a:xfrm flipV="1">
              <a:off x="2064909" y="2110927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>
            <a:xfrm flipV="1">
              <a:off x="2072098" y="264031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cxnSpLocks/>
            </p:cNvCxnSpPr>
            <p:nvPr/>
          </p:nvCxnSpPr>
          <p:spPr>
            <a:xfrm flipV="1">
              <a:off x="2701648" y="2101234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cxnSpLocks/>
            </p:cNvCxnSpPr>
            <p:nvPr/>
          </p:nvCxnSpPr>
          <p:spPr>
            <a:xfrm flipV="1">
              <a:off x="2701648" y="2635443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cxnSpLocks/>
            </p:cNvCxnSpPr>
            <p:nvPr/>
          </p:nvCxnSpPr>
          <p:spPr>
            <a:xfrm flipV="1">
              <a:off x="3371243" y="210096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cxnSpLocks/>
            </p:cNvCxnSpPr>
            <p:nvPr/>
          </p:nvCxnSpPr>
          <p:spPr>
            <a:xfrm flipV="1">
              <a:off x="3360742" y="2632253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cxnSpLocks/>
            </p:cNvCxnSpPr>
            <p:nvPr/>
          </p:nvCxnSpPr>
          <p:spPr>
            <a:xfrm flipV="1">
              <a:off x="3053245" y="222505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2423906" y="2229080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 flipV="1">
              <a:off x="3722519" y="222903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68858" y="3070763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68858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2471866" y="307076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2471866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3138173" y="307076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/>
            <p:cNvSpPr/>
            <p:nvPr/>
          </p:nvSpPr>
          <p:spPr>
            <a:xfrm>
              <a:off x="3138173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3804480" y="307076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/>
            <p:cNvSpPr/>
            <p:nvPr/>
          </p:nvSpPr>
          <p:spPr>
            <a:xfrm>
              <a:off x="3804480" y="359771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29328" y="2655004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2229328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2832336" y="265500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832336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3498643" y="265500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3498643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4164950" y="265500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/>
            <p:cNvSpPr/>
            <p:nvPr/>
          </p:nvSpPr>
          <p:spPr>
            <a:xfrm>
              <a:off x="4164950" y="318195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cxnSpLocks/>
              <a:stCxn id="135" idx="7"/>
              <a:endCxn id="145" idx="3"/>
            </p:cNvCxnSpPr>
            <p:nvPr/>
          </p:nvCxnSpPr>
          <p:spPr>
            <a:xfrm flipV="1">
              <a:off x="2050883" y="283651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cxnSpLocks/>
            </p:cNvCxnSpPr>
            <p:nvPr/>
          </p:nvCxnSpPr>
          <p:spPr>
            <a:xfrm flipV="1">
              <a:off x="2659045" y="283651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/>
            </p:cNvCxnSpPr>
            <p:nvPr/>
          </p:nvCxnSpPr>
          <p:spPr>
            <a:xfrm flipV="1">
              <a:off x="3276976" y="2816042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cxnSpLocks/>
            </p:cNvCxnSpPr>
            <p:nvPr/>
          </p:nvCxnSpPr>
          <p:spPr>
            <a:xfrm flipV="1">
              <a:off x="3982925" y="2831183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 flipV="1">
              <a:off x="2053012" y="3380386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 flipV="1">
              <a:off x="2639819" y="3372654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cxnSpLocks/>
            </p:cNvCxnSpPr>
            <p:nvPr/>
          </p:nvCxnSpPr>
          <p:spPr>
            <a:xfrm flipV="1">
              <a:off x="3320198" y="3362818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cxnSpLocks/>
            </p:cNvCxnSpPr>
            <p:nvPr/>
          </p:nvCxnSpPr>
          <p:spPr>
            <a:xfrm flipV="1">
              <a:off x="3993825" y="3362477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35" idx="4"/>
              <a:endCxn id="136" idx="0"/>
            </p:cNvCxnSpPr>
            <p:nvPr/>
          </p:nvCxnSpPr>
          <p:spPr>
            <a:xfrm>
              <a:off x="1975486" y="3283414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335956" y="2862788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938964" y="2846635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63012" y="3283414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590632" y="2862788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271578" y="2857268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229319" y="32834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911108" y="32834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  <a:stCxn id="145" idx="6"/>
              <a:endCxn id="147" idx="2"/>
            </p:cNvCxnSpPr>
            <p:nvPr/>
          </p:nvCxnSpPr>
          <p:spPr>
            <a:xfrm flipV="1">
              <a:off x="2442584" y="276132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>
            <a:xfrm flipV="1">
              <a:off x="3082100" y="2756462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 flipV="1">
              <a:off x="3722532" y="2752118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2075480" y="3179519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V="1">
              <a:off x="2082669" y="3708902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cxnSpLocks/>
            </p:cNvCxnSpPr>
            <p:nvPr/>
          </p:nvCxnSpPr>
          <p:spPr>
            <a:xfrm flipV="1">
              <a:off x="2712219" y="31698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cxnSpLocks/>
            </p:cNvCxnSpPr>
            <p:nvPr/>
          </p:nvCxnSpPr>
          <p:spPr>
            <a:xfrm flipV="1">
              <a:off x="2712219" y="3704035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flipV="1">
              <a:off x="3381814" y="3169552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cxnSpLocks/>
            </p:cNvCxnSpPr>
            <p:nvPr/>
          </p:nvCxnSpPr>
          <p:spPr>
            <a:xfrm flipV="1">
              <a:off x="3371313" y="3700845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cxnSpLocks/>
            </p:cNvCxnSpPr>
            <p:nvPr/>
          </p:nvCxnSpPr>
          <p:spPr>
            <a:xfrm flipV="1">
              <a:off x="3063816" y="3293651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cxnSpLocks/>
            </p:cNvCxnSpPr>
            <p:nvPr/>
          </p:nvCxnSpPr>
          <p:spPr>
            <a:xfrm flipV="1">
              <a:off x="2434477" y="3297672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cxnSpLocks/>
            </p:cNvCxnSpPr>
            <p:nvPr/>
          </p:nvCxnSpPr>
          <p:spPr>
            <a:xfrm flipV="1">
              <a:off x="3733090" y="3297631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325385" y="232601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945811" y="232172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598805" y="232172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269716" y="23260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968055" y="2740976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569785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230525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900537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6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2105</TotalTime>
  <Words>1082</Words>
  <Application>Microsoft Macintosh PowerPoint</Application>
  <PresentationFormat>Custom</PresentationFormat>
  <Paragraphs>444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Calibri Light</vt:lpstr>
      <vt:lpstr>Centaur</vt:lpstr>
      <vt:lpstr>Century</vt:lpstr>
      <vt:lpstr>Nirmala UI Semilight</vt:lpstr>
      <vt:lpstr>Times New Roman</vt:lpstr>
      <vt:lpstr>Arial</vt:lpstr>
      <vt:lpstr>Office Theme</vt:lpstr>
      <vt:lpstr>Cooperative Caching for GPUs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Caching for GPUs</dc:title>
  <dc:creator>apollo</dc:creator>
  <cp:lastModifiedBy>DUBLISH Saumay</cp:lastModifiedBy>
  <cp:revision>549</cp:revision>
  <dcterms:created xsi:type="dcterms:W3CDTF">2017-01-16T17:45:14Z</dcterms:created>
  <dcterms:modified xsi:type="dcterms:W3CDTF">2019-04-28T23:01:28Z</dcterms:modified>
</cp:coreProperties>
</file>