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55"/>
  </p:notesMasterIdLst>
  <p:handoutMasterIdLst>
    <p:handoutMasterId r:id="rId56"/>
  </p:handoutMasterIdLst>
  <p:sldIdLst>
    <p:sldId id="327" r:id="rId2"/>
    <p:sldId id="324" r:id="rId3"/>
    <p:sldId id="333" r:id="rId4"/>
    <p:sldId id="341" r:id="rId5"/>
    <p:sldId id="342" r:id="rId6"/>
    <p:sldId id="345" r:id="rId7"/>
    <p:sldId id="346" r:id="rId8"/>
    <p:sldId id="347" r:id="rId9"/>
    <p:sldId id="349" r:id="rId10"/>
    <p:sldId id="350" r:id="rId11"/>
    <p:sldId id="351" r:id="rId12"/>
    <p:sldId id="352" r:id="rId13"/>
    <p:sldId id="354" r:id="rId14"/>
    <p:sldId id="404" r:id="rId15"/>
    <p:sldId id="378" r:id="rId16"/>
    <p:sldId id="357" r:id="rId17"/>
    <p:sldId id="359" r:id="rId18"/>
    <p:sldId id="360" r:id="rId19"/>
    <p:sldId id="394" r:id="rId20"/>
    <p:sldId id="366" r:id="rId21"/>
    <p:sldId id="367" r:id="rId22"/>
    <p:sldId id="370" r:id="rId23"/>
    <p:sldId id="368" r:id="rId24"/>
    <p:sldId id="382" r:id="rId25"/>
    <p:sldId id="361" r:id="rId26"/>
    <p:sldId id="369" r:id="rId27"/>
    <p:sldId id="384" r:id="rId28"/>
    <p:sldId id="389" r:id="rId29"/>
    <p:sldId id="390" r:id="rId30"/>
    <p:sldId id="388" r:id="rId31"/>
    <p:sldId id="372" r:id="rId32"/>
    <p:sldId id="383" r:id="rId33"/>
    <p:sldId id="391" r:id="rId34"/>
    <p:sldId id="373" r:id="rId35"/>
    <p:sldId id="375" r:id="rId36"/>
    <p:sldId id="376" r:id="rId37"/>
    <p:sldId id="385" r:id="rId38"/>
    <p:sldId id="296" r:id="rId39"/>
    <p:sldId id="297" r:id="rId40"/>
    <p:sldId id="396" r:id="rId41"/>
    <p:sldId id="401" r:id="rId42"/>
    <p:sldId id="402" r:id="rId43"/>
    <p:sldId id="393" r:id="rId44"/>
    <p:sldId id="403" r:id="rId45"/>
    <p:sldId id="392" r:id="rId46"/>
    <p:sldId id="405" r:id="rId47"/>
    <p:sldId id="374" r:id="rId48"/>
    <p:sldId id="386" r:id="rId49"/>
    <p:sldId id="397" r:id="rId50"/>
    <p:sldId id="395" r:id="rId51"/>
    <p:sldId id="398" r:id="rId52"/>
    <p:sldId id="400" r:id="rId53"/>
    <p:sldId id="406" r:id="rId54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1BF"/>
    <a:srgbClr val="2FAC3D"/>
    <a:srgbClr val="FF7E79"/>
    <a:srgbClr val="F20000"/>
    <a:srgbClr val="FF2600"/>
    <a:srgbClr val="EA8E89"/>
    <a:srgbClr val="FF40FF"/>
    <a:srgbClr val="EF525A"/>
    <a:srgbClr val="00FF00"/>
    <a:srgbClr val="D50E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7" autoAdjust="0"/>
    <p:restoredTop sz="94919" autoAdjust="0"/>
  </p:normalViewPr>
  <p:slideViewPr>
    <p:cSldViewPr snapToGrid="0">
      <p:cViewPr>
        <p:scale>
          <a:sx n="151" d="100"/>
          <a:sy n="151" d="100"/>
        </p:scale>
        <p:origin x="1384" y="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D1D63-D02C-497C-8F2E-AC30427A4506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F0702-FBCF-4D75-B378-FDC7A42C8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74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C712-E67C-4DB8-858E-523237D9B227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94988-8CC1-4844-8A1A-0FD62B156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536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046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Case 1: Lower system throughput due to high congestion and exposed latencies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Case 2: Lower system throughput due to restricted parallelism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Somewhere in the middle lies a balance which provides sufficient concurrency without causing cache thrashing and memory congestion</a:t>
            </a: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475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376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One of the first few</a:t>
            </a: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techniques to propose reducing TLP to improve system throughput was CCWS.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The authors recognized that high number of warps cause cache thrashing and congestion, and suggested reducing these warps</a:t>
            </a: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582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792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PCAL continues to use lower number of warps to</a:t>
            </a: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maintain good cache performance</a:t>
            </a: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349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80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High TLP maybe counter-productive as it increases the latencies which we wanted to hide in the first place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Instruction concurrency - </a:t>
            </a: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Independent instructions within a warp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Warp concurrency - </a:t>
            </a: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Independent instructions interleaved across warps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952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Heuristics</a:t>
            </a: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based iterative search are particularly slow in hardware due to the time needed to generate the heuristics which is typically by sampling.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The impact is even more when the starting point is far from the solution.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aseline="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Iterative</a:t>
            </a: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searches can get trapped in a local optima when there are multiple performance peaks in the search space, which is in fact true for GPUs. </a:t>
            </a: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073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While</a:t>
            </a: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we have described the problem before </a:t>
            </a:r>
            <a:r>
              <a:rPr lang="mr-IN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–</a:t>
            </a: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striking a balance between TLP and memory system performance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We now define the problem statement further </a:t>
            </a:r>
            <a:r>
              <a:rPr lang="mr-IN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–</a:t>
            </a: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through the levers defined by PCAL </a:t>
            </a:r>
            <a:r>
              <a:rPr lang="mr-IN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–</a:t>
            </a: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how to find the best warp-tuple that best balances TLP and memory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aseline="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Challenges: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Heuristics based iterative search are prone to local optima in presence of multiple performance peaks in the solution space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Iterative search is slow in hardware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aseline="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aseline="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It should not add profiling burden on the user like several profiling based techniques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093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The</a:t>
            </a: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machine learning framework comprises a training set which is used to learn about good warp scheduling decisions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The profiled kernels feed sample input and output to the regression model which performs supervised learning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It learns a mapping from input to output and conveys that learning to the hardware </a:t>
            </a:r>
            <a:r>
              <a:rPr lang="en-GB" sz="1200" baseline="0" dirty="0" err="1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throught</a:t>
            </a: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the compiler</a:t>
            </a: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8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GPUs are throughput oriented systems that</a:t>
            </a:r>
            <a:r>
              <a:rPr lang="en-GB" baseline="0" dirty="0" smtClean="0"/>
              <a:t> are concerned with overall system performance and not with single threaded performance.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To achieve this goal,</a:t>
            </a:r>
            <a:r>
              <a:rPr lang="en-GB" baseline="0" dirty="0" smtClean="0"/>
              <a:t> they allow concurrent execution of thousands of threads and use multithreading to maximize system performance.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53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Often </a:t>
            </a: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times,</a:t>
            </a: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c</a:t>
            </a: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orrelation techniques and other black box techniques are used to find the feature set. But they provide little insight as to why </a:t>
            </a: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certain features </a:t>
            </a: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are selected. </a:t>
            </a: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This </a:t>
            </a: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limits their</a:t>
            </a: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adoption is rigid systems such as architectures where one must burn the logic into the chip and does not allow changes so easily. </a:t>
            </a: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828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Larger models:  </a:t>
            </a:r>
            <a:r>
              <a:rPr lang="en-GB" sz="12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overfitting</a:t>
            </a: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; </a:t>
            </a:r>
            <a:r>
              <a:rPr lang="en-GB" sz="12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bulky</a:t>
            </a: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</a:t>
            </a:r>
            <a:r>
              <a:rPr lang="en-GB" sz="12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features</a:t>
            </a: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; </a:t>
            </a:r>
            <a:r>
              <a:rPr lang="en-GB" sz="12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black box</a:t>
            </a: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Larger</a:t>
            </a: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models are prone to overfitting when the training datasets are not huge and present large requirements on training data and time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Generate bulky feature weight matrices which often run into Kilo Bytes and Mega Bytes and cannot be stored on-chip due to storage constraints,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Are black box techniques that prevents us to reason about the efficiency of these techniques and hinders adoption in architecture</a:t>
            </a: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1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888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102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It’s worth</a:t>
            </a: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noting, </a:t>
            </a:r>
            <a:r>
              <a:rPr lang="en-GB" sz="1200" b="1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that unlike PCAL</a:t>
            </a: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, local search here is less prone </a:t>
            </a:r>
            <a:r>
              <a:rPr lang="mr-IN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…</a:t>
            </a: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950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683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913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007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At runtime,</a:t>
            </a: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the compiler provides the 8 features weights for 7 features and 1 intercept to the constant memory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The HIE uses those weights and collected features to compute the link function, performs local search and generates a prediction for the warp tuple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aseline="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562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40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Increasing TLP is not always useful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988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r-IN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…</a:t>
            </a: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r-IN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…</a:t>
            </a: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Through this</a:t>
            </a: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mechanism, the system sustains good TLP while also maintaining good cache performance and mitigating bandwidth bottlenecks.</a:t>
            </a: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78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970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130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8893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Performance gap between</a:t>
            </a:r>
            <a:r>
              <a:rPr lang="en-GB" baseline="0" dirty="0" smtClean="0"/>
              <a:t> Poise and Static-Best can be due to prediction errors or the local search overheads</a:t>
            </a:r>
          </a:p>
          <a:p>
            <a:endParaRPr lang="en-GB" baseline="0" dirty="0" smtClean="0"/>
          </a:p>
          <a:p>
            <a:r>
              <a:rPr lang="en-GB" baseline="0" dirty="0" smtClean="0"/>
              <a:t>Poise detects phase changes in monolithic kernels which go undetected in Static profiling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771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8575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7450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Required once in several hundreds of thousands of cycles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Link function computation not in critical path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408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6551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33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A warp typically hosts a load instruction and an instruction dependent on the load with a bunch of independent operations in between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8919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9270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Larger models:  </a:t>
            </a:r>
            <a:r>
              <a:rPr lang="en-GB" sz="12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overfitting</a:t>
            </a: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; </a:t>
            </a:r>
            <a:r>
              <a:rPr lang="en-GB" sz="12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bulky</a:t>
            </a: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</a:t>
            </a:r>
            <a:r>
              <a:rPr lang="en-GB" sz="12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features</a:t>
            </a: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; </a:t>
            </a:r>
            <a:r>
              <a:rPr lang="en-GB" sz="12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black box</a:t>
            </a: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3484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Allows future adaptability by allowing changes to feature weights  through the compiler interface</a:t>
            </a:r>
            <a:endParaRPr lang="en-GB" sz="2000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8454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Load latencies get overlapped due to memory level parallelism, and busy cycles get added.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Instruction concurrency - </a:t>
            </a: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Independent instructions within a warp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Warp concurrency - </a:t>
            </a: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Independent instructions interleaved across warps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5216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522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6902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High TLP maybe counter-productive as it increases the latencies which we wanted to hide in the first place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Instruction concurrency - </a:t>
            </a: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Independent instructions within a warp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Warp concurrency - </a:t>
            </a: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Independent instructions interleaved across warps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755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4963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APCM is a scheme</a:t>
            </a: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to protect and bypass cache lines on the basis of instruction locality. It bypasses streaming accesses in the cache and protects high locality accesses.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aseline="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Stochastic search uses a random starting point following by gradient ascent just like Poise. </a:t>
            </a: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504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601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But a single warp does not provide enough</a:t>
            </a: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concurrency to hide the entire memory latency</a:t>
            </a: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561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9337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A warp typically hosts a load instruction and an instruction dependent on the load with a bunch of independent operations in between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0497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6322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Performance gap between</a:t>
            </a:r>
            <a:r>
              <a:rPr lang="en-GB" baseline="0" dirty="0" smtClean="0"/>
              <a:t> Poise and Static-Best can be due to prediction errors or the local search overheads</a:t>
            </a:r>
          </a:p>
          <a:p>
            <a:endParaRPr lang="en-GB" baseline="0" dirty="0" smtClean="0"/>
          </a:p>
          <a:p>
            <a:r>
              <a:rPr lang="en-GB" baseline="0" dirty="0" smtClean="0"/>
              <a:t>Poise detects phase changes in monolithic kernels which go undetected in Static profiling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961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Load latencies get overlapped due to memory level parallelism, and busy cycles get added.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Instruction concurrency - </a:t>
            </a: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Independent instructions within a warp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Warp concurrency - </a:t>
            </a:r>
            <a:r>
              <a:rPr lang="en-GB" sz="12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Independent instructions interleaved across warps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383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But there are a growing set of applications with very few independent operations in a warp</a:t>
            </a: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783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495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In order to have the same level of parallelism that we had in compute-intensive applications, one would need impractically large number of warps.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It is often not possible to have so many warps due to resource constraints and hardware limitations.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Within practical limits, it only increases the memory latency without significantly improving the parallelism</a:t>
            </a: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aseline="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83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9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56" indent="0" algn="ctr">
              <a:buNone/>
              <a:defRPr sz="1125"/>
            </a:lvl2pPr>
            <a:lvl3pPr marL="514313" indent="0" algn="ctr">
              <a:buNone/>
              <a:defRPr sz="1013"/>
            </a:lvl3pPr>
            <a:lvl4pPr marL="771468" indent="0" algn="ctr">
              <a:buNone/>
              <a:defRPr sz="900"/>
            </a:lvl4pPr>
            <a:lvl5pPr marL="1028624" indent="0" algn="ctr">
              <a:buNone/>
              <a:defRPr sz="900"/>
            </a:lvl5pPr>
            <a:lvl6pPr marL="1285779" indent="0" algn="ctr">
              <a:buNone/>
              <a:defRPr sz="900"/>
            </a:lvl6pPr>
            <a:lvl7pPr marL="1542935" indent="0" algn="ctr">
              <a:buNone/>
              <a:defRPr sz="900"/>
            </a:lvl7pPr>
            <a:lvl8pPr marL="1800090" indent="0" algn="ctr">
              <a:buNone/>
              <a:defRPr sz="900"/>
            </a:lvl8pPr>
            <a:lvl9pPr marL="2057246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19/02/2019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HPCA 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94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19/02/2019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HPCA 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64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3850"/>
            <a:ext cx="1478756" cy="4358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3850"/>
            <a:ext cx="4350544" cy="43588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19/02/2019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HPCA 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97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19/02/2019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HPCA 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79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0" y="1282311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20" y="3442099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13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46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2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77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29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09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24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19/02/2019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HPCA 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58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19/02/2019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HPCA 2019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14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4" y="273844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56" indent="0">
              <a:buNone/>
              <a:defRPr sz="1125" b="1"/>
            </a:lvl2pPr>
            <a:lvl3pPr marL="514313" indent="0">
              <a:buNone/>
              <a:defRPr sz="1013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79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8"/>
            <a:ext cx="2901255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8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56" indent="0">
              <a:buNone/>
              <a:defRPr sz="1125" b="1"/>
            </a:lvl2pPr>
            <a:lvl3pPr marL="514313" indent="0">
              <a:buNone/>
              <a:defRPr sz="1013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79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8" y="1878808"/>
            <a:ext cx="2915543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19/02/2019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HPCA 2019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04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19/02/2019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HPCA 2019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53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19/02/2019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HPCA 2019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58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6" y="342901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8" y="740576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6" y="1543056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56" indent="0">
              <a:buNone/>
              <a:defRPr sz="788"/>
            </a:lvl2pPr>
            <a:lvl3pPr marL="514313" indent="0">
              <a:buNone/>
              <a:defRPr sz="675"/>
            </a:lvl3pPr>
            <a:lvl4pPr marL="771468" indent="0">
              <a:buNone/>
              <a:defRPr sz="563"/>
            </a:lvl4pPr>
            <a:lvl5pPr marL="1028624" indent="0">
              <a:buNone/>
              <a:defRPr sz="563"/>
            </a:lvl5pPr>
            <a:lvl6pPr marL="1285779" indent="0">
              <a:buNone/>
              <a:defRPr sz="563"/>
            </a:lvl6pPr>
            <a:lvl7pPr marL="1542935" indent="0">
              <a:buNone/>
              <a:defRPr sz="563"/>
            </a:lvl7pPr>
            <a:lvl8pPr marL="1800090" indent="0">
              <a:buNone/>
              <a:defRPr sz="563"/>
            </a:lvl8pPr>
            <a:lvl9pPr marL="2057246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19/02/2019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HPCA 2019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93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6" y="342901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8" y="740576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56" indent="0">
              <a:buNone/>
              <a:defRPr sz="1575"/>
            </a:lvl2pPr>
            <a:lvl3pPr marL="514313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79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6" y="1543056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56" indent="0">
              <a:buNone/>
              <a:defRPr sz="788"/>
            </a:lvl2pPr>
            <a:lvl3pPr marL="514313" indent="0">
              <a:buNone/>
              <a:defRPr sz="675"/>
            </a:lvl3pPr>
            <a:lvl4pPr marL="771468" indent="0">
              <a:buNone/>
              <a:defRPr sz="563"/>
            </a:lvl4pPr>
            <a:lvl5pPr marL="1028624" indent="0">
              <a:buNone/>
              <a:defRPr sz="563"/>
            </a:lvl5pPr>
            <a:lvl6pPr marL="1285779" indent="0">
              <a:buNone/>
              <a:defRPr sz="563"/>
            </a:lvl6pPr>
            <a:lvl7pPr marL="1542935" indent="0">
              <a:buNone/>
              <a:defRPr sz="563"/>
            </a:lvl7pPr>
            <a:lvl8pPr marL="1800090" indent="0">
              <a:buNone/>
              <a:defRPr sz="563"/>
            </a:lvl8pPr>
            <a:lvl9pPr marL="2057246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19/02/2019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HPCA 2019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4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19/02/2019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HPCA 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6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514313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79" indent="-128579" algn="l" defTabSz="51431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36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890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46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01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8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2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6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13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779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2.jp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0541" y="58723"/>
            <a:ext cx="7056990" cy="1448363"/>
          </a:xfrm>
        </p:spPr>
        <p:txBody>
          <a:bodyPr>
            <a:normAutofit/>
          </a:bodyPr>
          <a:lstStyle/>
          <a:p>
            <a:r>
              <a:rPr lang="en-GB" sz="24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Poise</a:t>
            </a: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GB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Balancing Thread-Level Parallelism </a:t>
            </a:r>
            <a:r>
              <a:rPr lang="en-GB" sz="2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System </a:t>
            </a:r>
            <a:r>
              <a:rPr lang="en-GB" sz="2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GB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GPUs using </a:t>
            </a:r>
            <a:r>
              <a:rPr lang="en-GB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GB" sz="2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GB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720" y="3275937"/>
            <a:ext cx="5256471" cy="798257"/>
          </a:xfrm>
        </p:spPr>
        <p:txBody>
          <a:bodyPr>
            <a:normAutofit fontScale="85000" lnSpcReduction="20000"/>
          </a:bodyPr>
          <a:lstStyle/>
          <a:p>
            <a:r>
              <a:rPr lang="en-GB" sz="2200" b="1" dirty="0" smtClean="0">
                <a:solidFill>
                  <a:srgbClr val="0070C0"/>
                </a:solidFill>
                <a:latin typeface="Calisto MT" charset="0"/>
                <a:ea typeface="Calisto MT" charset="0"/>
                <a:cs typeface="Calisto MT" charset="0"/>
              </a:rPr>
              <a:t>HPCA 2019</a:t>
            </a:r>
            <a:endParaRPr lang="en-GB" sz="2200" b="1" dirty="0">
              <a:solidFill>
                <a:srgbClr val="0070C0"/>
              </a:solidFill>
              <a:latin typeface="Calisto MT" charset="0"/>
              <a:ea typeface="Calisto MT" charset="0"/>
              <a:cs typeface="Calisto MT" charset="0"/>
            </a:endParaRPr>
          </a:p>
          <a:p>
            <a:r>
              <a:rPr lang="en-GB" sz="1600" dirty="0" smtClean="0">
                <a:solidFill>
                  <a:srgbClr val="0070C0"/>
                </a:solidFill>
                <a:latin typeface="Calisto MT" charset="0"/>
                <a:ea typeface="Calisto MT" charset="0"/>
                <a:cs typeface="Calisto MT" charset="0"/>
              </a:rPr>
              <a:t>Washington D.C., USA</a:t>
            </a:r>
          </a:p>
          <a:p>
            <a:r>
              <a:rPr lang="en-GB" sz="1600" dirty="0" smtClean="0">
                <a:solidFill>
                  <a:srgbClr val="0070C0"/>
                </a:solidFill>
                <a:latin typeface="Calisto MT" charset="0"/>
                <a:ea typeface="Calisto MT" charset="0"/>
                <a:cs typeface="Calisto MT" charset="0"/>
              </a:rPr>
              <a:t>19</a:t>
            </a:r>
            <a:r>
              <a:rPr lang="en-GB" sz="1600" baseline="30000" dirty="0" smtClean="0">
                <a:solidFill>
                  <a:srgbClr val="0070C0"/>
                </a:solidFill>
                <a:latin typeface="Calisto MT" charset="0"/>
                <a:ea typeface="Calisto MT" charset="0"/>
                <a:cs typeface="Calisto MT" charset="0"/>
              </a:rPr>
              <a:t>th</a:t>
            </a:r>
            <a:r>
              <a:rPr lang="en-GB" sz="1600" dirty="0" smtClean="0">
                <a:solidFill>
                  <a:srgbClr val="0070C0"/>
                </a:solidFill>
                <a:latin typeface="Calisto MT" charset="0"/>
                <a:ea typeface="Calisto MT" charset="0"/>
                <a:cs typeface="Calisto MT" charset="0"/>
              </a:rPr>
              <a:t> February, 2019</a:t>
            </a:r>
            <a:endParaRPr lang="en-GB" sz="1600" dirty="0">
              <a:solidFill>
                <a:srgbClr val="0070C0"/>
              </a:solidFill>
              <a:latin typeface="Calisto MT" charset="0"/>
              <a:ea typeface="Calisto MT" charset="0"/>
              <a:cs typeface="Calisto MT" charset="0"/>
            </a:endParaRPr>
          </a:p>
          <a:p>
            <a:endParaRPr lang="en-GB" sz="1400" dirty="0">
              <a:solidFill>
                <a:srgbClr val="002060"/>
              </a:solidFill>
              <a:latin typeface="Century" panose="02040604050505020304" pitchFamily="18" charset="0"/>
            </a:endParaRPr>
          </a:p>
          <a:p>
            <a:endParaRPr lang="en-GB" sz="1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53400" y="1802916"/>
            <a:ext cx="5769109" cy="119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>
                <a:solidFill>
                  <a:srgbClr val="C00000"/>
                </a:solidFill>
                <a:latin typeface="Century" panose="02040604050505020304" pitchFamily="18" charset="0"/>
              </a:rPr>
              <a:t>Saumay </a:t>
            </a:r>
            <a:r>
              <a:rPr lang="en-GB" sz="1500" dirty="0" smtClean="0">
                <a:solidFill>
                  <a:srgbClr val="C00000"/>
                </a:solidFill>
                <a:latin typeface="Century" panose="02040604050505020304" pitchFamily="18" charset="0"/>
              </a:rPr>
              <a:t>Dublish</a:t>
            </a:r>
            <a:r>
              <a:rPr lang="en-GB" sz="1500" b="1" dirty="0" smtClean="0">
                <a:latin typeface="Century" panose="02040604050505020304" pitchFamily="18" charset="0"/>
              </a:rPr>
              <a:t>*</a:t>
            </a:r>
            <a:r>
              <a:rPr lang="en-GB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GB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          Vijay Nagarajan</a:t>
            </a:r>
            <a:r>
              <a:rPr lang="en-GB" sz="15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GB" sz="15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‡</a:t>
            </a:r>
            <a:r>
              <a:rPr lang="en-GB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           </a:t>
            </a:r>
            <a:r>
              <a:rPr lang="en-GB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Nigel </a:t>
            </a:r>
            <a:r>
              <a:rPr lang="en-GB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Topham</a:t>
            </a:r>
            <a:r>
              <a:rPr lang="en-GB" sz="15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‡</a:t>
            </a:r>
            <a:endParaRPr lang="en-GB" sz="1500" b="1" dirty="0">
              <a:solidFill>
                <a:schemeClr val="tx1">
                  <a:lumMod val="75000"/>
                  <a:lumOff val="25000"/>
                </a:schemeClr>
              </a:solidFill>
              <a:latin typeface="Century" panose="02040604050505020304" pitchFamily="18" charset="0"/>
            </a:endParaRPr>
          </a:p>
          <a:p>
            <a:endParaRPr lang="en-GB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anose="02040604050505020304" pitchFamily="18" charset="0"/>
            </a:endParaRPr>
          </a:p>
          <a:p>
            <a:r>
              <a:rPr lang="en-GB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* </a:t>
            </a:r>
            <a:r>
              <a:rPr lang="en-GB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Synopsys Inc.</a:t>
            </a:r>
          </a:p>
          <a:p>
            <a:r>
              <a:rPr lang="en-GB" sz="15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‡ </a:t>
            </a:r>
            <a:r>
              <a:rPr lang="en-GB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The University of Edinburgh</a:t>
            </a:r>
          </a:p>
          <a:p>
            <a:endParaRPr lang="en-GB" sz="1500" dirty="0">
              <a:latin typeface="Century" panose="02040604050505020304" pitchFamily="18" charset="0"/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619197" y="1675727"/>
            <a:ext cx="5637520" cy="9226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945" y="4219579"/>
            <a:ext cx="2668772" cy="640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0" y="4310661"/>
            <a:ext cx="2091000" cy="46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Balance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10</a:t>
            </a:fld>
            <a:endParaRPr lang="en-GB" dirty="0"/>
          </a:p>
        </p:txBody>
      </p:sp>
      <p:sp>
        <p:nvSpPr>
          <p:cNvPr id="181" name="TextBox 180"/>
          <p:cNvSpPr txBox="1"/>
          <p:nvPr/>
        </p:nvSpPr>
        <p:spPr>
          <a:xfrm>
            <a:off x="342901" y="893326"/>
            <a:ext cx="5668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Tension between TLP and memory system performance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742950" lvl="1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Increase TLP to improve concurrency </a:t>
            </a:r>
            <a:r>
              <a:rPr lang="mr-IN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–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latency worsens</a:t>
            </a: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742950" lvl="1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Reduce TLP to reduce latency </a:t>
            </a:r>
            <a:r>
              <a:rPr lang="mr-IN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–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concurrency worsens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733235" y="2656585"/>
            <a:ext cx="3425252" cy="824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961167" y="2177231"/>
            <a:ext cx="969388" cy="2590032"/>
            <a:chOff x="2736317" y="2145997"/>
            <a:chExt cx="969388" cy="2590032"/>
          </a:xfrm>
        </p:grpSpPr>
        <p:sp>
          <p:nvSpPr>
            <p:cNvPr id="187" name="Oval 186"/>
            <p:cNvSpPr/>
            <p:nvPr/>
          </p:nvSpPr>
          <p:spPr>
            <a:xfrm>
              <a:off x="2964928" y="2399673"/>
              <a:ext cx="515913" cy="5196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21490" y="2439738"/>
              <a:ext cx="415979" cy="4224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ounded Rectangle 188"/>
            <p:cNvSpPr/>
            <p:nvPr/>
          </p:nvSpPr>
          <p:spPr>
            <a:xfrm rot="5400000">
              <a:off x="2710720" y="2624435"/>
              <a:ext cx="1026827" cy="6995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ed Rectangle 189"/>
            <p:cNvSpPr/>
            <p:nvPr/>
          </p:nvSpPr>
          <p:spPr>
            <a:xfrm rot="5400000">
              <a:off x="2670029" y="3450675"/>
              <a:ext cx="1116955" cy="17527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2991740" y="4129414"/>
              <a:ext cx="458543" cy="14446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2834066" y="4301944"/>
              <a:ext cx="788880" cy="1830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2736317" y="4520551"/>
              <a:ext cx="969388" cy="21547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967256" y="2786400"/>
            <a:ext cx="2371162" cy="1537125"/>
            <a:chOff x="3742406" y="2791917"/>
            <a:chExt cx="2371162" cy="1537125"/>
          </a:xfrm>
        </p:grpSpPr>
        <p:grpSp>
          <p:nvGrpSpPr>
            <p:cNvPr id="208" name="Group 207"/>
            <p:cNvGrpSpPr/>
            <p:nvPr/>
          </p:nvGrpSpPr>
          <p:grpSpPr>
            <a:xfrm>
              <a:off x="4419972" y="3675590"/>
              <a:ext cx="1016031" cy="653452"/>
              <a:chOff x="998507" y="3957403"/>
              <a:chExt cx="1016031" cy="653452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998507" y="4009869"/>
                <a:ext cx="1016031" cy="6009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998507" y="3957403"/>
                <a:ext cx="1016030" cy="404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4599169" y="2791917"/>
              <a:ext cx="676431" cy="831954"/>
              <a:chOff x="1170169" y="2756848"/>
              <a:chExt cx="676431" cy="831954"/>
            </a:xfrm>
          </p:grpSpPr>
          <p:sp>
            <p:nvSpPr>
              <p:cNvPr id="198" name="Triangle 197"/>
              <p:cNvSpPr/>
              <p:nvPr/>
            </p:nvSpPr>
            <p:spPr>
              <a:xfrm>
                <a:off x="1170169" y="2756848"/>
                <a:ext cx="676431" cy="831954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Triangle 198"/>
              <p:cNvSpPr/>
              <p:nvPr/>
            </p:nvSpPr>
            <p:spPr>
              <a:xfrm>
                <a:off x="1251679" y="2885606"/>
                <a:ext cx="512476" cy="64457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3" name="Rounded Rectangle 202"/>
            <p:cNvSpPr/>
            <p:nvPr/>
          </p:nvSpPr>
          <p:spPr>
            <a:xfrm>
              <a:off x="4575708" y="3658959"/>
              <a:ext cx="715858" cy="10735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42406" y="3717912"/>
              <a:ext cx="2371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 smtClean="0">
                  <a:solidFill>
                    <a:srgbClr val="0070C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Memory Performance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04917" y="2788082"/>
            <a:ext cx="1475725" cy="1555545"/>
            <a:chOff x="780067" y="2756848"/>
            <a:chExt cx="1475725" cy="1555545"/>
          </a:xfrm>
        </p:grpSpPr>
        <p:grpSp>
          <p:nvGrpSpPr>
            <p:cNvPr id="27" name="Group 26"/>
            <p:cNvGrpSpPr/>
            <p:nvPr/>
          </p:nvGrpSpPr>
          <p:grpSpPr>
            <a:xfrm>
              <a:off x="1006020" y="3658941"/>
              <a:ext cx="1016031" cy="653452"/>
              <a:chOff x="998507" y="3957403"/>
              <a:chExt cx="1016031" cy="653452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998507" y="4009869"/>
                <a:ext cx="1016031" cy="6009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98507" y="3957403"/>
                <a:ext cx="1016030" cy="404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170169" y="2756848"/>
              <a:ext cx="676431" cy="831954"/>
              <a:chOff x="1170169" y="2756848"/>
              <a:chExt cx="676431" cy="831954"/>
            </a:xfrm>
          </p:grpSpPr>
          <p:sp>
            <p:nvSpPr>
              <p:cNvPr id="17" name="Triangle 16"/>
              <p:cNvSpPr/>
              <p:nvPr/>
            </p:nvSpPr>
            <p:spPr>
              <a:xfrm>
                <a:off x="1170169" y="2756848"/>
                <a:ext cx="676431" cy="831954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/>
              <p:cNvSpPr/>
              <p:nvPr/>
            </p:nvSpPr>
            <p:spPr>
              <a:xfrm>
                <a:off x="1251679" y="2885606"/>
                <a:ext cx="512476" cy="64457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4" name="Rounded Rectangle 203"/>
            <p:cNvSpPr/>
            <p:nvPr/>
          </p:nvSpPr>
          <p:spPr>
            <a:xfrm>
              <a:off x="1149988" y="3637853"/>
              <a:ext cx="715858" cy="10735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780067" y="3713012"/>
              <a:ext cx="1475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 smtClean="0">
                  <a:solidFill>
                    <a:srgbClr val="0070C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Concurrency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861364" y="237980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☓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755" y="3272275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7200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96143" y="2384283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☓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986508" y="3160634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7200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138939" y="4435510"/>
            <a:ext cx="66618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Optimal system throughput with balanced TLP and </a:t>
            </a:r>
            <a:r>
              <a:rPr lang="en-GB" sz="1600" b="1" smtClean="0">
                <a:solidFill>
                  <a:srgbClr val="C00000"/>
                </a:solidFill>
                <a:latin typeface="Centaur" panose="02030504050205020304" pitchFamily="18" charset="0"/>
              </a:rPr>
              <a:t>memory performance</a:t>
            </a:r>
            <a:endParaRPr lang="en-GB" sz="1600" b="1" dirty="0">
              <a:solidFill>
                <a:srgbClr val="C00000"/>
              </a:solidFill>
              <a:latin typeface="Centaur" panose="02030504050205020304" pitchFamily="18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42" name="Pentagon 41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Need for Balance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44" name="Pentagon 43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GPU Architecture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38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900000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3457E-7 L 3.33333E-6 0.1021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6.17284E-7 L 0.00069 -0.0722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0216 L -0.00139 -0.0784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8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7222 L 0.00069 0.10432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900000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784 L 2.22222E-6 -4.9382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7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10432 L 1.11111E-6 6.17284E-7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-5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38" grpId="0"/>
      <p:bldP spid="38" grpId="1"/>
      <p:bldP spid="40" grpId="0"/>
      <p:bldP spid="40" grpId="1"/>
      <p:bldP spid="222" grpId="0"/>
      <p:bldP spid="222" grpId="1"/>
      <p:bldP spid="223" grpId="0"/>
      <p:bldP spid="223" grpId="1"/>
      <p:bldP spid="2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11</a:t>
            </a:fld>
            <a:endParaRPr lang="en-GB" dirty="0"/>
          </a:p>
        </p:txBody>
      </p:sp>
      <p:sp>
        <p:nvSpPr>
          <p:cNvPr id="181" name="TextBox 180"/>
          <p:cNvSpPr txBox="1"/>
          <p:nvPr/>
        </p:nvSpPr>
        <p:spPr>
          <a:xfrm>
            <a:off x="342901" y="905058"/>
            <a:ext cx="651509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GB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b="1" dirty="0" smtClean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Problem Statement 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	</a:t>
            </a:r>
            <a:r>
              <a:rPr lang="en-GB" sz="1400" dirty="0" smtClean="0">
                <a:solidFill>
                  <a:schemeClr val="bg2">
                    <a:lumMod val="7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Balancing TLP and </a:t>
            </a:r>
            <a:r>
              <a:rPr lang="en-GB" sz="1400" dirty="0">
                <a:solidFill>
                  <a:schemeClr val="bg2">
                    <a:lumMod val="7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m</a:t>
            </a:r>
            <a:r>
              <a:rPr lang="en-GB" sz="1400" dirty="0" smtClean="0">
                <a:solidFill>
                  <a:schemeClr val="bg2">
                    <a:lumMod val="7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emory performance</a:t>
            </a:r>
            <a:endParaRPr lang="en-GB" sz="1600" dirty="0" smtClean="0">
              <a:solidFill>
                <a:schemeClr val="bg2">
                  <a:lumMod val="7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b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Prior state-of-the-art </a:t>
            </a:r>
            <a:r>
              <a:rPr lang="en-GB" sz="1600" i="1" dirty="0" smtClean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	</a:t>
            </a:r>
            <a:r>
              <a:rPr lang="en-GB" sz="1400" i="1" dirty="0" smtClean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CCWS and PCAL warp schedulers</a:t>
            </a: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b="1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b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Pitfalls in prior techniques </a:t>
            </a:r>
            <a:r>
              <a:rPr lang="en-GB" sz="1600" i="1" dirty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	</a:t>
            </a:r>
            <a:r>
              <a:rPr lang="en-GB" sz="1400" i="1" dirty="0" smtClean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Iterative search and prone to local optima</a:t>
            </a: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b="1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b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Goals </a:t>
            </a:r>
            <a:r>
              <a:rPr lang="en-GB" sz="1600" i="1" dirty="0" smtClean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			</a:t>
            </a:r>
            <a:r>
              <a:rPr lang="en-GB" sz="1400" i="1" dirty="0" smtClean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Computing </a:t>
            </a:r>
            <a:r>
              <a:rPr lang="en-GB" sz="1400" i="1" dirty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the best </a:t>
            </a:r>
            <a:r>
              <a:rPr lang="en-GB" sz="1400" i="1" dirty="0" smtClean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scheduling decisions</a:t>
            </a:r>
            <a:endParaRPr lang="en-GB" sz="1600" i="1" dirty="0">
              <a:solidFill>
                <a:srgbClr val="EA8E89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b="1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b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Proposal </a:t>
            </a:r>
            <a:r>
              <a:rPr lang="en-GB" sz="1600" i="1" dirty="0" smtClean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		</a:t>
            </a:r>
            <a:r>
              <a:rPr lang="en-GB" sz="1400" b="1" i="1" dirty="0" smtClean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Poise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b="1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b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Results </a:t>
            </a:r>
            <a:r>
              <a:rPr lang="en-GB" sz="1600" i="1" dirty="0" smtClean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		</a:t>
            </a:r>
            <a:r>
              <a:rPr lang="en-GB" sz="1400" i="1" dirty="0" smtClean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Experimental results</a:t>
            </a:r>
            <a:endParaRPr lang="en-GB" sz="1600" b="1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b="1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b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Conclusion 		</a:t>
            </a:r>
            <a:r>
              <a:rPr lang="en-GB" sz="1400" i="1" dirty="0" smtClean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Key takeaways</a:t>
            </a:r>
            <a:endParaRPr lang="en-GB" sz="1400" i="1" dirty="0">
              <a:solidFill>
                <a:srgbClr val="EA8E89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state-of-the-art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12</a:t>
            </a:fld>
            <a:endParaRPr lang="en-GB" dirty="0"/>
          </a:p>
        </p:txBody>
      </p:sp>
      <p:grpSp>
        <p:nvGrpSpPr>
          <p:cNvPr id="26" name="Group 25"/>
          <p:cNvGrpSpPr/>
          <p:nvPr/>
        </p:nvGrpSpPr>
        <p:grpSpPr>
          <a:xfrm>
            <a:off x="52040" y="2196293"/>
            <a:ext cx="3101026" cy="1233976"/>
            <a:chOff x="52040" y="2196293"/>
            <a:chExt cx="3101026" cy="12339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10" y="2196293"/>
              <a:ext cx="2277056" cy="51744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2" t="8211" r="21580" b="-220"/>
            <a:stretch/>
          </p:blipFill>
          <p:spPr>
            <a:xfrm>
              <a:off x="1177741" y="3040801"/>
              <a:ext cx="1611074" cy="3894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2040" y="3066258"/>
              <a:ext cx="9653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b="1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L1 cache</a:t>
              </a:r>
              <a:endParaRPr lang="en-US" sz="16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172" y="2285738"/>
              <a:ext cx="7664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b="1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Warps</a:t>
              </a:r>
              <a:endParaRPr lang="en-US" sz="1600" b="1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209001" y="2713737"/>
              <a:ext cx="1568678" cy="352521"/>
              <a:chOff x="1209001" y="2713737"/>
              <a:chExt cx="1568678" cy="352521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1209001" y="2713737"/>
                <a:ext cx="205584" cy="32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1755391" y="2713737"/>
                <a:ext cx="3070" cy="3442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2165699" y="2722056"/>
                <a:ext cx="3070" cy="3442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>
                <a:off x="2634151" y="2722056"/>
                <a:ext cx="143528" cy="333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1120348" y="822800"/>
            <a:ext cx="5101696" cy="690194"/>
            <a:chOff x="1120348" y="822800"/>
            <a:chExt cx="5101696" cy="690194"/>
          </a:xfrm>
        </p:grpSpPr>
        <p:sp>
          <p:nvSpPr>
            <p:cNvPr id="9" name="TextBox 8"/>
            <p:cNvSpPr txBox="1"/>
            <p:nvPr/>
          </p:nvSpPr>
          <p:spPr>
            <a:xfrm>
              <a:off x="1120348" y="822800"/>
              <a:ext cx="5101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Cache-conscious wavefront scheduling </a:t>
              </a:r>
              <a:r>
                <a:rPr lang="en-GB" b="1" dirty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(</a:t>
              </a:r>
              <a:r>
                <a:rPr lang="en-GB" b="1" dirty="0" smtClean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CCWS)</a:t>
              </a:r>
              <a:endParaRPr lang="en-GB" sz="14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48122" y="1174440"/>
              <a:ext cx="37768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GB" sz="1600" dirty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Limits the degree of multithreading</a:t>
              </a:r>
              <a:endParaRPr lang="en-GB" sz="16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20818" y="2564118"/>
            <a:ext cx="2089033" cy="866733"/>
            <a:chOff x="3830456" y="2537390"/>
            <a:chExt cx="2089033" cy="866733"/>
          </a:xfrm>
        </p:grpSpPr>
        <p:sp>
          <p:nvSpPr>
            <p:cNvPr id="30" name="Rectangle 29"/>
            <p:cNvSpPr/>
            <p:nvPr/>
          </p:nvSpPr>
          <p:spPr>
            <a:xfrm>
              <a:off x="4006026" y="2537390"/>
              <a:ext cx="175144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Cache Thrashing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30456" y="3034791"/>
              <a:ext cx="208903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GB" smtClean="0">
                  <a:solidFill>
                    <a:srgbClr val="FF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Memory Congestion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33" name="Pentagon 32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CCWS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34" name="Pentagon 33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Prior state-of-the-art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state-of-the-art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13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0" y="2196293"/>
            <a:ext cx="2277056" cy="517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2" t="8211" r="21580" b="-220"/>
          <a:stretch/>
        </p:blipFill>
        <p:spPr>
          <a:xfrm>
            <a:off x="1177741" y="3040801"/>
            <a:ext cx="1611074" cy="3894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040" y="3066258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L1 cache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61172" y="2285738"/>
            <a:ext cx="766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Warps</a:t>
            </a:r>
            <a:endParaRPr lang="en-US" sz="16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09001" y="2713737"/>
            <a:ext cx="205584" cy="32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755391" y="2713737"/>
            <a:ext cx="3070" cy="34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165699" y="2722056"/>
            <a:ext cx="3070" cy="34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634151" y="2722056"/>
            <a:ext cx="143528" cy="33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42509" y="2529320"/>
            <a:ext cx="24673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2FAC3D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Reduces cache thrashing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30457" y="3070307"/>
            <a:ext cx="20890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2FAC3D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Relieves congestion</a:t>
            </a:r>
            <a:endParaRPr lang="en-US" dirty="0">
              <a:solidFill>
                <a:srgbClr val="2FAC3D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80739" y="1954951"/>
            <a:ext cx="1066819" cy="1015663"/>
            <a:chOff x="1992235" y="1947183"/>
            <a:chExt cx="1066819" cy="1015663"/>
          </a:xfrm>
        </p:grpSpPr>
        <p:sp>
          <p:nvSpPr>
            <p:cNvPr id="2" name="Rectangle 1"/>
            <p:cNvSpPr/>
            <p:nvPr/>
          </p:nvSpPr>
          <p:spPr>
            <a:xfrm>
              <a:off x="1992235" y="2161816"/>
              <a:ext cx="1066819" cy="560240"/>
            </a:xfrm>
            <a:prstGeom prst="rect">
              <a:avLst/>
            </a:prstGeom>
            <a:solidFill>
              <a:schemeClr val="bg2">
                <a:lumMod val="75000"/>
                <a:alpha val="55000"/>
              </a:schemeClr>
            </a:solidFill>
            <a:ln>
              <a:noFill/>
            </a:ln>
            <a:effectLst>
              <a:reflection stA="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93451" y="1947183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00"/>
                  </a:solidFill>
                </a:rPr>
                <a:t>☓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7" t="14866" r="14797" b="4894"/>
          <a:stretch/>
        </p:blipFill>
        <p:spPr>
          <a:xfrm>
            <a:off x="1201186" y="3077028"/>
            <a:ext cx="1579814" cy="33133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120348" y="822800"/>
            <a:ext cx="51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Cache-conscious wavefront scheduling </a:t>
            </a:r>
            <a:r>
              <a:rPr lang="en-GB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(</a:t>
            </a:r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CCWS)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020818" y="2564118"/>
            <a:ext cx="2089033" cy="866733"/>
            <a:chOff x="3830456" y="2537390"/>
            <a:chExt cx="2089033" cy="866733"/>
          </a:xfrm>
        </p:grpSpPr>
        <p:sp>
          <p:nvSpPr>
            <p:cNvPr id="48" name="Rectangle 47"/>
            <p:cNvSpPr/>
            <p:nvPr/>
          </p:nvSpPr>
          <p:spPr>
            <a:xfrm>
              <a:off x="4006026" y="2537390"/>
              <a:ext cx="175144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Cache Thrashing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830456" y="3034791"/>
              <a:ext cx="208903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GB" smtClean="0">
                  <a:solidFill>
                    <a:srgbClr val="FF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Memory Congestion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502100" y="3656062"/>
            <a:ext cx="59380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GB" sz="1400" b="1" i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Shortcomings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Couples warps </a:t>
            </a: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with cache performance</a:t>
            </a:r>
            <a:endParaRPr lang="en-GB" sz="14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Underutilization of shared memory resources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Dynamic policy has significant performance and cost overheads 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Static policy burdens the user with the task of profiling every workload</a:t>
            </a:r>
          </a:p>
          <a:p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30" name="Pentagon 29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CCWS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31" name="Pentagon 30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Prior state-of-the-art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548122" y="1174440"/>
            <a:ext cx="37768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Limits the degree of multithreading</a:t>
            </a:r>
            <a:endParaRPr lang="en-GB" sz="16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4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0" y="2196293"/>
            <a:ext cx="2277056" cy="51744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980739" y="1954951"/>
            <a:ext cx="1066819" cy="1015663"/>
            <a:chOff x="1992235" y="1947183"/>
            <a:chExt cx="1066819" cy="1015663"/>
          </a:xfrm>
        </p:grpSpPr>
        <p:sp>
          <p:nvSpPr>
            <p:cNvPr id="2" name="Rectangle 1"/>
            <p:cNvSpPr/>
            <p:nvPr/>
          </p:nvSpPr>
          <p:spPr>
            <a:xfrm>
              <a:off x="1992235" y="2161816"/>
              <a:ext cx="1066819" cy="560240"/>
            </a:xfrm>
            <a:prstGeom prst="rect">
              <a:avLst/>
            </a:prstGeom>
            <a:solidFill>
              <a:schemeClr val="bg2">
                <a:lumMod val="75000"/>
                <a:alpha val="55000"/>
              </a:schemeClr>
            </a:solidFill>
            <a:ln>
              <a:noFill/>
            </a:ln>
            <a:effectLst>
              <a:reflection stA="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93451" y="1947183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00"/>
                  </a:solidFill>
                </a:rPr>
                <a:t>☓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9811" y="2070527"/>
            <a:ext cx="609884" cy="769441"/>
            <a:chOff x="1796931" y="2063371"/>
            <a:chExt cx="1267860" cy="769441"/>
          </a:xfrm>
        </p:grpSpPr>
        <p:sp>
          <p:nvSpPr>
            <p:cNvPr id="36" name="Rectangle 35"/>
            <p:cNvSpPr/>
            <p:nvPr/>
          </p:nvSpPr>
          <p:spPr>
            <a:xfrm>
              <a:off x="1992235" y="2161816"/>
              <a:ext cx="1066819" cy="560240"/>
            </a:xfrm>
            <a:prstGeom prst="rect">
              <a:avLst/>
            </a:prstGeom>
            <a:solidFill>
              <a:schemeClr val="bg2">
                <a:lumMod val="75000"/>
                <a:alpha val="55000"/>
              </a:schemeClr>
            </a:solidFill>
            <a:ln>
              <a:noFill/>
            </a:ln>
            <a:effectLst>
              <a:reflection stA="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96931" y="2063371"/>
              <a:ext cx="126786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rgbClr val="FF0000"/>
                  </a:solidFill>
                </a:rPr>
                <a:t>☓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state-of-the-art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14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2" t="8211" r="21580" b="-220"/>
          <a:stretch/>
        </p:blipFill>
        <p:spPr>
          <a:xfrm>
            <a:off x="1177741" y="3040801"/>
            <a:ext cx="1611074" cy="3894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040" y="3066258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L1 cache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61172" y="2285738"/>
            <a:ext cx="766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Warps</a:t>
            </a:r>
            <a:endParaRPr lang="en-US" sz="16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09001" y="2713737"/>
            <a:ext cx="205584" cy="32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755391" y="2713737"/>
            <a:ext cx="3070" cy="34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7" t="14866" r="14797" b="4894"/>
          <a:stretch/>
        </p:blipFill>
        <p:spPr>
          <a:xfrm>
            <a:off x="1201186" y="3077028"/>
            <a:ext cx="1579814" cy="33133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30" name="Pentagon 29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CCWS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31" name="Pentagon 30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Prior state-of-the-art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8346" y="784326"/>
            <a:ext cx="5320491" cy="738791"/>
            <a:chOff x="768346" y="784326"/>
            <a:chExt cx="5320491" cy="738791"/>
          </a:xfrm>
        </p:grpSpPr>
        <p:sp>
          <p:nvSpPr>
            <p:cNvPr id="39" name="TextBox 38"/>
            <p:cNvSpPr txBox="1"/>
            <p:nvPr/>
          </p:nvSpPr>
          <p:spPr>
            <a:xfrm>
              <a:off x="1390669" y="784326"/>
              <a:ext cx="4075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Priority-based cache allocation (PCAL)</a:t>
              </a:r>
              <a:endParaRPr lang="en-GB" sz="14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8346" y="1184563"/>
              <a:ext cx="53204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600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Alter parallelism independent of memory </a:t>
              </a:r>
              <a:r>
                <a:rPr lang="en-GB" sz="160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system performance</a:t>
              </a:r>
              <a:endParaRPr lang="en-GB" sz="16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4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7" t="14866" r="14797" b="4894"/>
          <a:stretch/>
        </p:blipFill>
        <p:spPr>
          <a:xfrm>
            <a:off x="1201186" y="3084843"/>
            <a:ext cx="1579814" cy="3313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state-of-the-art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15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0" y="2196293"/>
            <a:ext cx="2277056" cy="5174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040" y="3066258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L1 cache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61172" y="2285738"/>
            <a:ext cx="766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Warps</a:t>
            </a:r>
            <a:endParaRPr lang="en-US" sz="16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09001" y="2713737"/>
            <a:ext cx="205584" cy="32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755391" y="2713737"/>
            <a:ext cx="3070" cy="34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519811" y="2070527"/>
            <a:ext cx="609884" cy="769441"/>
            <a:chOff x="1796931" y="2063371"/>
            <a:chExt cx="1267860" cy="769441"/>
          </a:xfrm>
        </p:grpSpPr>
        <p:sp>
          <p:nvSpPr>
            <p:cNvPr id="58" name="Rectangle 57"/>
            <p:cNvSpPr/>
            <p:nvPr/>
          </p:nvSpPr>
          <p:spPr>
            <a:xfrm>
              <a:off x="1992235" y="2161816"/>
              <a:ext cx="1066819" cy="560240"/>
            </a:xfrm>
            <a:prstGeom prst="rect">
              <a:avLst/>
            </a:prstGeom>
            <a:solidFill>
              <a:schemeClr val="bg2">
                <a:lumMod val="75000"/>
                <a:alpha val="55000"/>
              </a:schemeClr>
            </a:solidFill>
            <a:ln>
              <a:noFill/>
            </a:ln>
            <a:effectLst>
              <a:reflection stA="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796931" y="2063371"/>
              <a:ext cx="126786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rgbClr val="FF0000"/>
                  </a:solidFill>
                </a:rPr>
                <a:t>☓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390669" y="784326"/>
            <a:ext cx="407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Priority-based cache allocation (PCAL)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70699" y="2068775"/>
            <a:ext cx="1809533" cy="714519"/>
          </a:xfrm>
          <a:prstGeom prst="ellipse">
            <a:avLst/>
          </a:prstGeom>
          <a:noFill/>
          <a:ln w="28575"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22202" y="1419847"/>
            <a:ext cx="2232727" cy="648928"/>
            <a:chOff x="622202" y="1419847"/>
            <a:chExt cx="2232727" cy="648928"/>
          </a:xfrm>
        </p:grpSpPr>
        <p:sp>
          <p:nvSpPr>
            <p:cNvPr id="51" name="Rectangle 50"/>
            <p:cNvSpPr/>
            <p:nvPr/>
          </p:nvSpPr>
          <p:spPr>
            <a:xfrm>
              <a:off x="622202" y="1419847"/>
              <a:ext cx="22327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i="1" dirty="0" smtClean="0">
                  <a:solidFill>
                    <a:srgbClr val="FF26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Vital</a:t>
              </a:r>
              <a:r>
                <a:rPr lang="en-GB" b="1" i="1" dirty="0" smtClean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 </a:t>
              </a:r>
              <a:r>
                <a:rPr lang="en-GB" b="1" i="1" dirty="0" smtClean="0">
                  <a:solidFill>
                    <a:srgbClr val="FF26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warps </a:t>
              </a:r>
              <a:r>
                <a:rPr lang="en-GB" sz="1200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(W1, W2, W3)</a:t>
              </a:r>
              <a:endParaRPr lang="en-US" sz="1200" dirty="0">
                <a:solidFill>
                  <a:srgbClr val="00206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8" idx="0"/>
              <a:endCxn id="51" idx="2"/>
            </p:cNvCxnSpPr>
            <p:nvPr/>
          </p:nvCxnSpPr>
          <p:spPr>
            <a:xfrm flipV="1">
              <a:off x="1675466" y="1789179"/>
              <a:ext cx="63100" cy="279596"/>
            </a:xfrm>
            <a:prstGeom prst="straightConnector1">
              <a:avLst/>
            </a:prstGeom>
            <a:ln w="28575">
              <a:solidFill>
                <a:srgbClr val="F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>
            <a:off x="1086326" y="3057940"/>
            <a:ext cx="1809533" cy="430794"/>
          </a:xfrm>
          <a:prstGeom prst="ellipse">
            <a:avLst/>
          </a:prstGeom>
          <a:noFill/>
          <a:ln w="28575"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04514" y="3488734"/>
            <a:ext cx="2403222" cy="1435035"/>
            <a:chOff x="804514" y="3488734"/>
            <a:chExt cx="2403222" cy="1435035"/>
          </a:xfrm>
        </p:grpSpPr>
        <p:sp>
          <p:nvSpPr>
            <p:cNvPr id="52" name="Rectangle 51"/>
            <p:cNvSpPr/>
            <p:nvPr/>
          </p:nvSpPr>
          <p:spPr>
            <a:xfrm>
              <a:off x="804514" y="4092772"/>
              <a:ext cx="240322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i="1" dirty="0" smtClean="0">
                  <a:solidFill>
                    <a:srgbClr val="FF26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Cache-polluting warps </a:t>
              </a:r>
            </a:p>
            <a:p>
              <a:pPr algn="ctr"/>
              <a:r>
                <a:rPr lang="en-GB" sz="1200" dirty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(W1, </a:t>
              </a:r>
              <a:r>
                <a:rPr lang="en-GB" sz="1200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W2)</a:t>
              </a:r>
              <a:endParaRPr lang="en-US" sz="12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  <a:p>
              <a:endParaRPr lang="en-US" b="1" i="1" dirty="0">
                <a:solidFill>
                  <a:srgbClr val="FF2600"/>
                </a:solidFill>
              </a:endParaRPr>
            </a:p>
          </p:txBody>
        </p:sp>
        <p:cxnSp>
          <p:nvCxnSpPr>
            <p:cNvPr id="53" name="Straight Arrow Connector 52"/>
            <p:cNvCxnSpPr>
              <a:stCxn id="50" idx="4"/>
              <a:endCxn id="52" idx="0"/>
            </p:cNvCxnSpPr>
            <p:nvPr/>
          </p:nvCxnSpPr>
          <p:spPr>
            <a:xfrm>
              <a:off x="1991093" y="3488734"/>
              <a:ext cx="15032" cy="604038"/>
            </a:xfrm>
            <a:prstGeom prst="straightConnector1">
              <a:avLst/>
            </a:prstGeom>
            <a:ln w="28575">
              <a:solidFill>
                <a:srgbClr val="F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3690766" y="1842956"/>
            <a:ext cx="3262194" cy="2910067"/>
            <a:chOff x="3690766" y="1842956"/>
            <a:chExt cx="3262194" cy="2910067"/>
          </a:xfrm>
        </p:grpSpPr>
        <p:sp>
          <p:nvSpPr>
            <p:cNvPr id="71" name="Right Triangle 70"/>
            <p:cNvSpPr/>
            <p:nvPr/>
          </p:nvSpPr>
          <p:spPr>
            <a:xfrm rot="16200000">
              <a:off x="4275640" y="1971681"/>
              <a:ext cx="2223160" cy="2215992"/>
            </a:xfrm>
            <a:prstGeom prst="rtTriangle">
              <a:avLst/>
            </a:prstGeom>
            <a:pattFill prst="pct25">
              <a:fgClr>
                <a:srgbClr val="EA8E89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690766" y="1842956"/>
              <a:ext cx="3262194" cy="2910067"/>
              <a:chOff x="3690766" y="1842956"/>
              <a:chExt cx="3262194" cy="2910067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4267200" y="1842956"/>
                <a:ext cx="2368800" cy="2368800"/>
                <a:chOff x="4267200" y="1842956"/>
                <a:chExt cx="2368800" cy="2368800"/>
              </a:xfrm>
            </p:grpSpPr>
            <p:cxnSp>
              <p:nvCxnSpPr>
                <p:cNvPr id="80" name="Straight Arrow Connector 79"/>
                <p:cNvCxnSpPr/>
                <p:nvPr/>
              </p:nvCxnSpPr>
              <p:spPr>
                <a:xfrm>
                  <a:off x="4267200" y="4211756"/>
                  <a:ext cx="2368800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/>
                <p:nvPr/>
              </p:nvCxnSpPr>
              <p:spPr>
                <a:xfrm flipH="1" flipV="1">
                  <a:off x="4267200" y="1842956"/>
                  <a:ext cx="1942" cy="236880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Rectangle 74"/>
              <p:cNvSpPr/>
              <p:nvPr/>
            </p:nvSpPr>
            <p:spPr>
              <a:xfrm rot="16200000">
                <a:off x="2734735" y="2842690"/>
                <a:ext cx="2281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Cache-polluting warps</a:t>
                </a: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731559" y="4383691"/>
                <a:ext cx="12416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Vital warps</a:t>
                </a: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 rot="18900000" flipV="1">
                <a:off x="3804264" y="3080211"/>
                <a:ext cx="3148696" cy="21453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 rot="18875715">
                <a:off x="4688684" y="3129931"/>
                <a:ext cx="24701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b="1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PCAL search space</a:t>
                </a:r>
                <a:endParaRPr lang="en-US" b="1" dirty="0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167703" y="1193405"/>
            <a:ext cx="483540" cy="3640950"/>
            <a:chOff x="5167703" y="1193405"/>
            <a:chExt cx="483540" cy="3640950"/>
          </a:xfrm>
        </p:grpSpPr>
        <p:sp>
          <p:nvSpPr>
            <p:cNvPr id="69" name="Oval 68"/>
            <p:cNvSpPr/>
            <p:nvPr/>
          </p:nvSpPr>
          <p:spPr>
            <a:xfrm rot="2684235">
              <a:off x="5288986" y="1193405"/>
              <a:ext cx="362257" cy="364095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18875715">
              <a:off x="4117280" y="2435772"/>
              <a:ext cx="24701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CCWS search space</a:t>
              </a:r>
              <a:endParaRPr lang="en-US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46" name="Pentagon 45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PCAL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47" name="Pentagon 46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Prior state-of-the-art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98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state-of-the-art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16</a:t>
            </a:fld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1390669" y="784326"/>
            <a:ext cx="407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Priority-based cache allocation (PCAL)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283" y="1509357"/>
            <a:ext cx="1607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Vital warps </a:t>
            </a:r>
            <a:r>
              <a:rPr lang="en-GB" i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(N)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628" y="1860344"/>
            <a:ext cx="32432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Determine degree of multithreading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3206" y="247498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Cache-polluting warps </a:t>
            </a:r>
            <a:r>
              <a:rPr lang="en-GB" i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(p)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8687" y="2828957"/>
            <a:ext cx="45407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Subset of vital warps</a:t>
            </a:r>
          </a:p>
          <a:p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Ability to allocate and evict the L1 cache</a:t>
            </a:r>
          </a:p>
          <a:p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Reduce cache contention</a:t>
            </a:r>
            <a:endParaRPr lang="en-GB" sz="16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283" y="4076464"/>
            <a:ext cx="2945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Warp-tuple </a:t>
            </a:r>
            <a:r>
              <a:rPr lang="en-GB" sz="2800" i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{ N, p }</a:t>
            </a:r>
            <a:endParaRPr lang="en-US" sz="3200" i="1" dirty="0">
              <a:solidFill>
                <a:srgbClr val="C0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690766" y="1193405"/>
            <a:ext cx="3262194" cy="3640950"/>
            <a:chOff x="3690766" y="1193405"/>
            <a:chExt cx="3262194" cy="3640950"/>
          </a:xfrm>
        </p:grpSpPr>
        <p:grpSp>
          <p:nvGrpSpPr>
            <p:cNvPr id="5" name="Group 4"/>
            <p:cNvGrpSpPr/>
            <p:nvPr/>
          </p:nvGrpSpPr>
          <p:grpSpPr>
            <a:xfrm>
              <a:off x="3690766" y="1842956"/>
              <a:ext cx="3262194" cy="2910067"/>
              <a:chOff x="3690766" y="1842956"/>
              <a:chExt cx="3262194" cy="2910067"/>
            </a:xfrm>
          </p:grpSpPr>
          <p:sp>
            <p:nvSpPr>
              <p:cNvPr id="13" name="Right Triangle 12"/>
              <p:cNvSpPr/>
              <p:nvPr/>
            </p:nvSpPr>
            <p:spPr>
              <a:xfrm rot="16200000">
                <a:off x="4275640" y="1971681"/>
                <a:ext cx="2223160" cy="2215992"/>
              </a:xfrm>
              <a:prstGeom prst="rtTriangle">
                <a:avLst/>
              </a:prstGeom>
              <a:pattFill prst="pct25">
                <a:fgClr>
                  <a:srgbClr val="EA8E89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3690766" y="1842956"/>
                <a:ext cx="3262194" cy="2910067"/>
                <a:chOff x="3690766" y="1842956"/>
                <a:chExt cx="3262194" cy="2910067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267200" y="1842956"/>
                  <a:ext cx="2368800" cy="2368800"/>
                  <a:chOff x="4267200" y="1842956"/>
                  <a:chExt cx="2368800" cy="2368800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4267200" y="4211756"/>
                    <a:ext cx="2368800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 flipH="1" flipV="1">
                    <a:off x="4267200" y="1842956"/>
                    <a:ext cx="1942" cy="236880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Rectangle 29"/>
                <p:cNvSpPr/>
                <p:nvPr/>
              </p:nvSpPr>
              <p:spPr>
                <a:xfrm rot="16200000">
                  <a:off x="2734735" y="2842690"/>
                  <a:ext cx="22813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Cache-polluting warps</a:t>
                  </a:r>
                  <a:endParaRPr lang="en-US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4731559" y="4383691"/>
                  <a:ext cx="12416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Vital warps</a:t>
                  </a:r>
                  <a:endParaRPr lang="en-US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rot="18900000" flipV="1">
                  <a:off x="3804264" y="3080211"/>
                  <a:ext cx="3148696" cy="21453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 rot="18875715">
                  <a:off x="4688684" y="3129931"/>
                  <a:ext cx="24701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b="1" dirty="0" smtClean="0"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PCAL search space</a:t>
                  </a:r>
                  <a:endParaRPr lang="en-US" b="1" dirty="0"/>
                </a:p>
              </p:txBody>
            </p:sp>
          </p:grpSp>
        </p:grpSp>
        <p:sp>
          <p:nvSpPr>
            <p:cNvPr id="3" name="Oval 2"/>
            <p:cNvSpPr/>
            <p:nvPr/>
          </p:nvSpPr>
          <p:spPr>
            <a:xfrm rot="2684235">
              <a:off x="5288986" y="1193405"/>
              <a:ext cx="362257" cy="364095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18875715">
              <a:off x="4117280" y="2435772"/>
              <a:ext cx="24701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CCWS search space</a:t>
              </a:r>
              <a:endParaRPr lang="en-US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49" name="Pentagon 48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PCAL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50" name="Pentagon 49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Prior state-of-the-art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82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PCAL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17</a:t>
            </a:fld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342901" y="1089180"/>
            <a:ext cx="30121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euristic-based iterative search are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slow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in hardware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rone to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local optima 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 presence of multiple performance peaks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These two limitations lead to sub-optimal solutions</a:t>
            </a:r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6029104" y="2682814"/>
            <a:ext cx="285354" cy="207647"/>
          </a:xfrm>
          <a:prstGeom prst="curvedConnector3">
            <a:avLst>
              <a:gd name="adj1" fmla="val 88344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690000" y="1843200"/>
            <a:ext cx="3262194" cy="2910067"/>
            <a:chOff x="3690766" y="1842956"/>
            <a:chExt cx="3262194" cy="2910067"/>
          </a:xfrm>
        </p:grpSpPr>
        <p:grpSp>
          <p:nvGrpSpPr>
            <p:cNvPr id="36" name="Group 35"/>
            <p:cNvGrpSpPr/>
            <p:nvPr/>
          </p:nvGrpSpPr>
          <p:grpSpPr>
            <a:xfrm>
              <a:off x="4267200" y="1842956"/>
              <a:ext cx="2368800" cy="2368800"/>
              <a:chOff x="4267200" y="1842956"/>
              <a:chExt cx="2368800" cy="23688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>
                <a:off x="4267200" y="4211756"/>
                <a:ext cx="2368800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4267200" y="1842956"/>
                <a:ext cx="1942" cy="236880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ctangle 37"/>
            <p:cNvSpPr/>
            <p:nvPr/>
          </p:nvSpPr>
          <p:spPr>
            <a:xfrm rot="16200000">
              <a:off x="2734735" y="2842690"/>
              <a:ext cx="2281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chemeClr val="accent4">
                      <a:lumMod val="50000"/>
                    </a:schemeClr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Cache-polluting warps</a:t>
              </a:r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1559" y="4383691"/>
              <a:ext cx="12416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chemeClr val="accent4">
                      <a:lumMod val="50000"/>
                    </a:schemeClr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Vital warps</a:t>
              </a:r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8900000" flipV="1">
              <a:off x="3804264" y="3080211"/>
              <a:ext cx="3148696" cy="21453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/>
          <p:cNvSpPr/>
          <p:nvPr/>
        </p:nvSpPr>
        <p:spPr>
          <a:xfrm rot="16200000">
            <a:off x="4272767" y="1986028"/>
            <a:ext cx="2223160" cy="2215992"/>
          </a:xfrm>
          <a:prstGeom prst="rtTriangle">
            <a:avLst/>
          </a:prstGeom>
          <a:pattFill prst="pct2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376407" y="1881324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093545" y="2172942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828841" y="2446538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545427" y="2731892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271246" y="3015885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995336" y="3307504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012867" y="3614668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390564" y="3606847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06539" y="3606847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rot="18962808">
            <a:off x="4515134" y="2374988"/>
            <a:ext cx="18485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smtClean="0">
                <a:latin typeface="Centaur" panose="02030504050205020304" pitchFamily="18" charset="0"/>
                <a:cs typeface="Nirmala UI Semilight" panose="020B0402040204020203" pitchFamily="34" charset="0"/>
              </a:rPr>
              <a:t>Iterative hill climbing</a:t>
            </a:r>
            <a:endParaRPr lang="en-US" sz="1400" b="1" dirty="0"/>
          </a:p>
        </p:txBody>
      </p:sp>
      <p:sp>
        <p:nvSpPr>
          <p:cNvPr id="58" name="Rectangle 57"/>
          <p:cNvSpPr/>
          <p:nvPr/>
        </p:nvSpPr>
        <p:spPr>
          <a:xfrm>
            <a:off x="5268158" y="3290632"/>
            <a:ext cx="13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latin typeface="Centaur" panose="02030504050205020304" pitchFamily="18" charset="0"/>
                <a:cs typeface="Nirmala UI Semilight" panose="020B0402040204020203" pitchFamily="34" charset="0"/>
              </a:rPr>
              <a:t>Local optimum</a:t>
            </a:r>
            <a:endParaRPr lang="en-US" sz="1400" b="1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30" name="Pentagon 29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Limitations of PCAL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31" name="Pentagon 30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Prior state-of-the-art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8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407E-6 -4.69136E-6 L -0.04189 0.0567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6" y="2840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4.81481E-6 L -0.0419 0.05463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" y="271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1.23457E-7 L -0.0419 0.0546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" y="271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3.20988E-6 L -0.0419 0.0546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" y="271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3.7037E-6 L -0.0419 0.05463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" y="271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3.82716E-6 L 0.00138 0.06173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308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1.7284E-6 L 0.0544 -0.00154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" y="-93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1.48148E-6 L 0.04954 1.48148E-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1.48148E-6 L 0.04954 1.48148E-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18</a:t>
            </a:fld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3690766" y="1842956"/>
            <a:ext cx="3262194" cy="2910067"/>
            <a:chOff x="3690766" y="1842956"/>
            <a:chExt cx="3262194" cy="2910067"/>
          </a:xfrm>
        </p:grpSpPr>
        <p:sp>
          <p:nvSpPr>
            <p:cNvPr id="13" name="Right Triangle 12"/>
            <p:cNvSpPr/>
            <p:nvPr/>
          </p:nvSpPr>
          <p:spPr>
            <a:xfrm rot="16200000">
              <a:off x="4275640" y="1971681"/>
              <a:ext cx="2223160" cy="2215992"/>
            </a:xfrm>
            <a:prstGeom prst="rtTriangle">
              <a:avLst/>
            </a:prstGeom>
            <a:pattFill prst="pct25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690766" y="1842956"/>
              <a:ext cx="3262194" cy="2910067"/>
              <a:chOff x="3690766" y="1842956"/>
              <a:chExt cx="3262194" cy="2910067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267200" y="1842956"/>
                <a:ext cx="2368800" cy="2368800"/>
                <a:chOff x="4267200" y="1842956"/>
                <a:chExt cx="2368800" cy="2368800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4267200" y="4211756"/>
                  <a:ext cx="2368800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H="1" flipV="1">
                  <a:off x="4267200" y="1842956"/>
                  <a:ext cx="1942" cy="236880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Rectangle 29"/>
              <p:cNvSpPr/>
              <p:nvPr/>
            </p:nvSpPr>
            <p:spPr>
              <a:xfrm rot="16200000">
                <a:off x="2734735" y="2842690"/>
                <a:ext cx="2281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Cache-polluting warps</a:t>
                </a: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731559" y="4383691"/>
                <a:ext cx="12416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Vital warps</a:t>
                </a: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 rot="18900000" flipV="1">
                <a:off x="3804264" y="3080211"/>
                <a:ext cx="3148696" cy="21453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Rectangle 36"/>
          <p:cNvSpPr/>
          <p:nvPr/>
        </p:nvSpPr>
        <p:spPr>
          <a:xfrm>
            <a:off x="98081" y="1455818"/>
            <a:ext cx="375835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5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Balance TLP and memory performance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5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5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</a:t>
            </a:r>
            <a:r>
              <a:rPr lang="en-GB" sz="15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void local optima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5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5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Converge expeditiously</a:t>
            </a:r>
            <a:endParaRPr lang="en-GB" sz="15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5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5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Low sampling and hardware overhead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5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5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Avoid burdening the user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793181" y="3384080"/>
            <a:ext cx="180000" cy="18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081938" y="3541870"/>
            <a:ext cx="1494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latin typeface="Centaur" panose="02030504050205020304" pitchFamily="18" charset="0"/>
                <a:cs typeface="Nirmala UI Semilight" panose="020B0402040204020203" pitchFamily="34" charset="0"/>
              </a:rPr>
              <a:t>Best warp-tuple?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718814" y="900313"/>
            <a:ext cx="34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How to find the </a:t>
            </a:r>
            <a:r>
              <a:rPr lang="en-GB" b="1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best warp-tuple?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35" name="Pentagon 34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36" name="Pentagon 35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Goals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9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19</a:t>
            </a:fld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297827" y="1251490"/>
            <a:ext cx="6277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 technique to dynamically balance TLP and memory system performance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GB" sz="28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612" y="706227"/>
            <a:ext cx="4075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i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Poise</a:t>
            </a:r>
            <a:endParaRPr lang="en-GB" sz="1400" i="1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595" y="1803499"/>
            <a:ext cx="2881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Machine Learning Framework</a:t>
            </a:r>
            <a:endParaRPr lang="en-GB" sz="1000" b="1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43343" y="1800501"/>
            <a:ext cx="269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Hardware Inference Engine</a:t>
            </a:r>
            <a:endParaRPr lang="en-GB" sz="1000" b="1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35086" y="3414448"/>
            <a:ext cx="1078583" cy="818584"/>
            <a:chOff x="907380" y="3696677"/>
            <a:chExt cx="1078583" cy="818584"/>
          </a:xfrm>
        </p:grpSpPr>
        <p:sp>
          <p:nvSpPr>
            <p:cNvPr id="12" name="Rectangle 11"/>
            <p:cNvSpPr/>
            <p:nvPr/>
          </p:nvSpPr>
          <p:spPr>
            <a:xfrm>
              <a:off x="930031" y="3696677"/>
              <a:ext cx="1032487" cy="81858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07380" y="3798276"/>
              <a:ext cx="107858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Training Dataset</a:t>
              </a:r>
              <a:endParaRPr lang="en-GB" sz="10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81904" y="3057370"/>
            <a:ext cx="2712693" cy="555365"/>
            <a:chOff x="581904" y="2752574"/>
            <a:chExt cx="2712693" cy="55536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397582" y="3305035"/>
              <a:ext cx="1025574" cy="2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81904" y="2752574"/>
              <a:ext cx="27126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Feature Set</a:t>
              </a:r>
              <a:endParaRPr lang="en-GB" sz="8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63833" y="2989449"/>
              <a:ext cx="10511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Sample Input</a:t>
              </a:r>
              <a:endParaRPr lang="en-GB" sz="8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201862" y="4016604"/>
            <a:ext cx="1431927" cy="509057"/>
            <a:chOff x="1201862" y="3711808"/>
            <a:chExt cx="1431927" cy="509057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1397582" y="3711808"/>
              <a:ext cx="1025574" cy="8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201862" y="3738776"/>
              <a:ext cx="14319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Sample Output</a:t>
              </a:r>
              <a:endParaRPr lang="en-GB" sz="8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35936" y="3943866"/>
              <a:ext cx="11864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Best warp-tuple</a:t>
              </a:r>
              <a:endParaRPr lang="en-GB" sz="8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91896" y="3417897"/>
            <a:ext cx="1117213" cy="818584"/>
            <a:chOff x="876120" y="3696677"/>
            <a:chExt cx="1117213" cy="818584"/>
          </a:xfrm>
        </p:grpSpPr>
        <p:sp>
          <p:nvSpPr>
            <p:cNvPr id="54" name="Rectangle 53"/>
            <p:cNvSpPr/>
            <p:nvPr/>
          </p:nvSpPr>
          <p:spPr>
            <a:xfrm>
              <a:off x="930031" y="3696677"/>
              <a:ext cx="1032487" cy="81858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76120" y="3798276"/>
              <a:ext cx="111721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Regression Model</a:t>
              </a:r>
              <a:endParaRPr lang="en-GB" sz="10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72796" y="2114710"/>
            <a:ext cx="2712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Supervised learning</a:t>
            </a:r>
            <a:endParaRPr lang="en-GB" sz="1000" dirty="0">
              <a:solidFill>
                <a:schemeClr val="accent1">
                  <a:lumMod val="7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452165" y="3432000"/>
            <a:ext cx="1171860" cy="513901"/>
            <a:chOff x="3452165" y="3127204"/>
            <a:chExt cx="1171860" cy="513901"/>
          </a:xfrm>
        </p:grpSpPr>
        <p:sp>
          <p:nvSpPr>
            <p:cNvPr id="59" name="Right Arrow 58"/>
            <p:cNvSpPr/>
            <p:nvPr/>
          </p:nvSpPr>
          <p:spPr>
            <a:xfrm>
              <a:off x="3478293" y="3396783"/>
              <a:ext cx="1130101" cy="244322"/>
            </a:xfrm>
            <a:prstGeom prst="rightArrow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52165" y="3127204"/>
              <a:ext cx="11718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Feature weights</a:t>
              </a:r>
              <a:endParaRPr lang="en-GB" sz="8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22009" y="3424013"/>
            <a:ext cx="1266554" cy="818584"/>
            <a:chOff x="832153" y="3696677"/>
            <a:chExt cx="1266554" cy="818584"/>
          </a:xfrm>
        </p:grpSpPr>
        <p:sp>
          <p:nvSpPr>
            <p:cNvPr id="62" name="Rectangle 61"/>
            <p:cNvSpPr/>
            <p:nvPr/>
          </p:nvSpPr>
          <p:spPr>
            <a:xfrm>
              <a:off x="930031" y="3696677"/>
              <a:ext cx="1032487" cy="8185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2153" y="3716071"/>
              <a:ext cx="12665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Prediction Stage &amp;</a:t>
              </a:r>
              <a:endParaRPr lang="en-GB" sz="1400" dirty="0" smtClean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  <a:p>
              <a:pPr algn="ctr"/>
              <a:r>
                <a:rPr lang="en-GB" sz="14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Local Search</a:t>
              </a:r>
              <a:endParaRPr lang="en-GB" sz="9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96183" y="2128441"/>
            <a:ext cx="2785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Runtime prediction</a:t>
            </a:r>
            <a:endParaRPr lang="en-GB" sz="1000" dirty="0">
              <a:solidFill>
                <a:schemeClr val="accent1">
                  <a:lumMod val="7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4325113" y="2817703"/>
            <a:ext cx="1935198" cy="582867"/>
            <a:chOff x="4325113" y="2512907"/>
            <a:chExt cx="1935198" cy="582867"/>
          </a:xfrm>
        </p:grpSpPr>
        <p:cxnSp>
          <p:nvCxnSpPr>
            <p:cNvPr id="66" name="Straight Arrow Connector 65"/>
            <p:cNvCxnSpPr/>
            <p:nvPr/>
          </p:nvCxnSpPr>
          <p:spPr>
            <a:xfrm>
              <a:off x="5133114" y="2760459"/>
              <a:ext cx="3017" cy="3353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4325113" y="2512907"/>
              <a:ext cx="1935198" cy="546308"/>
              <a:chOff x="4325113" y="2512907"/>
              <a:chExt cx="1935198" cy="546308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5133114" y="2782216"/>
                <a:ext cx="112719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Runtime Input</a:t>
                </a:r>
                <a:endParaRPr lang="en-GB" sz="8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325113" y="2512907"/>
                <a:ext cx="17354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Unseen user </a:t>
                </a:r>
                <a:r>
                  <a:rPr lang="en-GB" sz="1200" dirty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a</a:t>
                </a:r>
                <a:r>
                  <a:rPr lang="en-GB" sz="1200" dirty="0" smtClean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pplication</a:t>
                </a:r>
                <a:endParaRPr lang="en-GB" sz="800" dirty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5621384" y="3818200"/>
            <a:ext cx="1266450" cy="484399"/>
            <a:chOff x="5621384" y="3513404"/>
            <a:chExt cx="1266450" cy="484399"/>
          </a:xfrm>
        </p:grpSpPr>
        <p:sp>
          <p:nvSpPr>
            <p:cNvPr id="74" name="TextBox 73"/>
            <p:cNvSpPr txBox="1"/>
            <p:nvPr/>
          </p:nvSpPr>
          <p:spPr>
            <a:xfrm>
              <a:off x="5621384" y="3513404"/>
              <a:ext cx="12613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Poise</a:t>
              </a:r>
              <a:r>
                <a:rPr lang="en-GB" sz="12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 Prediction</a:t>
              </a:r>
              <a:endParaRPr lang="en-GB" sz="8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651777" y="3522444"/>
              <a:ext cx="842808" cy="60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632787" y="3720804"/>
              <a:ext cx="12550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Best warp-tuple</a:t>
              </a:r>
              <a:endParaRPr lang="en-GB" sz="8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258240" y="3867413"/>
            <a:ext cx="143192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i="1" smtClean="0">
                <a:latin typeface="Centaur" panose="02030504050205020304" pitchFamily="18" charset="0"/>
                <a:cs typeface="Nirmala UI Semilight" panose="020B0402040204020203" pitchFamily="34" charset="0"/>
              </a:rPr>
              <a:t>via </a:t>
            </a:r>
            <a:r>
              <a:rPr lang="en-GB" sz="1200" i="1" dirty="0" smtClean="0">
                <a:latin typeface="Centaur" panose="02030504050205020304" pitchFamily="18" charset="0"/>
                <a:cs typeface="Nirmala UI Semilight" panose="020B0402040204020203" pitchFamily="34" charset="0"/>
              </a:rPr>
              <a:t>compiler</a:t>
            </a:r>
            <a:endParaRPr lang="en-GB" sz="800" i="1" dirty="0"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 rot="16200000">
            <a:off x="-523508" y="3728913"/>
            <a:ext cx="143192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entaur" panose="02030504050205020304" pitchFamily="18" charset="0"/>
                <a:cs typeface="Nirmala UI Semilight" panose="020B0402040204020203" pitchFamily="34" charset="0"/>
              </a:rPr>
              <a:t>Profiled Kernels</a:t>
            </a:r>
            <a:endParaRPr lang="en-GB" sz="800" dirty="0"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52" name="Pentagon 51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Poise</a:t>
              </a:r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: A System Overview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8" name="Pentagon 67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Poise</a:t>
              </a:r>
              <a:endParaRPr lang="en-US" sz="1000" i="1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93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Architecture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</a:t>
            </a:fld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3171685" y="936247"/>
            <a:ext cx="374185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Overview</a:t>
            </a:r>
            <a:endParaRPr lang="en-GB" sz="1400" b="1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GPUs are </a:t>
            </a:r>
            <a:r>
              <a:rPr lang="en-GB" sz="16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hroughput-oriented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systems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Focus on overall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system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throughput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Rely on high levels of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multithreading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Implemented by switching across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warps</a:t>
            </a: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Overlap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latency </a:t>
            </a: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with useful</a:t>
            </a:r>
            <a:r>
              <a:rPr lang="en-GB" sz="16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2406" y="1108661"/>
            <a:ext cx="3050538" cy="3201011"/>
            <a:chOff x="82406" y="1108661"/>
            <a:chExt cx="3626656" cy="3401968"/>
          </a:xfrm>
        </p:grpSpPr>
        <p:sp>
          <p:nvSpPr>
            <p:cNvPr id="51" name="Rectangle 50"/>
            <p:cNvSpPr/>
            <p:nvPr/>
          </p:nvSpPr>
          <p:spPr>
            <a:xfrm>
              <a:off x="82406" y="3939733"/>
              <a:ext cx="3626656" cy="57089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DRAM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9670" y="1108661"/>
              <a:ext cx="3081649" cy="2848729"/>
              <a:chOff x="259670" y="1108661"/>
              <a:chExt cx="3081649" cy="284872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95944" y="1108661"/>
                <a:ext cx="2905130" cy="590316"/>
                <a:chOff x="1354949" y="1108661"/>
                <a:chExt cx="2905130" cy="590316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354949" y="1108662"/>
                  <a:ext cx="685800" cy="58102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SM</a:t>
                  </a:r>
                  <a:endPara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64614" y="1108661"/>
                  <a:ext cx="685800" cy="58102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SM</a:t>
                  </a:r>
                  <a:endPara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574279" y="1117952"/>
                  <a:ext cx="685800" cy="58102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SM</a:t>
                  </a:r>
                  <a:endPara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" name="Rectangle 26"/>
              <p:cNvSpPr/>
              <p:nvPr/>
            </p:nvSpPr>
            <p:spPr>
              <a:xfrm>
                <a:off x="457373" y="2955540"/>
                <a:ext cx="2843701" cy="55289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57373" y="2031383"/>
                <a:ext cx="577815" cy="4678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583448" y="2031382"/>
                <a:ext cx="577815" cy="4678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709523" y="2020821"/>
                <a:ext cx="577815" cy="4678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259670" y="1665604"/>
                <a:ext cx="3081649" cy="363808"/>
                <a:chOff x="341446" y="1665604"/>
                <a:chExt cx="3081649" cy="363808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341446" y="1665604"/>
                  <a:ext cx="839838" cy="355147"/>
                  <a:chOff x="341446" y="1665604"/>
                  <a:chExt cx="839838" cy="355147"/>
                </a:xfrm>
              </p:grpSpPr>
              <p:pic>
                <p:nvPicPr>
                  <p:cNvPr id="38" name="Picture 37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89764" y="1669318"/>
                    <a:ext cx="791520" cy="351433"/>
                  </a:xfrm>
                  <a:prstGeom prst="rect">
                    <a:avLst/>
                  </a:prstGeom>
                </p:spPr>
              </p:pic>
              <p:pic>
                <p:nvPicPr>
                  <p:cNvPr id="53" name="Picture 52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41446" y="1665604"/>
                    <a:ext cx="791520" cy="3514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" name="Group 4"/>
                <p:cNvGrpSpPr/>
                <p:nvPr/>
              </p:nvGrpSpPr>
              <p:grpSpPr>
                <a:xfrm>
                  <a:off x="1435361" y="1669885"/>
                  <a:ext cx="839838" cy="355147"/>
                  <a:chOff x="1435361" y="1669885"/>
                  <a:chExt cx="839838" cy="355147"/>
                </a:xfrm>
              </p:grpSpPr>
              <p:pic>
                <p:nvPicPr>
                  <p:cNvPr id="40" name="Picture 3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83679" y="1673599"/>
                    <a:ext cx="791520" cy="351433"/>
                  </a:xfrm>
                  <a:prstGeom prst="rect">
                    <a:avLst/>
                  </a:prstGeom>
                </p:spPr>
              </p:pic>
              <p:pic>
                <p:nvPicPr>
                  <p:cNvPr id="54" name="Picture 5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35361" y="1669885"/>
                    <a:ext cx="791520" cy="3514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2583257" y="1674265"/>
                  <a:ext cx="839838" cy="355147"/>
                  <a:chOff x="2583257" y="1674265"/>
                  <a:chExt cx="839838" cy="355147"/>
                </a:xfrm>
              </p:grpSpPr>
              <p:pic>
                <p:nvPicPr>
                  <p:cNvPr id="42" name="Picture 41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631575" y="1677979"/>
                    <a:ext cx="791520" cy="351433"/>
                  </a:xfrm>
                  <a:prstGeom prst="rect">
                    <a:avLst/>
                  </a:prstGeom>
                </p:spPr>
              </p:pic>
              <p:pic>
                <p:nvPicPr>
                  <p:cNvPr id="55" name="Picture 5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583257" y="1674265"/>
                    <a:ext cx="791520" cy="35143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4" name="Group 13"/>
              <p:cNvGrpSpPr/>
              <p:nvPr/>
            </p:nvGrpSpPr>
            <p:grpSpPr>
              <a:xfrm>
                <a:off x="382847" y="2480942"/>
                <a:ext cx="2936687" cy="498477"/>
                <a:chOff x="464623" y="2480942"/>
                <a:chExt cx="2936687" cy="498477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64623" y="2488582"/>
                  <a:ext cx="646673" cy="488868"/>
                  <a:chOff x="464623" y="2488582"/>
                  <a:chExt cx="646673" cy="488868"/>
                </a:xfrm>
              </p:grpSpPr>
              <p:pic>
                <p:nvPicPr>
                  <p:cNvPr id="45" name="Picture 44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64623" y="2488582"/>
                    <a:ext cx="598349" cy="485148"/>
                  </a:xfrm>
                  <a:prstGeom prst="rect">
                    <a:avLst/>
                  </a:prstGeom>
                </p:spPr>
              </p:pic>
              <p:pic>
                <p:nvPicPr>
                  <p:cNvPr id="56" name="Picture 5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12947" y="2492302"/>
                    <a:ext cx="598349" cy="4851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594822" y="2490551"/>
                  <a:ext cx="646673" cy="488868"/>
                  <a:chOff x="1594822" y="2490551"/>
                  <a:chExt cx="646673" cy="488868"/>
                </a:xfrm>
              </p:grpSpPr>
              <p:pic>
                <p:nvPicPr>
                  <p:cNvPr id="46" name="Picture 4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594822" y="2490551"/>
                    <a:ext cx="598349" cy="485148"/>
                  </a:xfrm>
                  <a:prstGeom prst="rect">
                    <a:avLst/>
                  </a:prstGeom>
                </p:spPr>
              </p:pic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643146" y="2494271"/>
                    <a:ext cx="598349" cy="4851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2754637" y="2480942"/>
                  <a:ext cx="646673" cy="488868"/>
                  <a:chOff x="2754637" y="2480942"/>
                  <a:chExt cx="646673" cy="488868"/>
                </a:xfrm>
              </p:grpSpPr>
              <p:pic>
                <p:nvPicPr>
                  <p:cNvPr id="47" name="Picture 46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54637" y="2480942"/>
                    <a:ext cx="598349" cy="485148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802961" y="2484662"/>
                    <a:ext cx="598349" cy="48514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" name="Group 12"/>
              <p:cNvGrpSpPr/>
              <p:nvPr/>
            </p:nvGrpSpPr>
            <p:grpSpPr>
              <a:xfrm>
                <a:off x="1114841" y="3492842"/>
                <a:ext cx="1452966" cy="464548"/>
                <a:chOff x="1196617" y="3492842"/>
                <a:chExt cx="1452966" cy="464548"/>
              </a:xfrm>
            </p:grpSpPr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6617" y="3492842"/>
                  <a:ext cx="498624" cy="450449"/>
                </a:xfrm>
                <a:prstGeom prst="rect">
                  <a:avLst/>
                </a:prstGeom>
              </p:spPr>
            </p:pic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27474" y="3500793"/>
                  <a:ext cx="498624" cy="450449"/>
                </a:xfrm>
                <a:prstGeom prst="rect">
                  <a:avLst/>
                </a:prstGeom>
              </p:spPr>
            </p:pic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95201" y="3503221"/>
                  <a:ext cx="498624" cy="450449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52375" y="3496562"/>
                  <a:ext cx="498624" cy="450449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83232" y="3504513"/>
                  <a:ext cx="498624" cy="450449"/>
                </a:xfrm>
                <a:prstGeom prst="rect">
                  <a:avLst/>
                </a:prstGeom>
              </p:spPr>
            </p:pic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50959" y="3506941"/>
                  <a:ext cx="498624" cy="45044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63" name="Pentagon 62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Overview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8" name="Pentagon 7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GPU Architecture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20</a:t>
            </a:fld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471487" y="1765776"/>
            <a:ext cx="630436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Black-box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techniques provide little insight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Analytical </a:t>
            </a: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model uses </a:t>
            </a:r>
            <a:r>
              <a:rPr lang="en-GB" sz="16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domain knowledge </a:t>
            </a: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to identify reliable 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features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Allows us to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reason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about the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effectiveness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of different features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Proposed feature vector consists of only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seven 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features</a:t>
            </a:r>
          </a:p>
          <a:p>
            <a:pPr marL="342900" indent="-342900">
              <a:buFont typeface="Arial" charset="0"/>
              <a:buChar char="•"/>
            </a:pPr>
            <a:endParaRPr lang="en-GB" sz="14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GB" sz="14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r>
              <a:rPr lang="en-GB" sz="1600" i="1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More details about the analytical model in the paper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Framework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4733" y="919101"/>
            <a:ext cx="4075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Analytical Model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4969565"/>
            <a:ext cx="5606993" cy="174132"/>
            <a:chOff x="0" y="4969565"/>
            <a:chExt cx="5606993" cy="174132"/>
          </a:xfrm>
        </p:grpSpPr>
        <p:sp>
          <p:nvSpPr>
            <p:cNvPr id="15" name="Pentagon 14"/>
            <p:cNvSpPr/>
            <p:nvPr/>
          </p:nvSpPr>
          <p:spPr>
            <a:xfrm>
              <a:off x="2471704" y="4970897"/>
              <a:ext cx="3135289" cy="172800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        Analytical Model	         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0" y="4969565"/>
              <a:ext cx="4245997" cy="173935"/>
              <a:chOff x="0" y="4969565"/>
              <a:chExt cx="4245997" cy="173935"/>
            </a:xfrm>
          </p:grpSpPr>
          <p:sp>
            <p:nvSpPr>
              <p:cNvPr id="12" name="Pentagon 11"/>
              <p:cNvSpPr/>
              <p:nvPr/>
            </p:nvSpPr>
            <p:spPr>
              <a:xfrm>
                <a:off x="1110708" y="4969566"/>
                <a:ext cx="3135289" cy="172800"/>
              </a:xfrm>
              <a:prstGeom prst="homePlat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 smtClean="0">
                    <a:solidFill>
                      <a:schemeClr val="accent3">
                        <a:lumMod val="50000"/>
                      </a:schemeClr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Machine </a:t>
                </a:r>
                <a:r>
                  <a:rPr lang="en-US" sz="1000" smtClean="0">
                    <a:solidFill>
                      <a:schemeClr val="accent3">
                        <a:lumMod val="50000"/>
                      </a:schemeClr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Learning Framework</a:t>
                </a:r>
                <a:endParaRPr lang="en-US" sz="1000" dirty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14" name="Pentagon 13"/>
              <p:cNvSpPr/>
              <p:nvPr/>
            </p:nvSpPr>
            <p:spPr>
              <a:xfrm>
                <a:off x="0" y="4969565"/>
                <a:ext cx="2261350" cy="173935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 smtClean="0">
                    <a:solidFill>
                      <a:srgbClr val="C00000"/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Poise</a:t>
                </a:r>
                <a:endParaRPr lang="en-US" sz="1000" i="1" dirty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21</a:t>
            </a:fld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342901" y="1574539"/>
            <a:ext cx="62509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We use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Negative Binomial 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regression to perform supervised learning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Inputs are mapped to the output using a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log-linear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link function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600" i="1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Reasons for selecting Negative Binomial 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regression:</a:t>
            </a: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800100" lvl="1" indent="-342900">
              <a:buClr>
                <a:srgbClr val="C00000"/>
              </a:buClr>
              <a:buFont typeface="Arial" charset="0"/>
              <a:buChar char="•"/>
            </a:pP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800100" lvl="1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Predicts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discrete non-negative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warp-tuple values</a:t>
            </a:r>
          </a:p>
          <a:p>
            <a:pPr marL="800100" lvl="1" indent="-342900">
              <a:buClr>
                <a:srgbClr val="C00000"/>
              </a:buClr>
              <a:buFont typeface="Arial" charset="0"/>
              <a:buChar char="•"/>
            </a:pP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800100" lvl="1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6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Lightweight</a:t>
            </a: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in training 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time</a:t>
            </a: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and dataset</a:t>
            </a:r>
          </a:p>
          <a:p>
            <a:pPr marL="800100" lvl="1" indent="-342900">
              <a:buClr>
                <a:srgbClr val="C00000"/>
              </a:buClr>
              <a:buFont typeface="Arial" charset="0"/>
              <a:buChar char="•"/>
            </a:pP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800100" lvl="1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Low </a:t>
            </a:r>
            <a:r>
              <a:rPr lang="en-GB" sz="16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computational 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demand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for training and inference</a:t>
            </a: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800100" lvl="1" indent="-342900">
              <a:buClr>
                <a:srgbClr val="C00000"/>
              </a:buClr>
              <a:buFont typeface="Arial" charset="0"/>
              <a:buChar char="•"/>
            </a:pP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Framework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4733" y="919101"/>
            <a:ext cx="4075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Regression Model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0" y="4969565"/>
            <a:ext cx="5606993" cy="174132"/>
            <a:chOff x="0" y="4969565"/>
            <a:chExt cx="5606993" cy="174132"/>
          </a:xfrm>
        </p:grpSpPr>
        <p:sp>
          <p:nvSpPr>
            <p:cNvPr id="12" name="Pentagon 11"/>
            <p:cNvSpPr/>
            <p:nvPr/>
          </p:nvSpPr>
          <p:spPr>
            <a:xfrm>
              <a:off x="2471704" y="4970897"/>
              <a:ext cx="3135289" cy="172800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        Regression Model	         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0" y="4969565"/>
              <a:ext cx="4245997" cy="173935"/>
              <a:chOff x="0" y="4969565"/>
              <a:chExt cx="4245997" cy="173935"/>
            </a:xfrm>
          </p:grpSpPr>
          <p:sp>
            <p:nvSpPr>
              <p:cNvPr id="15" name="Pentagon 14"/>
              <p:cNvSpPr/>
              <p:nvPr/>
            </p:nvSpPr>
            <p:spPr>
              <a:xfrm>
                <a:off x="1110708" y="4969566"/>
                <a:ext cx="3135289" cy="172800"/>
              </a:xfrm>
              <a:prstGeom prst="homePlat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 smtClean="0">
                    <a:solidFill>
                      <a:schemeClr val="accent3">
                        <a:lumMod val="50000"/>
                      </a:schemeClr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Machine </a:t>
                </a:r>
                <a:r>
                  <a:rPr lang="en-US" sz="1000" smtClean="0">
                    <a:solidFill>
                      <a:schemeClr val="accent3">
                        <a:lumMod val="50000"/>
                      </a:schemeClr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Learning Framework</a:t>
                </a:r>
                <a:endParaRPr lang="en-US" sz="1000" dirty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16" name="Pentagon 15"/>
              <p:cNvSpPr/>
              <p:nvPr/>
            </p:nvSpPr>
            <p:spPr>
              <a:xfrm>
                <a:off x="0" y="4969565"/>
                <a:ext cx="2261350" cy="173935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 smtClean="0">
                    <a:solidFill>
                      <a:srgbClr val="C00000"/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Poise</a:t>
                </a:r>
                <a:endParaRPr lang="en-US" sz="1000" i="1" dirty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084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22</a:t>
            </a:fld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263361" y="1127364"/>
            <a:ext cx="65946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Computes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runtime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predictions about good warp-tuples for new workloads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Constitutes a </a:t>
            </a:r>
            <a:r>
              <a:rPr lang="en-GB" sz="1600" i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prediction stage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and </a:t>
            </a:r>
            <a:r>
              <a:rPr lang="en-GB" sz="1600" i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local search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Inference Engine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37014" y="2843442"/>
            <a:ext cx="3174023" cy="1436963"/>
            <a:chOff x="256282" y="2453828"/>
            <a:chExt cx="3174023" cy="1436963"/>
          </a:xfrm>
        </p:grpSpPr>
        <p:grpSp>
          <p:nvGrpSpPr>
            <p:cNvPr id="16" name="Group 15"/>
            <p:cNvGrpSpPr/>
            <p:nvPr/>
          </p:nvGrpSpPr>
          <p:grpSpPr>
            <a:xfrm>
              <a:off x="256282" y="2779578"/>
              <a:ext cx="1078583" cy="818584"/>
              <a:chOff x="907380" y="3696677"/>
              <a:chExt cx="1078583" cy="8185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30031" y="3696677"/>
                <a:ext cx="1032487" cy="81858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07380" y="3798276"/>
                <a:ext cx="107858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Training Dataset</a:t>
                </a:r>
                <a:endParaRPr lang="en-GB" sz="10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53699" y="2453828"/>
              <a:ext cx="1555731" cy="524037"/>
              <a:chOff x="1132503" y="2783902"/>
              <a:chExt cx="1555731" cy="524037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1397582" y="3305035"/>
                <a:ext cx="1025574" cy="29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132503" y="2783902"/>
                <a:ext cx="155573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Feature Set</a:t>
                </a:r>
                <a:endParaRPr lang="en-GB" sz="800" dirty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363833" y="2989449"/>
                <a:ext cx="105115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Sample Input</a:t>
                </a:r>
                <a:endParaRPr lang="en-GB" sz="8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123058" y="3381734"/>
              <a:ext cx="1431927" cy="509057"/>
              <a:chOff x="1201862" y="3711808"/>
              <a:chExt cx="1431927" cy="509057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V="1">
                <a:off x="1397582" y="3711808"/>
                <a:ext cx="1025574" cy="84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201862" y="3722874"/>
                <a:ext cx="143192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Sample Output</a:t>
                </a:r>
                <a:endParaRPr lang="en-GB" sz="8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335936" y="3943866"/>
                <a:ext cx="118641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Best warp-tuple</a:t>
                </a:r>
                <a:endParaRPr lang="en-GB" sz="800" dirty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313092" y="2783027"/>
              <a:ext cx="1117213" cy="818584"/>
              <a:chOff x="876120" y="3696677"/>
              <a:chExt cx="1117213" cy="81858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30031" y="3696677"/>
                <a:ext cx="1032487" cy="81858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76120" y="3798276"/>
                <a:ext cx="111721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Regression Model</a:t>
                </a:r>
                <a:endParaRPr lang="en-GB" sz="10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060168" y="2572447"/>
            <a:ext cx="3629594" cy="1484896"/>
            <a:chOff x="3179436" y="2182833"/>
            <a:chExt cx="3629594" cy="1484896"/>
          </a:xfrm>
        </p:grpSpPr>
        <p:grpSp>
          <p:nvGrpSpPr>
            <p:cNvPr id="35" name="Group 34"/>
            <p:cNvGrpSpPr/>
            <p:nvPr/>
          </p:nvGrpSpPr>
          <p:grpSpPr>
            <a:xfrm>
              <a:off x="3373361" y="2797130"/>
              <a:ext cx="1171860" cy="513901"/>
              <a:chOff x="3452165" y="3127204"/>
              <a:chExt cx="1171860" cy="513901"/>
            </a:xfrm>
          </p:grpSpPr>
          <p:sp>
            <p:nvSpPr>
              <p:cNvPr id="50" name="Right Arrow 49"/>
              <p:cNvSpPr/>
              <p:nvPr/>
            </p:nvSpPr>
            <p:spPr>
              <a:xfrm>
                <a:off x="3478293" y="3396783"/>
                <a:ext cx="1130101" cy="244322"/>
              </a:xfrm>
              <a:prstGeom prst="rightArrow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452165" y="3127204"/>
                <a:ext cx="11718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Feature weights</a:t>
                </a:r>
                <a:endParaRPr lang="en-GB" sz="800" dirty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507782" y="2789143"/>
              <a:ext cx="1117482" cy="818584"/>
              <a:chOff x="896730" y="3696677"/>
              <a:chExt cx="1117482" cy="81858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930031" y="3696677"/>
                <a:ext cx="1032487" cy="8185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96730" y="3739610"/>
                <a:ext cx="1117482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Prediction Stage &amp; </a:t>
                </a:r>
                <a:r>
                  <a:rPr lang="en-GB" sz="14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Local Search</a:t>
                </a:r>
                <a:endParaRPr lang="en-GB" sz="9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246309" y="2182833"/>
              <a:ext cx="1935198" cy="582867"/>
              <a:chOff x="4325113" y="2512907"/>
              <a:chExt cx="1935198" cy="582867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133114" y="2760459"/>
                <a:ext cx="3017" cy="3353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>
              <a:xfrm>
                <a:off x="4325113" y="2512907"/>
                <a:ext cx="1935198" cy="546308"/>
                <a:chOff x="4325113" y="2512907"/>
                <a:chExt cx="1935198" cy="546308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5133114" y="2782216"/>
                  <a:ext cx="11271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dirty="0" smtClean="0"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Runtime Input</a:t>
                  </a:r>
                  <a:endParaRPr lang="en-GB" sz="800" dirty="0">
                    <a:latin typeface="Centaur" panose="02030504050205020304" pitchFamily="18" charset="0"/>
                    <a:cs typeface="Nirmala UI Semilight" panose="020B0402040204020203" pitchFamily="34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325113" y="2512907"/>
                  <a:ext cx="173546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dirty="0" smtClean="0">
                      <a:solidFill>
                        <a:srgbClr val="C00000"/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Unseen user </a:t>
                  </a:r>
                  <a:r>
                    <a:rPr lang="en-GB" sz="1200" dirty="0">
                      <a:solidFill>
                        <a:srgbClr val="C00000"/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a</a:t>
                  </a:r>
                  <a:r>
                    <a:rPr lang="en-GB" sz="1200" dirty="0" smtClean="0">
                      <a:solidFill>
                        <a:srgbClr val="C00000"/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pplication</a:t>
                  </a:r>
                  <a:endParaRPr lang="en-GB" sz="800" dirty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endParaRPr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5542580" y="3183330"/>
              <a:ext cx="1266450" cy="484399"/>
              <a:chOff x="5621384" y="3513404"/>
              <a:chExt cx="1266450" cy="48439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621384" y="3513404"/>
                <a:ext cx="126130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Poise prediction</a:t>
                </a:r>
                <a:endParaRPr lang="en-GB" sz="8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5651777" y="3522444"/>
                <a:ext cx="842808" cy="60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5632787" y="3720804"/>
                <a:ext cx="125504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Best warp-tuple</a:t>
                </a:r>
                <a:endParaRPr lang="en-GB" sz="800" dirty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3179436" y="3232543"/>
              <a:ext cx="14319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via </a:t>
              </a:r>
              <a:r>
                <a:rPr lang="en-GB" sz="1200" i="1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compiler</a:t>
              </a:r>
              <a:endParaRPr lang="en-GB" sz="800" i="1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999508" y="2369489"/>
            <a:ext cx="2685108" cy="225021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55" name="Pentagon 54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Hardware Inference Engine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56" name="Pentagon 55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Poise</a:t>
              </a:r>
              <a:endParaRPr lang="en-US" sz="1000" i="1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1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23</a:t>
            </a:fld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Inference Engine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4733" y="919101"/>
            <a:ext cx="4075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Prediction Stage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768" y="1441766"/>
            <a:ext cx="6310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Perform predictions at runtime using 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new features and 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learned mapping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502548" y="1991086"/>
            <a:ext cx="3629594" cy="1484896"/>
            <a:chOff x="3179436" y="2182833"/>
            <a:chExt cx="3629594" cy="1484896"/>
          </a:xfrm>
        </p:grpSpPr>
        <p:grpSp>
          <p:nvGrpSpPr>
            <p:cNvPr id="49" name="Group 48"/>
            <p:cNvGrpSpPr/>
            <p:nvPr/>
          </p:nvGrpSpPr>
          <p:grpSpPr>
            <a:xfrm>
              <a:off x="3373361" y="2797130"/>
              <a:ext cx="1171860" cy="513901"/>
              <a:chOff x="3452165" y="3127204"/>
              <a:chExt cx="1171860" cy="513901"/>
            </a:xfrm>
          </p:grpSpPr>
          <p:sp>
            <p:nvSpPr>
              <p:cNvPr id="63" name="Right Arrow 62"/>
              <p:cNvSpPr/>
              <p:nvPr/>
            </p:nvSpPr>
            <p:spPr>
              <a:xfrm>
                <a:off x="3478293" y="3396783"/>
                <a:ext cx="1130101" cy="244322"/>
              </a:xfrm>
              <a:prstGeom prst="rightArrow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452165" y="3127204"/>
                <a:ext cx="11718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Feature weights</a:t>
                </a:r>
                <a:endParaRPr lang="en-GB" sz="800" dirty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421033" y="2789143"/>
              <a:ext cx="1266554" cy="818584"/>
              <a:chOff x="809981" y="3696677"/>
              <a:chExt cx="1266554" cy="8185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930031" y="3696677"/>
                <a:ext cx="1032487" cy="8185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09981" y="3851708"/>
                <a:ext cx="126655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Prediction Stage</a:t>
                </a:r>
                <a:endParaRPr lang="en-GB" sz="9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46309" y="2182833"/>
              <a:ext cx="1935198" cy="582867"/>
              <a:chOff x="4325113" y="2512907"/>
              <a:chExt cx="1935198" cy="582867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>
                <a:off x="5133114" y="2760459"/>
                <a:ext cx="3017" cy="3353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/>
              <p:cNvGrpSpPr/>
              <p:nvPr/>
            </p:nvGrpSpPr>
            <p:grpSpPr>
              <a:xfrm>
                <a:off x="4325113" y="2512907"/>
                <a:ext cx="1935198" cy="546308"/>
                <a:chOff x="4325113" y="2512907"/>
                <a:chExt cx="1935198" cy="546308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5133114" y="2782216"/>
                  <a:ext cx="11271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dirty="0" smtClean="0"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Runtime Input</a:t>
                  </a:r>
                  <a:endParaRPr lang="en-GB" sz="800" dirty="0">
                    <a:latin typeface="Centaur" panose="02030504050205020304" pitchFamily="18" charset="0"/>
                    <a:cs typeface="Nirmala UI Semilight" panose="020B0402040204020203" pitchFamily="34" charset="0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4325113" y="2512907"/>
                  <a:ext cx="173546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dirty="0" smtClean="0">
                      <a:solidFill>
                        <a:srgbClr val="C00000"/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Unseen user </a:t>
                  </a:r>
                  <a:r>
                    <a:rPr lang="en-GB" sz="1200" dirty="0">
                      <a:solidFill>
                        <a:srgbClr val="C00000"/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a</a:t>
                  </a:r>
                  <a:r>
                    <a:rPr lang="en-GB" sz="1200" dirty="0" smtClean="0">
                      <a:solidFill>
                        <a:srgbClr val="C00000"/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pplication</a:t>
                  </a:r>
                  <a:endParaRPr lang="en-GB" sz="800" dirty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endParaRPr>
                </a:p>
              </p:txBody>
            </p:sp>
          </p:grpSp>
        </p:grpSp>
        <p:grpSp>
          <p:nvGrpSpPr>
            <p:cNvPr id="52" name="Group 51"/>
            <p:cNvGrpSpPr/>
            <p:nvPr/>
          </p:nvGrpSpPr>
          <p:grpSpPr>
            <a:xfrm>
              <a:off x="5542580" y="3183330"/>
              <a:ext cx="1266450" cy="484399"/>
              <a:chOff x="5621384" y="3513404"/>
              <a:chExt cx="1266450" cy="484399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621384" y="3513404"/>
                <a:ext cx="126130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Predicted Output</a:t>
                </a:r>
                <a:endParaRPr lang="en-GB" sz="8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5651777" y="3522444"/>
                <a:ext cx="842808" cy="60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5632787" y="3720804"/>
                <a:ext cx="125504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smtClean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Good warp-tuple</a:t>
                </a:r>
                <a:endParaRPr lang="en-GB" sz="800" dirty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179436" y="3232543"/>
              <a:ext cx="14319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via </a:t>
              </a:r>
              <a:r>
                <a:rPr lang="en-GB" sz="1200" i="1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compiler</a:t>
              </a:r>
              <a:endParaRPr lang="en-GB" sz="800" i="1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639756" y="3888492"/>
            <a:ext cx="193519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Dot product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algn="ctr"/>
            <a:r>
              <a:rPr lang="en-GB" sz="1400" dirty="0">
                <a:solidFill>
                  <a:schemeClr val="accent4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</a:t>
            </a:r>
            <a:r>
              <a:rPr lang="en-GB" sz="1400" dirty="0" smtClean="0">
                <a:solidFill>
                  <a:schemeClr val="accent4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eights ●</a:t>
            </a:r>
            <a:r>
              <a:rPr lang="en-GB" sz="1400" dirty="0" smtClean="0">
                <a:solidFill>
                  <a:schemeClr val="accent4">
                    <a:lumMod val="50000"/>
                  </a:schemeClr>
                </a:solidFill>
                <a:cs typeface="Nirmala UI Semilight" panose="020B0402040204020203" pitchFamily="34" charset="0"/>
              </a:rPr>
              <a:t> </a:t>
            </a:r>
            <a:r>
              <a:rPr lang="en-GB" sz="1400" dirty="0">
                <a:solidFill>
                  <a:schemeClr val="accent4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</a:t>
            </a:r>
            <a:r>
              <a:rPr lang="en-GB" sz="1400" dirty="0" smtClean="0">
                <a:solidFill>
                  <a:schemeClr val="accent4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eatures</a:t>
            </a:r>
            <a:endParaRPr lang="en-GB" sz="900" dirty="0">
              <a:solidFill>
                <a:schemeClr val="accent4">
                  <a:lumMod val="50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45734" y="3884246"/>
            <a:ext cx="19480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Inference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algn="ctr"/>
            <a:r>
              <a:rPr lang="en-GB" sz="1400" dirty="0" smtClean="0">
                <a:solidFill>
                  <a:schemeClr val="accent4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Inverse log operation</a:t>
            </a:r>
            <a:endParaRPr lang="en-GB" sz="900" dirty="0">
              <a:solidFill>
                <a:schemeClr val="accent4">
                  <a:lumMod val="50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3361" y="3884246"/>
            <a:ext cx="23694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Runtime Feature Collection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algn="ctr"/>
            <a:r>
              <a:rPr lang="en-GB" sz="1400" dirty="0" smtClean="0">
                <a:solidFill>
                  <a:schemeClr val="accent4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Performance Counters</a:t>
            </a:r>
            <a:endParaRPr lang="en-GB" sz="900" dirty="0">
              <a:solidFill>
                <a:schemeClr val="accent4">
                  <a:lumMod val="50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8718" y="3655046"/>
            <a:ext cx="3812770" cy="5415"/>
            <a:chOff x="1468718" y="3655046"/>
            <a:chExt cx="3812770" cy="5415"/>
          </a:xfrm>
        </p:grpSpPr>
        <p:cxnSp>
          <p:nvCxnSpPr>
            <p:cNvPr id="7" name="Straight Connector 6"/>
            <p:cNvCxnSpPr/>
            <p:nvPr/>
          </p:nvCxnSpPr>
          <p:spPr>
            <a:xfrm rot="1200000">
              <a:off x="3841488" y="3655046"/>
              <a:ext cx="14400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-1200000">
              <a:off x="1468718" y="3660461"/>
              <a:ext cx="14400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0" y="4969565"/>
            <a:ext cx="5606993" cy="174132"/>
            <a:chOff x="0" y="4969565"/>
            <a:chExt cx="5606993" cy="174132"/>
          </a:xfrm>
        </p:grpSpPr>
        <p:sp>
          <p:nvSpPr>
            <p:cNvPr id="37" name="Pentagon 36"/>
            <p:cNvSpPr/>
            <p:nvPr/>
          </p:nvSpPr>
          <p:spPr>
            <a:xfrm>
              <a:off x="2471704" y="4970897"/>
              <a:ext cx="3135289" cy="172800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        Prediction Stage	         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0" y="4969565"/>
              <a:ext cx="4245997" cy="173935"/>
              <a:chOff x="0" y="4969565"/>
              <a:chExt cx="4245997" cy="173935"/>
            </a:xfrm>
          </p:grpSpPr>
          <p:sp>
            <p:nvSpPr>
              <p:cNvPr id="40" name="Pentagon 39"/>
              <p:cNvSpPr/>
              <p:nvPr/>
            </p:nvSpPr>
            <p:spPr>
              <a:xfrm>
                <a:off x="1110708" y="4969566"/>
                <a:ext cx="3135289" cy="172800"/>
              </a:xfrm>
              <a:prstGeom prst="homePlat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 smtClean="0">
                    <a:solidFill>
                      <a:schemeClr val="accent3">
                        <a:lumMod val="50000"/>
                      </a:schemeClr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Hardware Inference Engine</a:t>
                </a:r>
                <a:endParaRPr lang="en-US" sz="1000" dirty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41" name="Pentagon 40"/>
              <p:cNvSpPr/>
              <p:nvPr/>
            </p:nvSpPr>
            <p:spPr>
              <a:xfrm>
                <a:off x="0" y="4969565"/>
                <a:ext cx="2261350" cy="173935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 smtClean="0">
                    <a:solidFill>
                      <a:srgbClr val="C00000"/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Poise</a:t>
                </a:r>
                <a:endParaRPr lang="en-US" sz="1000" i="1" dirty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995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>
            <a:off x="1871681" y="2998694"/>
            <a:ext cx="1828796" cy="37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24</a:t>
            </a:fld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Inference Engine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4733" y="919101"/>
            <a:ext cx="4075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Local Search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424" y="1408001"/>
            <a:ext cx="6122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Mitigate statistical errors in prediction with a near-</a:t>
            </a:r>
            <a:r>
              <a:rPr lang="en-GB" sz="1600" dirty="0" err="1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neighborhood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search via gradient ascent 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86838" y="3002400"/>
            <a:ext cx="842808" cy="6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-13634" y="1991086"/>
            <a:ext cx="3629594" cy="1484896"/>
            <a:chOff x="1502548" y="1991086"/>
            <a:chExt cx="3629594" cy="1484896"/>
          </a:xfrm>
        </p:grpSpPr>
        <p:grpSp>
          <p:nvGrpSpPr>
            <p:cNvPr id="49" name="Group 48"/>
            <p:cNvGrpSpPr/>
            <p:nvPr/>
          </p:nvGrpSpPr>
          <p:grpSpPr>
            <a:xfrm>
              <a:off x="1696473" y="2605383"/>
              <a:ext cx="1171860" cy="513901"/>
              <a:chOff x="3452165" y="3127204"/>
              <a:chExt cx="1171860" cy="513901"/>
            </a:xfrm>
          </p:grpSpPr>
          <p:sp>
            <p:nvSpPr>
              <p:cNvPr id="63" name="Right Arrow 62"/>
              <p:cNvSpPr/>
              <p:nvPr/>
            </p:nvSpPr>
            <p:spPr>
              <a:xfrm>
                <a:off x="3478293" y="3396783"/>
                <a:ext cx="1130101" cy="244322"/>
              </a:xfrm>
              <a:prstGeom prst="rightArrow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452165" y="3127204"/>
                <a:ext cx="11718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Feature weights</a:t>
                </a:r>
                <a:endParaRPr lang="en-GB" sz="800" dirty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744767" y="2597396"/>
              <a:ext cx="1266554" cy="818584"/>
              <a:chOff x="810603" y="3696677"/>
              <a:chExt cx="1266554" cy="8185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930031" y="3696677"/>
                <a:ext cx="1032487" cy="8185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10603" y="3852346"/>
                <a:ext cx="126655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Prediction Stage</a:t>
                </a:r>
                <a:endParaRPr lang="en-GB" sz="9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569421" y="1991086"/>
              <a:ext cx="1935198" cy="582867"/>
              <a:chOff x="4325113" y="2512907"/>
              <a:chExt cx="1935198" cy="582867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>
                <a:off x="5133114" y="2760459"/>
                <a:ext cx="3017" cy="3353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/>
              <p:cNvGrpSpPr/>
              <p:nvPr/>
            </p:nvGrpSpPr>
            <p:grpSpPr>
              <a:xfrm>
                <a:off x="4325113" y="2512907"/>
                <a:ext cx="1935198" cy="546308"/>
                <a:chOff x="4325113" y="2512907"/>
                <a:chExt cx="1935198" cy="546308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5133114" y="2782216"/>
                  <a:ext cx="11271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dirty="0" smtClean="0"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Runtime Input</a:t>
                  </a:r>
                  <a:endParaRPr lang="en-GB" sz="800" dirty="0">
                    <a:latin typeface="Centaur" panose="02030504050205020304" pitchFamily="18" charset="0"/>
                    <a:cs typeface="Nirmala UI Semilight" panose="020B0402040204020203" pitchFamily="34" charset="0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4325113" y="2512907"/>
                  <a:ext cx="173546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dirty="0" smtClean="0">
                      <a:solidFill>
                        <a:srgbClr val="C00000"/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Unseen user </a:t>
                  </a:r>
                  <a:r>
                    <a:rPr lang="en-GB" sz="1200" dirty="0">
                      <a:solidFill>
                        <a:srgbClr val="C00000"/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a</a:t>
                  </a:r>
                  <a:r>
                    <a:rPr lang="en-GB" sz="1200" dirty="0" smtClean="0">
                      <a:solidFill>
                        <a:srgbClr val="C00000"/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pplication</a:t>
                  </a:r>
                  <a:endParaRPr lang="en-GB" sz="800" dirty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54" name="TextBox 53"/>
            <p:cNvSpPr txBox="1"/>
            <p:nvPr/>
          </p:nvSpPr>
          <p:spPr>
            <a:xfrm>
              <a:off x="3865692" y="2991583"/>
              <a:ext cx="12613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Predicted Output</a:t>
              </a:r>
              <a:endParaRPr lang="en-GB" sz="8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77095" y="3198983"/>
              <a:ext cx="12550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Good warp-tuple</a:t>
              </a:r>
              <a:endParaRPr lang="en-GB" sz="8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02548" y="3040796"/>
              <a:ext cx="14319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via </a:t>
              </a:r>
              <a:r>
                <a:rPr lang="en-GB" sz="1200" i="1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compiler</a:t>
              </a:r>
              <a:endParaRPr lang="en-GB" sz="800" i="1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82770" y="2591331"/>
            <a:ext cx="1266554" cy="818584"/>
            <a:chOff x="5012971" y="2591331"/>
            <a:chExt cx="1266554" cy="818584"/>
          </a:xfrm>
        </p:grpSpPr>
        <p:sp>
          <p:nvSpPr>
            <p:cNvPr id="38" name="Rectangle 37"/>
            <p:cNvSpPr/>
            <p:nvPr/>
          </p:nvSpPr>
          <p:spPr>
            <a:xfrm>
              <a:off x="5126996" y="2591331"/>
              <a:ext cx="1032487" cy="8185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12971" y="2839950"/>
              <a:ext cx="12665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Local Search</a:t>
              </a:r>
              <a:endParaRPr lang="en-GB" sz="9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78700" y="3026382"/>
            <a:ext cx="1274265" cy="484399"/>
            <a:chOff x="5339426" y="2955068"/>
            <a:chExt cx="1274265" cy="484399"/>
          </a:xfrm>
        </p:grpSpPr>
        <p:sp>
          <p:nvSpPr>
            <p:cNvPr id="70" name="TextBox 69"/>
            <p:cNvSpPr txBox="1"/>
            <p:nvPr/>
          </p:nvSpPr>
          <p:spPr>
            <a:xfrm>
              <a:off x="5339426" y="2955068"/>
              <a:ext cx="12613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Poise</a:t>
              </a:r>
              <a:r>
                <a:rPr lang="en-GB" sz="12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 Prediction</a:t>
              </a:r>
              <a:endParaRPr lang="en-GB" sz="8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358644" y="3162468"/>
              <a:ext cx="12550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Best warp-tuple</a:t>
              </a:r>
              <a:endParaRPr lang="en-GB" sz="8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V="1">
            <a:off x="4732588" y="2998694"/>
            <a:ext cx="1158154" cy="67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743124" y="2605383"/>
            <a:ext cx="1146136" cy="818584"/>
            <a:chOff x="4955083" y="2591331"/>
            <a:chExt cx="1266554" cy="818584"/>
          </a:xfrm>
        </p:grpSpPr>
        <p:sp>
          <p:nvSpPr>
            <p:cNvPr id="75" name="Rectangle 74"/>
            <p:cNvSpPr/>
            <p:nvPr/>
          </p:nvSpPr>
          <p:spPr>
            <a:xfrm>
              <a:off x="5126997" y="2591331"/>
              <a:ext cx="928746" cy="818584"/>
            </a:xfrm>
            <a:prstGeom prst="rect">
              <a:avLst/>
            </a:prstGeom>
            <a:solidFill>
              <a:srgbClr val="F1C1BF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55083" y="2715921"/>
              <a:ext cx="126655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Warp Scheduler</a:t>
              </a:r>
              <a:endParaRPr lang="en-GB" sz="9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372525" y="3840923"/>
            <a:ext cx="611723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Local search is less prone to getting trapped at local optima due to proximity to performance peaks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0" y="4969565"/>
            <a:ext cx="5606993" cy="174132"/>
            <a:chOff x="0" y="4969565"/>
            <a:chExt cx="5606993" cy="174132"/>
          </a:xfrm>
        </p:grpSpPr>
        <p:sp>
          <p:nvSpPr>
            <p:cNvPr id="43" name="Pentagon 42"/>
            <p:cNvSpPr/>
            <p:nvPr/>
          </p:nvSpPr>
          <p:spPr>
            <a:xfrm>
              <a:off x="2471704" y="4970897"/>
              <a:ext cx="3135289" cy="172800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        Local Search	         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0" y="4969565"/>
              <a:ext cx="4245997" cy="173935"/>
              <a:chOff x="0" y="4969565"/>
              <a:chExt cx="4245997" cy="173935"/>
            </a:xfrm>
          </p:grpSpPr>
          <p:sp>
            <p:nvSpPr>
              <p:cNvPr id="45" name="Pentagon 44"/>
              <p:cNvSpPr/>
              <p:nvPr/>
            </p:nvSpPr>
            <p:spPr>
              <a:xfrm>
                <a:off x="1110708" y="4969566"/>
                <a:ext cx="3135289" cy="172800"/>
              </a:xfrm>
              <a:prstGeom prst="homePlat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 smtClean="0">
                    <a:solidFill>
                      <a:schemeClr val="accent3">
                        <a:lumMod val="50000"/>
                      </a:schemeClr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Hardware Inference Engine</a:t>
                </a:r>
                <a:endParaRPr lang="en-US" sz="1000" dirty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4969565"/>
                <a:ext cx="2261350" cy="173935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 smtClean="0">
                    <a:solidFill>
                      <a:srgbClr val="C00000"/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Poise</a:t>
                </a:r>
                <a:endParaRPr lang="en-US" sz="1000" i="1" dirty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853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25</a:t>
            </a:fld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76732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Summary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109" name="Group 108"/>
          <p:cNvGrpSpPr/>
          <p:nvPr/>
        </p:nvGrpSpPr>
        <p:grpSpPr>
          <a:xfrm>
            <a:off x="174342" y="1851500"/>
            <a:ext cx="3262194" cy="2910067"/>
            <a:chOff x="3690766" y="1842956"/>
            <a:chExt cx="3262194" cy="2910067"/>
          </a:xfrm>
        </p:grpSpPr>
        <p:grpSp>
          <p:nvGrpSpPr>
            <p:cNvPr id="110" name="Group 109"/>
            <p:cNvGrpSpPr/>
            <p:nvPr/>
          </p:nvGrpSpPr>
          <p:grpSpPr>
            <a:xfrm>
              <a:off x="4267200" y="1842956"/>
              <a:ext cx="2368800" cy="2368800"/>
              <a:chOff x="4267200" y="1842956"/>
              <a:chExt cx="2368800" cy="2368800"/>
            </a:xfrm>
          </p:grpSpPr>
          <p:cxnSp>
            <p:nvCxnSpPr>
              <p:cNvPr id="114" name="Straight Arrow Connector 113"/>
              <p:cNvCxnSpPr/>
              <p:nvPr/>
            </p:nvCxnSpPr>
            <p:spPr>
              <a:xfrm>
                <a:off x="4267200" y="4211756"/>
                <a:ext cx="2368800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 flipV="1">
                <a:off x="4267200" y="1842956"/>
                <a:ext cx="1942" cy="236880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Rectangle 110"/>
            <p:cNvSpPr/>
            <p:nvPr/>
          </p:nvSpPr>
          <p:spPr>
            <a:xfrm rot="16200000">
              <a:off x="2734735" y="2842690"/>
              <a:ext cx="2281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Cache-polluting warps</a:t>
              </a:r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731559" y="4383691"/>
              <a:ext cx="12416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Vital warps</a:t>
              </a:r>
              <a:endParaRPr lang="en-US" dirty="0"/>
            </a:p>
          </p:txBody>
        </p:sp>
        <p:cxnSp>
          <p:nvCxnSpPr>
            <p:cNvPr id="113" name="Straight Connector 112"/>
            <p:cNvCxnSpPr/>
            <p:nvPr/>
          </p:nvCxnSpPr>
          <p:spPr>
            <a:xfrm rot="18900000" flipV="1">
              <a:off x="3804264" y="3080211"/>
              <a:ext cx="3148696" cy="21453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595806" y="1851500"/>
            <a:ext cx="3262194" cy="2910067"/>
            <a:chOff x="3690766" y="1842956"/>
            <a:chExt cx="3262194" cy="2910067"/>
          </a:xfrm>
        </p:grpSpPr>
        <p:grpSp>
          <p:nvGrpSpPr>
            <p:cNvPr id="117" name="Group 116"/>
            <p:cNvGrpSpPr/>
            <p:nvPr/>
          </p:nvGrpSpPr>
          <p:grpSpPr>
            <a:xfrm>
              <a:off x="4267200" y="1842956"/>
              <a:ext cx="2368800" cy="2368800"/>
              <a:chOff x="4267200" y="1842956"/>
              <a:chExt cx="2368800" cy="2368800"/>
            </a:xfrm>
          </p:grpSpPr>
          <p:cxnSp>
            <p:nvCxnSpPr>
              <p:cNvPr id="121" name="Straight Arrow Connector 120"/>
              <p:cNvCxnSpPr/>
              <p:nvPr/>
            </p:nvCxnSpPr>
            <p:spPr>
              <a:xfrm>
                <a:off x="4267200" y="4211756"/>
                <a:ext cx="2368800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flipH="1" flipV="1">
                <a:off x="4267200" y="1842956"/>
                <a:ext cx="1942" cy="236880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Rectangle 117"/>
            <p:cNvSpPr/>
            <p:nvPr/>
          </p:nvSpPr>
          <p:spPr>
            <a:xfrm rot="16200000">
              <a:off x="2734735" y="2842690"/>
              <a:ext cx="2281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Cache-polluting warps</a:t>
              </a:r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731559" y="4383691"/>
              <a:ext cx="12416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Vital warps</a:t>
              </a:r>
              <a:endParaRPr lang="en-US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 rot="18900000" flipV="1">
              <a:off x="3804264" y="3080211"/>
              <a:ext cx="3148696" cy="21453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4704800" y="1293516"/>
            <a:ext cx="130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Poise</a:t>
            </a:r>
            <a:endParaRPr lang="en-GB" sz="1400" i="1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283336" y="1328280"/>
            <a:ext cx="130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PCAL</a:t>
            </a:r>
            <a:endParaRPr lang="en-GB" sz="1400" i="1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5" name="Right Triangle 124"/>
          <p:cNvSpPr/>
          <p:nvPr/>
        </p:nvSpPr>
        <p:spPr>
          <a:xfrm rot="16200000">
            <a:off x="4192040" y="1991485"/>
            <a:ext cx="2223160" cy="2215992"/>
          </a:xfrm>
          <a:prstGeom prst="rtTriangle">
            <a:avLst/>
          </a:prstGeom>
          <a:pattFill prst="pct2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6" name="Right Triangle 125"/>
          <p:cNvSpPr/>
          <p:nvPr/>
        </p:nvSpPr>
        <p:spPr>
          <a:xfrm rot="16200000">
            <a:off x="766238" y="1986013"/>
            <a:ext cx="2223160" cy="2215992"/>
          </a:xfrm>
          <a:prstGeom prst="rtTriangle">
            <a:avLst/>
          </a:prstGeom>
          <a:pattFill prst="pct2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2869878" y="1881309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2587016" y="2172927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322312" y="2446523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2038898" y="2731877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764717" y="3015870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488807" y="3307489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506338" y="3614653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884035" y="3606832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2200010" y="3606832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6289400" y="1897900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4331065" y="3876996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6008480" y="3267452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 rot="18962808">
            <a:off x="1008605" y="2374973"/>
            <a:ext cx="18485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smtClean="0">
                <a:latin typeface="Centaur" panose="02030504050205020304" pitchFamily="18" charset="0"/>
                <a:cs typeface="Nirmala UI Semilight" panose="020B0402040204020203" pitchFamily="34" charset="0"/>
              </a:rPr>
              <a:t>Iterative hill climbing</a:t>
            </a:r>
            <a:endParaRPr lang="en-US" sz="1400" b="1" dirty="0"/>
          </a:p>
        </p:txBody>
      </p:sp>
      <p:sp>
        <p:nvSpPr>
          <p:cNvPr id="140" name="Rectangle 139"/>
          <p:cNvSpPr/>
          <p:nvPr/>
        </p:nvSpPr>
        <p:spPr>
          <a:xfrm>
            <a:off x="1761629" y="3290617"/>
            <a:ext cx="13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latin typeface="Centaur" panose="02030504050205020304" pitchFamily="18" charset="0"/>
                <a:cs typeface="Nirmala UI Semilight" panose="020B0402040204020203" pitchFamily="34" charset="0"/>
              </a:rPr>
              <a:t>Local optimum</a:t>
            </a:r>
            <a:endParaRPr lang="en-US" sz="1400" b="1" dirty="0"/>
          </a:p>
        </p:txBody>
      </p:sp>
      <p:sp>
        <p:nvSpPr>
          <p:cNvPr id="141" name="Rectangle 140"/>
          <p:cNvSpPr/>
          <p:nvPr/>
        </p:nvSpPr>
        <p:spPr>
          <a:xfrm rot="18890449">
            <a:off x="5183239" y="1847087"/>
            <a:ext cx="15520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smtClean="0">
                <a:latin typeface="Centaur" panose="02030504050205020304" pitchFamily="18" charset="0"/>
                <a:cs typeface="Nirmala UI Semilight" panose="020B0402040204020203" pitchFamily="34" charset="0"/>
              </a:rPr>
              <a:t>Feature collection</a:t>
            </a:r>
            <a:endParaRPr lang="en-US" sz="1400" b="1" dirty="0"/>
          </a:p>
        </p:txBody>
      </p:sp>
      <p:sp>
        <p:nvSpPr>
          <p:cNvPr id="142" name="Rectangle 141"/>
          <p:cNvSpPr/>
          <p:nvPr/>
        </p:nvSpPr>
        <p:spPr>
          <a:xfrm rot="18911703">
            <a:off x="3980239" y="3163535"/>
            <a:ext cx="15520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latin typeface="Centaur" panose="02030504050205020304" pitchFamily="18" charset="0"/>
                <a:cs typeface="Nirmala UI Semilight" panose="020B0402040204020203" pitchFamily="34" charset="0"/>
              </a:rPr>
              <a:t>Feature collection</a:t>
            </a:r>
            <a:endParaRPr lang="en-US" sz="1400" b="1" dirty="0"/>
          </a:p>
        </p:txBody>
      </p:sp>
      <p:sp>
        <p:nvSpPr>
          <p:cNvPr id="143" name="Rectangle 142"/>
          <p:cNvSpPr/>
          <p:nvPr/>
        </p:nvSpPr>
        <p:spPr>
          <a:xfrm>
            <a:off x="5499557" y="3426735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smtClean="0">
                <a:latin typeface="Centaur" panose="02030504050205020304" pitchFamily="18" charset="0"/>
                <a:cs typeface="Nirmala UI Semilight" panose="020B0402040204020203" pitchFamily="34" charset="0"/>
              </a:rPr>
              <a:t>Prediction</a:t>
            </a:r>
            <a:endParaRPr lang="en-US" sz="1400" b="1" dirty="0"/>
          </a:p>
        </p:txBody>
      </p:sp>
      <p:sp>
        <p:nvSpPr>
          <p:cNvPr id="144" name="Rectangle 143"/>
          <p:cNvSpPr/>
          <p:nvPr/>
        </p:nvSpPr>
        <p:spPr>
          <a:xfrm>
            <a:off x="5611526" y="2787058"/>
            <a:ext cx="1184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latin typeface="Centaur" panose="02030504050205020304" pitchFamily="18" charset="0"/>
                <a:cs typeface="Nirmala UI Semilight" panose="020B0402040204020203" pitchFamily="34" charset="0"/>
              </a:rPr>
              <a:t>Local Search</a:t>
            </a:r>
            <a:endParaRPr lang="en-US" sz="1400" b="1" dirty="0"/>
          </a:p>
        </p:txBody>
      </p:sp>
      <p:sp>
        <p:nvSpPr>
          <p:cNvPr id="145" name="Oval 144"/>
          <p:cNvSpPr/>
          <p:nvPr/>
        </p:nvSpPr>
        <p:spPr>
          <a:xfrm>
            <a:off x="6008480" y="3281823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48" name="Pentagon 47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Working Summary	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49" name="Pentagon 48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Poise</a:t>
              </a:r>
              <a:endParaRPr lang="en-US" sz="1000" i="1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74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repeatCount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7 4.44444E-6 L -3.7037E-7 -0.04383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9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41" grpId="0"/>
      <p:bldP spid="142" grpId="0"/>
      <p:bldP spid="143" grpId="0"/>
      <p:bldP spid="144" grpId="0"/>
      <p:bldP spid="145" grpId="0" animBg="1"/>
      <p:bldP spid="14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26</a:t>
            </a:fld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 Scheduler Architecture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401940" y="1726232"/>
            <a:ext cx="1253158" cy="2338260"/>
            <a:chOff x="2294067" y="1468326"/>
            <a:chExt cx="1894193" cy="2729568"/>
          </a:xfrm>
        </p:grpSpPr>
        <p:grpSp>
          <p:nvGrpSpPr>
            <p:cNvPr id="44" name="Group 43"/>
            <p:cNvGrpSpPr/>
            <p:nvPr/>
          </p:nvGrpSpPr>
          <p:grpSpPr>
            <a:xfrm>
              <a:off x="2294067" y="1468326"/>
              <a:ext cx="1894193" cy="369333"/>
              <a:chOff x="2294067" y="1468326"/>
              <a:chExt cx="1894193" cy="36933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94067" y="1468326"/>
                <a:ext cx="189419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MAX-1</a:t>
                </a:r>
                <a:endParaRPr lang="en-US" sz="1600" baseline="-250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486978" y="1807861"/>
              <a:ext cx="1508369" cy="365428"/>
              <a:chOff x="2486980" y="1474394"/>
              <a:chExt cx="1508369" cy="36542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786483" y="1474394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786486" y="1476626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782576" y="1477779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783874" y="1468328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723175" y="1468325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2</a:t>
                </a:r>
                <a:endParaRPr lang="en-US" sz="1600" baseline="-250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716654" y="14742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716656" y="14844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2271715" y="1229309"/>
            <a:ext cx="2398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Scheduler Queue</a:t>
            </a:r>
            <a:endParaRPr lang="en-GB" b="1" i="1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573572" y="4065190"/>
            <a:ext cx="841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Warp-ID</a:t>
            </a:r>
          </a:p>
          <a:p>
            <a:pPr algn="ctr"/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bits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 rot="19983030">
            <a:off x="1997368" y="3848365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dirty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Oldest</a:t>
            </a:r>
            <a:endParaRPr lang="en-US" sz="1200" b="1" i="1" dirty="0">
              <a:solidFill>
                <a:srgbClr val="F2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 rot="19748395">
            <a:off x="2006761" y="1869775"/>
            <a:ext cx="570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dirty="0" smtClean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Latest</a:t>
            </a:r>
            <a:endParaRPr lang="en-US" sz="1200" dirty="0">
              <a:solidFill>
                <a:srgbClr val="F2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33287" y="830754"/>
            <a:ext cx="407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GTO warp scheduler</a:t>
            </a:r>
            <a:endParaRPr lang="en-GB" sz="10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39" name="Pentagon 38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Warp Scheduler Architecture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41" name="Pentagon 40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Poise</a:t>
              </a:r>
              <a:endParaRPr lang="en-US" sz="1000" i="1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7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27</a:t>
            </a:fld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 Scheduler Architecture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401940" y="1726232"/>
            <a:ext cx="1253158" cy="2338260"/>
            <a:chOff x="2294067" y="1468326"/>
            <a:chExt cx="1894193" cy="2729568"/>
          </a:xfrm>
        </p:grpSpPr>
        <p:grpSp>
          <p:nvGrpSpPr>
            <p:cNvPr id="44" name="Group 43"/>
            <p:cNvGrpSpPr/>
            <p:nvPr/>
          </p:nvGrpSpPr>
          <p:grpSpPr>
            <a:xfrm>
              <a:off x="2294067" y="1468326"/>
              <a:ext cx="1894193" cy="369333"/>
              <a:chOff x="2294067" y="1468326"/>
              <a:chExt cx="1894193" cy="36933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94067" y="1468326"/>
                <a:ext cx="189419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MAX-1</a:t>
                </a:r>
                <a:endParaRPr lang="en-US" sz="1600" baseline="-250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486978" y="1807861"/>
              <a:ext cx="1508369" cy="365428"/>
              <a:chOff x="2486980" y="1474394"/>
              <a:chExt cx="1508369" cy="36542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786483" y="1474394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786486" y="1476626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782576" y="1477779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783874" y="1468328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723175" y="1468325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2</a:t>
                </a:r>
                <a:endParaRPr lang="en-US" sz="1600" baseline="-250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716654" y="14742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716656" y="14844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2271715" y="1229309"/>
            <a:ext cx="2398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Scheduler Queue</a:t>
            </a:r>
            <a:endParaRPr lang="en-GB" b="1" i="1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542298" y="1726706"/>
            <a:ext cx="418441" cy="2337786"/>
            <a:chOff x="2483062" y="1468326"/>
            <a:chExt cx="1512287" cy="2729568"/>
          </a:xfrm>
        </p:grpSpPr>
        <p:grpSp>
          <p:nvGrpSpPr>
            <p:cNvPr id="72" name="Group 71"/>
            <p:cNvGrpSpPr/>
            <p:nvPr/>
          </p:nvGrpSpPr>
          <p:grpSpPr>
            <a:xfrm>
              <a:off x="2486980" y="1468326"/>
              <a:ext cx="1508369" cy="395291"/>
              <a:chOff x="2486980" y="1468326"/>
              <a:chExt cx="1508369" cy="395291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751051" y="1468326"/>
                <a:ext cx="1038182" cy="395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486978" y="1807861"/>
              <a:ext cx="1508369" cy="395291"/>
              <a:chOff x="2486980" y="1474394"/>
              <a:chExt cx="1508369" cy="395291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735811" y="1474394"/>
                <a:ext cx="1038182" cy="395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717874" y="14766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713974" y="1477779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715272" y="1468328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707671" y="1468325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701148" y="14742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701151" y="14844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3956833" y="1726232"/>
            <a:ext cx="418440" cy="2338260"/>
            <a:chOff x="2483062" y="1468326"/>
            <a:chExt cx="1512287" cy="2729568"/>
          </a:xfrm>
        </p:grpSpPr>
        <p:grpSp>
          <p:nvGrpSpPr>
            <p:cNvPr id="98" name="Group 97"/>
            <p:cNvGrpSpPr/>
            <p:nvPr/>
          </p:nvGrpSpPr>
          <p:grpSpPr>
            <a:xfrm>
              <a:off x="2486980" y="1468326"/>
              <a:ext cx="1508369" cy="395211"/>
              <a:chOff x="2486980" y="1468326"/>
              <a:chExt cx="1508369" cy="395211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751055" y="1468326"/>
                <a:ext cx="1038186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486978" y="1807861"/>
              <a:ext cx="1508369" cy="395211"/>
              <a:chOff x="2486980" y="1474394"/>
              <a:chExt cx="1508369" cy="395211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735818" y="1474394"/>
                <a:ext cx="1038186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486978" y="2151374"/>
              <a:ext cx="1508369" cy="395211"/>
              <a:chOff x="2486980" y="1476626"/>
              <a:chExt cx="1508369" cy="39521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717874" y="1476626"/>
                <a:ext cx="1038182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2486976" y="2485994"/>
              <a:ext cx="1508369" cy="395211"/>
              <a:chOff x="2486980" y="1477779"/>
              <a:chExt cx="1508369" cy="39521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713975" y="1477779"/>
                <a:ext cx="1038182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483066" y="2815953"/>
              <a:ext cx="1508369" cy="395211"/>
              <a:chOff x="2486980" y="1468328"/>
              <a:chExt cx="1508369" cy="39521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715272" y="1468328"/>
                <a:ext cx="1038186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2707675" y="1468325"/>
                <a:ext cx="1038182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701152" y="14742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701151" y="14844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2573572" y="4065190"/>
            <a:ext cx="841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Warp-ID</a:t>
            </a:r>
          </a:p>
          <a:p>
            <a:pPr algn="ctr"/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bits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356366" y="4065950"/>
            <a:ext cx="720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Vital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bit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870614" y="4067452"/>
            <a:ext cx="720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Pollute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bit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 rot="19983030">
            <a:off x="1997368" y="3848365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dirty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Oldest</a:t>
            </a:r>
            <a:endParaRPr lang="en-US" sz="1200" b="1" i="1" dirty="0">
              <a:solidFill>
                <a:srgbClr val="F2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 rot="19748395">
            <a:off x="2006761" y="1869775"/>
            <a:ext cx="570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dirty="0" smtClean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Latest</a:t>
            </a:r>
            <a:endParaRPr lang="en-US" sz="1200" dirty="0">
              <a:solidFill>
                <a:srgbClr val="F20000"/>
              </a:solidFill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125" name="Group 124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126" name="Pentagon 125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Warp Scheduler Architecture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29" name="Pentagon 128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Poise</a:t>
              </a:r>
              <a:endParaRPr lang="en-US" sz="1000" i="1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95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28</a:t>
            </a:fld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 Scheduler Architecture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401940" y="1726232"/>
            <a:ext cx="1253158" cy="2338260"/>
            <a:chOff x="2294067" y="1468326"/>
            <a:chExt cx="1894193" cy="2729568"/>
          </a:xfrm>
        </p:grpSpPr>
        <p:grpSp>
          <p:nvGrpSpPr>
            <p:cNvPr id="44" name="Group 43"/>
            <p:cNvGrpSpPr/>
            <p:nvPr/>
          </p:nvGrpSpPr>
          <p:grpSpPr>
            <a:xfrm>
              <a:off x="2294067" y="1468326"/>
              <a:ext cx="1894193" cy="369333"/>
              <a:chOff x="2294067" y="1468326"/>
              <a:chExt cx="1894193" cy="36933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94067" y="1468326"/>
                <a:ext cx="189419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MAX-1</a:t>
                </a:r>
                <a:endParaRPr lang="en-US" sz="1600" baseline="-250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486978" y="1807861"/>
              <a:ext cx="1508369" cy="365428"/>
              <a:chOff x="2486980" y="1474394"/>
              <a:chExt cx="1508369" cy="36542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786483" y="1474394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786486" y="1476626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782576" y="1477779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783874" y="1468328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723175" y="1468325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2</a:t>
                </a:r>
                <a:endParaRPr lang="en-US" sz="1600" baseline="-250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716654" y="14742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716656" y="14844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2271715" y="1229309"/>
            <a:ext cx="2398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Scheduler Queue</a:t>
            </a:r>
            <a:endParaRPr lang="en-GB" b="1" i="1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542298" y="1726706"/>
            <a:ext cx="418441" cy="2337786"/>
            <a:chOff x="2483062" y="1468326"/>
            <a:chExt cx="1512287" cy="2729568"/>
          </a:xfrm>
        </p:grpSpPr>
        <p:grpSp>
          <p:nvGrpSpPr>
            <p:cNvPr id="72" name="Group 71"/>
            <p:cNvGrpSpPr/>
            <p:nvPr/>
          </p:nvGrpSpPr>
          <p:grpSpPr>
            <a:xfrm>
              <a:off x="2486980" y="1468326"/>
              <a:ext cx="1508369" cy="395291"/>
              <a:chOff x="2486980" y="1468326"/>
              <a:chExt cx="1508369" cy="395291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751051" y="1468326"/>
                <a:ext cx="1038182" cy="395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486978" y="1807861"/>
              <a:ext cx="1508369" cy="395291"/>
              <a:chOff x="2486980" y="1474394"/>
              <a:chExt cx="1508369" cy="395291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735811" y="1474394"/>
                <a:ext cx="1038182" cy="395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717874" y="14766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713974" y="1477779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715272" y="1468328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707671" y="1468325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701148" y="14742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701151" y="14844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3956833" y="1726232"/>
            <a:ext cx="418440" cy="2338260"/>
            <a:chOff x="2483062" y="1468326"/>
            <a:chExt cx="1512287" cy="2729568"/>
          </a:xfrm>
        </p:grpSpPr>
        <p:grpSp>
          <p:nvGrpSpPr>
            <p:cNvPr id="98" name="Group 97"/>
            <p:cNvGrpSpPr/>
            <p:nvPr/>
          </p:nvGrpSpPr>
          <p:grpSpPr>
            <a:xfrm>
              <a:off x="2486980" y="1468326"/>
              <a:ext cx="1508369" cy="395211"/>
              <a:chOff x="2486980" y="1468326"/>
              <a:chExt cx="1508369" cy="395211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751055" y="1468326"/>
                <a:ext cx="1038186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486978" y="1807861"/>
              <a:ext cx="1508369" cy="395211"/>
              <a:chOff x="2486980" y="1474394"/>
              <a:chExt cx="1508369" cy="395211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735818" y="1474394"/>
                <a:ext cx="1038186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486978" y="2151374"/>
              <a:ext cx="1508369" cy="395211"/>
              <a:chOff x="2486980" y="1476626"/>
              <a:chExt cx="1508369" cy="39521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717874" y="1476626"/>
                <a:ext cx="1038182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2486976" y="2485994"/>
              <a:ext cx="1508369" cy="395211"/>
              <a:chOff x="2486980" y="1477779"/>
              <a:chExt cx="1508369" cy="39521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713975" y="1477779"/>
                <a:ext cx="1038182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483066" y="2815953"/>
              <a:ext cx="1508369" cy="395211"/>
              <a:chOff x="2486980" y="1468328"/>
              <a:chExt cx="1508369" cy="39521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715272" y="1468328"/>
                <a:ext cx="1038186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2707675" y="1468325"/>
                <a:ext cx="1038182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701152" y="14742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701151" y="14844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2573572" y="4065190"/>
            <a:ext cx="841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Warp-ID</a:t>
            </a:r>
          </a:p>
          <a:p>
            <a:pPr algn="ctr"/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bits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356366" y="4065950"/>
            <a:ext cx="720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Vital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bit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870614" y="4067452"/>
            <a:ext cx="720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Pollute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bit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 rot="19983030">
            <a:off x="1997368" y="3848365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dirty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Oldest</a:t>
            </a:r>
            <a:endParaRPr lang="en-US" sz="1200" b="1" i="1" dirty="0">
              <a:solidFill>
                <a:srgbClr val="F2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 rot="19748395">
            <a:off x="2006761" y="1869775"/>
            <a:ext cx="570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dirty="0" smtClean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Latest</a:t>
            </a:r>
            <a:endParaRPr lang="en-US" sz="1200" dirty="0">
              <a:solidFill>
                <a:srgbClr val="F20000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2526975" y="1726232"/>
            <a:ext cx="1000497" cy="2338260"/>
            <a:chOff x="2483062" y="1468326"/>
            <a:chExt cx="1512287" cy="2729568"/>
          </a:xfrm>
        </p:grpSpPr>
        <p:grpSp>
          <p:nvGrpSpPr>
            <p:cNvPr id="135" name="Group 134"/>
            <p:cNvGrpSpPr/>
            <p:nvPr/>
          </p:nvGrpSpPr>
          <p:grpSpPr>
            <a:xfrm>
              <a:off x="2486980" y="1468326"/>
              <a:ext cx="1508369" cy="395211"/>
              <a:chOff x="2486980" y="1468326"/>
              <a:chExt cx="1508369" cy="39521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lgCheck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2626691" y="1468326"/>
                <a:ext cx="1228943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bg2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bg2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MAX-1</a:t>
                </a:r>
                <a:endParaRPr lang="en-US" sz="1600" baseline="-25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2486978" y="1807861"/>
              <a:ext cx="1508369" cy="395211"/>
              <a:chOff x="2486980" y="1474394"/>
              <a:chExt cx="1508369" cy="395211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lgCheck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2945973" y="1474394"/>
                <a:ext cx="589272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bg2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786486" y="1476626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2782576" y="1477779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2783874" y="1468328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723175" y="1468325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2</a:t>
                </a:r>
                <a:endParaRPr lang="en-US" sz="1600" baseline="-25000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2716654" y="14742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2716656" y="14844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</p:grpSp>
      <p:grpSp>
        <p:nvGrpSpPr>
          <p:cNvPr id="184" name="Group 183"/>
          <p:cNvGrpSpPr/>
          <p:nvPr/>
        </p:nvGrpSpPr>
        <p:grpSpPr>
          <a:xfrm>
            <a:off x="3542400" y="1728000"/>
            <a:ext cx="418441" cy="2337786"/>
            <a:chOff x="2483062" y="1468326"/>
            <a:chExt cx="1512287" cy="2729568"/>
          </a:xfrm>
        </p:grpSpPr>
        <p:grpSp>
          <p:nvGrpSpPr>
            <p:cNvPr id="185" name="Group 184"/>
            <p:cNvGrpSpPr/>
            <p:nvPr/>
          </p:nvGrpSpPr>
          <p:grpSpPr>
            <a:xfrm>
              <a:off x="2486980" y="1468326"/>
              <a:ext cx="1508369" cy="369333"/>
              <a:chOff x="2486980" y="1468326"/>
              <a:chExt cx="1508369" cy="369333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2751055" y="14683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2486978" y="1807861"/>
              <a:ext cx="1508369" cy="365428"/>
              <a:chOff x="2486980" y="1474394"/>
              <a:chExt cx="1508369" cy="365428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2735814" y="1474394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717874" y="14766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713974" y="1477779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2715272" y="1468328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2707671" y="1468325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2701148" y="14742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2701151" y="14844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</p:grpSp>
      <p:cxnSp>
        <p:nvCxnSpPr>
          <p:cNvPr id="129" name="Straight Arrow Connector 128"/>
          <p:cNvCxnSpPr/>
          <p:nvPr/>
        </p:nvCxnSpPr>
        <p:spPr>
          <a:xfrm flipV="1">
            <a:off x="2155533" y="2314029"/>
            <a:ext cx="2925012" cy="7789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691866" y="2321818"/>
            <a:ext cx="1449084" cy="1748015"/>
            <a:chOff x="4691866" y="2321818"/>
            <a:chExt cx="1449084" cy="1748015"/>
          </a:xfrm>
        </p:grpSpPr>
        <p:grpSp>
          <p:nvGrpSpPr>
            <p:cNvPr id="126" name="Group 125"/>
            <p:cNvGrpSpPr/>
            <p:nvPr/>
          </p:nvGrpSpPr>
          <p:grpSpPr>
            <a:xfrm>
              <a:off x="4691866" y="2321818"/>
              <a:ext cx="388679" cy="1748015"/>
              <a:chOff x="4691866" y="2321818"/>
              <a:chExt cx="388679" cy="1748015"/>
            </a:xfrm>
          </p:grpSpPr>
          <p:cxnSp>
            <p:nvCxnSpPr>
              <p:cNvPr id="130" name="Straight Arrow Connector 129"/>
              <p:cNvCxnSpPr/>
              <p:nvPr/>
            </p:nvCxnSpPr>
            <p:spPr>
              <a:xfrm flipV="1">
                <a:off x="4886206" y="2321818"/>
                <a:ext cx="0" cy="1742674"/>
              </a:xfrm>
              <a:prstGeom prst="straightConnector1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4691866" y="4064492"/>
                <a:ext cx="388679" cy="5341"/>
              </a:xfrm>
              <a:prstGeom prst="straightConnector1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/>
            <p:cNvSpPr/>
            <p:nvPr/>
          </p:nvSpPr>
          <p:spPr>
            <a:xfrm>
              <a:off x="4870666" y="2631648"/>
              <a:ext cx="1270284" cy="800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i="1" dirty="0" smtClean="0">
                  <a:solidFill>
                    <a:srgbClr val="FF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N</a:t>
              </a:r>
              <a:endParaRPr lang="en-GB" b="1" i="1" dirty="0" smtClean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  <a:p>
              <a:r>
                <a:rPr lang="en-GB" dirty="0" smtClean="0">
                  <a:solidFill>
                    <a:schemeClr val="accent4">
                      <a:lumMod val="50000"/>
                    </a:schemeClr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Vital Warps</a:t>
              </a:r>
              <a:endParaRPr lang="en-US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94" y="1224585"/>
            <a:ext cx="2069797" cy="3076395"/>
            <a:chOff x="7794" y="1224585"/>
            <a:chExt cx="2069797" cy="3076395"/>
          </a:xfrm>
        </p:grpSpPr>
        <p:grpSp>
          <p:nvGrpSpPr>
            <p:cNvPr id="161" name="Group 160"/>
            <p:cNvGrpSpPr/>
            <p:nvPr/>
          </p:nvGrpSpPr>
          <p:grpSpPr>
            <a:xfrm>
              <a:off x="263361" y="1826983"/>
              <a:ext cx="1146136" cy="585967"/>
              <a:chOff x="4955083" y="2591331"/>
              <a:chExt cx="1266554" cy="818584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5126997" y="2591331"/>
                <a:ext cx="928746" cy="81858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4955083" y="2607742"/>
                <a:ext cx="126655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Constant </a:t>
                </a:r>
              </a:p>
              <a:p>
                <a:pPr algn="ctr"/>
                <a:r>
                  <a:rPr lang="en-GB" sz="14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Memory</a:t>
                </a:r>
                <a:endParaRPr lang="en-GB" sz="9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cxnSp>
          <p:nvCxnSpPr>
            <p:cNvPr id="162" name="Straight Arrow Connector 161"/>
            <p:cNvCxnSpPr>
              <a:stCxn id="173" idx="2"/>
            </p:cNvCxnSpPr>
            <p:nvPr/>
          </p:nvCxnSpPr>
          <p:spPr>
            <a:xfrm flipH="1">
              <a:off x="835244" y="2412950"/>
              <a:ext cx="3909" cy="262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H="1">
              <a:off x="831335" y="1575449"/>
              <a:ext cx="3909" cy="262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 163"/>
            <p:cNvGrpSpPr/>
            <p:nvPr/>
          </p:nvGrpSpPr>
          <p:grpSpPr>
            <a:xfrm>
              <a:off x="358892" y="2691687"/>
              <a:ext cx="966789" cy="773384"/>
              <a:chOff x="5126997" y="2591331"/>
              <a:chExt cx="928746" cy="818584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5126997" y="2591331"/>
                <a:ext cx="928746" cy="8185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5137973" y="2591331"/>
                <a:ext cx="885751" cy="7818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Hardware Inference Engine</a:t>
                </a:r>
                <a:endParaRPr lang="en-GB" sz="9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823522" y="3457797"/>
              <a:ext cx="1191016" cy="262209"/>
              <a:chOff x="823522" y="3457797"/>
              <a:chExt cx="1191016" cy="262209"/>
            </a:xfrm>
          </p:grpSpPr>
          <p:cxnSp>
            <p:nvCxnSpPr>
              <p:cNvPr id="168" name="Straight Arrow Connector 167"/>
              <p:cNvCxnSpPr/>
              <p:nvPr/>
            </p:nvCxnSpPr>
            <p:spPr>
              <a:xfrm>
                <a:off x="823522" y="3711438"/>
                <a:ext cx="1191016" cy="85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 flipH="1">
                <a:off x="831334" y="3457797"/>
                <a:ext cx="3909" cy="262209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Rectangle 165"/>
            <p:cNvSpPr/>
            <p:nvPr/>
          </p:nvSpPr>
          <p:spPr>
            <a:xfrm>
              <a:off x="319805" y="1224585"/>
              <a:ext cx="1056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Compiler</a:t>
              </a:r>
              <a:endParaRPr lang="en-US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7794" y="3746982"/>
              <a:ext cx="206979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chemeClr val="accent4">
                      <a:lumMod val="50000"/>
                    </a:schemeClr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Vital warps </a:t>
              </a:r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(N)</a:t>
              </a:r>
            </a:p>
            <a:p>
              <a:pPr algn="ctr"/>
              <a:endParaRPr lang="en-GB" sz="200" dirty="0" smtClean="0">
                <a:solidFill>
                  <a:schemeClr val="accent4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  <a:p>
              <a:pPr algn="ctr"/>
              <a:r>
                <a:rPr lang="en-GB" sz="1400" dirty="0" smtClean="0">
                  <a:solidFill>
                    <a:schemeClr val="accent4">
                      <a:lumMod val="50000"/>
                    </a:schemeClr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Cache-polluting warps </a:t>
              </a:r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(p)</a:t>
              </a:r>
            </a:p>
          </p:txBody>
        </p:sp>
      </p:grpSp>
      <p:pic>
        <p:nvPicPr>
          <p:cNvPr id="174" name="Picture 17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175" name="Rectangle 174"/>
          <p:cNvSpPr/>
          <p:nvPr/>
        </p:nvSpPr>
        <p:spPr>
          <a:xfrm>
            <a:off x="235461" y="1488800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smtClean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Feature weights</a:t>
            </a:r>
            <a:endParaRPr lang="en-US" sz="1200" b="1" i="1" dirty="0">
              <a:solidFill>
                <a:srgbClr val="F2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177" name="Pentagon 176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Warp Scheduler Architecture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78" name="Pentagon 177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Poise</a:t>
              </a:r>
              <a:endParaRPr lang="en-US" sz="1000" i="1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83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29</a:t>
            </a:fld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 Scheduler Architecture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72096" y="1"/>
            <a:ext cx="603752" cy="717478"/>
            <a:chOff x="6172096" y="1"/>
            <a:chExt cx="603752" cy="71747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096" y="1"/>
              <a:ext cx="603752" cy="60375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488" y="631026"/>
              <a:ext cx="392967" cy="86453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263361" y="1826983"/>
            <a:ext cx="1146136" cy="585967"/>
            <a:chOff x="4955083" y="2591331"/>
            <a:chExt cx="1266554" cy="818584"/>
          </a:xfrm>
        </p:grpSpPr>
        <p:sp>
          <p:nvSpPr>
            <p:cNvPr id="15" name="Rectangle 14"/>
            <p:cNvSpPr/>
            <p:nvPr/>
          </p:nvSpPr>
          <p:spPr>
            <a:xfrm>
              <a:off x="5126997" y="2591331"/>
              <a:ext cx="928746" cy="81858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55083" y="2607742"/>
              <a:ext cx="126655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Constant </a:t>
              </a:r>
            </a:p>
            <a:p>
              <a:pPr algn="ctr"/>
              <a:r>
                <a:rPr lang="en-GB" sz="14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Memory</a:t>
              </a:r>
              <a:endParaRPr lang="en-GB" sz="9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cxnSp>
        <p:nvCxnSpPr>
          <p:cNvPr id="26" name="Straight Arrow Connector 25"/>
          <p:cNvCxnSpPr>
            <a:stCxn id="15" idx="2"/>
          </p:cNvCxnSpPr>
          <p:nvPr/>
        </p:nvCxnSpPr>
        <p:spPr>
          <a:xfrm flipH="1">
            <a:off x="835244" y="2412950"/>
            <a:ext cx="3909" cy="26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31335" y="1575449"/>
            <a:ext cx="3909" cy="26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58892" y="2691687"/>
            <a:ext cx="966789" cy="773384"/>
            <a:chOff x="5126997" y="2591331"/>
            <a:chExt cx="928746" cy="818584"/>
          </a:xfrm>
        </p:grpSpPr>
        <p:sp>
          <p:nvSpPr>
            <p:cNvPr id="30" name="Rectangle 29"/>
            <p:cNvSpPr/>
            <p:nvPr/>
          </p:nvSpPr>
          <p:spPr>
            <a:xfrm>
              <a:off x="5126997" y="2591331"/>
              <a:ext cx="928746" cy="8185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37973" y="2591331"/>
              <a:ext cx="885751" cy="7818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Hardware Inference Engine</a:t>
              </a:r>
              <a:endParaRPr lang="en-GB" sz="9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23522" y="3457797"/>
            <a:ext cx="1191016" cy="262209"/>
            <a:chOff x="823522" y="3457797"/>
            <a:chExt cx="1191016" cy="26220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823522" y="3711438"/>
              <a:ext cx="1191016" cy="8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831334" y="3457797"/>
              <a:ext cx="3909" cy="262209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319805" y="1224585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Compiler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794" y="3746982"/>
            <a:ext cx="206979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4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Vital warps </a:t>
            </a:r>
            <a:r>
              <a:rPr lang="en-GB" sz="1400" b="1" dirty="0" smtClean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(N)</a:t>
            </a:r>
          </a:p>
          <a:p>
            <a:pPr algn="ctr"/>
            <a:endParaRPr lang="en-GB" sz="200" dirty="0" smtClean="0">
              <a:solidFill>
                <a:schemeClr val="accent4">
                  <a:lumMod val="50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algn="ctr"/>
            <a:r>
              <a:rPr lang="en-GB" sz="1400" dirty="0" smtClean="0">
                <a:solidFill>
                  <a:schemeClr val="accent4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Cache-polluting warps </a:t>
            </a:r>
            <a:r>
              <a:rPr lang="en-GB" sz="1400" b="1" dirty="0" smtClean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(p)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401940" y="1726232"/>
            <a:ext cx="1253158" cy="2338260"/>
            <a:chOff x="2294067" y="1468326"/>
            <a:chExt cx="1894193" cy="2729568"/>
          </a:xfrm>
        </p:grpSpPr>
        <p:grpSp>
          <p:nvGrpSpPr>
            <p:cNvPr id="44" name="Group 43"/>
            <p:cNvGrpSpPr/>
            <p:nvPr/>
          </p:nvGrpSpPr>
          <p:grpSpPr>
            <a:xfrm>
              <a:off x="2294067" y="1468326"/>
              <a:ext cx="1894193" cy="369333"/>
              <a:chOff x="2294067" y="1468326"/>
              <a:chExt cx="1894193" cy="36933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94067" y="1468326"/>
                <a:ext cx="189419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MAX-1</a:t>
                </a:r>
                <a:endParaRPr lang="en-US" sz="1600" baseline="-250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486978" y="1807861"/>
              <a:ext cx="1508369" cy="365428"/>
              <a:chOff x="2486980" y="1474394"/>
              <a:chExt cx="1508369" cy="36542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786483" y="1474394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786486" y="1476626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782576" y="1477779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783874" y="1468328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723175" y="1468325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2</a:t>
                </a:r>
                <a:endParaRPr lang="en-US" sz="1600" baseline="-250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716654" y="14742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716656" y="14844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2271715" y="1229309"/>
            <a:ext cx="2398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Scheduler Queue</a:t>
            </a:r>
            <a:endParaRPr lang="en-GB" b="1" i="1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542298" y="1726706"/>
            <a:ext cx="418441" cy="2337786"/>
            <a:chOff x="2483062" y="1468326"/>
            <a:chExt cx="1512287" cy="2729568"/>
          </a:xfrm>
        </p:grpSpPr>
        <p:grpSp>
          <p:nvGrpSpPr>
            <p:cNvPr id="72" name="Group 71"/>
            <p:cNvGrpSpPr/>
            <p:nvPr/>
          </p:nvGrpSpPr>
          <p:grpSpPr>
            <a:xfrm>
              <a:off x="2486980" y="1468326"/>
              <a:ext cx="1508369" cy="395291"/>
              <a:chOff x="2486980" y="1468326"/>
              <a:chExt cx="1508369" cy="395291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751051" y="1468326"/>
                <a:ext cx="1038182" cy="395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486978" y="1807861"/>
              <a:ext cx="1508369" cy="395291"/>
              <a:chOff x="2486980" y="1474394"/>
              <a:chExt cx="1508369" cy="395291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735811" y="1474394"/>
                <a:ext cx="1038182" cy="395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717874" y="14766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713974" y="1477779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715272" y="1468328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707671" y="1468325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701148" y="14742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701151" y="14844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3956833" y="1726232"/>
            <a:ext cx="418440" cy="2338260"/>
            <a:chOff x="2483062" y="1468326"/>
            <a:chExt cx="1512287" cy="2729568"/>
          </a:xfrm>
        </p:grpSpPr>
        <p:grpSp>
          <p:nvGrpSpPr>
            <p:cNvPr id="98" name="Group 97"/>
            <p:cNvGrpSpPr/>
            <p:nvPr/>
          </p:nvGrpSpPr>
          <p:grpSpPr>
            <a:xfrm>
              <a:off x="2486980" y="1468326"/>
              <a:ext cx="1508369" cy="395211"/>
              <a:chOff x="2486980" y="1468326"/>
              <a:chExt cx="1508369" cy="395211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751055" y="1468326"/>
                <a:ext cx="1038186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486978" y="1807861"/>
              <a:ext cx="1508369" cy="395211"/>
              <a:chOff x="2486980" y="1474394"/>
              <a:chExt cx="1508369" cy="395211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735818" y="1474394"/>
                <a:ext cx="1038186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486978" y="2151374"/>
              <a:ext cx="1508369" cy="395211"/>
              <a:chOff x="2486980" y="1476626"/>
              <a:chExt cx="1508369" cy="39521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717874" y="1476626"/>
                <a:ext cx="1038182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2486976" y="2485994"/>
              <a:ext cx="1508369" cy="395211"/>
              <a:chOff x="2486980" y="1477779"/>
              <a:chExt cx="1508369" cy="39521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713975" y="1477779"/>
                <a:ext cx="1038182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483066" y="2815953"/>
              <a:ext cx="1508369" cy="395211"/>
              <a:chOff x="2486980" y="1468328"/>
              <a:chExt cx="1508369" cy="39521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715272" y="1468328"/>
                <a:ext cx="1038186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2707675" y="1468325"/>
                <a:ext cx="1038182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701152" y="14742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701151" y="14844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2573572" y="4065190"/>
            <a:ext cx="841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Warp-ID</a:t>
            </a:r>
          </a:p>
          <a:p>
            <a:pPr algn="ctr"/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bits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356366" y="4065950"/>
            <a:ext cx="720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Vital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bit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870614" y="4067452"/>
            <a:ext cx="720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Pollute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bit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 rot="19983030">
            <a:off x="1997368" y="3848365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dirty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Oldest</a:t>
            </a:r>
            <a:endParaRPr lang="en-US" sz="1200" b="1" i="1" dirty="0">
              <a:solidFill>
                <a:srgbClr val="F2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 rot="19748395">
            <a:off x="2006761" y="1869775"/>
            <a:ext cx="570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dirty="0" smtClean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Latest</a:t>
            </a:r>
            <a:endParaRPr lang="en-US" sz="1200" dirty="0">
              <a:solidFill>
                <a:srgbClr val="F20000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2526975" y="1726232"/>
            <a:ext cx="1000497" cy="2338260"/>
            <a:chOff x="2483062" y="1468326"/>
            <a:chExt cx="1512287" cy="2729568"/>
          </a:xfrm>
        </p:grpSpPr>
        <p:grpSp>
          <p:nvGrpSpPr>
            <p:cNvPr id="135" name="Group 134"/>
            <p:cNvGrpSpPr/>
            <p:nvPr/>
          </p:nvGrpSpPr>
          <p:grpSpPr>
            <a:xfrm>
              <a:off x="2486980" y="1468326"/>
              <a:ext cx="1508369" cy="395211"/>
              <a:chOff x="2486980" y="1468326"/>
              <a:chExt cx="1508369" cy="39521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lgCheck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2626691" y="1468326"/>
                <a:ext cx="1228943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bg2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bg2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MAX-1</a:t>
                </a:r>
                <a:endParaRPr lang="en-US" sz="1600" baseline="-25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2486978" y="1807861"/>
              <a:ext cx="1508369" cy="395211"/>
              <a:chOff x="2486980" y="1474394"/>
              <a:chExt cx="1508369" cy="395211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lgCheck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2945973" y="1474394"/>
                <a:ext cx="589272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bg2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786486" y="1476626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2782576" y="1477779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2783874" y="1468328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723175" y="1468325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2</a:t>
                </a:r>
                <a:endParaRPr lang="en-US" sz="1600" baseline="-25000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2716654" y="14742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2716656" y="14844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</p:grpSp>
      <p:grpSp>
        <p:nvGrpSpPr>
          <p:cNvPr id="184" name="Group 183"/>
          <p:cNvGrpSpPr/>
          <p:nvPr/>
        </p:nvGrpSpPr>
        <p:grpSpPr>
          <a:xfrm>
            <a:off x="3542400" y="1728000"/>
            <a:ext cx="418441" cy="2337786"/>
            <a:chOff x="2483062" y="1468326"/>
            <a:chExt cx="1512287" cy="2729568"/>
          </a:xfrm>
        </p:grpSpPr>
        <p:grpSp>
          <p:nvGrpSpPr>
            <p:cNvPr id="185" name="Group 184"/>
            <p:cNvGrpSpPr/>
            <p:nvPr/>
          </p:nvGrpSpPr>
          <p:grpSpPr>
            <a:xfrm>
              <a:off x="2486980" y="1468326"/>
              <a:ext cx="1508369" cy="369333"/>
              <a:chOff x="2486980" y="1468326"/>
              <a:chExt cx="1508369" cy="369333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2751055" y="14683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2486978" y="1807861"/>
              <a:ext cx="1508369" cy="365428"/>
              <a:chOff x="2486980" y="1474394"/>
              <a:chExt cx="1508369" cy="365428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2735814" y="1474394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717874" y="14766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713974" y="1477779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2715272" y="1468328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2707671" y="1468325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2701148" y="14742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2701151" y="14844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91866" y="2948938"/>
            <a:ext cx="2003207" cy="1120895"/>
            <a:chOff x="4691866" y="2948938"/>
            <a:chExt cx="2003207" cy="1120895"/>
          </a:xfrm>
        </p:grpSpPr>
        <p:grpSp>
          <p:nvGrpSpPr>
            <p:cNvPr id="126" name="Group 125"/>
            <p:cNvGrpSpPr/>
            <p:nvPr/>
          </p:nvGrpSpPr>
          <p:grpSpPr>
            <a:xfrm>
              <a:off x="4691866" y="3194723"/>
              <a:ext cx="388679" cy="875110"/>
              <a:chOff x="4691866" y="3194723"/>
              <a:chExt cx="388679" cy="875110"/>
            </a:xfrm>
          </p:grpSpPr>
          <p:cxnSp>
            <p:nvCxnSpPr>
              <p:cNvPr id="130" name="Straight Arrow Connector 129"/>
              <p:cNvCxnSpPr/>
              <p:nvPr/>
            </p:nvCxnSpPr>
            <p:spPr>
              <a:xfrm flipV="1">
                <a:off x="4894375" y="3194723"/>
                <a:ext cx="1192" cy="869769"/>
              </a:xfrm>
              <a:prstGeom prst="straightConnector1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4691866" y="4064492"/>
                <a:ext cx="388679" cy="5341"/>
              </a:xfrm>
              <a:prstGeom prst="straightConnector1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/>
            <p:cNvSpPr/>
            <p:nvPr/>
          </p:nvSpPr>
          <p:spPr>
            <a:xfrm>
              <a:off x="4965112" y="2948938"/>
              <a:ext cx="1729961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i="1" dirty="0" smtClean="0">
                  <a:solidFill>
                    <a:srgbClr val="FF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p</a:t>
              </a:r>
              <a:endParaRPr lang="en-GB" b="1" i="1" dirty="0" smtClean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  <a:p>
              <a:r>
                <a:rPr lang="en-GB" dirty="0" smtClean="0">
                  <a:solidFill>
                    <a:schemeClr val="accent4">
                      <a:lumMod val="50000"/>
                    </a:schemeClr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Cache-polluting </a:t>
              </a:r>
            </a:p>
            <a:p>
              <a:pPr algn="ctr"/>
              <a:r>
                <a:rPr lang="en-GB" dirty="0">
                  <a:solidFill>
                    <a:schemeClr val="accent4">
                      <a:lumMod val="50000"/>
                    </a:schemeClr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w</a:t>
              </a:r>
              <a:r>
                <a:rPr lang="en-GB" dirty="0" smtClean="0">
                  <a:solidFill>
                    <a:schemeClr val="accent4">
                      <a:lumMod val="50000"/>
                    </a:schemeClr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arps</a:t>
              </a:r>
              <a:endParaRPr lang="en-US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3956834" y="1726232"/>
            <a:ext cx="418441" cy="2338260"/>
            <a:chOff x="2483062" y="1468326"/>
            <a:chExt cx="1512287" cy="2729568"/>
          </a:xfrm>
        </p:grpSpPr>
        <p:grpSp>
          <p:nvGrpSpPr>
            <p:cNvPr id="166" name="Group 165"/>
            <p:cNvGrpSpPr/>
            <p:nvPr/>
          </p:nvGrpSpPr>
          <p:grpSpPr>
            <a:xfrm>
              <a:off x="2486980" y="1468326"/>
              <a:ext cx="1508369" cy="369333"/>
              <a:chOff x="2486980" y="1468326"/>
              <a:chExt cx="1508369" cy="369333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2751055" y="14683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2486978" y="1807861"/>
              <a:ext cx="1508369" cy="365428"/>
              <a:chOff x="2486980" y="1474394"/>
              <a:chExt cx="1508369" cy="365428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2735814" y="1474394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2717874" y="14766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2713974" y="1477779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715272" y="1468328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707671" y="1468325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701148" y="14742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701151" y="14844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</p:grpSp>
      <p:cxnSp>
        <p:nvCxnSpPr>
          <p:cNvPr id="129" name="Straight Arrow Connector 128"/>
          <p:cNvCxnSpPr/>
          <p:nvPr/>
        </p:nvCxnSpPr>
        <p:spPr>
          <a:xfrm flipV="1">
            <a:off x="2155533" y="3189348"/>
            <a:ext cx="2925012" cy="7789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6" name="Rectangle 215"/>
          <p:cNvSpPr/>
          <p:nvPr/>
        </p:nvSpPr>
        <p:spPr>
          <a:xfrm>
            <a:off x="235461" y="1488800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smtClean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Feature weights</a:t>
            </a:r>
            <a:endParaRPr lang="en-US" sz="1200" b="1" i="1" dirty="0">
              <a:solidFill>
                <a:srgbClr val="F2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218" name="Pentagon 217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Warp Scheduler Architecture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219" name="Pentagon 218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Poise</a:t>
              </a:r>
              <a:endParaRPr lang="en-US" sz="1000" i="1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272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Architecture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3</a:t>
            </a:fld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3171685" y="936000"/>
            <a:ext cx="383341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Consequence of increasing TLP</a:t>
            </a:r>
            <a:endParaRPr lang="en-GB" sz="1600" b="1" dirty="0" smtClean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4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Increasing TLP not always useful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Leads </a:t>
            </a: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to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cache thrashing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Leads to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bandwidth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</a:t>
            </a:r>
            <a:r>
              <a:rPr lang="en-GB" sz="16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bottlenecks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Results in high levels of congestion 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Latencies tend to be very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high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!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4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algn="ctr">
              <a:buClr>
                <a:srgbClr val="C00000"/>
              </a:buClr>
            </a:pPr>
            <a:r>
              <a:rPr lang="en-GB" sz="1600" b="1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Can such high latencies be hidden?</a:t>
            </a:r>
            <a:endParaRPr lang="en-GB" sz="1600" b="1" i="1" dirty="0" smtClean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2406" y="1108661"/>
            <a:ext cx="3050538" cy="3201011"/>
            <a:chOff x="82406" y="1108661"/>
            <a:chExt cx="3626656" cy="3401968"/>
          </a:xfrm>
        </p:grpSpPr>
        <p:sp>
          <p:nvSpPr>
            <p:cNvPr id="51" name="Rectangle 50"/>
            <p:cNvSpPr/>
            <p:nvPr/>
          </p:nvSpPr>
          <p:spPr>
            <a:xfrm>
              <a:off x="82406" y="3939733"/>
              <a:ext cx="3626656" cy="57089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DRAM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9670" y="1108661"/>
              <a:ext cx="3081649" cy="2848729"/>
              <a:chOff x="259670" y="1108661"/>
              <a:chExt cx="3081649" cy="284872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95944" y="1108661"/>
                <a:ext cx="2905130" cy="590316"/>
                <a:chOff x="1354949" y="1108661"/>
                <a:chExt cx="2905130" cy="590316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354949" y="1108662"/>
                  <a:ext cx="685800" cy="58102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SM</a:t>
                  </a:r>
                  <a:endPara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64614" y="1108661"/>
                  <a:ext cx="685800" cy="58102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SM</a:t>
                  </a:r>
                  <a:endPara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574279" y="1117952"/>
                  <a:ext cx="685800" cy="58102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SM</a:t>
                  </a:r>
                  <a:endPara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" name="Rectangle 26"/>
              <p:cNvSpPr/>
              <p:nvPr/>
            </p:nvSpPr>
            <p:spPr>
              <a:xfrm>
                <a:off x="457373" y="2955540"/>
                <a:ext cx="2843701" cy="55289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57373" y="2031383"/>
                <a:ext cx="577815" cy="4678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583448" y="2031382"/>
                <a:ext cx="577815" cy="4678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709523" y="2020821"/>
                <a:ext cx="577815" cy="4678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259670" y="1665604"/>
                <a:ext cx="3081649" cy="363808"/>
                <a:chOff x="341446" y="1665604"/>
                <a:chExt cx="3081649" cy="363808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341446" y="1665604"/>
                  <a:ext cx="839838" cy="355147"/>
                  <a:chOff x="341446" y="1665604"/>
                  <a:chExt cx="839838" cy="355147"/>
                </a:xfrm>
              </p:grpSpPr>
              <p:pic>
                <p:nvPicPr>
                  <p:cNvPr id="38" name="Picture 37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89764" y="1669318"/>
                    <a:ext cx="791520" cy="351433"/>
                  </a:xfrm>
                  <a:prstGeom prst="rect">
                    <a:avLst/>
                  </a:prstGeom>
                </p:spPr>
              </p:pic>
              <p:pic>
                <p:nvPicPr>
                  <p:cNvPr id="53" name="Picture 52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41446" y="1665604"/>
                    <a:ext cx="791520" cy="3514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" name="Group 4"/>
                <p:cNvGrpSpPr/>
                <p:nvPr/>
              </p:nvGrpSpPr>
              <p:grpSpPr>
                <a:xfrm>
                  <a:off x="1435361" y="1669885"/>
                  <a:ext cx="839838" cy="355147"/>
                  <a:chOff x="1435361" y="1669885"/>
                  <a:chExt cx="839838" cy="355147"/>
                </a:xfrm>
              </p:grpSpPr>
              <p:pic>
                <p:nvPicPr>
                  <p:cNvPr id="40" name="Picture 3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83679" y="1673599"/>
                    <a:ext cx="791520" cy="351433"/>
                  </a:xfrm>
                  <a:prstGeom prst="rect">
                    <a:avLst/>
                  </a:prstGeom>
                </p:spPr>
              </p:pic>
              <p:pic>
                <p:nvPicPr>
                  <p:cNvPr id="54" name="Picture 5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35361" y="1669885"/>
                    <a:ext cx="791520" cy="3514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2583257" y="1674265"/>
                  <a:ext cx="839838" cy="355147"/>
                  <a:chOff x="2583257" y="1674265"/>
                  <a:chExt cx="839838" cy="355147"/>
                </a:xfrm>
              </p:grpSpPr>
              <p:pic>
                <p:nvPicPr>
                  <p:cNvPr id="42" name="Picture 41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631575" y="1677979"/>
                    <a:ext cx="791520" cy="351433"/>
                  </a:xfrm>
                  <a:prstGeom prst="rect">
                    <a:avLst/>
                  </a:prstGeom>
                </p:spPr>
              </p:pic>
              <p:pic>
                <p:nvPicPr>
                  <p:cNvPr id="55" name="Picture 5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583257" y="1674265"/>
                    <a:ext cx="791520" cy="35143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4" name="Group 13"/>
              <p:cNvGrpSpPr/>
              <p:nvPr/>
            </p:nvGrpSpPr>
            <p:grpSpPr>
              <a:xfrm>
                <a:off x="382847" y="2480942"/>
                <a:ext cx="2936687" cy="498477"/>
                <a:chOff x="464623" y="2480942"/>
                <a:chExt cx="2936687" cy="498477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64623" y="2488582"/>
                  <a:ext cx="646673" cy="488868"/>
                  <a:chOff x="464623" y="2488582"/>
                  <a:chExt cx="646673" cy="488868"/>
                </a:xfrm>
              </p:grpSpPr>
              <p:pic>
                <p:nvPicPr>
                  <p:cNvPr id="45" name="Picture 44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64623" y="2488582"/>
                    <a:ext cx="598349" cy="485148"/>
                  </a:xfrm>
                  <a:prstGeom prst="rect">
                    <a:avLst/>
                  </a:prstGeom>
                </p:spPr>
              </p:pic>
              <p:pic>
                <p:nvPicPr>
                  <p:cNvPr id="56" name="Picture 5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12947" y="2492302"/>
                    <a:ext cx="598349" cy="4851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594822" y="2490551"/>
                  <a:ext cx="646673" cy="488868"/>
                  <a:chOff x="1594822" y="2490551"/>
                  <a:chExt cx="646673" cy="488868"/>
                </a:xfrm>
              </p:grpSpPr>
              <p:pic>
                <p:nvPicPr>
                  <p:cNvPr id="46" name="Picture 4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594822" y="2490551"/>
                    <a:ext cx="598349" cy="485148"/>
                  </a:xfrm>
                  <a:prstGeom prst="rect">
                    <a:avLst/>
                  </a:prstGeom>
                </p:spPr>
              </p:pic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643146" y="2494271"/>
                    <a:ext cx="598349" cy="4851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2754637" y="2480942"/>
                  <a:ext cx="646673" cy="488868"/>
                  <a:chOff x="2754637" y="2480942"/>
                  <a:chExt cx="646673" cy="488868"/>
                </a:xfrm>
              </p:grpSpPr>
              <p:pic>
                <p:nvPicPr>
                  <p:cNvPr id="47" name="Picture 46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54637" y="2480942"/>
                    <a:ext cx="598349" cy="485148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802961" y="2484662"/>
                    <a:ext cx="598349" cy="48514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" name="Group 12"/>
              <p:cNvGrpSpPr/>
              <p:nvPr/>
            </p:nvGrpSpPr>
            <p:grpSpPr>
              <a:xfrm>
                <a:off x="1114841" y="3492842"/>
                <a:ext cx="1452966" cy="464548"/>
                <a:chOff x="1196617" y="3492842"/>
                <a:chExt cx="1452966" cy="464548"/>
              </a:xfrm>
            </p:grpSpPr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6617" y="3492842"/>
                  <a:ext cx="498624" cy="450449"/>
                </a:xfrm>
                <a:prstGeom prst="rect">
                  <a:avLst/>
                </a:prstGeom>
              </p:spPr>
            </p:pic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27474" y="3500793"/>
                  <a:ext cx="498624" cy="450449"/>
                </a:xfrm>
                <a:prstGeom prst="rect">
                  <a:avLst/>
                </a:prstGeom>
              </p:spPr>
            </p:pic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95201" y="3503221"/>
                  <a:ext cx="498624" cy="450449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52375" y="3496562"/>
                  <a:ext cx="498624" cy="450449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83232" y="3504513"/>
                  <a:ext cx="498624" cy="450449"/>
                </a:xfrm>
                <a:prstGeom prst="rect">
                  <a:avLst/>
                </a:prstGeom>
              </p:spPr>
            </p:pic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50959" y="3506941"/>
                  <a:ext cx="498624" cy="45044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65" name="Pentagon 64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Consequence of increasing TLP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6" name="Pentagon 65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GPU Architecture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2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30</a:t>
            </a:fld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 Scheduler Architecture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72096" y="1"/>
            <a:ext cx="603752" cy="717478"/>
            <a:chOff x="6172096" y="1"/>
            <a:chExt cx="603752" cy="71747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096" y="1"/>
              <a:ext cx="603752" cy="60375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488" y="631026"/>
              <a:ext cx="392967" cy="86453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263361" y="1826983"/>
            <a:ext cx="1146136" cy="585967"/>
            <a:chOff x="4955083" y="2591331"/>
            <a:chExt cx="1266554" cy="818584"/>
          </a:xfrm>
        </p:grpSpPr>
        <p:sp>
          <p:nvSpPr>
            <p:cNvPr id="15" name="Rectangle 14"/>
            <p:cNvSpPr/>
            <p:nvPr/>
          </p:nvSpPr>
          <p:spPr>
            <a:xfrm>
              <a:off x="5126997" y="2591331"/>
              <a:ext cx="928746" cy="81858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55083" y="2607742"/>
              <a:ext cx="126655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Constant </a:t>
              </a:r>
            </a:p>
            <a:p>
              <a:pPr algn="ctr"/>
              <a:r>
                <a:rPr lang="en-GB" sz="14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Memory</a:t>
              </a:r>
              <a:endParaRPr lang="en-GB" sz="9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cxnSp>
        <p:nvCxnSpPr>
          <p:cNvPr id="26" name="Straight Arrow Connector 25"/>
          <p:cNvCxnSpPr>
            <a:stCxn id="15" idx="2"/>
          </p:cNvCxnSpPr>
          <p:nvPr/>
        </p:nvCxnSpPr>
        <p:spPr>
          <a:xfrm flipH="1">
            <a:off x="835244" y="2412950"/>
            <a:ext cx="3909" cy="26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31335" y="1575449"/>
            <a:ext cx="3909" cy="26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58892" y="2691687"/>
            <a:ext cx="966789" cy="773384"/>
            <a:chOff x="5126997" y="2591331"/>
            <a:chExt cx="928746" cy="818584"/>
          </a:xfrm>
        </p:grpSpPr>
        <p:sp>
          <p:nvSpPr>
            <p:cNvPr id="30" name="Rectangle 29"/>
            <p:cNvSpPr/>
            <p:nvPr/>
          </p:nvSpPr>
          <p:spPr>
            <a:xfrm>
              <a:off x="5126997" y="2591331"/>
              <a:ext cx="928746" cy="8185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37973" y="2591331"/>
              <a:ext cx="885751" cy="7818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Hardware </a:t>
              </a:r>
              <a:r>
                <a:rPr lang="en-GB" sz="140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Inference Engine</a:t>
              </a:r>
              <a:endParaRPr lang="en-GB" sz="9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23522" y="3457797"/>
            <a:ext cx="1191016" cy="262209"/>
            <a:chOff x="823522" y="3457797"/>
            <a:chExt cx="1191016" cy="26220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823522" y="3711438"/>
              <a:ext cx="1191016" cy="8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831334" y="3457797"/>
              <a:ext cx="3909" cy="262209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319805" y="1224585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Compiler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794" y="3746982"/>
            <a:ext cx="206979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4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Vital warps (N)</a:t>
            </a:r>
          </a:p>
          <a:p>
            <a:pPr algn="ctr"/>
            <a:endParaRPr lang="en-GB" sz="200" dirty="0" smtClean="0">
              <a:solidFill>
                <a:schemeClr val="accent4">
                  <a:lumMod val="50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algn="ctr"/>
            <a:r>
              <a:rPr lang="en-GB" sz="1400" dirty="0" smtClean="0">
                <a:solidFill>
                  <a:schemeClr val="accent4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Cache-polluting warps (p)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526975" y="1726232"/>
            <a:ext cx="1000497" cy="2338260"/>
            <a:chOff x="2483062" y="1468326"/>
            <a:chExt cx="1512287" cy="2729568"/>
          </a:xfrm>
        </p:grpSpPr>
        <p:grpSp>
          <p:nvGrpSpPr>
            <p:cNvPr id="44" name="Group 43"/>
            <p:cNvGrpSpPr/>
            <p:nvPr/>
          </p:nvGrpSpPr>
          <p:grpSpPr>
            <a:xfrm>
              <a:off x="2486980" y="1468326"/>
              <a:ext cx="1508369" cy="395211"/>
              <a:chOff x="2486980" y="1468326"/>
              <a:chExt cx="1508369" cy="395211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lgCheck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626691" y="1468326"/>
                <a:ext cx="1228943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bg2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bg2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MAX-1</a:t>
                </a:r>
                <a:endParaRPr lang="en-US" sz="1600" baseline="-25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486978" y="1807861"/>
              <a:ext cx="1508369" cy="395211"/>
              <a:chOff x="2486980" y="1474394"/>
              <a:chExt cx="1508369" cy="395211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lgCheck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45973" y="1474394"/>
                <a:ext cx="589272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bg2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786486" y="1476626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782576" y="1477779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783874" y="1468328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723175" y="1468325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2</a:t>
                </a:r>
                <a:endParaRPr lang="en-US" sz="1600" baseline="-250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716654" y="14742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716656" y="14844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2271715" y="1229309"/>
            <a:ext cx="2398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Scheduler Queue</a:t>
            </a:r>
            <a:endParaRPr lang="en-GB" b="1" i="1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542298" y="1726706"/>
            <a:ext cx="418441" cy="2337786"/>
            <a:chOff x="2483062" y="1468326"/>
            <a:chExt cx="1512287" cy="2729568"/>
          </a:xfrm>
        </p:grpSpPr>
        <p:grpSp>
          <p:nvGrpSpPr>
            <p:cNvPr id="72" name="Group 71"/>
            <p:cNvGrpSpPr/>
            <p:nvPr/>
          </p:nvGrpSpPr>
          <p:grpSpPr>
            <a:xfrm>
              <a:off x="2486980" y="1468326"/>
              <a:ext cx="1508369" cy="369333"/>
              <a:chOff x="2486980" y="1468326"/>
              <a:chExt cx="1508369" cy="369333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751055" y="14683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486978" y="1807861"/>
              <a:ext cx="1508369" cy="365428"/>
              <a:chOff x="2486980" y="1474394"/>
              <a:chExt cx="1508369" cy="365428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735814" y="1474394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717874" y="14766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713974" y="1477779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715272" y="1468328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707671" y="1468325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701148" y="14742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701151" y="14844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3956834" y="1726232"/>
            <a:ext cx="418441" cy="2338260"/>
            <a:chOff x="2483062" y="1468326"/>
            <a:chExt cx="1512287" cy="2729568"/>
          </a:xfrm>
        </p:grpSpPr>
        <p:grpSp>
          <p:nvGrpSpPr>
            <p:cNvPr id="98" name="Group 97"/>
            <p:cNvGrpSpPr/>
            <p:nvPr/>
          </p:nvGrpSpPr>
          <p:grpSpPr>
            <a:xfrm>
              <a:off x="2486980" y="1468326"/>
              <a:ext cx="1508369" cy="369333"/>
              <a:chOff x="2486980" y="1468326"/>
              <a:chExt cx="1508369" cy="369333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751055" y="14683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486978" y="1807861"/>
              <a:ext cx="1508369" cy="365428"/>
              <a:chOff x="2486980" y="1474394"/>
              <a:chExt cx="1508369" cy="365428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735814" y="1474394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717874" y="14766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713974" y="1477779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715272" y="1468328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2707671" y="1468325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701148" y="14742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701151" y="14844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2573572" y="4065190"/>
            <a:ext cx="841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Warp-ID</a:t>
            </a:r>
          </a:p>
          <a:p>
            <a:pPr algn="ctr"/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bits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356366" y="4065950"/>
            <a:ext cx="720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Vital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bit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870614" y="4067452"/>
            <a:ext cx="720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Pollute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bit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 rot="19983030">
            <a:off x="1997368" y="3848365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dirty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Oldest</a:t>
            </a:r>
            <a:endParaRPr lang="en-US" sz="1200" b="1" i="1" dirty="0">
              <a:solidFill>
                <a:srgbClr val="F2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 rot="19748395">
            <a:off x="2006761" y="1869775"/>
            <a:ext cx="570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dirty="0" smtClean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Latest</a:t>
            </a:r>
            <a:endParaRPr lang="en-US" sz="1200" dirty="0">
              <a:solidFill>
                <a:srgbClr val="F20000"/>
              </a:solidFill>
            </a:endParaRPr>
          </a:p>
        </p:txBody>
      </p:sp>
      <p:grpSp>
        <p:nvGrpSpPr>
          <p:cNvPr id="133" name="Group 132"/>
          <p:cNvGrpSpPr/>
          <p:nvPr/>
        </p:nvGrpSpPr>
        <p:grpSpPr>
          <a:xfrm rot="5400000">
            <a:off x="5257270" y="2735916"/>
            <a:ext cx="2300191" cy="336041"/>
            <a:chOff x="5126997" y="2591331"/>
            <a:chExt cx="928746" cy="818584"/>
          </a:xfrm>
        </p:grpSpPr>
        <p:sp>
          <p:nvSpPr>
            <p:cNvPr id="134" name="Rectangle 133"/>
            <p:cNvSpPr/>
            <p:nvPr/>
          </p:nvSpPr>
          <p:spPr>
            <a:xfrm>
              <a:off x="5126997" y="2591331"/>
              <a:ext cx="928746" cy="81858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137973" y="2591331"/>
              <a:ext cx="885751" cy="3257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L1 Cache</a:t>
              </a:r>
              <a:endParaRPr lang="en-GB" sz="9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137" name="Rectangle 136"/>
          <p:cNvSpPr/>
          <p:nvPr/>
        </p:nvSpPr>
        <p:spPr>
          <a:xfrm>
            <a:off x="235461" y="1488800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smtClean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Feature weights</a:t>
            </a:r>
            <a:endParaRPr lang="en-US" sz="1200" b="1" i="1" dirty="0">
              <a:solidFill>
                <a:srgbClr val="F2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139" name="Pentagon 138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Warp Scheduler Architecture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40" name="Pentagon 139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Poise</a:t>
              </a:r>
              <a:endParaRPr lang="en-US" sz="1000" i="1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81474" y="2188111"/>
            <a:ext cx="2125891" cy="1144989"/>
            <a:chOff x="4281474" y="2188111"/>
            <a:chExt cx="2125891" cy="1144989"/>
          </a:xfrm>
        </p:grpSpPr>
        <p:grpSp>
          <p:nvGrpSpPr>
            <p:cNvPr id="8" name="Group 7"/>
            <p:cNvGrpSpPr/>
            <p:nvPr/>
          </p:nvGrpSpPr>
          <p:grpSpPr>
            <a:xfrm>
              <a:off x="4281474" y="2188111"/>
              <a:ext cx="2120989" cy="1144989"/>
              <a:chOff x="4281474" y="2188111"/>
              <a:chExt cx="2120989" cy="114498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281474" y="2188111"/>
                <a:ext cx="719896" cy="1015663"/>
                <a:chOff x="4281474" y="2188111"/>
                <a:chExt cx="719896" cy="1015663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4281474" y="2188111"/>
                  <a:ext cx="38923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0" dirty="0" smtClean="0">
                      <a:solidFill>
                        <a:schemeClr val="bg2">
                          <a:lumMod val="50000"/>
                        </a:schemeClr>
                      </a:solidFill>
                      <a:latin typeface="Abadi MT Condensed Light" charset="0"/>
                      <a:ea typeface="Abadi MT Condensed Light" charset="0"/>
                      <a:cs typeface="Abadi MT Condensed Light" charset="0"/>
                    </a:rPr>
                    <a:t>}</a:t>
                  </a:r>
                  <a:endParaRPr lang="en-US" sz="6000" dirty="0">
                    <a:solidFill>
                      <a:schemeClr val="bg2">
                        <a:lumMod val="50000"/>
                      </a:schemeClr>
                    </a:solidFill>
                    <a:latin typeface="Abadi MT Condensed Light" charset="0"/>
                    <a:ea typeface="Abadi MT Condensed Light" charset="0"/>
                    <a:cs typeface="Abadi MT Condensed Light" charset="0"/>
                  </a:endParaRPr>
                </a:p>
              </p:txBody>
            </p:sp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4559036" y="2753911"/>
                  <a:ext cx="442334" cy="8568"/>
                </a:xfrm>
                <a:prstGeom prst="straightConnector1">
                  <a:avLst/>
                </a:prstGeom>
                <a:ln w="444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ectangle 5"/>
              <p:cNvSpPr/>
              <p:nvPr/>
            </p:nvSpPr>
            <p:spPr>
              <a:xfrm>
                <a:off x="4966596" y="2600324"/>
                <a:ext cx="9573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b="1" dirty="0" smtClean="0">
                    <a:solidFill>
                      <a:schemeClr val="bg2">
                        <a:lumMod val="25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LOAD [a]</a:t>
                </a:r>
                <a:endParaRPr lang="en-GB" sz="1400" b="1" dirty="0">
                  <a:solidFill>
                    <a:schemeClr val="bg2">
                      <a:lumMod val="25000"/>
                    </a:schemeClr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18904" y="3025323"/>
                <a:ext cx="198355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 smtClean="0">
                    <a:solidFill>
                      <a:srgbClr val="FF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(bypass on read miss)</a:t>
                </a:r>
                <a:endParaRPr lang="en-GB" sz="1400" dirty="0">
                  <a:solidFill>
                    <a:srgbClr val="FF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sp>
          <p:nvSpPr>
            <p:cNvPr id="141" name="Rectangle 140"/>
            <p:cNvSpPr/>
            <p:nvPr/>
          </p:nvSpPr>
          <p:spPr>
            <a:xfrm>
              <a:off x="4423806" y="2784696"/>
              <a:ext cx="19835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FF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Do not pollute cache</a:t>
              </a:r>
              <a:endPara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281474" y="3079567"/>
            <a:ext cx="2137304" cy="1164268"/>
            <a:chOff x="4281474" y="3079567"/>
            <a:chExt cx="2137304" cy="1164268"/>
          </a:xfrm>
        </p:grpSpPr>
        <p:grpSp>
          <p:nvGrpSpPr>
            <p:cNvPr id="9" name="Group 8"/>
            <p:cNvGrpSpPr/>
            <p:nvPr/>
          </p:nvGrpSpPr>
          <p:grpSpPr>
            <a:xfrm>
              <a:off x="4281474" y="3079567"/>
              <a:ext cx="1640811" cy="1015663"/>
              <a:chOff x="4281474" y="3079567"/>
              <a:chExt cx="1640811" cy="1015663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4281474" y="3079567"/>
                <a:ext cx="719896" cy="1015663"/>
                <a:chOff x="4281474" y="2188111"/>
                <a:chExt cx="719896" cy="1015663"/>
              </a:xfrm>
            </p:grpSpPr>
            <p:sp>
              <p:nvSpPr>
                <p:cNvPr id="130" name="TextBox 129"/>
                <p:cNvSpPr txBox="1"/>
                <p:nvPr/>
              </p:nvSpPr>
              <p:spPr>
                <a:xfrm>
                  <a:off x="4281474" y="2188111"/>
                  <a:ext cx="38923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0" dirty="0" smtClean="0">
                      <a:solidFill>
                        <a:schemeClr val="bg2">
                          <a:lumMod val="50000"/>
                        </a:schemeClr>
                      </a:solidFill>
                      <a:latin typeface="Abadi MT Condensed Light" charset="0"/>
                      <a:ea typeface="Abadi MT Condensed Light" charset="0"/>
                      <a:cs typeface="Abadi MT Condensed Light" charset="0"/>
                    </a:rPr>
                    <a:t>}</a:t>
                  </a:r>
                  <a:endParaRPr lang="en-US" sz="6000" dirty="0">
                    <a:solidFill>
                      <a:schemeClr val="bg2">
                        <a:lumMod val="50000"/>
                      </a:schemeClr>
                    </a:solidFill>
                    <a:latin typeface="Abadi MT Condensed Light" charset="0"/>
                    <a:ea typeface="Abadi MT Condensed Light" charset="0"/>
                    <a:cs typeface="Abadi MT Condensed Light" charset="0"/>
                  </a:endParaRPr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4559036" y="2753911"/>
                  <a:ext cx="442334" cy="8568"/>
                </a:xfrm>
                <a:prstGeom prst="straightConnector1">
                  <a:avLst/>
                </a:prstGeom>
                <a:ln w="444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Rectangle 131"/>
              <p:cNvSpPr/>
              <p:nvPr/>
            </p:nvSpPr>
            <p:spPr>
              <a:xfrm>
                <a:off x="4955353" y="3491478"/>
                <a:ext cx="9669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b="1" dirty="0" smtClean="0">
                    <a:solidFill>
                      <a:schemeClr val="bg2">
                        <a:lumMod val="25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LOAD [b]</a:t>
                </a:r>
                <a:endParaRPr lang="en-GB" sz="1400" b="1" dirty="0">
                  <a:solidFill>
                    <a:schemeClr val="bg2">
                      <a:lumMod val="25000"/>
                    </a:schemeClr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sp>
          <p:nvSpPr>
            <p:cNvPr id="142" name="Rectangle 141"/>
            <p:cNvSpPr/>
            <p:nvPr/>
          </p:nvSpPr>
          <p:spPr>
            <a:xfrm>
              <a:off x="4435219" y="3720615"/>
              <a:ext cx="198355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FF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Allocate and replace cache lines</a:t>
              </a:r>
              <a:endPara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4299650" y="1610668"/>
            <a:ext cx="1940016" cy="769441"/>
            <a:chOff x="4147250" y="2439781"/>
            <a:chExt cx="1940016" cy="769441"/>
          </a:xfrm>
        </p:grpSpPr>
        <p:grpSp>
          <p:nvGrpSpPr>
            <p:cNvPr id="153" name="Group 152"/>
            <p:cNvGrpSpPr/>
            <p:nvPr/>
          </p:nvGrpSpPr>
          <p:grpSpPr>
            <a:xfrm>
              <a:off x="4147250" y="2439781"/>
              <a:ext cx="666044" cy="769441"/>
              <a:chOff x="4147250" y="2439781"/>
              <a:chExt cx="666044" cy="769441"/>
            </a:xfrm>
          </p:grpSpPr>
          <p:sp>
            <p:nvSpPr>
              <p:cNvPr id="156" name="TextBox 155"/>
              <p:cNvSpPr txBox="1"/>
              <p:nvPr/>
            </p:nvSpPr>
            <p:spPr>
              <a:xfrm>
                <a:off x="4147250" y="2439781"/>
                <a:ext cx="38923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 smtClean="0">
                    <a:solidFill>
                      <a:schemeClr val="bg2">
                        <a:lumMod val="50000"/>
                      </a:schemeClr>
                    </a:solidFill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}</a:t>
                </a:r>
                <a:endParaRPr lang="en-US" sz="6000" b="1" dirty="0">
                  <a:solidFill>
                    <a:schemeClr val="bg2">
                      <a:lumMod val="50000"/>
                    </a:schemeClr>
                  </a:solidFill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  <p:cxnSp>
            <p:nvCxnSpPr>
              <p:cNvPr id="157" name="Straight Arrow Connector 156"/>
              <p:cNvCxnSpPr/>
              <p:nvPr/>
            </p:nvCxnSpPr>
            <p:spPr>
              <a:xfrm>
                <a:off x="4370960" y="2861406"/>
                <a:ext cx="442334" cy="8568"/>
              </a:xfrm>
              <a:prstGeom prst="straightConnector1">
                <a:avLst/>
              </a:prstGeom>
              <a:ln w="476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Rectangle 151"/>
            <p:cNvSpPr/>
            <p:nvPr/>
          </p:nvSpPr>
          <p:spPr>
            <a:xfrm>
              <a:off x="4292041" y="2520456"/>
              <a:ext cx="17952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FF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Do not participate in TLP</a:t>
              </a:r>
              <a:endPara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80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31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42901" y="1040012"/>
            <a:ext cx="595735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Platform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b="1" dirty="0" smtClean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err="1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Statsmodels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		 </a:t>
            </a:r>
            <a:r>
              <a:rPr lang="mr-IN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–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</a:t>
            </a:r>
            <a:r>
              <a:rPr lang="en-GB" sz="1600" i="1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regression analysis </a:t>
            </a:r>
            <a:endParaRPr lang="en-GB" sz="1600" b="1" i="1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GPGPU-Sim (v3.2.2)	 </a:t>
            </a:r>
            <a:r>
              <a:rPr lang="mr-IN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–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</a:t>
            </a:r>
            <a:r>
              <a:rPr lang="en-GB" sz="1600" i="1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cycle-accurate simulator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err="1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GPUWattch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(</a:t>
            </a:r>
            <a:r>
              <a:rPr lang="en-GB" sz="1600" dirty="0" err="1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McPAT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)	 </a:t>
            </a:r>
            <a:r>
              <a:rPr lang="mr-IN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–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</a:t>
            </a:r>
            <a:r>
              <a:rPr lang="en-GB" sz="1600" i="1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energy and area estimation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Benchmark Suites </a:t>
            </a:r>
            <a:r>
              <a:rPr lang="en-GB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*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b="1" dirty="0" smtClean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err="1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Rodinia</a:t>
            </a: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MapReduce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Graph Suite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err="1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Polybench</a:t>
            </a: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algn="ctr">
              <a:buClr>
                <a:srgbClr val="C00000"/>
              </a:buClr>
            </a:pPr>
            <a:r>
              <a:rPr lang="en-GB" sz="1200" i="1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*Training and evaluation are done on </a:t>
            </a:r>
            <a:r>
              <a:rPr lang="en-GB" sz="1200" i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disjoint </a:t>
            </a:r>
            <a:r>
              <a:rPr lang="en-GB" sz="1200" i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set of benchmarks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11" name="Pentagon 10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    Methodology	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Evaluation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1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32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42901" y="992946"/>
            <a:ext cx="59573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Baseline</a:t>
            </a:r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 </a:t>
            </a:r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GPU</a:t>
            </a:r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 </a:t>
            </a:r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configuration</a:t>
            </a:r>
            <a:endParaRPr lang="en-GB" sz="2000" b="1" dirty="0" smtClean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32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Streaming Multiprocessors (SM)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16 KB 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Private L1 Cache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2.25 MB 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Shared L2 Cache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GTO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warp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cheduler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48 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warps </a:t>
            </a:r>
            <a:r>
              <a:rPr lang="en-GB" sz="160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per SM</a:t>
            </a:r>
            <a:endParaRPr lang="en-GB" sz="1600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11" name="Pentagon 10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    Methodology	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Evaluation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33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71305" y="825915"/>
            <a:ext cx="66224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Warp Scheduling Schemes</a:t>
            </a:r>
            <a:endParaRPr lang="en-GB" b="1" dirty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GTO</a:t>
            </a:r>
          </a:p>
          <a:p>
            <a:pPr marL="1257300" lvl="2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Baseline greedy-then-oldest warp scheduler </a:t>
            </a:r>
          </a:p>
          <a:p>
            <a:pPr marL="1257300" lvl="2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M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aximum warps enabled per SM for multithreading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SWL</a:t>
            </a:r>
          </a:p>
          <a:p>
            <a:pPr marL="1257300" lvl="2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Static Warp Limiting from the CCWS scheduler</a:t>
            </a:r>
          </a:p>
          <a:p>
            <a:pPr marL="1257300" lvl="2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No runtime overheads in a static policy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PCAL-SWL</a:t>
            </a:r>
          </a:p>
          <a:p>
            <a:pPr marL="1257300" lvl="2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Dynamic PCAL policy with SWL for initial start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Static-Best</a:t>
            </a:r>
          </a:p>
          <a:p>
            <a:pPr marL="1257300" lvl="2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Each kernel run at best performing warp-tuple</a:t>
            </a:r>
          </a:p>
          <a:p>
            <a:pPr marL="1257300" lvl="2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Determined by offline profiling of each kernel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11" name="Pentagon 10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    Methodology	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Evaluation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61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34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94733" y="919101"/>
            <a:ext cx="4075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Performance</a:t>
            </a:r>
            <a:endParaRPr lang="en-GB" sz="11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5136111" y="2591976"/>
            <a:ext cx="1101478" cy="699864"/>
            <a:chOff x="5136111" y="2591976"/>
            <a:chExt cx="1101478" cy="699864"/>
          </a:xfrm>
        </p:grpSpPr>
        <p:sp>
          <p:nvSpPr>
            <p:cNvPr id="17" name="Freeform 16"/>
            <p:cNvSpPr/>
            <p:nvPr/>
          </p:nvSpPr>
          <p:spPr>
            <a:xfrm>
              <a:off x="5752215" y="2767054"/>
              <a:ext cx="485374" cy="524786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36111" y="2591976"/>
              <a:ext cx="6783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21.8%</a:t>
              </a:r>
              <a:endParaRPr lang="en-GB" sz="14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09090" y="2115717"/>
            <a:ext cx="1214691" cy="1050228"/>
            <a:chOff x="5109090" y="2115717"/>
            <a:chExt cx="1214691" cy="1050228"/>
          </a:xfrm>
        </p:grpSpPr>
        <p:sp>
          <p:nvSpPr>
            <p:cNvPr id="19" name="Freeform 18"/>
            <p:cNvSpPr/>
            <p:nvPr/>
          </p:nvSpPr>
          <p:spPr>
            <a:xfrm>
              <a:off x="5570579" y="2365732"/>
              <a:ext cx="753202" cy="800213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09090" y="2115717"/>
              <a:ext cx="6783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31.5%</a:t>
              </a:r>
              <a:endParaRPr lang="en-GB" sz="14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05630" y="2136650"/>
            <a:ext cx="678391" cy="801778"/>
            <a:chOff x="5805630" y="2136650"/>
            <a:chExt cx="678391" cy="801778"/>
          </a:xfrm>
        </p:grpSpPr>
        <p:sp>
          <p:nvSpPr>
            <p:cNvPr id="25" name="Freeform: Shape 8"/>
            <p:cNvSpPr/>
            <p:nvPr/>
          </p:nvSpPr>
          <p:spPr>
            <a:xfrm>
              <a:off x="6237589" y="2392716"/>
              <a:ext cx="171783" cy="545712"/>
            </a:xfrm>
            <a:custGeom>
              <a:avLst/>
              <a:gdLst>
                <a:gd name="connsiteX0" fmla="*/ 0 w 209550"/>
                <a:gd name="connsiteY0" fmla="*/ 0 h 171450"/>
                <a:gd name="connsiteX1" fmla="*/ 209550 w 209550"/>
                <a:gd name="connsiteY1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71450">
                  <a:moveTo>
                    <a:pt x="0" y="0"/>
                  </a:moveTo>
                  <a:cubicBezTo>
                    <a:pt x="80169" y="70644"/>
                    <a:pt x="160338" y="141288"/>
                    <a:pt x="209550" y="1714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05630" y="2136650"/>
              <a:ext cx="6783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46.6%</a:t>
              </a:r>
              <a:endParaRPr lang="en-GB" sz="14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62571" y="2358857"/>
            <a:ext cx="678391" cy="556893"/>
            <a:chOff x="6262571" y="2358857"/>
            <a:chExt cx="678391" cy="556893"/>
          </a:xfrm>
        </p:grpSpPr>
        <p:sp>
          <p:nvSpPr>
            <p:cNvPr id="27" name="Freeform: Shape 8"/>
            <p:cNvSpPr/>
            <p:nvPr/>
          </p:nvSpPr>
          <p:spPr>
            <a:xfrm flipH="1">
              <a:off x="6528535" y="2591976"/>
              <a:ext cx="45719" cy="323774"/>
            </a:xfrm>
            <a:custGeom>
              <a:avLst/>
              <a:gdLst>
                <a:gd name="connsiteX0" fmla="*/ 0 w 209550"/>
                <a:gd name="connsiteY0" fmla="*/ 0 h 171450"/>
                <a:gd name="connsiteX1" fmla="*/ 209550 w 209550"/>
                <a:gd name="connsiteY1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71450">
                  <a:moveTo>
                    <a:pt x="0" y="0"/>
                  </a:moveTo>
                  <a:cubicBezTo>
                    <a:pt x="80169" y="70644"/>
                    <a:pt x="160338" y="141288"/>
                    <a:pt x="209550" y="1714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62571" y="2358857"/>
              <a:ext cx="6783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52.8%</a:t>
              </a:r>
              <a:endParaRPr lang="en-GB" sz="14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425570" y="4131753"/>
            <a:ext cx="402271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i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Poise</a:t>
            </a:r>
            <a:r>
              <a:rPr lang="en-GB" sz="14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 outperforms PCAL-SWL by 15.1% on average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41" name="Pentagon 40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    Results	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42" name="Pentagon 41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Evaluation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81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35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94733" y="919101"/>
            <a:ext cx="4075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L1 </a:t>
            </a:r>
            <a:r>
              <a:rPr lang="en-GB" sz="20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</a:t>
            </a:r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it </a:t>
            </a:r>
            <a:r>
              <a:rPr lang="en-GB" sz="20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</a:t>
            </a:r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ate</a:t>
            </a:r>
            <a:endParaRPr lang="en-GB" sz="11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172096" y="1"/>
            <a:ext cx="603752" cy="717478"/>
            <a:chOff x="6172096" y="1"/>
            <a:chExt cx="603752" cy="71747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096" y="1"/>
              <a:ext cx="603752" cy="60375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488" y="631026"/>
              <a:ext cx="392967" cy="86453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945666" y="2691118"/>
            <a:ext cx="1202577" cy="706364"/>
            <a:chOff x="5035012" y="2569574"/>
            <a:chExt cx="1202577" cy="706364"/>
          </a:xfrm>
        </p:grpSpPr>
        <p:sp>
          <p:nvSpPr>
            <p:cNvPr id="17" name="Freeform 16"/>
            <p:cNvSpPr/>
            <p:nvPr/>
          </p:nvSpPr>
          <p:spPr>
            <a:xfrm>
              <a:off x="5525434" y="2846574"/>
              <a:ext cx="712155" cy="429364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35012" y="2569574"/>
              <a:ext cx="6783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20.6%</a:t>
              </a:r>
              <a:endParaRPr lang="en-GB" sz="14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212068" y="2362028"/>
            <a:ext cx="1009763" cy="698174"/>
            <a:chOff x="5172169" y="2593666"/>
            <a:chExt cx="1009763" cy="698174"/>
          </a:xfrm>
        </p:grpSpPr>
        <p:sp>
          <p:nvSpPr>
            <p:cNvPr id="26" name="Freeform 25"/>
            <p:cNvSpPr/>
            <p:nvPr/>
          </p:nvSpPr>
          <p:spPr>
            <a:xfrm>
              <a:off x="5589627" y="2854763"/>
              <a:ext cx="592305" cy="437077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72169" y="2593666"/>
              <a:ext cx="6783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37.7%</a:t>
              </a:r>
              <a:endParaRPr lang="en-GB" sz="14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53817" y="2248498"/>
            <a:ext cx="678391" cy="950203"/>
            <a:chOff x="5661778" y="2652695"/>
            <a:chExt cx="678391" cy="950203"/>
          </a:xfrm>
        </p:grpSpPr>
        <p:sp>
          <p:nvSpPr>
            <p:cNvPr id="29" name="Freeform 28"/>
            <p:cNvSpPr/>
            <p:nvPr/>
          </p:nvSpPr>
          <p:spPr>
            <a:xfrm>
              <a:off x="6000974" y="2904724"/>
              <a:ext cx="58702" cy="698174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61778" y="2652695"/>
              <a:ext cx="6783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27.1%</a:t>
              </a:r>
              <a:endParaRPr lang="en-GB" sz="14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57666" y="2450948"/>
            <a:ext cx="678391" cy="570038"/>
            <a:chOff x="5765732" y="3088516"/>
            <a:chExt cx="678391" cy="570038"/>
          </a:xfrm>
        </p:grpSpPr>
        <p:sp>
          <p:nvSpPr>
            <p:cNvPr id="32" name="Freeform 31"/>
            <p:cNvSpPr/>
            <p:nvPr/>
          </p:nvSpPr>
          <p:spPr>
            <a:xfrm flipH="1">
              <a:off x="5948360" y="3328685"/>
              <a:ext cx="56191" cy="329869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65732" y="3088516"/>
              <a:ext cx="6783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40.1%</a:t>
              </a:r>
              <a:endParaRPr lang="en-GB" sz="14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01727" y="4299455"/>
            <a:ext cx="525455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i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Poise</a:t>
            </a:r>
            <a:r>
              <a:rPr lang="en-GB" sz="14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 reduces </a:t>
            </a:r>
            <a:r>
              <a:rPr lang="en-GB" sz="1400" smtClean="0">
                <a:solidFill>
                  <a:srgbClr val="C00000"/>
                </a:solidFill>
                <a:latin typeface="Centaur" panose="02030504050205020304" pitchFamily="18" charset="0"/>
              </a:rPr>
              <a:t>cache thrashing and reduces pressure on memory system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37" name="Pentagon 36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    Results	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38" name="Pentagon 37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Evaluation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67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36</a:t>
            </a:fld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4733" y="919101"/>
            <a:ext cx="4075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Energy consumption</a:t>
            </a:r>
            <a:endParaRPr lang="en-GB" sz="11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832900" y="1373275"/>
            <a:ext cx="682690" cy="1647651"/>
            <a:chOff x="5580594" y="2523647"/>
            <a:chExt cx="682690" cy="1647651"/>
          </a:xfrm>
        </p:grpSpPr>
        <p:sp>
          <p:nvSpPr>
            <p:cNvPr id="15" name="Freeform 14"/>
            <p:cNvSpPr/>
            <p:nvPr/>
          </p:nvSpPr>
          <p:spPr>
            <a:xfrm rot="309563">
              <a:off x="5911431" y="2819105"/>
              <a:ext cx="351853" cy="1352193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80594" y="2523647"/>
              <a:ext cx="6783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51.6%</a:t>
              </a:r>
              <a:endParaRPr lang="en-GB" sz="14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27141" y="1268118"/>
            <a:ext cx="543739" cy="750424"/>
            <a:chOff x="5647920" y="2523647"/>
            <a:chExt cx="543739" cy="660261"/>
          </a:xfrm>
        </p:grpSpPr>
        <p:sp>
          <p:nvSpPr>
            <p:cNvPr id="18" name="Freeform 17"/>
            <p:cNvSpPr/>
            <p:nvPr/>
          </p:nvSpPr>
          <p:spPr>
            <a:xfrm rot="309563">
              <a:off x="5961993" y="2816014"/>
              <a:ext cx="223272" cy="367894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47920" y="2523647"/>
              <a:ext cx="543739" cy="270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79%</a:t>
              </a:r>
              <a:endParaRPr lang="en-GB" sz="14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612425" y="2019781"/>
            <a:ext cx="577979" cy="204516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02942" y="4336386"/>
            <a:ext cx="446651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i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Poise</a:t>
            </a:r>
            <a:r>
              <a:rPr lang="en-GB" sz="14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 reduces </a:t>
            </a:r>
            <a:r>
              <a:rPr lang="en-GB" sz="1400" smtClean="0">
                <a:solidFill>
                  <a:srgbClr val="C00000"/>
                </a:solidFill>
                <a:latin typeface="Centaur" panose="02030504050205020304" pitchFamily="18" charset="0"/>
              </a:rPr>
              <a:t>the energy consumption by 51.6% over GTO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28" name="Pentagon 27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    Results	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29" name="Pentagon 28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Evaluation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52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Overhead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37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71488" y="943768"/>
            <a:ext cx="59573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Arithmetic Units for link function computation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Enough spare cycles in existing 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FP units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Time-multiplexing existing FP units on SM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i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No extra hardware needed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Feature collection</a:t>
            </a:r>
            <a:endParaRPr lang="en-GB" sz="1600" b="1" dirty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Seven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32-bit hardware performance counters per SM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Finite State Machine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Two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3-bit registers per SM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Modified Warp Scheduler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2-bits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per entry in warp scheduler queue </a:t>
            </a: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33596" y="4409788"/>
            <a:ext cx="383313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Net storage overhead of </a:t>
            </a: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40.75 bytes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 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per SM </a:t>
            </a:r>
            <a:endParaRPr lang="en-GB" sz="16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12" name="Pentagon 11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Hardware Overhead</a:t>
              </a:r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	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5" name="Pentagon 14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Evaluation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17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38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42901" y="662554"/>
            <a:ext cx="60436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Problem</a:t>
            </a:r>
            <a:endParaRPr lang="en-GB" sz="1600" b="1" dirty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Investigate conflict </a:t>
            </a:r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between TLP and memory system performance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Traditional techniques to balance are slow and sub-optimal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Goal is to find good warp-tuples expeditiously in hardware</a:t>
            </a:r>
            <a:endParaRPr lang="en-GB" sz="14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Proposal</a:t>
            </a:r>
            <a:endParaRPr lang="en-GB" sz="1600" b="1" dirty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400" i="1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Poise</a:t>
            </a:r>
            <a:r>
              <a:rPr lang="en-GB" sz="1400" i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</a:t>
            </a:r>
            <a:r>
              <a:rPr lang="mr-IN" sz="1400" i="1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–</a:t>
            </a:r>
            <a:r>
              <a:rPr lang="en-GB" sz="1400" i="1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</a:t>
            </a:r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a </a:t>
            </a:r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machine learning based architectural technique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Offline training to learn about good warp scheduling decisions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Use prior knowledge to make good runtime predictions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Results</a:t>
            </a:r>
            <a:endParaRPr lang="en-GB" sz="1600" b="1" dirty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Harmonic mean speedup of 46.6% over baseline GTO scheduler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Extremely lightweight in terms of hardware overheads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Demonstrate an effective use of ML to solve an architectural problem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11" name="Pentagon 10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Conclusion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706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39</a:t>
            </a:fld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71305" y="2040982"/>
            <a:ext cx="633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746937" y="2714817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478" y="2799439"/>
            <a:ext cx="6330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Saumay Dublish</a:t>
            </a:r>
          </a:p>
          <a:p>
            <a:pPr algn="ctr"/>
            <a:r>
              <a:rPr lang="en-GB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saumay.dublish@synopsys.com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http://homepages.inf.ed.ac.uk/s1433370/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3063" y="282474"/>
            <a:ext cx="6566945" cy="155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5143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900" b="1" i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Poise</a:t>
            </a:r>
            <a:r>
              <a:rPr lang="en-GB" sz="29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GB" sz="29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1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Balancing Thread-Level Parallelism and Memory System Performance in GPUs using Machine Learning</a:t>
            </a:r>
            <a:endParaRPr lang="en-GB" sz="21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945" y="4219579"/>
            <a:ext cx="2668772" cy="6403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0" y="4310661"/>
            <a:ext cx="2091000" cy="46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4</a:t>
            </a:fld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-1162" y="1733199"/>
            <a:ext cx="2042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Instruction concurrency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2871" y="3420408"/>
            <a:ext cx="1623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concurrency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6079" y="1995589"/>
            <a:ext cx="1781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(Intra-warp concurrency)</a:t>
            </a:r>
            <a:endParaRPr lang="en-US" sz="12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073379" y="1382768"/>
            <a:ext cx="978153" cy="1154485"/>
            <a:chOff x="2073379" y="1382768"/>
            <a:chExt cx="978153" cy="1154485"/>
          </a:xfrm>
        </p:grpSpPr>
        <p:grpSp>
          <p:nvGrpSpPr>
            <p:cNvPr id="3" name="Group 2"/>
            <p:cNvGrpSpPr/>
            <p:nvPr/>
          </p:nvGrpSpPr>
          <p:grpSpPr>
            <a:xfrm>
              <a:off x="2126803" y="1382768"/>
              <a:ext cx="901209" cy="1154485"/>
              <a:chOff x="2126803" y="1382768"/>
              <a:chExt cx="901209" cy="115448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126803" y="1415868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53819" y="1382768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126803" y="157083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073379" y="2272588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2004477" y="704674"/>
            <a:ext cx="2849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Harnessing concurrency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4339591" y="1442456"/>
            <a:ext cx="2544307" cy="929780"/>
            <a:chOff x="1071797" y="3927423"/>
            <a:chExt cx="2544307" cy="929780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1071797" y="3927423"/>
              <a:ext cx="0" cy="929780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1071797" y="4399808"/>
              <a:ext cx="2443396" cy="0"/>
            </a:xfrm>
            <a:prstGeom prst="straightConnector1">
              <a:avLst/>
            </a:prstGeom>
            <a:ln w="158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197"/>
            <p:cNvSpPr/>
            <p:nvPr/>
          </p:nvSpPr>
          <p:spPr>
            <a:xfrm>
              <a:off x="3122058" y="4385014"/>
              <a:ext cx="4940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i="1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time</a:t>
              </a:r>
              <a:endParaRPr lang="en-US" i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Hiding Latencies in GPUs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60091" y="3675465"/>
            <a:ext cx="172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(Inter-warp concurrency)</a:t>
            </a:r>
            <a:endParaRPr lang="en-US" sz="1200" i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606139" y="3077779"/>
            <a:ext cx="1447841" cy="1807008"/>
            <a:chOff x="1606139" y="3077779"/>
            <a:chExt cx="1447841" cy="1807008"/>
          </a:xfrm>
        </p:grpSpPr>
        <p:grpSp>
          <p:nvGrpSpPr>
            <p:cNvPr id="27" name="Group 26"/>
            <p:cNvGrpSpPr/>
            <p:nvPr/>
          </p:nvGrpSpPr>
          <p:grpSpPr>
            <a:xfrm>
              <a:off x="2075827" y="3077779"/>
              <a:ext cx="978153" cy="1174927"/>
              <a:chOff x="2255707" y="3055294"/>
              <a:chExt cx="978153" cy="1174927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958407" y="3237674"/>
              <a:ext cx="978153" cy="1174927"/>
              <a:chOff x="2255707" y="3055294"/>
              <a:chExt cx="978153" cy="117492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38487" y="3395069"/>
              <a:ext cx="978153" cy="1174927"/>
              <a:chOff x="2255707" y="3055294"/>
              <a:chExt cx="978153" cy="117492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726062" y="3552464"/>
              <a:ext cx="978153" cy="1174927"/>
              <a:chOff x="2255707" y="3055294"/>
              <a:chExt cx="978153" cy="1174927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606139" y="3709860"/>
              <a:ext cx="978153" cy="1174927"/>
              <a:chOff x="2255707" y="3055294"/>
              <a:chExt cx="978153" cy="1174927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4339590" y="3323916"/>
            <a:ext cx="2550257" cy="929780"/>
            <a:chOff x="4339590" y="3323916"/>
            <a:chExt cx="2550257" cy="929780"/>
          </a:xfrm>
        </p:grpSpPr>
        <p:grpSp>
          <p:nvGrpSpPr>
            <p:cNvPr id="66" name="Group 65"/>
            <p:cNvGrpSpPr/>
            <p:nvPr/>
          </p:nvGrpSpPr>
          <p:grpSpPr>
            <a:xfrm>
              <a:off x="4339590" y="3323916"/>
              <a:ext cx="2443396" cy="929780"/>
              <a:chOff x="4339590" y="3323916"/>
              <a:chExt cx="2443396" cy="929780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>
                <a:off x="4339590" y="3796301"/>
                <a:ext cx="2443396" cy="0"/>
              </a:xfrm>
              <a:prstGeom prst="straightConnector1">
                <a:avLst/>
              </a:prstGeom>
              <a:ln w="158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339590" y="3323916"/>
                <a:ext cx="0" cy="929780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Rectangle 66"/>
            <p:cNvSpPr/>
            <p:nvPr/>
          </p:nvSpPr>
          <p:spPr>
            <a:xfrm>
              <a:off x="6395801" y="3781556"/>
              <a:ext cx="4940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i="1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time</a:t>
              </a:r>
              <a:endParaRPr lang="en-US" i="1" dirty="0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3282305" y="1571134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Load latency</a:t>
            </a:r>
            <a:endParaRPr lang="en-US" i="1" dirty="0"/>
          </a:p>
        </p:txBody>
      </p:sp>
      <p:sp>
        <p:nvSpPr>
          <p:cNvPr id="74" name="Rectangle 73"/>
          <p:cNvSpPr/>
          <p:nvPr/>
        </p:nvSpPr>
        <p:spPr>
          <a:xfrm>
            <a:off x="3483790" y="194078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US" i="1" dirty="0"/>
          </a:p>
        </p:txBody>
      </p:sp>
      <p:sp>
        <p:nvSpPr>
          <p:cNvPr id="75" name="Rectangle 74"/>
          <p:cNvSpPr/>
          <p:nvPr/>
        </p:nvSpPr>
        <p:spPr>
          <a:xfrm>
            <a:off x="3280981" y="3438363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Load latency</a:t>
            </a:r>
            <a:endParaRPr lang="en-US" i="1" dirty="0"/>
          </a:p>
        </p:txBody>
      </p:sp>
      <p:sp>
        <p:nvSpPr>
          <p:cNvPr id="76" name="Rectangle 75"/>
          <p:cNvSpPr/>
          <p:nvPr/>
        </p:nvSpPr>
        <p:spPr>
          <a:xfrm>
            <a:off x="3482466" y="380801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US" i="1" dirty="0"/>
          </a:p>
        </p:txBody>
      </p:sp>
      <p:grpSp>
        <p:nvGrpSpPr>
          <p:cNvPr id="71" name="Group 70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72" name="Pentagon 71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Hiding Latencies in GPUs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77" name="Pentagon 76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GPU Architecture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5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40</a:t>
            </a:fld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71305" y="2040982"/>
            <a:ext cx="633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 Slides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746937" y="2714817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9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41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26999" y="1020360"/>
            <a:ext cx="6258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Why not larger models such as DNNs?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Bulky nature of complex models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Generate prohibitively large feature weight matrices with high storage needs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High computational demands for training and inference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Black box nature of complex models and feature sets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Lack of mathematical insights prevents reasoning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11" name="Pentagon 10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Discussion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42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07102" y="1015259"/>
            <a:ext cx="65508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i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Poise </a:t>
            </a:r>
            <a:r>
              <a:rPr lang="mr-IN" sz="1600" b="1" i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–</a:t>
            </a:r>
            <a:r>
              <a:rPr lang="en-GB" sz="1600" b="1" i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 </a:t>
            </a: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a</a:t>
            </a:r>
            <a:r>
              <a:rPr lang="en-GB" sz="1600" b="1" i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 </a:t>
            </a: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machine </a:t>
            </a: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learning </a:t>
            </a: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based architecture technique</a:t>
            </a:r>
            <a:endParaRPr lang="en-GB" sz="1600" b="1" dirty="0" smtClean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Harness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domain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knowledge 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to reduce model size and feature vector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Small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, yet </a:t>
            </a:r>
            <a:r>
              <a:rPr lang="en-GB" sz="1600" dirty="0">
                <a:solidFill>
                  <a:srgbClr val="C00000"/>
                </a:solidFill>
                <a:latin typeface="Centaur" panose="02030504050205020304" pitchFamily="18" charset="0"/>
              </a:rPr>
              <a:t>effective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regression model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Inference has low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computational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and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storage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needs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Viable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architectural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mechanism</a:t>
            </a:r>
            <a:endParaRPr lang="en-GB" sz="1600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Demonstrate an effective use of ML to solve an architectural 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problem</a:t>
            </a: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11" name="Pentagon 10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Conclusion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Case of Limited 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arallelism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43</a:t>
            </a:fld>
            <a:endParaRPr lang="en-GB" dirty="0"/>
          </a:p>
        </p:txBody>
      </p:sp>
      <p:sp>
        <p:nvSpPr>
          <p:cNvPr id="107" name="TextBox 106"/>
          <p:cNvSpPr txBox="1"/>
          <p:nvPr/>
        </p:nvSpPr>
        <p:spPr>
          <a:xfrm>
            <a:off x="844432" y="1014154"/>
            <a:ext cx="37418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4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Fewer </a:t>
            </a:r>
            <a:r>
              <a:rPr lang="en-GB" sz="14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independent</a:t>
            </a: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operations per warp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4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Low</a:t>
            </a: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instruction concurrency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4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Compensated by </a:t>
            </a:r>
            <a:r>
              <a:rPr lang="en-GB" sz="14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high</a:t>
            </a: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warp concurrency</a:t>
            </a:r>
            <a:endParaRPr lang="en-GB" sz="14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4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Pressure on memory system increases further</a:t>
            </a:r>
            <a:endParaRPr lang="en-GB" sz="14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4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Latencies grow even more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4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May benefit from lower latencies </a:t>
            </a:r>
            <a:r>
              <a:rPr lang="mr-IN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–</a:t>
            </a: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</a:t>
            </a:r>
            <a:r>
              <a:rPr lang="en-GB" sz="14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low TLP</a:t>
            </a:r>
            <a:endParaRPr lang="en-GB" sz="14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792977" y="4029481"/>
            <a:ext cx="334578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Memory-sensitive applications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343417" y="3804790"/>
            <a:ext cx="455765" cy="308067"/>
            <a:chOff x="4534756" y="4442265"/>
            <a:chExt cx="455765" cy="308067"/>
          </a:xfrm>
        </p:grpSpPr>
        <p:sp>
          <p:nvSpPr>
            <p:cNvPr id="87" name="Rectangle 86"/>
            <p:cNvSpPr/>
            <p:nvPr/>
          </p:nvSpPr>
          <p:spPr>
            <a:xfrm>
              <a:off x="4696274" y="4442839"/>
              <a:ext cx="120041" cy="30749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534756" y="4442265"/>
              <a:ext cx="180120" cy="307493"/>
            </a:xfrm>
            <a:prstGeom prst="rect">
              <a:avLst/>
            </a:prstGeom>
            <a:solidFill>
              <a:srgbClr val="2FA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816479" y="4442839"/>
              <a:ext cx="174042" cy="30749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4343634" y="1913064"/>
            <a:ext cx="180120" cy="307493"/>
          </a:xfrm>
          <a:prstGeom prst="rect">
            <a:avLst/>
          </a:prstGeom>
          <a:solidFill>
            <a:srgbClr val="2FA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44</a:t>
            </a:fld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-1162" y="1733199"/>
            <a:ext cx="2042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Instruction concurrency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2871" y="3420408"/>
            <a:ext cx="1623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concurrency</a:t>
            </a:r>
            <a:endParaRPr lang="en-US" sz="14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39591" y="1442456"/>
            <a:ext cx="0" cy="92978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339591" y="1914841"/>
            <a:ext cx="2443396" cy="0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89852" y="1900047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time</a:t>
            </a:r>
            <a:endParaRPr lang="en-US" i="1" dirty="0"/>
          </a:p>
        </p:txBody>
      </p:sp>
      <p:sp>
        <p:nvSpPr>
          <p:cNvPr id="57" name="Rectangle 56"/>
          <p:cNvSpPr/>
          <p:nvPr/>
        </p:nvSpPr>
        <p:spPr>
          <a:xfrm>
            <a:off x="6395801" y="3781556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time</a:t>
            </a:r>
            <a:endParaRPr lang="en-US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280981" y="3323916"/>
            <a:ext cx="3502005" cy="929780"/>
            <a:chOff x="3280981" y="3323916"/>
            <a:chExt cx="3502005" cy="92978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339590" y="3796301"/>
              <a:ext cx="2443396" cy="0"/>
            </a:xfrm>
            <a:prstGeom prst="straightConnector1">
              <a:avLst/>
            </a:prstGeom>
            <a:ln w="158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3280981" y="3323916"/>
              <a:ext cx="1117614" cy="929780"/>
              <a:chOff x="3280981" y="3323916"/>
              <a:chExt cx="1117614" cy="92978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4339590" y="3323916"/>
                <a:ext cx="0" cy="929780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3280981" y="3438363"/>
                <a:ext cx="11176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i="1" dirty="0" smtClean="0">
                    <a:solidFill>
                      <a:srgbClr val="00206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Load latency</a:t>
                </a:r>
                <a:endParaRPr lang="en-US" i="1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482466" y="3808010"/>
                <a:ext cx="9028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i="1" dirty="0" smtClean="0">
                    <a:solidFill>
                      <a:srgbClr val="00206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Execution</a:t>
                </a:r>
                <a:endParaRPr lang="en-US" i="1" dirty="0"/>
              </a:p>
            </p:txBody>
          </p:sp>
        </p:grpSp>
      </p:grpSp>
      <p:sp>
        <p:nvSpPr>
          <p:cNvPr id="85" name="Rectangle 84"/>
          <p:cNvSpPr/>
          <p:nvPr/>
        </p:nvSpPr>
        <p:spPr>
          <a:xfrm>
            <a:off x="4341669" y="1605909"/>
            <a:ext cx="1312695" cy="3074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635813" y="3486742"/>
            <a:ext cx="229171" cy="309817"/>
          </a:xfrm>
          <a:prstGeom prst="rect">
            <a:avLst/>
          </a:prstGeom>
          <a:solidFill>
            <a:srgbClr val="EA8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439998" y="3486742"/>
            <a:ext cx="205087" cy="309817"/>
          </a:xfrm>
          <a:prstGeom prst="rect">
            <a:avLst/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349163" y="3487369"/>
            <a:ext cx="1090835" cy="3074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586853" y="1931937"/>
            <a:ext cx="1110261" cy="423633"/>
            <a:chOff x="4586853" y="1931937"/>
            <a:chExt cx="1110261" cy="423633"/>
          </a:xfrm>
        </p:grpSpPr>
        <p:grpSp>
          <p:nvGrpSpPr>
            <p:cNvPr id="104" name="Group 103"/>
            <p:cNvGrpSpPr/>
            <p:nvPr/>
          </p:nvGrpSpPr>
          <p:grpSpPr>
            <a:xfrm>
              <a:off x="4586853" y="1931937"/>
              <a:ext cx="1110261" cy="364324"/>
              <a:chOff x="4504847" y="1604201"/>
              <a:chExt cx="1110261" cy="364324"/>
            </a:xfrm>
          </p:grpSpPr>
          <p:sp>
            <p:nvSpPr>
              <p:cNvPr id="105" name="Cloud 104"/>
              <p:cNvSpPr/>
              <p:nvPr/>
            </p:nvSpPr>
            <p:spPr>
              <a:xfrm>
                <a:off x="4504847" y="1604201"/>
                <a:ext cx="1110261" cy="364324"/>
              </a:xfrm>
              <a:prstGeom prst="clou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>
                  <a:latin typeface="Chalkboard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 rot="20500540">
                <a:off x="4841869" y="1606278"/>
                <a:ext cx="479757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Gabriola" charset="0"/>
                    <a:ea typeface="Gabriola" charset="0"/>
                    <a:cs typeface="Gabriola" charset="0"/>
                  </a:rPr>
                  <a:t>stall</a:t>
                </a:r>
                <a:endParaRPr lang="en-US" sz="1200" dirty="0">
                  <a:latin typeface="Gabriola" charset="0"/>
                  <a:ea typeface="Gabriola" charset="0"/>
                  <a:cs typeface="Gabriola" charset="0"/>
                </a:endParaRPr>
              </a:p>
            </p:txBody>
          </p:sp>
        </p:grpSp>
        <p:cxnSp>
          <p:nvCxnSpPr>
            <p:cNvPr id="108" name="Straight Arrow Connector 107"/>
            <p:cNvCxnSpPr/>
            <p:nvPr/>
          </p:nvCxnSpPr>
          <p:spPr>
            <a:xfrm>
              <a:off x="4654376" y="2340216"/>
              <a:ext cx="1015854" cy="153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88279" y="3804735"/>
            <a:ext cx="1364600" cy="310258"/>
            <a:chOff x="4788279" y="3804735"/>
            <a:chExt cx="1364600" cy="310258"/>
          </a:xfrm>
        </p:grpSpPr>
        <p:grpSp>
          <p:nvGrpSpPr>
            <p:cNvPr id="355" name="Group 354"/>
            <p:cNvGrpSpPr/>
            <p:nvPr/>
          </p:nvGrpSpPr>
          <p:grpSpPr>
            <a:xfrm>
              <a:off x="4788279" y="3806926"/>
              <a:ext cx="455765" cy="308067"/>
              <a:chOff x="4534756" y="4442265"/>
              <a:chExt cx="455765" cy="308067"/>
            </a:xfrm>
          </p:grpSpPr>
          <p:sp>
            <p:nvSpPr>
              <p:cNvPr id="356" name="Rectangle 355"/>
              <p:cNvSpPr/>
              <p:nvPr/>
            </p:nvSpPr>
            <p:spPr>
              <a:xfrm>
                <a:off x="4696274" y="4442839"/>
                <a:ext cx="120041" cy="30749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4534756" y="4442265"/>
                <a:ext cx="180120" cy="307493"/>
              </a:xfrm>
              <a:prstGeom prst="rect">
                <a:avLst/>
              </a:prstGeom>
              <a:solidFill>
                <a:srgbClr val="2FAC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4816479" y="4442839"/>
                <a:ext cx="174042" cy="30749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9" name="Group 358"/>
            <p:cNvGrpSpPr/>
            <p:nvPr/>
          </p:nvGrpSpPr>
          <p:grpSpPr>
            <a:xfrm>
              <a:off x="5243962" y="3804735"/>
              <a:ext cx="455765" cy="308067"/>
              <a:chOff x="4534756" y="4442265"/>
              <a:chExt cx="455765" cy="308067"/>
            </a:xfrm>
          </p:grpSpPr>
          <p:sp>
            <p:nvSpPr>
              <p:cNvPr id="360" name="Rectangle 359"/>
              <p:cNvSpPr/>
              <p:nvPr/>
            </p:nvSpPr>
            <p:spPr>
              <a:xfrm>
                <a:off x="4696274" y="4442839"/>
                <a:ext cx="120041" cy="30749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4534756" y="4442265"/>
                <a:ext cx="180120" cy="307493"/>
              </a:xfrm>
              <a:prstGeom prst="rect">
                <a:avLst/>
              </a:prstGeom>
              <a:solidFill>
                <a:srgbClr val="2FAC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4816479" y="4442839"/>
                <a:ext cx="174042" cy="30749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>
              <a:off x="5697114" y="3805200"/>
              <a:ext cx="455765" cy="308067"/>
              <a:chOff x="4534756" y="4442265"/>
              <a:chExt cx="455765" cy="308067"/>
            </a:xfrm>
          </p:grpSpPr>
          <p:sp>
            <p:nvSpPr>
              <p:cNvPr id="364" name="Rectangle 363"/>
              <p:cNvSpPr/>
              <p:nvPr/>
            </p:nvSpPr>
            <p:spPr>
              <a:xfrm>
                <a:off x="4696274" y="4442839"/>
                <a:ext cx="120041" cy="30749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4534756" y="4442265"/>
                <a:ext cx="180120" cy="307493"/>
              </a:xfrm>
              <a:prstGeom prst="rect">
                <a:avLst/>
              </a:prstGeom>
              <a:solidFill>
                <a:srgbClr val="2FAC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4816479" y="4442839"/>
                <a:ext cx="174042" cy="30749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7" name="Rectangle 366"/>
          <p:cNvSpPr/>
          <p:nvPr/>
        </p:nvSpPr>
        <p:spPr>
          <a:xfrm>
            <a:off x="3237978" y="4211928"/>
            <a:ext cx="3537870" cy="70788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2000" b="1" dirty="0" smtClean="0">
                <a:solidFill>
                  <a:schemeClr val="bg1"/>
                </a:solidFill>
                <a:latin typeface="Centaur" panose="02030504050205020304" pitchFamily="18" charset="0"/>
              </a:rPr>
              <a:t>Improving memory-system performance is </a:t>
            </a:r>
            <a:r>
              <a:rPr lang="en-GB" sz="2000" b="1" smtClean="0">
                <a:solidFill>
                  <a:schemeClr val="bg1"/>
                </a:solidFill>
                <a:latin typeface="Centaur" panose="02030504050205020304" pitchFamily="18" charset="0"/>
              </a:rPr>
              <a:t>more useful</a:t>
            </a:r>
            <a:endParaRPr lang="en-GB" sz="2000" b="1" dirty="0">
              <a:solidFill>
                <a:schemeClr val="bg1"/>
              </a:solidFill>
              <a:latin typeface="Centaur" panose="02030504050205020304" pitchFamily="18" charset="0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5859479" y="3484800"/>
            <a:ext cx="537248" cy="309817"/>
          </a:xfrm>
          <a:prstGeom prst="rect">
            <a:avLst/>
          </a:prstGeom>
          <a:pattFill prst="wdUpDiag">
            <a:fgClr>
              <a:srgbClr val="FF40FF"/>
            </a:fgClr>
            <a:bgClr>
              <a:schemeClr val="bg1"/>
            </a:bgClr>
          </a:pattFill>
          <a:ln w="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endCxn id="369" idx="0"/>
          </p:cNvCxnSpPr>
          <p:nvPr/>
        </p:nvCxnSpPr>
        <p:spPr>
          <a:xfrm>
            <a:off x="5888761" y="3270276"/>
            <a:ext cx="239342" cy="214524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3" name="Group 382"/>
          <p:cNvGrpSpPr/>
          <p:nvPr/>
        </p:nvGrpSpPr>
        <p:grpSpPr>
          <a:xfrm>
            <a:off x="1606139" y="3077779"/>
            <a:ext cx="1447841" cy="1807008"/>
            <a:chOff x="1606139" y="3077779"/>
            <a:chExt cx="1447841" cy="1807008"/>
          </a:xfrm>
        </p:grpSpPr>
        <p:grpSp>
          <p:nvGrpSpPr>
            <p:cNvPr id="384" name="Group 383"/>
            <p:cNvGrpSpPr/>
            <p:nvPr/>
          </p:nvGrpSpPr>
          <p:grpSpPr>
            <a:xfrm>
              <a:off x="2075827" y="3077779"/>
              <a:ext cx="978153" cy="1174927"/>
              <a:chOff x="2255707" y="3055294"/>
              <a:chExt cx="978153" cy="1174927"/>
            </a:xfrm>
          </p:grpSpPr>
          <p:sp>
            <p:nvSpPr>
              <p:cNvPr id="420" name="Rectangle 419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TextBox 420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22" name="TextBox 421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3" name="TextBox 422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385" name="Straight Connector 384"/>
            <p:cNvCxnSpPr/>
            <p:nvPr/>
          </p:nvCxnSpPr>
          <p:spPr>
            <a:xfrm>
              <a:off x="1921911" y="3586960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1917074" y="3751963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1917074" y="3923701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8" name="Group 387"/>
            <p:cNvGrpSpPr/>
            <p:nvPr/>
          </p:nvGrpSpPr>
          <p:grpSpPr>
            <a:xfrm>
              <a:off x="1958407" y="3237674"/>
              <a:ext cx="978153" cy="1174927"/>
              <a:chOff x="2255707" y="3055294"/>
              <a:chExt cx="978153" cy="1174927"/>
            </a:xfrm>
          </p:grpSpPr>
          <p:sp>
            <p:nvSpPr>
              <p:cNvPr id="416" name="Rectangle 415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18" name="TextBox 417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19" name="TextBox 418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389" name="Straight Connector 388"/>
            <p:cNvCxnSpPr/>
            <p:nvPr/>
          </p:nvCxnSpPr>
          <p:spPr>
            <a:xfrm>
              <a:off x="1797716" y="3738968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1792879" y="3903971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1792879" y="4075709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2" name="Group 391"/>
            <p:cNvGrpSpPr/>
            <p:nvPr/>
          </p:nvGrpSpPr>
          <p:grpSpPr>
            <a:xfrm>
              <a:off x="1838487" y="3395069"/>
              <a:ext cx="978153" cy="1174927"/>
              <a:chOff x="2255707" y="3055294"/>
              <a:chExt cx="978153" cy="1174927"/>
            </a:xfrm>
          </p:grpSpPr>
          <p:sp>
            <p:nvSpPr>
              <p:cNvPr id="412" name="Rectangle 411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14" name="TextBox 413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15" name="TextBox 414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393" name="Straight Connector 392"/>
            <p:cNvCxnSpPr/>
            <p:nvPr/>
          </p:nvCxnSpPr>
          <p:spPr>
            <a:xfrm>
              <a:off x="1677934" y="3903971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1673097" y="4068974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1673097" y="4240712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6" name="Group 395"/>
            <p:cNvGrpSpPr/>
            <p:nvPr/>
          </p:nvGrpSpPr>
          <p:grpSpPr>
            <a:xfrm>
              <a:off x="1726062" y="3552464"/>
              <a:ext cx="978153" cy="1174927"/>
              <a:chOff x="2255707" y="3055294"/>
              <a:chExt cx="978153" cy="1174927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11" name="TextBox 410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397" name="Straight Connector 396"/>
            <p:cNvCxnSpPr/>
            <p:nvPr/>
          </p:nvCxnSpPr>
          <p:spPr>
            <a:xfrm>
              <a:off x="1647640" y="4032638"/>
              <a:ext cx="947760" cy="11507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flipV="1">
              <a:off x="1779310" y="4209148"/>
              <a:ext cx="811253" cy="992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1768855" y="4380886"/>
              <a:ext cx="821708" cy="6541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0" name="Group 399"/>
            <p:cNvGrpSpPr/>
            <p:nvPr/>
          </p:nvGrpSpPr>
          <p:grpSpPr>
            <a:xfrm>
              <a:off x="1606139" y="3709860"/>
              <a:ext cx="978153" cy="1174927"/>
              <a:chOff x="2255707" y="3055294"/>
              <a:chExt cx="978153" cy="1174927"/>
            </a:xfrm>
          </p:grpSpPr>
          <p:sp>
            <p:nvSpPr>
              <p:cNvPr id="404" name="Rectangle 403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TextBox 404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6" name="TextBox 405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401" name="Straight Connector 400"/>
            <p:cNvCxnSpPr/>
            <p:nvPr/>
          </p:nvCxnSpPr>
          <p:spPr>
            <a:xfrm>
              <a:off x="1722881" y="4212575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1722881" y="438705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1720300" y="4559591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9" name="Group 468"/>
          <p:cNvGrpSpPr/>
          <p:nvPr/>
        </p:nvGrpSpPr>
        <p:grpSpPr>
          <a:xfrm>
            <a:off x="2239037" y="2959922"/>
            <a:ext cx="978153" cy="1174927"/>
            <a:chOff x="980126" y="1277257"/>
            <a:chExt cx="978153" cy="1174927"/>
          </a:xfrm>
        </p:grpSpPr>
        <p:grpSp>
          <p:nvGrpSpPr>
            <p:cNvPr id="470" name="Group 469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474" name="Rectangle 473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TextBox 474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76" name="TextBox 475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7" name="TextBox 476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471" name="Straight Connector 470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0" name="Group 459"/>
          <p:cNvGrpSpPr/>
          <p:nvPr/>
        </p:nvGrpSpPr>
        <p:grpSpPr>
          <a:xfrm>
            <a:off x="2118757" y="3156222"/>
            <a:ext cx="978153" cy="1174927"/>
            <a:chOff x="980126" y="1277257"/>
            <a:chExt cx="978153" cy="1174927"/>
          </a:xfrm>
        </p:grpSpPr>
        <p:grpSp>
          <p:nvGrpSpPr>
            <p:cNvPr id="461" name="Group 460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465" name="Rectangle 464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TextBox 465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67" name="TextBox 466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8" name="TextBox 467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462" name="Straight Connector 461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1" name="Group 450"/>
          <p:cNvGrpSpPr/>
          <p:nvPr/>
        </p:nvGrpSpPr>
        <p:grpSpPr>
          <a:xfrm>
            <a:off x="1999314" y="3352728"/>
            <a:ext cx="978153" cy="1174927"/>
            <a:chOff x="980126" y="1277257"/>
            <a:chExt cx="978153" cy="1174927"/>
          </a:xfrm>
        </p:grpSpPr>
        <p:grpSp>
          <p:nvGrpSpPr>
            <p:cNvPr id="452" name="Group 451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456" name="Rectangle 455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TextBox 456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58" name="TextBox 457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9" name="TextBox 458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453" name="Straight Connector 452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2" name="Group 441"/>
          <p:cNvGrpSpPr/>
          <p:nvPr/>
        </p:nvGrpSpPr>
        <p:grpSpPr>
          <a:xfrm>
            <a:off x="1885054" y="3531439"/>
            <a:ext cx="978153" cy="1174927"/>
            <a:chOff x="980126" y="1277257"/>
            <a:chExt cx="978153" cy="1174927"/>
          </a:xfrm>
        </p:grpSpPr>
        <p:grpSp>
          <p:nvGrpSpPr>
            <p:cNvPr id="443" name="Group 442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447" name="Rectangle 446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TextBox 447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49" name="TextBox 448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0" name="TextBox 449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444" name="Straight Connector 443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4" name="Group 423"/>
          <p:cNvGrpSpPr/>
          <p:nvPr/>
        </p:nvGrpSpPr>
        <p:grpSpPr>
          <a:xfrm>
            <a:off x="1764164" y="3715793"/>
            <a:ext cx="978153" cy="1174927"/>
            <a:chOff x="980126" y="1277257"/>
            <a:chExt cx="978153" cy="1174927"/>
          </a:xfrm>
        </p:grpSpPr>
        <p:grpSp>
          <p:nvGrpSpPr>
            <p:cNvPr id="425" name="Group 424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429" name="Rectangle 428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TextBox 429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31" name="TextBox 430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2" name="TextBox 431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426" name="Straight Connector 425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" name="Group 531"/>
          <p:cNvGrpSpPr/>
          <p:nvPr/>
        </p:nvGrpSpPr>
        <p:grpSpPr>
          <a:xfrm>
            <a:off x="2387547" y="2836900"/>
            <a:ext cx="978153" cy="1174927"/>
            <a:chOff x="980126" y="1277257"/>
            <a:chExt cx="978153" cy="1174927"/>
          </a:xfrm>
        </p:grpSpPr>
        <p:grpSp>
          <p:nvGrpSpPr>
            <p:cNvPr id="533" name="Group 532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537" name="Rectangle 536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TextBox 537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39" name="TextBox 538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0" name="TextBox 539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534" name="Straight Connector 533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3" name="Group 522"/>
          <p:cNvGrpSpPr/>
          <p:nvPr/>
        </p:nvGrpSpPr>
        <p:grpSpPr>
          <a:xfrm>
            <a:off x="2268492" y="3046125"/>
            <a:ext cx="978153" cy="1174927"/>
            <a:chOff x="980126" y="1277257"/>
            <a:chExt cx="978153" cy="1174927"/>
          </a:xfrm>
        </p:grpSpPr>
        <p:grpSp>
          <p:nvGrpSpPr>
            <p:cNvPr id="524" name="Group 523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528" name="Rectangle 527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TextBox 528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30" name="TextBox 529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1" name="TextBox 530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525" name="Straight Connector 524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" name="Group 513"/>
          <p:cNvGrpSpPr/>
          <p:nvPr/>
        </p:nvGrpSpPr>
        <p:grpSpPr>
          <a:xfrm>
            <a:off x="2140973" y="3241364"/>
            <a:ext cx="978153" cy="1174927"/>
            <a:chOff x="980126" y="1277257"/>
            <a:chExt cx="978153" cy="1174927"/>
          </a:xfrm>
        </p:grpSpPr>
        <p:grpSp>
          <p:nvGrpSpPr>
            <p:cNvPr id="515" name="Group 514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519" name="Rectangle 518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TextBox 519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21" name="TextBox 520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2" name="TextBox 521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516" name="Straight Connector 515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Group 504"/>
          <p:cNvGrpSpPr/>
          <p:nvPr/>
        </p:nvGrpSpPr>
        <p:grpSpPr>
          <a:xfrm>
            <a:off x="2035462" y="3445846"/>
            <a:ext cx="978153" cy="1174927"/>
            <a:chOff x="980126" y="1277257"/>
            <a:chExt cx="978153" cy="1174927"/>
          </a:xfrm>
        </p:grpSpPr>
        <p:grpSp>
          <p:nvGrpSpPr>
            <p:cNvPr id="506" name="Group 505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510" name="Rectangle 509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TextBox 510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12" name="TextBox 511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3" name="TextBox 512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507" name="Straight Connector 506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6" name="Group 495"/>
          <p:cNvGrpSpPr/>
          <p:nvPr/>
        </p:nvGrpSpPr>
        <p:grpSpPr>
          <a:xfrm>
            <a:off x="1916927" y="3652200"/>
            <a:ext cx="978153" cy="1174927"/>
            <a:chOff x="980126" y="1277257"/>
            <a:chExt cx="978153" cy="1174927"/>
          </a:xfrm>
        </p:grpSpPr>
        <p:grpSp>
          <p:nvGrpSpPr>
            <p:cNvPr id="497" name="Group 496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501" name="Rectangle 500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TextBox 501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03" name="TextBox 502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4" name="TextBox 503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498" name="Straight Connector 497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9" name="Group 548"/>
          <p:cNvGrpSpPr/>
          <p:nvPr/>
        </p:nvGrpSpPr>
        <p:grpSpPr>
          <a:xfrm>
            <a:off x="2073379" y="1382768"/>
            <a:ext cx="978153" cy="1154485"/>
            <a:chOff x="2073379" y="1382768"/>
            <a:chExt cx="978153" cy="1154485"/>
          </a:xfrm>
        </p:grpSpPr>
        <p:grpSp>
          <p:nvGrpSpPr>
            <p:cNvPr id="550" name="Group 549"/>
            <p:cNvGrpSpPr/>
            <p:nvPr/>
          </p:nvGrpSpPr>
          <p:grpSpPr>
            <a:xfrm>
              <a:off x="2073379" y="1382768"/>
              <a:ext cx="978153" cy="1154485"/>
              <a:chOff x="2073379" y="1045493"/>
              <a:chExt cx="978153" cy="1154485"/>
            </a:xfrm>
          </p:grpSpPr>
          <p:grpSp>
            <p:nvGrpSpPr>
              <p:cNvPr id="556" name="Group 555"/>
              <p:cNvGrpSpPr/>
              <p:nvPr/>
            </p:nvGrpSpPr>
            <p:grpSpPr>
              <a:xfrm>
                <a:off x="2126803" y="1045493"/>
                <a:ext cx="901209" cy="1154485"/>
                <a:chOff x="893880" y="1446816"/>
                <a:chExt cx="901209" cy="1154485"/>
              </a:xfrm>
            </p:grpSpPr>
            <p:sp>
              <p:nvSpPr>
                <p:cNvPr id="558" name="Rectangle 557"/>
                <p:cNvSpPr/>
                <p:nvPr/>
              </p:nvSpPr>
              <p:spPr>
                <a:xfrm>
                  <a:off x="893880" y="1479916"/>
                  <a:ext cx="855273" cy="11213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TextBox 558"/>
                <p:cNvSpPr txBox="1"/>
                <p:nvPr/>
              </p:nvSpPr>
              <p:spPr>
                <a:xfrm>
                  <a:off x="1020896" y="1446816"/>
                  <a:ext cx="5992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LOAD</a:t>
                  </a:r>
                  <a:endParaRPr lang="en-US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560" name="TextBox 559"/>
                <p:cNvSpPr txBox="1"/>
                <p:nvPr/>
              </p:nvSpPr>
              <p:spPr>
                <a:xfrm>
                  <a:off x="893880" y="1634886"/>
                  <a:ext cx="90120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i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Independent</a:t>
                  </a:r>
                </a:p>
                <a:p>
                  <a:r>
                    <a:rPr lang="en-US" sz="1100" i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Independent</a:t>
                  </a:r>
                </a:p>
                <a:p>
                  <a:r>
                    <a:rPr lang="en-US" sz="1100" i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Independent</a:t>
                  </a:r>
                </a:p>
                <a:p>
                  <a:r>
                    <a:rPr lang="en-US" sz="1100" i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Independent</a:t>
                  </a:r>
                  <a:endPara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555" name="TextBox 554"/>
              <p:cNvSpPr txBox="1"/>
              <p:nvPr/>
            </p:nvSpPr>
            <p:spPr>
              <a:xfrm>
                <a:off x="2073379" y="1935313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551" name="Straight Connector 550"/>
            <p:cNvCxnSpPr/>
            <p:nvPr/>
          </p:nvCxnSpPr>
          <p:spPr>
            <a:xfrm>
              <a:off x="2199785" y="18720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>
              <a:off x="2199785" y="2046526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>
              <a:off x="2197204" y="2219065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/>
          <p:cNvSpPr txBox="1"/>
          <p:nvPr/>
        </p:nvSpPr>
        <p:spPr>
          <a:xfrm>
            <a:off x="106079" y="1995589"/>
            <a:ext cx="1781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(Intra-warp concurrency)</a:t>
            </a:r>
            <a:endParaRPr lang="en-US" sz="1200" i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-60091" y="3675465"/>
            <a:ext cx="172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(Inter-warp concurrency)</a:t>
            </a:r>
            <a:endParaRPr lang="en-US" sz="1200" i="1" dirty="0"/>
          </a:p>
        </p:txBody>
      </p:sp>
      <p:sp>
        <p:nvSpPr>
          <p:cNvPr id="204" name="Rectangle 203"/>
          <p:cNvSpPr/>
          <p:nvPr/>
        </p:nvSpPr>
        <p:spPr>
          <a:xfrm>
            <a:off x="2003848" y="779327"/>
            <a:ext cx="327205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Fewer independent operations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Case of Limited 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arallelism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197" name="Rectangle 196"/>
          <p:cNvSpPr/>
          <p:nvPr/>
        </p:nvSpPr>
        <p:spPr>
          <a:xfrm>
            <a:off x="3282305" y="1571134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Load latency</a:t>
            </a:r>
            <a:endParaRPr lang="en-US" i="1" dirty="0"/>
          </a:p>
        </p:txBody>
      </p:sp>
      <p:sp>
        <p:nvSpPr>
          <p:cNvPr id="198" name="Rectangle 197"/>
          <p:cNvSpPr/>
          <p:nvPr/>
        </p:nvSpPr>
        <p:spPr>
          <a:xfrm>
            <a:off x="3483790" y="194078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US" i="1" dirty="0"/>
          </a:p>
        </p:txBody>
      </p:sp>
      <p:grpSp>
        <p:nvGrpSpPr>
          <p:cNvPr id="199" name="Group 198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200" name="Pentagon 199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The Case of Limited Parallelism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201" name="Pentagon 200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GPU Architecture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sp>
        <p:nvSpPr>
          <p:cNvPr id="207" name="Rectangle 206"/>
          <p:cNvSpPr/>
          <p:nvPr/>
        </p:nvSpPr>
        <p:spPr>
          <a:xfrm>
            <a:off x="4882819" y="2747056"/>
            <a:ext cx="190016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b="1" dirty="0" smtClean="0">
                <a:solidFill>
                  <a:srgbClr val="FF0000"/>
                </a:solidFill>
                <a:latin typeface="Centaur" panose="02030504050205020304" pitchFamily="18" charset="0"/>
              </a:rPr>
              <a:t>Higher load latency due to congestion</a:t>
            </a:r>
            <a:endParaRPr lang="en-GB" sz="1400" b="1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45</a:t>
            </a:fld>
            <a:endParaRPr lang="en-GB" dirty="0"/>
          </a:p>
        </p:txBody>
      </p:sp>
      <p:sp>
        <p:nvSpPr>
          <p:cNvPr id="183" name="Rectangle 182"/>
          <p:cNvSpPr/>
          <p:nvPr/>
        </p:nvSpPr>
        <p:spPr>
          <a:xfrm>
            <a:off x="1118470" y="1646609"/>
            <a:ext cx="462106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Balance TLP and memory system performance</a:t>
            </a:r>
            <a:endParaRPr lang="en-GB" sz="1600" b="1" dirty="0">
              <a:solidFill>
                <a:srgbClr val="C00000"/>
              </a:solidFill>
              <a:latin typeface="Centaur" panose="020305040502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9278" y="2482459"/>
            <a:ext cx="453451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600" b="1" dirty="0">
                <a:solidFill>
                  <a:srgbClr val="C00000"/>
                </a:solidFill>
                <a:latin typeface="Centaur" panose="02030504050205020304" pitchFamily="18" charset="0"/>
              </a:rPr>
              <a:t>Provide enough concurrency via TLP without significantly increasing memory latency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2096" y="1"/>
            <a:ext cx="603752" cy="717478"/>
            <a:chOff x="6172096" y="1"/>
            <a:chExt cx="603752" cy="71747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096" y="1"/>
              <a:ext cx="603752" cy="60375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488" y="631026"/>
              <a:ext cx="392967" cy="86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001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7" t="14866" r="14797" b="4894"/>
          <a:stretch/>
        </p:blipFill>
        <p:spPr>
          <a:xfrm>
            <a:off x="1201186" y="3084843"/>
            <a:ext cx="1579814" cy="33133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2" t="8211" r="21580" b="-220"/>
          <a:stretch/>
        </p:blipFill>
        <p:spPr>
          <a:xfrm>
            <a:off x="1205113" y="3062162"/>
            <a:ext cx="1611074" cy="3894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state-of-the-art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46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0" y="2196293"/>
            <a:ext cx="2277056" cy="517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2" t="8211" r="21580" b="-220"/>
          <a:stretch/>
        </p:blipFill>
        <p:spPr>
          <a:xfrm>
            <a:off x="1193371" y="3072061"/>
            <a:ext cx="1611074" cy="3894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040" y="3066258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L1 cache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61172" y="2285738"/>
            <a:ext cx="766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Warps</a:t>
            </a:r>
            <a:endParaRPr lang="en-US" sz="16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09001" y="2713737"/>
            <a:ext cx="205584" cy="32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755391" y="2713737"/>
            <a:ext cx="3070" cy="34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519811" y="2070527"/>
            <a:ext cx="609884" cy="769441"/>
            <a:chOff x="1796931" y="2063371"/>
            <a:chExt cx="1267860" cy="769441"/>
          </a:xfrm>
        </p:grpSpPr>
        <p:sp>
          <p:nvSpPr>
            <p:cNvPr id="58" name="Rectangle 57"/>
            <p:cNvSpPr/>
            <p:nvPr/>
          </p:nvSpPr>
          <p:spPr>
            <a:xfrm>
              <a:off x="1992235" y="2161816"/>
              <a:ext cx="1066819" cy="560240"/>
            </a:xfrm>
            <a:prstGeom prst="rect">
              <a:avLst/>
            </a:prstGeom>
            <a:solidFill>
              <a:schemeClr val="bg2">
                <a:lumMod val="75000"/>
                <a:alpha val="55000"/>
              </a:schemeClr>
            </a:solidFill>
            <a:ln>
              <a:noFill/>
            </a:ln>
            <a:effectLst>
              <a:reflection stA="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796931" y="2063371"/>
              <a:ext cx="126786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rgbClr val="FF0000"/>
                  </a:solidFill>
                </a:rPr>
                <a:t>☓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H="1">
            <a:off x="2165699" y="2722056"/>
            <a:ext cx="3070" cy="34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634151" y="2722056"/>
            <a:ext cx="143528" cy="33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90669" y="784326"/>
            <a:ext cx="407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Priority-based cache allocation (PCAL)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26" name="Pentagon 25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PCAL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27" name="Pentagon 26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Prior state-of-the-art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768346" y="1184563"/>
            <a:ext cx="53204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Alter parallelism independent of memory </a:t>
            </a:r>
            <a:r>
              <a:rPr lang="en-GB" sz="160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system performance</a:t>
            </a:r>
            <a:endParaRPr lang="en-GB" sz="16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6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47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307739" y="905058"/>
            <a:ext cx="4257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Average Memory </a:t>
            </a:r>
            <a:r>
              <a:rPr lang="en-GB" sz="20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</a:t>
            </a:r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atency</a:t>
            </a:r>
            <a:endParaRPr lang="en-GB" sz="11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5084529" y="2266377"/>
            <a:ext cx="1192959" cy="706364"/>
            <a:chOff x="5044630" y="2569574"/>
            <a:chExt cx="1192959" cy="706364"/>
          </a:xfrm>
        </p:grpSpPr>
        <p:sp>
          <p:nvSpPr>
            <p:cNvPr id="33" name="Freeform 32"/>
            <p:cNvSpPr/>
            <p:nvPr/>
          </p:nvSpPr>
          <p:spPr>
            <a:xfrm>
              <a:off x="5525434" y="2846574"/>
              <a:ext cx="712155" cy="429364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44630" y="2569574"/>
              <a:ext cx="6591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-10.7%</a:t>
              </a:r>
              <a:endParaRPr lang="en-GB" sz="12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385271" y="2015189"/>
            <a:ext cx="885578" cy="659472"/>
            <a:chOff x="5248629" y="2635107"/>
            <a:chExt cx="885578" cy="659472"/>
          </a:xfrm>
        </p:grpSpPr>
        <p:sp>
          <p:nvSpPr>
            <p:cNvPr id="36" name="Freeform 35"/>
            <p:cNvSpPr/>
            <p:nvPr/>
          </p:nvSpPr>
          <p:spPr>
            <a:xfrm rot="21195073">
              <a:off x="5727858" y="2860916"/>
              <a:ext cx="406349" cy="433663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248629" y="2635107"/>
              <a:ext cx="6078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32.4%</a:t>
              </a:r>
              <a:endParaRPr lang="en-GB" sz="12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13701" y="2067717"/>
            <a:ext cx="567310" cy="752443"/>
            <a:chOff x="5341609" y="2627684"/>
            <a:chExt cx="567310" cy="752443"/>
          </a:xfrm>
        </p:grpSpPr>
        <p:sp>
          <p:nvSpPr>
            <p:cNvPr id="39" name="Freeform 38"/>
            <p:cNvSpPr/>
            <p:nvPr/>
          </p:nvSpPr>
          <p:spPr>
            <a:xfrm rot="2210833">
              <a:off x="5502570" y="2946464"/>
              <a:ext cx="406349" cy="433663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41609" y="2627684"/>
              <a:ext cx="5309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1.1%</a:t>
              </a:r>
              <a:endParaRPr lang="en-GB" sz="12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361913" y="2309565"/>
            <a:ext cx="607859" cy="494859"/>
            <a:chOff x="5530564" y="2966978"/>
            <a:chExt cx="607859" cy="494859"/>
          </a:xfrm>
        </p:grpSpPr>
        <p:sp>
          <p:nvSpPr>
            <p:cNvPr id="42" name="Freeform 41"/>
            <p:cNvSpPr/>
            <p:nvPr/>
          </p:nvSpPr>
          <p:spPr>
            <a:xfrm rot="2210833">
              <a:off x="5693080" y="3228793"/>
              <a:ext cx="74708" cy="233044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30564" y="2966978"/>
              <a:ext cx="6078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14.1%</a:t>
              </a:r>
              <a:endParaRPr lang="en-GB" sz="12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1536720" y="4336386"/>
            <a:ext cx="378456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i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Poise</a:t>
            </a:r>
            <a:r>
              <a:rPr lang="en-GB" sz="14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 </a:t>
            </a:r>
            <a:r>
              <a:rPr lang="en-GB" sz="1400" smtClean="0">
                <a:solidFill>
                  <a:srgbClr val="C00000"/>
                </a:solidFill>
                <a:latin typeface="Centaur" panose="02030504050205020304" pitchFamily="18" charset="0"/>
              </a:rPr>
              <a:t>increases the AML by only 1.1% over GTO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6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48</a:t>
            </a:fld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5642" y="886847"/>
            <a:ext cx="528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</a:t>
            </a:r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ache Bypassing &amp; </a:t>
            </a:r>
            <a:r>
              <a:rPr lang="en-GB" sz="20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Stochastic S</a:t>
            </a:r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earch</a:t>
            </a:r>
            <a:endParaRPr lang="en-GB" sz="20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311061" y="2333477"/>
            <a:ext cx="1004181" cy="1096594"/>
            <a:chOff x="5232413" y="2277330"/>
            <a:chExt cx="1004181" cy="964839"/>
          </a:xfrm>
        </p:grpSpPr>
        <p:sp>
          <p:nvSpPr>
            <p:cNvPr id="16" name="Freeform 15"/>
            <p:cNvSpPr/>
            <p:nvPr/>
          </p:nvSpPr>
          <p:spPr>
            <a:xfrm rot="309563">
              <a:off x="5560830" y="2530194"/>
              <a:ext cx="675764" cy="711975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32413" y="2277330"/>
              <a:ext cx="607859" cy="243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7.05%</a:t>
              </a:r>
              <a:endParaRPr lang="en-GB" sz="12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73285" y="2023628"/>
            <a:ext cx="649939" cy="1211002"/>
            <a:chOff x="5539950" y="2264552"/>
            <a:chExt cx="649939" cy="1065500"/>
          </a:xfrm>
        </p:grpSpPr>
        <p:sp>
          <p:nvSpPr>
            <p:cNvPr id="19" name="Freeform 18"/>
            <p:cNvSpPr/>
            <p:nvPr/>
          </p:nvSpPr>
          <p:spPr>
            <a:xfrm rot="309563">
              <a:off x="5936905" y="2516630"/>
              <a:ext cx="252984" cy="813422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39950" y="2264552"/>
              <a:ext cx="607859" cy="243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24.2%</a:t>
              </a:r>
              <a:endParaRPr lang="en-GB" sz="12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74818" y="2300615"/>
            <a:ext cx="607859" cy="683424"/>
            <a:chOff x="5755016" y="2461838"/>
            <a:chExt cx="607859" cy="601312"/>
          </a:xfrm>
        </p:grpSpPr>
        <p:sp>
          <p:nvSpPr>
            <p:cNvPr id="26" name="Freeform 25"/>
            <p:cNvSpPr/>
            <p:nvPr/>
          </p:nvSpPr>
          <p:spPr>
            <a:xfrm rot="309563" flipH="1">
              <a:off x="5985080" y="2667550"/>
              <a:ext cx="45719" cy="395600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5016" y="2461838"/>
              <a:ext cx="607859" cy="243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46.6%</a:t>
              </a:r>
              <a:endParaRPr lang="en-GB" sz="12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6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49</a:t>
            </a:fld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471488" y="1181475"/>
            <a:ext cx="612233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4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</a:t>
            </a: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raining is done on a set of </a:t>
            </a:r>
            <a:r>
              <a:rPr lang="en-GB" sz="14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sample input-output </a:t>
            </a:r>
            <a:r>
              <a:rPr lang="en-GB" sz="14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pairs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4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Regression model learns a </a:t>
            </a:r>
            <a:r>
              <a:rPr lang="en-GB" sz="14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mapping</a:t>
            </a: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from the input to the output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4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The learned mapping is expressed through </a:t>
            </a:r>
            <a:r>
              <a:rPr lang="en-GB" sz="14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feature weights</a:t>
            </a:r>
            <a:endParaRPr lang="en-GB" sz="14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4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Feature weights are provided to the GPU via the </a:t>
            </a:r>
            <a:r>
              <a:rPr lang="en-GB" sz="14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compiler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4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Major components of the machine learning framework:</a:t>
            </a:r>
          </a:p>
          <a:p>
            <a:pPr marL="342900" indent="-342900">
              <a:buFont typeface="Arial" charset="0"/>
              <a:buChar char="•"/>
            </a:pPr>
            <a:endParaRPr lang="en-GB" sz="14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GB" sz="14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Analytical Model </a:t>
            </a:r>
          </a:p>
          <a:p>
            <a:pPr marL="800100" lvl="1" indent="-342900">
              <a:buFont typeface="Arial" charset="0"/>
              <a:buChar char="•"/>
            </a:pPr>
            <a:endParaRPr lang="en-GB" sz="14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GB" sz="14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Regression Model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Framework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5</a:t>
            </a:fld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-1162" y="1733199"/>
            <a:ext cx="2042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Instruction concurrency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2871" y="3420408"/>
            <a:ext cx="1623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concurrency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2073379" y="1382768"/>
            <a:ext cx="978153" cy="1154485"/>
            <a:chOff x="2073379" y="1045493"/>
            <a:chExt cx="978153" cy="1154485"/>
          </a:xfrm>
        </p:grpSpPr>
        <p:grpSp>
          <p:nvGrpSpPr>
            <p:cNvPr id="44" name="Group 43"/>
            <p:cNvGrpSpPr/>
            <p:nvPr/>
          </p:nvGrpSpPr>
          <p:grpSpPr>
            <a:xfrm>
              <a:off x="2126803" y="1045493"/>
              <a:ext cx="901209" cy="1154485"/>
              <a:chOff x="893880" y="1446816"/>
              <a:chExt cx="901209" cy="115448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93880" y="1479916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20896" y="1446816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93880" y="1634886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073379" y="1935313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4339591" y="1442456"/>
            <a:ext cx="0" cy="92978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339591" y="1914841"/>
            <a:ext cx="2443396" cy="0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341669" y="1605909"/>
            <a:ext cx="1312695" cy="3074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340457" y="1916360"/>
            <a:ext cx="723702" cy="307493"/>
          </a:xfrm>
          <a:prstGeom prst="rect">
            <a:avLst/>
          </a:prstGeom>
          <a:solidFill>
            <a:srgbClr val="2FA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89852" y="1900047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time</a:t>
            </a:r>
            <a:endParaRPr lang="en-US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073420" y="1941476"/>
            <a:ext cx="604191" cy="414094"/>
            <a:chOff x="5073420" y="1941476"/>
            <a:chExt cx="604191" cy="414094"/>
          </a:xfrm>
        </p:grpSpPr>
        <p:cxnSp>
          <p:nvCxnSpPr>
            <p:cNvPr id="107" name="Straight Arrow Connector 106"/>
            <p:cNvCxnSpPr/>
            <p:nvPr/>
          </p:nvCxnSpPr>
          <p:spPr>
            <a:xfrm>
              <a:off x="5073420" y="2352764"/>
              <a:ext cx="604191" cy="28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5135186" y="1941476"/>
              <a:ext cx="493987" cy="364324"/>
              <a:chOff x="2238626" y="3828596"/>
              <a:chExt cx="550278" cy="463148"/>
            </a:xfrm>
          </p:grpSpPr>
          <p:sp>
            <p:nvSpPr>
              <p:cNvPr id="116" name="Cloud 115"/>
              <p:cNvSpPr/>
              <p:nvPr/>
            </p:nvSpPr>
            <p:spPr>
              <a:xfrm>
                <a:off x="2238626" y="3828596"/>
                <a:ext cx="534611" cy="463148"/>
              </a:xfrm>
              <a:prstGeom prst="clou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>
                  <a:latin typeface="Chalkboard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 rot="20500540">
                <a:off x="2254478" y="3860892"/>
                <a:ext cx="534426" cy="430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Gabriola" charset="0"/>
                    <a:ea typeface="Gabriola" charset="0"/>
                    <a:cs typeface="Gabriola" charset="0"/>
                  </a:rPr>
                  <a:t>stall</a:t>
                </a:r>
                <a:endParaRPr lang="en-US" sz="1200" dirty="0">
                  <a:latin typeface="Gabriola" charset="0"/>
                  <a:ea typeface="Gabriola" charset="0"/>
                  <a:cs typeface="Gabriola" charset="0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Hiding Latencies in GPUs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079" y="1995589"/>
            <a:ext cx="1781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(Intra-warp concurrency)</a:t>
            </a:r>
            <a:endParaRPr lang="en-US" sz="12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-60091" y="3675465"/>
            <a:ext cx="172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(Inter-warp concurrency)</a:t>
            </a:r>
            <a:endParaRPr lang="en-US" sz="1200" i="1" dirty="0"/>
          </a:p>
        </p:txBody>
      </p:sp>
      <p:sp>
        <p:nvSpPr>
          <p:cNvPr id="39" name="Rectangle 38"/>
          <p:cNvSpPr/>
          <p:nvPr/>
        </p:nvSpPr>
        <p:spPr>
          <a:xfrm>
            <a:off x="2004477" y="704674"/>
            <a:ext cx="2849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Harnessing concurrency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1606139" y="3077779"/>
            <a:ext cx="1447841" cy="1807008"/>
            <a:chOff x="1606139" y="3077779"/>
            <a:chExt cx="1447841" cy="1807008"/>
          </a:xfrm>
        </p:grpSpPr>
        <p:grpSp>
          <p:nvGrpSpPr>
            <p:cNvPr id="32" name="Group 31"/>
            <p:cNvGrpSpPr/>
            <p:nvPr/>
          </p:nvGrpSpPr>
          <p:grpSpPr>
            <a:xfrm>
              <a:off x="2075827" y="3077779"/>
              <a:ext cx="978153" cy="1174927"/>
              <a:chOff x="2255707" y="3055294"/>
              <a:chExt cx="978153" cy="1174927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958407" y="3237674"/>
              <a:ext cx="978153" cy="1174927"/>
              <a:chOff x="2255707" y="3055294"/>
              <a:chExt cx="978153" cy="1174927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38487" y="3395069"/>
              <a:ext cx="978153" cy="1174927"/>
              <a:chOff x="2255707" y="3055294"/>
              <a:chExt cx="978153" cy="1174927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726062" y="3552464"/>
              <a:ext cx="978153" cy="1174927"/>
              <a:chOff x="2255707" y="3055294"/>
              <a:chExt cx="978153" cy="1174927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606139" y="3709860"/>
              <a:ext cx="978153" cy="1174927"/>
              <a:chOff x="2255707" y="3055294"/>
              <a:chExt cx="978153" cy="117492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4339590" y="3323916"/>
            <a:ext cx="2550257" cy="929780"/>
            <a:chOff x="4339590" y="3323916"/>
            <a:chExt cx="2550257" cy="929780"/>
          </a:xfrm>
        </p:grpSpPr>
        <p:grpSp>
          <p:nvGrpSpPr>
            <p:cNvPr id="74" name="Group 73"/>
            <p:cNvGrpSpPr/>
            <p:nvPr/>
          </p:nvGrpSpPr>
          <p:grpSpPr>
            <a:xfrm>
              <a:off x="4339590" y="3323916"/>
              <a:ext cx="2443396" cy="929780"/>
              <a:chOff x="4339590" y="3323916"/>
              <a:chExt cx="2443396" cy="929780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>
                <a:off x="4339590" y="3796301"/>
                <a:ext cx="2443396" cy="0"/>
              </a:xfrm>
              <a:prstGeom prst="straightConnector1">
                <a:avLst/>
              </a:prstGeom>
              <a:ln w="158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339590" y="3323916"/>
                <a:ext cx="0" cy="929780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6395801" y="3781556"/>
              <a:ext cx="4940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i="1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time</a:t>
              </a:r>
              <a:endParaRPr lang="en-US" i="1" dirty="0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3280981" y="3438363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Load latency</a:t>
            </a:r>
            <a:endParaRPr lang="en-US" i="1" dirty="0"/>
          </a:p>
        </p:txBody>
      </p:sp>
      <p:sp>
        <p:nvSpPr>
          <p:cNvPr id="82" name="Rectangle 81"/>
          <p:cNvSpPr/>
          <p:nvPr/>
        </p:nvSpPr>
        <p:spPr>
          <a:xfrm>
            <a:off x="3482466" y="380801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US" i="1" dirty="0"/>
          </a:p>
        </p:txBody>
      </p:sp>
      <p:sp>
        <p:nvSpPr>
          <p:cNvPr id="83" name="Rectangle 82"/>
          <p:cNvSpPr/>
          <p:nvPr/>
        </p:nvSpPr>
        <p:spPr>
          <a:xfrm>
            <a:off x="3282305" y="1571134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Load latency</a:t>
            </a:r>
            <a:endParaRPr lang="en-US" i="1" dirty="0"/>
          </a:p>
        </p:txBody>
      </p:sp>
      <p:sp>
        <p:nvSpPr>
          <p:cNvPr id="84" name="Rectangle 83"/>
          <p:cNvSpPr/>
          <p:nvPr/>
        </p:nvSpPr>
        <p:spPr>
          <a:xfrm>
            <a:off x="3483790" y="194078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US" i="1" dirty="0"/>
          </a:p>
        </p:txBody>
      </p:sp>
      <p:grpSp>
        <p:nvGrpSpPr>
          <p:cNvPr id="80" name="Group 79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85" name="Pentagon 84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Hiding Latencies in GPUs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86" name="Pentagon 85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GPU Architecture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1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50</a:t>
            </a:fld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Summary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74342" y="1350587"/>
            <a:ext cx="3262194" cy="2910067"/>
            <a:chOff x="3690766" y="1842956"/>
            <a:chExt cx="3262194" cy="2910067"/>
          </a:xfrm>
        </p:grpSpPr>
        <p:grpSp>
          <p:nvGrpSpPr>
            <p:cNvPr id="13" name="Group 12"/>
            <p:cNvGrpSpPr/>
            <p:nvPr/>
          </p:nvGrpSpPr>
          <p:grpSpPr>
            <a:xfrm>
              <a:off x="4267200" y="1842956"/>
              <a:ext cx="2368800" cy="2368800"/>
              <a:chOff x="4267200" y="1842956"/>
              <a:chExt cx="2368800" cy="23688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4267200" y="4211756"/>
                <a:ext cx="2368800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4267200" y="1842956"/>
                <a:ext cx="1942" cy="236880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 rot="16200000">
              <a:off x="2734735" y="2842690"/>
              <a:ext cx="2281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Cache-polluting warps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31559" y="4383691"/>
              <a:ext cx="12416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Vital warps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8900000" flipV="1">
              <a:off x="3804264" y="3080211"/>
              <a:ext cx="3148696" cy="21453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595806" y="1350587"/>
            <a:ext cx="3262194" cy="2910067"/>
            <a:chOff x="3690766" y="1842956"/>
            <a:chExt cx="3262194" cy="2910067"/>
          </a:xfrm>
        </p:grpSpPr>
        <p:grpSp>
          <p:nvGrpSpPr>
            <p:cNvPr id="28" name="Group 27"/>
            <p:cNvGrpSpPr/>
            <p:nvPr/>
          </p:nvGrpSpPr>
          <p:grpSpPr>
            <a:xfrm>
              <a:off x="4267200" y="1842956"/>
              <a:ext cx="2368800" cy="2368800"/>
              <a:chOff x="4267200" y="1842956"/>
              <a:chExt cx="2368800" cy="2368800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>
                <a:off x="4267200" y="4211756"/>
                <a:ext cx="2368800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4267200" y="1842956"/>
                <a:ext cx="1942" cy="236880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28"/>
            <p:cNvSpPr/>
            <p:nvPr/>
          </p:nvSpPr>
          <p:spPr>
            <a:xfrm rot="16200000">
              <a:off x="2734735" y="2842690"/>
              <a:ext cx="2281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Cache-polluting warps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31559" y="4383691"/>
              <a:ext cx="12416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Vital warps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18900000" flipV="1">
              <a:off x="3804264" y="3080211"/>
              <a:ext cx="3148696" cy="21453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4704800" y="792603"/>
            <a:ext cx="130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Poise</a:t>
            </a:r>
            <a:endParaRPr lang="en-GB" sz="1400" i="1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83336" y="827367"/>
            <a:ext cx="130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PCAL</a:t>
            </a:r>
            <a:endParaRPr lang="en-GB" sz="1400" i="1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38" name="Right Triangle 37"/>
          <p:cNvSpPr/>
          <p:nvPr/>
        </p:nvSpPr>
        <p:spPr>
          <a:xfrm rot="16200000">
            <a:off x="4192040" y="1490572"/>
            <a:ext cx="2223160" cy="2215992"/>
          </a:xfrm>
          <a:prstGeom prst="rtTriangle">
            <a:avLst/>
          </a:prstGeom>
          <a:pattFill prst="pct2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Right Triangle 39"/>
          <p:cNvSpPr/>
          <p:nvPr/>
        </p:nvSpPr>
        <p:spPr>
          <a:xfrm rot="16200000">
            <a:off x="766238" y="1485100"/>
            <a:ext cx="2223160" cy="2215992"/>
          </a:xfrm>
          <a:prstGeom prst="rtTriangle">
            <a:avLst/>
          </a:prstGeom>
          <a:pattFill prst="pct2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869878" y="1380396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587016" y="1672014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322312" y="1945610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038898" y="2230964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764717" y="2514957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488807" y="2806576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506338" y="3113740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884035" y="3105919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200010" y="3105919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6289400" y="1396987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331065" y="3376083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6008480" y="2766539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8962808">
            <a:off x="1008605" y="1874060"/>
            <a:ext cx="18485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smtClean="0">
                <a:latin typeface="Centaur" panose="02030504050205020304" pitchFamily="18" charset="0"/>
                <a:cs typeface="Nirmala UI Semilight" panose="020B0402040204020203" pitchFamily="34" charset="0"/>
              </a:rPr>
              <a:t>Iterative hill climbing</a:t>
            </a:r>
            <a:endParaRPr lang="en-US" sz="1400" b="1" dirty="0"/>
          </a:p>
        </p:txBody>
      </p:sp>
      <p:sp>
        <p:nvSpPr>
          <p:cNvPr id="71" name="Rectangle 70"/>
          <p:cNvSpPr/>
          <p:nvPr/>
        </p:nvSpPr>
        <p:spPr>
          <a:xfrm>
            <a:off x="1761629" y="2789704"/>
            <a:ext cx="13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latin typeface="Centaur" panose="02030504050205020304" pitchFamily="18" charset="0"/>
                <a:cs typeface="Nirmala UI Semilight" panose="020B0402040204020203" pitchFamily="34" charset="0"/>
              </a:rPr>
              <a:t>Local optimum</a:t>
            </a:r>
            <a:endParaRPr lang="en-US" sz="1400" b="1" dirty="0"/>
          </a:p>
        </p:txBody>
      </p:sp>
      <p:sp>
        <p:nvSpPr>
          <p:cNvPr id="72" name="Rectangle 71"/>
          <p:cNvSpPr/>
          <p:nvPr/>
        </p:nvSpPr>
        <p:spPr>
          <a:xfrm rot="18890449">
            <a:off x="5183239" y="1346174"/>
            <a:ext cx="15520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smtClean="0">
                <a:latin typeface="Centaur" panose="02030504050205020304" pitchFamily="18" charset="0"/>
                <a:cs typeface="Nirmala UI Semilight" panose="020B0402040204020203" pitchFamily="34" charset="0"/>
              </a:rPr>
              <a:t>Feature collection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>
          <a:xfrm rot="18911703">
            <a:off x="3980239" y="2662622"/>
            <a:ext cx="15520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latin typeface="Centaur" panose="02030504050205020304" pitchFamily="18" charset="0"/>
                <a:cs typeface="Nirmala UI Semilight" panose="020B0402040204020203" pitchFamily="34" charset="0"/>
              </a:rPr>
              <a:t>Feature collection</a:t>
            </a:r>
            <a:endParaRPr lang="en-US" sz="1400" b="1" dirty="0"/>
          </a:p>
        </p:txBody>
      </p:sp>
      <p:sp>
        <p:nvSpPr>
          <p:cNvPr id="74" name="Rectangle 73"/>
          <p:cNvSpPr/>
          <p:nvPr/>
        </p:nvSpPr>
        <p:spPr>
          <a:xfrm>
            <a:off x="5499557" y="2925822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smtClean="0">
                <a:latin typeface="Centaur" panose="02030504050205020304" pitchFamily="18" charset="0"/>
                <a:cs typeface="Nirmala UI Semilight" panose="020B0402040204020203" pitchFamily="34" charset="0"/>
              </a:rPr>
              <a:t>Prediction</a:t>
            </a:r>
            <a:endParaRPr lang="en-US" sz="1400" b="1" dirty="0"/>
          </a:p>
        </p:txBody>
      </p:sp>
      <p:sp>
        <p:nvSpPr>
          <p:cNvPr id="75" name="Rectangle 74"/>
          <p:cNvSpPr/>
          <p:nvPr/>
        </p:nvSpPr>
        <p:spPr>
          <a:xfrm>
            <a:off x="5611526" y="2286145"/>
            <a:ext cx="1184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latin typeface="Centaur" panose="02030504050205020304" pitchFamily="18" charset="0"/>
                <a:cs typeface="Nirmala UI Semilight" panose="020B0402040204020203" pitchFamily="34" charset="0"/>
              </a:rPr>
              <a:t>Local Search</a:t>
            </a:r>
            <a:endParaRPr lang="en-US" sz="1400" b="1" dirty="0"/>
          </a:p>
        </p:txBody>
      </p:sp>
      <p:sp>
        <p:nvSpPr>
          <p:cNvPr id="76" name="Oval 75"/>
          <p:cNvSpPr/>
          <p:nvPr/>
        </p:nvSpPr>
        <p:spPr>
          <a:xfrm>
            <a:off x="6008480" y="2780910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8148E-6 -2.46914E-6 L -0.0419 0.0567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6" y="2840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2.59259E-6 L -0.0419 0.05463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" y="271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9.87654E-7 L -0.0419 0.0546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" y="271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4.5679E-6 L -0.0419 0.0546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" y="271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1.48148E-6 L -0.0419 0.05463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" y="271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2.96296E-6 L 0.00139 0.06173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308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4.93827E-7 L 0.0544 -0.00154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" y="-31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3.7037E-6 L 0.04954 3.7037E-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3.7037E-6 L 0.04953 3.7037E-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6" presetClass="emp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" presetClass="emp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" presetClass="emph" presetSubtype="0" repeatCount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7 -4.69136E-6 L -3.7037E-7 -0.04382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9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58" grpId="0" animBg="1"/>
      <p:bldP spid="58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3" grpId="0"/>
      <p:bldP spid="71" grpId="0"/>
      <p:bldP spid="72" grpId="0"/>
      <p:bldP spid="73" grpId="0"/>
      <p:bldP spid="74" grpId="0"/>
      <p:bldP spid="75" grpId="0"/>
      <p:bldP spid="76" grpId="0" animBg="1"/>
      <p:bldP spid="76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51</a:t>
            </a:fld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-1162" y="1733199"/>
            <a:ext cx="2042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Instruction concurrency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2871" y="3420408"/>
            <a:ext cx="1623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concurrency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6079" y="1995589"/>
            <a:ext cx="1781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(Intra-warp concurrency)</a:t>
            </a:r>
            <a:endParaRPr lang="en-US" sz="12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073379" y="1382768"/>
            <a:ext cx="978153" cy="1154485"/>
            <a:chOff x="2073379" y="1382768"/>
            <a:chExt cx="978153" cy="1154485"/>
          </a:xfrm>
        </p:grpSpPr>
        <p:grpSp>
          <p:nvGrpSpPr>
            <p:cNvPr id="3" name="Group 2"/>
            <p:cNvGrpSpPr/>
            <p:nvPr/>
          </p:nvGrpSpPr>
          <p:grpSpPr>
            <a:xfrm>
              <a:off x="2126803" y="1382768"/>
              <a:ext cx="901209" cy="1154485"/>
              <a:chOff x="2126803" y="1382768"/>
              <a:chExt cx="901209" cy="115448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126803" y="1415868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53819" y="1382768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126803" y="157083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073379" y="2272588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2004477" y="704674"/>
            <a:ext cx="2849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Harnessing concurrency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3230319" y="1442456"/>
            <a:ext cx="3653579" cy="929780"/>
            <a:chOff x="3230319" y="1105181"/>
            <a:chExt cx="3653579" cy="929780"/>
          </a:xfrm>
        </p:grpSpPr>
        <p:grpSp>
          <p:nvGrpSpPr>
            <p:cNvPr id="127" name="Group 126"/>
            <p:cNvGrpSpPr/>
            <p:nvPr/>
          </p:nvGrpSpPr>
          <p:grpSpPr>
            <a:xfrm>
              <a:off x="4339591" y="1105181"/>
              <a:ext cx="2544307" cy="929780"/>
              <a:chOff x="1071797" y="3927423"/>
              <a:chExt cx="2544307" cy="929780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1071797" y="3927423"/>
                <a:ext cx="0" cy="929780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1071797" y="4399808"/>
                <a:ext cx="2443396" cy="0"/>
              </a:xfrm>
              <a:prstGeom prst="straightConnector1">
                <a:avLst/>
              </a:prstGeom>
              <a:ln w="158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Rectangle 197"/>
              <p:cNvSpPr/>
              <p:nvPr/>
            </p:nvSpPr>
            <p:spPr>
              <a:xfrm>
                <a:off x="3122058" y="4385014"/>
                <a:ext cx="4940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i="1" dirty="0" smtClean="0">
                    <a:solidFill>
                      <a:srgbClr val="00206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time</a:t>
                </a:r>
                <a:endParaRPr lang="en-US" i="1" dirty="0"/>
              </a:p>
            </p:txBody>
          </p:sp>
        </p:grpSp>
        <p:sp>
          <p:nvSpPr>
            <p:cNvPr id="189" name="Rectangle 188"/>
            <p:cNvSpPr/>
            <p:nvPr/>
          </p:nvSpPr>
          <p:spPr>
            <a:xfrm>
              <a:off x="3230319" y="1217324"/>
              <a:ext cx="11176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i="1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Load latency</a:t>
              </a:r>
              <a:endParaRPr lang="en-US" i="1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272776" y="1586971"/>
              <a:ext cx="9330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i="1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Core Busy</a:t>
              </a:r>
              <a:endParaRPr lang="en-US" i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Hiding Latencies in GPUs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60091" y="3675465"/>
            <a:ext cx="172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(Inter-warp concurrency)</a:t>
            </a:r>
            <a:endParaRPr lang="en-US" sz="1200" i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2075827" y="3077779"/>
            <a:ext cx="978153" cy="1174927"/>
            <a:chOff x="2255707" y="3055294"/>
            <a:chExt cx="978153" cy="1174927"/>
          </a:xfrm>
        </p:grpSpPr>
        <p:sp>
          <p:nvSpPr>
            <p:cNvPr id="28" name="Rectangle 27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58407" y="3237674"/>
            <a:ext cx="978153" cy="1174927"/>
            <a:chOff x="2255707" y="3055294"/>
            <a:chExt cx="978153" cy="1174927"/>
          </a:xfrm>
        </p:grpSpPr>
        <p:sp>
          <p:nvSpPr>
            <p:cNvPr id="35" name="Rectangle 34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838487" y="3395069"/>
            <a:ext cx="978153" cy="1174927"/>
            <a:chOff x="2255707" y="3055294"/>
            <a:chExt cx="978153" cy="1174927"/>
          </a:xfrm>
        </p:grpSpPr>
        <p:sp>
          <p:nvSpPr>
            <p:cNvPr id="40" name="Rectangle 39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6062" y="3552464"/>
            <a:ext cx="978153" cy="1174927"/>
            <a:chOff x="2255707" y="3055294"/>
            <a:chExt cx="978153" cy="1174927"/>
          </a:xfrm>
        </p:grpSpPr>
        <p:sp>
          <p:nvSpPr>
            <p:cNvPr id="47" name="Rectangle 46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606139" y="3709860"/>
            <a:ext cx="978153" cy="1174927"/>
            <a:chOff x="2255707" y="3055294"/>
            <a:chExt cx="978153" cy="1174927"/>
          </a:xfrm>
        </p:grpSpPr>
        <p:sp>
          <p:nvSpPr>
            <p:cNvPr id="55" name="Rectangle 54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17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52</a:t>
            </a:fld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Inference Engine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4733" y="919101"/>
            <a:ext cx="4075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Prediction Stage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6282" y="2453828"/>
            <a:ext cx="3174023" cy="1436963"/>
            <a:chOff x="256282" y="2453828"/>
            <a:chExt cx="3174023" cy="1436963"/>
          </a:xfrm>
        </p:grpSpPr>
        <p:grpSp>
          <p:nvGrpSpPr>
            <p:cNvPr id="14" name="Group 13"/>
            <p:cNvGrpSpPr/>
            <p:nvPr/>
          </p:nvGrpSpPr>
          <p:grpSpPr>
            <a:xfrm>
              <a:off x="256282" y="2779578"/>
              <a:ext cx="1078583" cy="818584"/>
              <a:chOff x="907380" y="3696677"/>
              <a:chExt cx="1078583" cy="81858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930031" y="3696677"/>
                <a:ext cx="1032487" cy="81858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07380" y="3798276"/>
                <a:ext cx="107858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Profiled Kernels</a:t>
                </a:r>
                <a:endParaRPr lang="en-GB" sz="10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53699" y="2453828"/>
              <a:ext cx="1555731" cy="524037"/>
              <a:chOff x="1132503" y="2783902"/>
              <a:chExt cx="1555731" cy="524037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1397582" y="3305035"/>
                <a:ext cx="1025574" cy="29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132503" y="2783902"/>
                <a:ext cx="155573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Analytical feature set</a:t>
                </a:r>
                <a:endParaRPr lang="en-GB" sz="800" dirty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363833" y="2989449"/>
                <a:ext cx="105115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Sample Input</a:t>
                </a:r>
                <a:endParaRPr lang="en-GB" sz="8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23058" y="3381734"/>
              <a:ext cx="1431927" cy="509057"/>
              <a:chOff x="1201862" y="3711808"/>
              <a:chExt cx="1431927" cy="509057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V="1">
                <a:off x="1397582" y="3711808"/>
                <a:ext cx="1025574" cy="84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201862" y="3722874"/>
                <a:ext cx="143192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Sample Output</a:t>
                </a:r>
                <a:endParaRPr lang="en-GB" sz="8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335936" y="3943866"/>
                <a:ext cx="118641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Best warp-tuple</a:t>
                </a:r>
                <a:endParaRPr lang="en-GB" sz="800" dirty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313092" y="2783027"/>
              <a:ext cx="1117213" cy="818584"/>
              <a:chOff x="876120" y="3696677"/>
              <a:chExt cx="1117213" cy="81858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930031" y="3696677"/>
                <a:ext cx="1032487" cy="81858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76120" y="3798276"/>
                <a:ext cx="111721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Regression Model</a:t>
                </a:r>
                <a:endParaRPr lang="en-GB" sz="10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179436" y="2182833"/>
            <a:ext cx="3629594" cy="1484896"/>
            <a:chOff x="3179436" y="2182833"/>
            <a:chExt cx="3629594" cy="1484896"/>
          </a:xfrm>
        </p:grpSpPr>
        <p:grpSp>
          <p:nvGrpSpPr>
            <p:cNvPr id="32" name="Group 31"/>
            <p:cNvGrpSpPr/>
            <p:nvPr/>
          </p:nvGrpSpPr>
          <p:grpSpPr>
            <a:xfrm>
              <a:off x="3373361" y="2797130"/>
              <a:ext cx="1171860" cy="513901"/>
              <a:chOff x="3452165" y="3127204"/>
              <a:chExt cx="1171860" cy="513901"/>
            </a:xfrm>
          </p:grpSpPr>
          <p:sp>
            <p:nvSpPr>
              <p:cNvPr id="33" name="Right Arrow 32"/>
              <p:cNvSpPr/>
              <p:nvPr/>
            </p:nvSpPr>
            <p:spPr>
              <a:xfrm>
                <a:off x="3478293" y="3396783"/>
                <a:ext cx="1130101" cy="244322"/>
              </a:xfrm>
              <a:prstGeom prst="rightArrow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452165" y="3127204"/>
                <a:ext cx="11718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Feature weights</a:t>
                </a:r>
                <a:endParaRPr lang="en-GB" sz="800" dirty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421033" y="2789143"/>
              <a:ext cx="1266554" cy="818584"/>
              <a:chOff x="809981" y="3696677"/>
              <a:chExt cx="1266554" cy="81858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30031" y="3696677"/>
                <a:ext cx="1032487" cy="81858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09981" y="3927209"/>
                <a:ext cx="126655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Predictor</a:t>
                </a:r>
                <a:endParaRPr lang="en-GB" sz="9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246309" y="2182833"/>
              <a:ext cx="1935198" cy="582867"/>
              <a:chOff x="4325113" y="2512907"/>
              <a:chExt cx="1935198" cy="582867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>
                <a:off x="5133114" y="2760459"/>
                <a:ext cx="3017" cy="3353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4325113" y="2512907"/>
                <a:ext cx="1935198" cy="546308"/>
                <a:chOff x="4325113" y="2512907"/>
                <a:chExt cx="1935198" cy="546308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5133114" y="2782216"/>
                  <a:ext cx="11271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dirty="0" smtClean="0"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Runtime Input</a:t>
                  </a:r>
                  <a:endParaRPr lang="en-GB" sz="800" dirty="0">
                    <a:latin typeface="Centaur" panose="02030504050205020304" pitchFamily="18" charset="0"/>
                    <a:cs typeface="Nirmala UI Semilight" panose="020B0402040204020203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325113" y="2512907"/>
                  <a:ext cx="173546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dirty="0" smtClean="0">
                      <a:solidFill>
                        <a:srgbClr val="C00000"/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Unseen user </a:t>
                  </a:r>
                  <a:r>
                    <a:rPr lang="en-GB" sz="1200" dirty="0">
                      <a:solidFill>
                        <a:srgbClr val="C00000"/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a</a:t>
                  </a:r>
                  <a:r>
                    <a:rPr lang="en-GB" sz="1200" dirty="0" smtClean="0">
                      <a:solidFill>
                        <a:srgbClr val="C00000"/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pplication</a:t>
                  </a:r>
                  <a:endParaRPr lang="en-GB" sz="800" dirty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endParaRPr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5542580" y="3183330"/>
              <a:ext cx="1266450" cy="484399"/>
              <a:chOff x="5621384" y="3513404"/>
              <a:chExt cx="1266450" cy="484399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5621384" y="3513404"/>
                <a:ext cx="126130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Predicted Output</a:t>
                </a:r>
                <a:endParaRPr lang="en-GB" sz="8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5651777" y="3522444"/>
                <a:ext cx="842808" cy="60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5632787" y="3720804"/>
                <a:ext cx="125504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Good warp-tuple</a:t>
                </a:r>
                <a:endParaRPr lang="en-GB" sz="800" dirty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3179436" y="3232543"/>
              <a:ext cx="14319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via </a:t>
              </a:r>
              <a:r>
                <a:rPr lang="en-GB" sz="1200" i="1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compiler</a:t>
              </a:r>
              <a:endParaRPr lang="en-GB" sz="800" i="1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367424" y="1408001"/>
            <a:ext cx="61223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Perform </a:t>
            </a:r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periodic</a:t>
            </a: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predictions at runtime using feature weights and learned mapping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4969565"/>
            <a:ext cx="5606993" cy="174132"/>
            <a:chOff x="0" y="4969565"/>
            <a:chExt cx="5606993" cy="174132"/>
          </a:xfrm>
        </p:grpSpPr>
        <p:sp>
          <p:nvSpPr>
            <p:cNvPr id="53" name="Pentagon 52"/>
            <p:cNvSpPr/>
            <p:nvPr/>
          </p:nvSpPr>
          <p:spPr>
            <a:xfrm>
              <a:off x="2471704" y="4970897"/>
              <a:ext cx="3135289" cy="172800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        Prediction Stage	         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0" y="4969565"/>
              <a:ext cx="4245997" cy="173935"/>
              <a:chOff x="0" y="4969565"/>
              <a:chExt cx="4245997" cy="173935"/>
            </a:xfrm>
          </p:grpSpPr>
          <p:sp>
            <p:nvSpPr>
              <p:cNvPr id="51" name="Pentagon 50"/>
              <p:cNvSpPr/>
              <p:nvPr/>
            </p:nvSpPr>
            <p:spPr>
              <a:xfrm>
                <a:off x="1110708" y="4969566"/>
                <a:ext cx="3135289" cy="172800"/>
              </a:xfrm>
              <a:prstGeom prst="homePlat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 smtClean="0">
                    <a:solidFill>
                      <a:schemeClr val="accent3">
                        <a:lumMod val="50000"/>
                      </a:schemeClr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Hardware Inference Engine</a:t>
                </a:r>
                <a:endParaRPr lang="en-US" sz="1000" dirty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52" name="Pentagon 51"/>
              <p:cNvSpPr/>
              <p:nvPr/>
            </p:nvSpPr>
            <p:spPr>
              <a:xfrm>
                <a:off x="0" y="4969565"/>
                <a:ext cx="2261350" cy="173935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 smtClean="0">
                    <a:solidFill>
                      <a:srgbClr val="C00000"/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Poise</a:t>
                </a:r>
                <a:endParaRPr lang="en-US" sz="1000" i="1" dirty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863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0741E-7 1.48148E-6 L -0.24514 -0.0376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69" y="-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53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94733" y="919101"/>
            <a:ext cx="4075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Performance</a:t>
            </a:r>
            <a:endParaRPr lang="en-GB" sz="11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5136111" y="2591976"/>
            <a:ext cx="1101478" cy="699864"/>
            <a:chOff x="5136111" y="2591976"/>
            <a:chExt cx="1101478" cy="699864"/>
          </a:xfrm>
        </p:grpSpPr>
        <p:sp>
          <p:nvSpPr>
            <p:cNvPr id="17" name="Freeform 16"/>
            <p:cNvSpPr/>
            <p:nvPr/>
          </p:nvSpPr>
          <p:spPr>
            <a:xfrm>
              <a:off x="5752215" y="2767054"/>
              <a:ext cx="485374" cy="524786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36111" y="2591976"/>
              <a:ext cx="6783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21.8%</a:t>
              </a:r>
              <a:endParaRPr lang="en-GB" sz="14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09090" y="2115717"/>
            <a:ext cx="1214691" cy="1050228"/>
            <a:chOff x="5109090" y="2115717"/>
            <a:chExt cx="1214691" cy="1050228"/>
          </a:xfrm>
        </p:grpSpPr>
        <p:sp>
          <p:nvSpPr>
            <p:cNvPr id="19" name="Freeform 18"/>
            <p:cNvSpPr/>
            <p:nvPr/>
          </p:nvSpPr>
          <p:spPr>
            <a:xfrm>
              <a:off x="5570579" y="2365732"/>
              <a:ext cx="753202" cy="800213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09090" y="2115717"/>
              <a:ext cx="6783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31.5%</a:t>
              </a:r>
              <a:endParaRPr lang="en-GB" sz="14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05630" y="2136650"/>
            <a:ext cx="678391" cy="801778"/>
            <a:chOff x="5805630" y="2136650"/>
            <a:chExt cx="678391" cy="801778"/>
          </a:xfrm>
        </p:grpSpPr>
        <p:sp>
          <p:nvSpPr>
            <p:cNvPr id="25" name="Freeform: Shape 8"/>
            <p:cNvSpPr/>
            <p:nvPr/>
          </p:nvSpPr>
          <p:spPr>
            <a:xfrm>
              <a:off x="6237589" y="2392716"/>
              <a:ext cx="171783" cy="545712"/>
            </a:xfrm>
            <a:custGeom>
              <a:avLst/>
              <a:gdLst>
                <a:gd name="connsiteX0" fmla="*/ 0 w 209550"/>
                <a:gd name="connsiteY0" fmla="*/ 0 h 171450"/>
                <a:gd name="connsiteX1" fmla="*/ 209550 w 209550"/>
                <a:gd name="connsiteY1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71450">
                  <a:moveTo>
                    <a:pt x="0" y="0"/>
                  </a:moveTo>
                  <a:cubicBezTo>
                    <a:pt x="80169" y="70644"/>
                    <a:pt x="160338" y="141288"/>
                    <a:pt x="209550" y="1714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05630" y="2136650"/>
              <a:ext cx="6783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46.6%</a:t>
              </a:r>
              <a:endParaRPr lang="en-GB" sz="14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62571" y="2358857"/>
            <a:ext cx="678391" cy="556893"/>
            <a:chOff x="6262571" y="2358857"/>
            <a:chExt cx="678391" cy="556893"/>
          </a:xfrm>
        </p:grpSpPr>
        <p:sp>
          <p:nvSpPr>
            <p:cNvPr id="27" name="Freeform: Shape 8"/>
            <p:cNvSpPr/>
            <p:nvPr/>
          </p:nvSpPr>
          <p:spPr>
            <a:xfrm flipH="1">
              <a:off x="6528535" y="2591976"/>
              <a:ext cx="45719" cy="323774"/>
            </a:xfrm>
            <a:custGeom>
              <a:avLst/>
              <a:gdLst>
                <a:gd name="connsiteX0" fmla="*/ 0 w 209550"/>
                <a:gd name="connsiteY0" fmla="*/ 0 h 171450"/>
                <a:gd name="connsiteX1" fmla="*/ 209550 w 209550"/>
                <a:gd name="connsiteY1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71450">
                  <a:moveTo>
                    <a:pt x="0" y="0"/>
                  </a:moveTo>
                  <a:cubicBezTo>
                    <a:pt x="80169" y="70644"/>
                    <a:pt x="160338" y="141288"/>
                    <a:pt x="209550" y="1714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62571" y="2358857"/>
              <a:ext cx="6783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52.8%</a:t>
              </a:r>
              <a:endParaRPr lang="en-GB" sz="14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425570" y="4131753"/>
            <a:ext cx="402271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i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Poise</a:t>
            </a:r>
            <a:r>
              <a:rPr lang="en-GB" sz="14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 outperforms PCAL-SWL by 15.1% on average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85147" y="4496013"/>
            <a:ext cx="450210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i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Poise</a:t>
            </a:r>
            <a:r>
              <a:rPr lang="en-GB" sz="14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 even </a:t>
            </a:r>
            <a:r>
              <a:rPr lang="en-GB" sz="1400" smtClean="0">
                <a:solidFill>
                  <a:srgbClr val="C00000"/>
                </a:solidFill>
                <a:latin typeface="Centaur" panose="02030504050205020304" pitchFamily="18" charset="0"/>
              </a:rPr>
              <a:t>surpasses Static-Best for monolithic kernels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347213" y="2581989"/>
            <a:ext cx="3777391" cy="1549763"/>
            <a:chOff x="1347213" y="2581989"/>
            <a:chExt cx="3777391" cy="1549763"/>
          </a:xfrm>
        </p:grpSpPr>
        <p:sp>
          <p:nvSpPr>
            <p:cNvPr id="34" name="Rectangle 33"/>
            <p:cNvSpPr/>
            <p:nvPr/>
          </p:nvSpPr>
          <p:spPr>
            <a:xfrm>
              <a:off x="2826051" y="2964071"/>
              <a:ext cx="322665" cy="1167681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27715" y="3020446"/>
              <a:ext cx="294198" cy="1086627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830406" y="3014870"/>
              <a:ext cx="294198" cy="1086627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47213" y="2581989"/>
              <a:ext cx="294198" cy="1493281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41" name="Pentagon 40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    Results	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42" name="Pentagon 41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Evaluation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6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6</a:t>
            </a:fld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-1162" y="1733199"/>
            <a:ext cx="2042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Instruction concurrency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2871" y="3420408"/>
            <a:ext cx="1623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concurrency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2073379" y="1382768"/>
            <a:ext cx="978153" cy="1154485"/>
            <a:chOff x="2073379" y="1045493"/>
            <a:chExt cx="978153" cy="1154485"/>
          </a:xfrm>
        </p:grpSpPr>
        <p:grpSp>
          <p:nvGrpSpPr>
            <p:cNvPr id="44" name="Group 43"/>
            <p:cNvGrpSpPr/>
            <p:nvPr/>
          </p:nvGrpSpPr>
          <p:grpSpPr>
            <a:xfrm>
              <a:off x="2126803" y="1045493"/>
              <a:ext cx="901209" cy="1154485"/>
              <a:chOff x="893880" y="1446816"/>
              <a:chExt cx="901209" cy="115448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93880" y="1479916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20896" y="1446816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93880" y="1634886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073379" y="1935313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4339591" y="1442456"/>
            <a:ext cx="0" cy="92978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339591" y="1914841"/>
            <a:ext cx="2443396" cy="0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341669" y="1605909"/>
            <a:ext cx="1312695" cy="3074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340457" y="1916360"/>
            <a:ext cx="723702" cy="307493"/>
          </a:xfrm>
          <a:prstGeom prst="rect">
            <a:avLst/>
          </a:prstGeom>
          <a:solidFill>
            <a:srgbClr val="2FA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89852" y="1900047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time</a:t>
            </a:r>
            <a:endParaRPr lang="en-US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073420" y="1941476"/>
            <a:ext cx="604191" cy="414094"/>
            <a:chOff x="5073420" y="1941476"/>
            <a:chExt cx="604191" cy="414094"/>
          </a:xfrm>
        </p:grpSpPr>
        <p:cxnSp>
          <p:nvCxnSpPr>
            <p:cNvPr id="107" name="Straight Arrow Connector 106"/>
            <p:cNvCxnSpPr/>
            <p:nvPr/>
          </p:nvCxnSpPr>
          <p:spPr>
            <a:xfrm>
              <a:off x="5073420" y="2352764"/>
              <a:ext cx="604191" cy="28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5135186" y="1941476"/>
              <a:ext cx="493987" cy="364324"/>
              <a:chOff x="2238626" y="3828596"/>
              <a:chExt cx="550278" cy="463148"/>
            </a:xfrm>
          </p:grpSpPr>
          <p:sp>
            <p:nvSpPr>
              <p:cNvPr id="116" name="Cloud 115"/>
              <p:cNvSpPr/>
              <p:nvPr/>
            </p:nvSpPr>
            <p:spPr>
              <a:xfrm>
                <a:off x="2238626" y="3828596"/>
                <a:ext cx="534611" cy="463148"/>
              </a:xfrm>
              <a:prstGeom prst="clou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>
                  <a:latin typeface="Chalkboard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 rot="20500540">
                <a:off x="2254478" y="3860892"/>
                <a:ext cx="534426" cy="430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Gabriola" charset="0"/>
                    <a:ea typeface="Gabriola" charset="0"/>
                    <a:cs typeface="Gabriola" charset="0"/>
                  </a:rPr>
                  <a:t>stall</a:t>
                </a:r>
                <a:endParaRPr lang="en-US" sz="1200" dirty="0">
                  <a:latin typeface="Gabriola" charset="0"/>
                  <a:ea typeface="Gabriola" charset="0"/>
                  <a:cs typeface="Gabriola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075827" y="3077779"/>
            <a:ext cx="978153" cy="1174927"/>
            <a:chOff x="2255707" y="3055294"/>
            <a:chExt cx="978153" cy="1174927"/>
          </a:xfrm>
        </p:grpSpPr>
        <p:sp>
          <p:nvSpPr>
            <p:cNvPr id="41" name="Rectangle 40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958407" y="3237674"/>
            <a:ext cx="978153" cy="1174927"/>
            <a:chOff x="2255707" y="3055294"/>
            <a:chExt cx="978153" cy="1174927"/>
          </a:xfrm>
        </p:grpSpPr>
        <p:sp>
          <p:nvSpPr>
            <p:cNvPr id="128" name="Rectangle 127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838487" y="3395069"/>
            <a:ext cx="978153" cy="1174927"/>
            <a:chOff x="2255707" y="3055294"/>
            <a:chExt cx="978153" cy="1174927"/>
          </a:xfrm>
        </p:grpSpPr>
        <p:sp>
          <p:nvSpPr>
            <p:cNvPr id="133" name="Rectangle 132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726062" y="3552464"/>
            <a:ext cx="978153" cy="1174927"/>
            <a:chOff x="2255707" y="3055294"/>
            <a:chExt cx="978153" cy="1174927"/>
          </a:xfrm>
        </p:grpSpPr>
        <p:sp>
          <p:nvSpPr>
            <p:cNvPr id="138" name="Rectangle 137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606139" y="3709860"/>
            <a:ext cx="978153" cy="1174927"/>
            <a:chOff x="2255707" y="3055294"/>
            <a:chExt cx="978153" cy="1174927"/>
          </a:xfrm>
        </p:grpSpPr>
        <p:sp>
          <p:nvSpPr>
            <p:cNvPr id="143" name="Rectangle 142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6395801" y="3781556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time</a:t>
            </a:r>
            <a:endParaRPr lang="en-US" i="1" dirty="0"/>
          </a:p>
        </p:txBody>
      </p:sp>
      <p:sp>
        <p:nvSpPr>
          <p:cNvPr id="61" name="Rectangle 60"/>
          <p:cNvSpPr/>
          <p:nvPr/>
        </p:nvSpPr>
        <p:spPr>
          <a:xfrm>
            <a:off x="5635813" y="3486742"/>
            <a:ext cx="229171" cy="309817"/>
          </a:xfrm>
          <a:prstGeom prst="rect">
            <a:avLst/>
          </a:prstGeom>
          <a:solidFill>
            <a:srgbClr val="EA8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439998" y="3486742"/>
            <a:ext cx="205087" cy="309817"/>
          </a:xfrm>
          <a:prstGeom prst="rect">
            <a:avLst/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349163" y="3487369"/>
            <a:ext cx="1090835" cy="3074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347951" y="3805315"/>
            <a:ext cx="2109356" cy="308498"/>
            <a:chOff x="4347951" y="3805315"/>
            <a:chExt cx="2109356" cy="308498"/>
          </a:xfrm>
        </p:grpSpPr>
        <p:sp>
          <p:nvSpPr>
            <p:cNvPr id="69" name="Rectangle 68"/>
            <p:cNvSpPr/>
            <p:nvPr/>
          </p:nvSpPr>
          <p:spPr>
            <a:xfrm>
              <a:off x="4347951" y="3805315"/>
              <a:ext cx="256883" cy="307493"/>
            </a:xfrm>
            <a:prstGeom prst="rect">
              <a:avLst/>
            </a:prstGeom>
            <a:solidFill>
              <a:srgbClr val="2FA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605165" y="3805866"/>
              <a:ext cx="98423" cy="30749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696366" y="3805866"/>
              <a:ext cx="174042" cy="30749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870409" y="3806320"/>
              <a:ext cx="106669" cy="307493"/>
            </a:xfrm>
            <a:prstGeom prst="rect">
              <a:avLst/>
            </a:prstGeom>
            <a:solidFill>
              <a:srgbClr val="2FA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968831" y="3805866"/>
              <a:ext cx="401887" cy="30749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63496" y="3805866"/>
              <a:ext cx="485374" cy="30749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847013" y="3805866"/>
              <a:ext cx="451187" cy="307493"/>
            </a:xfrm>
            <a:prstGeom prst="rect">
              <a:avLst/>
            </a:prstGeom>
            <a:solidFill>
              <a:srgbClr val="2FA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90486" y="3805866"/>
              <a:ext cx="166821" cy="30749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39590" y="3323916"/>
            <a:ext cx="2443396" cy="929780"/>
            <a:chOff x="4339590" y="3323916"/>
            <a:chExt cx="2443396" cy="92978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339590" y="3796301"/>
              <a:ext cx="2443396" cy="0"/>
            </a:xfrm>
            <a:prstGeom prst="straightConnector1">
              <a:avLst/>
            </a:prstGeom>
            <a:ln w="158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39590" y="3323916"/>
              <a:ext cx="0" cy="929780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Hiding Latencies in GPUs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6079" y="1995589"/>
            <a:ext cx="1781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(Intra-warp concurrency)</a:t>
            </a:r>
            <a:endParaRPr lang="en-US" sz="1200" i="1" dirty="0"/>
          </a:p>
        </p:txBody>
      </p:sp>
      <p:sp>
        <p:nvSpPr>
          <p:cNvPr id="87" name="TextBox 86"/>
          <p:cNvSpPr txBox="1"/>
          <p:nvPr/>
        </p:nvSpPr>
        <p:spPr>
          <a:xfrm>
            <a:off x="-60091" y="3675465"/>
            <a:ext cx="172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(Inter-warp concurrency)</a:t>
            </a:r>
            <a:endParaRPr lang="en-US" sz="1200" i="1" dirty="0"/>
          </a:p>
        </p:txBody>
      </p:sp>
      <p:sp>
        <p:nvSpPr>
          <p:cNvPr id="88" name="Rectangle 87"/>
          <p:cNvSpPr/>
          <p:nvPr/>
        </p:nvSpPr>
        <p:spPr>
          <a:xfrm>
            <a:off x="2004477" y="704674"/>
            <a:ext cx="2849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Harnessing concurrency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83825" y="4322645"/>
            <a:ext cx="309916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6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Works well in compute-intensive applications</a:t>
            </a:r>
            <a:endParaRPr lang="en-GB" sz="1600" b="1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3280981" y="3438363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Load latency</a:t>
            </a:r>
            <a:endParaRPr lang="en-US" i="1" dirty="0"/>
          </a:p>
        </p:txBody>
      </p:sp>
      <p:sp>
        <p:nvSpPr>
          <p:cNvPr id="82" name="Rectangle 81"/>
          <p:cNvSpPr/>
          <p:nvPr/>
        </p:nvSpPr>
        <p:spPr>
          <a:xfrm>
            <a:off x="3482466" y="380801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US" i="1" dirty="0"/>
          </a:p>
        </p:txBody>
      </p:sp>
      <p:sp>
        <p:nvSpPr>
          <p:cNvPr id="83" name="Rectangle 82"/>
          <p:cNvSpPr/>
          <p:nvPr/>
        </p:nvSpPr>
        <p:spPr>
          <a:xfrm>
            <a:off x="3282305" y="1571134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Load latency</a:t>
            </a:r>
            <a:endParaRPr lang="en-US" i="1" dirty="0"/>
          </a:p>
        </p:txBody>
      </p:sp>
      <p:sp>
        <p:nvSpPr>
          <p:cNvPr id="84" name="Rectangle 83"/>
          <p:cNvSpPr/>
          <p:nvPr/>
        </p:nvSpPr>
        <p:spPr>
          <a:xfrm>
            <a:off x="3483790" y="194078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US" i="1" dirty="0"/>
          </a:p>
        </p:txBody>
      </p:sp>
      <p:grpSp>
        <p:nvGrpSpPr>
          <p:cNvPr id="90" name="Group 89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91" name="Pentagon 90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Hiding Latencies in GPUs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2" name="Pentagon 91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GPU Architecture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65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5827" y="3077779"/>
            <a:ext cx="978153" cy="1174927"/>
            <a:chOff x="2255707" y="3055294"/>
            <a:chExt cx="978153" cy="1174927"/>
          </a:xfrm>
        </p:grpSpPr>
        <p:sp>
          <p:nvSpPr>
            <p:cNvPr id="41" name="Rectangle 40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126" name="Straight Connector 125"/>
          <p:cNvCxnSpPr/>
          <p:nvPr/>
        </p:nvCxnSpPr>
        <p:spPr>
          <a:xfrm>
            <a:off x="1921911" y="3586960"/>
            <a:ext cx="1023906" cy="472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17074" y="3751963"/>
            <a:ext cx="1023906" cy="472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917074" y="3923701"/>
            <a:ext cx="1023906" cy="472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1958407" y="3237674"/>
            <a:ext cx="978153" cy="1174927"/>
            <a:chOff x="2255707" y="3055294"/>
            <a:chExt cx="978153" cy="1174927"/>
          </a:xfrm>
        </p:grpSpPr>
        <p:sp>
          <p:nvSpPr>
            <p:cNvPr id="128" name="Rectangle 127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149" name="Straight Connector 148"/>
          <p:cNvCxnSpPr/>
          <p:nvPr/>
        </p:nvCxnSpPr>
        <p:spPr>
          <a:xfrm>
            <a:off x="1797716" y="3738968"/>
            <a:ext cx="1023906" cy="472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92879" y="3903971"/>
            <a:ext cx="1023906" cy="472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1792879" y="4075709"/>
            <a:ext cx="1023906" cy="472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1838487" y="3395069"/>
            <a:ext cx="978153" cy="1174927"/>
            <a:chOff x="2255707" y="3055294"/>
            <a:chExt cx="978153" cy="1174927"/>
          </a:xfrm>
        </p:grpSpPr>
        <p:sp>
          <p:nvSpPr>
            <p:cNvPr id="133" name="Rectangle 132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152" name="Straight Connector 151"/>
          <p:cNvCxnSpPr/>
          <p:nvPr/>
        </p:nvCxnSpPr>
        <p:spPr>
          <a:xfrm>
            <a:off x="1677934" y="3903971"/>
            <a:ext cx="1023906" cy="472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1673097" y="4068974"/>
            <a:ext cx="1023906" cy="472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1673097" y="4240712"/>
            <a:ext cx="1023906" cy="472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1726062" y="3552464"/>
            <a:ext cx="978153" cy="1174927"/>
            <a:chOff x="2255707" y="3055294"/>
            <a:chExt cx="978153" cy="1174927"/>
          </a:xfrm>
        </p:grpSpPr>
        <p:sp>
          <p:nvSpPr>
            <p:cNvPr id="138" name="Rectangle 137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155" name="Straight Connector 154"/>
          <p:cNvCxnSpPr/>
          <p:nvPr/>
        </p:nvCxnSpPr>
        <p:spPr>
          <a:xfrm>
            <a:off x="1647640" y="4032638"/>
            <a:ext cx="947760" cy="1150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1779310" y="4209148"/>
            <a:ext cx="811253" cy="99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1768855" y="4380886"/>
            <a:ext cx="821708" cy="654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343634" y="1913064"/>
            <a:ext cx="180120" cy="307493"/>
          </a:xfrm>
          <a:prstGeom prst="rect">
            <a:avLst/>
          </a:prstGeom>
          <a:solidFill>
            <a:srgbClr val="2FA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7</a:t>
            </a:fld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-1162" y="1733199"/>
            <a:ext cx="2042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Instruction concurrency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2871" y="3420408"/>
            <a:ext cx="1623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concurrency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2073379" y="1382768"/>
            <a:ext cx="978153" cy="1154485"/>
            <a:chOff x="2073379" y="1045493"/>
            <a:chExt cx="978153" cy="1154485"/>
          </a:xfrm>
        </p:grpSpPr>
        <p:grpSp>
          <p:nvGrpSpPr>
            <p:cNvPr id="44" name="Group 43"/>
            <p:cNvGrpSpPr/>
            <p:nvPr/>
          </p:nvGrpSpPr>
          <p:grpSpPr>
            <a:xfrm>
              <a:off x="2126803" y="1045493"/>
              <a:ext cx="901209" cy="1154485"/>
              <a:chOff x="893880" y="1446816"/>
              <a:chExt cx="901209" cy="115448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93880" y="1479916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20896" y="1446816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93880" y="1634886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073379" y="1935313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4339591" y="1442456"/>
            <a:ext cx="0" cy="92978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339591" y="1914841"/>
            <a:ext cx="2443396" cy="0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89852" y="1900047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time</a:t>
            </a:r>
            <a:endParaRPr lang="en-US" i="1" dirty="0"/>
          </a:p>
        </p:txBody>
      </p:sp>
      <p:sp>
        <p:nvSpPr>
          <p:cNvPr id="123" name="Rectangle 122"/>
          <p:cNvSpPr/>
          <p:nvPr/>
        </p:nvSpPr>
        <p:spPr>
          <a:xfrm>
            <a:off x="2003848" y="779327"/>
            <a:ext cx="327205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Fewer independent operations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1606139" y="3709860"/>
            <a:ext cx="978153" cy="1174927"/>
            <a:chOff x="2255707" y="3055294"/>
            <a:chExt cx="978153" cy="1174927"/>
          </a:xfrm>
        </p:grpSpPr>
        <p:sp>
          <p:nvSpPr>
            <p:cNvPr id="143" name="Rectangle 142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6395801" y="3781556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time</a:t>
            </a:r>
            <a:endParaRPr lang="en-US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339590" y="3323916"/>
            <a:ext cx="2443396" cy="929780"/>
            <a:chOff x="4339590" y="3323916"/>
            <a:chExt cx="2443396" cy="92978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339590" y="3796301"/>
              <a:ext cx="2443396" cy="0"/>
            </a:xfrm>
            <a:prstGeom prst="straightConnector1">
              <a:avLst/>
            </a:prstGeom>
            <a:ln w="158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39590" y="3323916"/>
              <a:ext cx="0" cy="929780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2199785" y="1872049"/>
            <a:ext cx="754703" cy="95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341669" y="1605909"/>
            <a:ext cx="1312695" cy="3074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340457" y="1916360"/>
            <a:ext cx="723702" cy="307493"/>
          </a:xfrm>
          <a:prstGeom prst="rect">
            <a:avLst/>
          </a:prstGeom>
          <a:solidFill>
            <a:srgbClr val="2FA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5073420" y="1941476"/>
            <a:ext cx="604191" cy="414094"/>
            <a:chOff x="5073420" y="1941476"/>
            <a:chExt cx="604191" cy="414094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5073420" y="2352764"/>
              <a:ext cx="604191" cy="28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5135186" y="1941476"/>
              <a:ext cx="493987" cy="364324"/>
              <a:chOff x="2238626" y="3828596"/>
              <a:chExt cx="550278" cy="463148"/>
            </a:xfrm>
          </p:grpSpPr>
          <p:sp>
            <p:nvSpPr>
              <p:cNvPr id="90" name="Cloud 89"/>
              <p:cNvSpPr/>
              <p:nvPr/>
            </p:nvSpPr>
            <p:spPr>
              <a:xfrm>
                <a:off x="2238626" y="3828596"/>
                <a:ext cx="534611" cy="463148"/>
              </a:xfrm>
              <a:prstGeom prst="clou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>
                  <a:latin typeface="Chalkboard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 rot="20500540">
                <a:off x="2254478" y="3860892"/>
                <a:ext cx="534426" cy="430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Gabriola" charset="0"/>
                    <a:ea typeface="Gabriola" charset="0"/>
                    <a:cs typeface="Gabriola" charset="0"/>
                  </a:rPr>
                  <a:t>stall</a:t>
                </a:r>
                <a:endParaRPr lang="en-US" sz="1200" dirty="0">
                  <a:latin typeface="Gabriola" charset="0"/>
                  <a:ea typeface="Gabriola" charset="0"/>
                  <a:cs typeface="Gabriola" charset="0"/>
                </a:endParaRPr>
              </a:p>
            </p:txBody>
          </p:sp>
        </p:grpSp>
      </p:grpSp>
      <p:sp>
        <p:nvSpPr>
          <p:cNvPr id="92" name="Rectangle 91"/>
          <p:cNvSpPr/>
          <p:nvPr/>
        </p:nvSpPr>
        <p:spPr>
          <a:xfrm>
            <a:off x="5635813" y="3486742"/>
            <a:ext cx="229171" cy="309817"/>
          </a:xfrm>
          <a:prstGeom prst="rect">
            <a:avLst/>
          </a:prstGeom>
          <a:solidFill>
            <a:srgbClr val="EA8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439998" y="3486742"/>
            <a:ext cx="205087" cy="309817"/>
          </a:xfrm>
          <a:prstGeom prst="rect">
            <a:avLst/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349163" y="3487369"/>
            <a:ext cx="1090835" cy="3074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4343417" y="3804790"/>
            <a:ext cx="455765" cy="308067"/>
            <a:chOff x="4534756" y="4442265"/>
            <a:chExt cx="455765" cy="308067"/>
          </a:xfrm>
        </p:grpSpPr>
        <p:sp>
          <p:nvSpPr>
            <p:cNvPr id="111" name="Rectangle 110"/>
            <p:cNvSpPr/>
            <p:nvPr/>
          </p:nvSpPr>
          <p:spPr>
            <a:xfrm>
              <a:off x="4696274" y="4442839"/>
              <a:ext cx="120041" cy="30749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534756" y="4442265"/>
              <a:ext cx="180120" cy="307493"/>
            </a:xfrm>
            <a:prstGeom prst="rect">
              <a:avLst/>
            </a:prstGeom>
            <a:solidFill>
              <a:srgbClr val="2FA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816479" y="4442839"/>
              <a:ext cx="174042" cy="30749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4347933" y="3805135"/>
            <a:ext cx="256883" cy="307493"/>
          </a:xfrm>
          <a:prstGeom prst="rect">
            <a:avLst/>
          </a:prstGeom>
          <a:solidFill>
            <a:srgbClr val="2FA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605165" y="3805866"/>
            <a:ext cx="98423" cy="3074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696366" y="3805866"/>
            <a:ext cx="174042" cy="3074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870409" y="3806320"/>
            <a:ext cx="106669" cy="307493"/>
          </a:xfrm>
          <a:prstGeom prst="rect">
            <a:avLst/>
          </a:prstGeom>
          <a:solidFill>
            <a:srgbClr val="2FA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968831" y="3805866"/>
            <a:ext cx="401887" cy="3074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363496" y="3805866"/>
            <a:ext cx="485374" cy="3074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847013" y="3805866"/>
            <a:ext cx="451187" cy="307493"/>
          </a:xfrm>
          <a:prstGeom prst="rect">
            <a:avLst/>
          </a:prstGeom>
          <a:solidFill>
            <a:srgbClr val="2FA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290486" y="3805866"/>
            <a:ext cx="166821" cy="3074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/>
          <p:cNvCxnSpPr/>
          <p:nvPr/>
        </p:nvCxnSpPr>
        <p:spPr>
          <a:xfrm>
            <a:off x="2199785" y="2046526"/>
            <a:ext cx="754703" cy="95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2197204" y="2219065"/>
            <a:ext cx="754703" cy="95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1722881" y="4212575"/>
            <a:ext cx="754703" cy="95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722881" y="4387052"/>
            <a:ext cx="754703" cy="95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720300" y="4559591"/>
            <a:ext cx="754703" cy="95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6079" y="1995589"/>
            <a:ext cx="1781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(Intra-warp concurrency)</a:t>
            </a:r>
            <a:endParaRPr lang="en-US" sz="1200" i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-60091" y="3675465"/>
            <a:ext cx="172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(Inter-warp concurrency)</a:t>
            </a:r>
            <a:endParaRPr lang="en-US" sz="12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Case of Limited 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arallelism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3280981" y="3438363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Load latency</a:t>
            </a:r>
            <a:endParaRPr lang="en-US" i="1" dirty="0"/>
          </a:p>
        </p:txBody>
      </p:sp>
      <p:sp>
        <p:nvSpPr>
          <p:cNvPr id="98" name="Rectangle 97"/>
          <p:cNvSpPr/>
          <p:nvPr/>
        </p:nvSpPr>
        <p:spPr>
          <a:xfrm>
            <a:off x="3482466" y="380801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US" i="1" dirty="0"/>
          </a:p>
        </p:txBody>
      </p:sp>
      <p:sp>
        <p:nvSpPr>
          <p:cNvPr id="100" name="Rectangle 99"/>
          <p:cNvSpPr/>
          <p:nvPr/>
        </p:nvSpPr>
        <p:spPr>
          <a:xfrm>
            <a:off x="3282305" y="1571134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Load latency</a:t>
            </a:r>
            <a:endParaRPr lang="en-US" i="1" dirty="0"/>
          </a:p>
        </p:txBody>
      </p:sp>
      <p:sp>
        <p:nvSpPr>
          <p:cNvPr id="101" name="Rectangle 100"/>
          <p:cNvSpPr/>
          <p:nvPr/>
        </p:nvSpPr>
        <p:spPr>
          <a:xfrm>
            <a:off x="3483790" y="194078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US" i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109" name="Pentagon 108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The Case of Limited Parallelism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16" name="Pentagon 115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GPU Architecture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35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6" dur="2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0" dur="2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"/>
                            </p:stCondLst>
                            <p:childTnLst>
                              <p:par>
                                <p:cTn id="9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4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"/>
                            </p:stCondLst>
                            <p:childTnLst>
                              <p:par>
                                <p:cTn id="9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8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"/>
                            </p:stCondLst>
                            <p:childTnLst>
                              <p:par>
                                <p:cTn id="10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2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00"/>
                            </p:stCondLst>
                            <p:childTnLst>
                              <p:par>
                                <p:cTn id="10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6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0"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00"/>
                            </p:stCondLst>
                            <p:childTnLst>
                              <p:par>
                                <p:cTn id="1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4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14" grpId="0" animBg="1"/>
      <p:bldP spid="115" grpId="0" animBg="1"/>
      <p:bldP spid="119" grpId="0" animBg="1"/>
      <p:bldP spid="120" grpId="0" animBg="1"/>
      <p:bldP spid="121" grpId="0" animBg="1"/>
      <p:bldP spid="122" grpId="0" animBg="1"/>
      <p:bldP spid="124" grpId="0" animBg="1"/>
      <p:bldP spid="1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4343417" y="3804790"/>
            <a:ext cx="455765" cy="308067"/>
            <a:chOff x="4534756" y="4442265"/>
            <a:chExt cx="455765" cy="308067"/>
          </a:xfrm>
        </p:grpSpPr>
        <p:sp>
          <p:nvSpPr>
            <p:cNvPr id="117" name="Rectangle 116"/>
            <p:cNvSpPr/>
            <p:nvPr/>
          </p:nvSpPr>
          <p:spPr>
            <a:xfrm>
              <a:off x="4696274" y="4442839"/>
              <a:ext cx="120041" cy="30749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534756" y="4442265"/>
              <a:ext cx="180120" cy="307493"/>
            </a:xfrm>
            <a:prstGeom prst="rect">
              <a:avLst/>
            </a:prstGeom>
            <a:solidFill>
              <a:srgbClr val="2FA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816479" y="4442839"/>
              <a:ext cx="174042" cy="30749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4343634" y="1913064"/>
            <a:ext cx="180120" cy="307493"/>
          </a:xfrm>
          <a:prstGeom prst="rect">
            <a:avLst/>
          </a:prstGeom>
          <a:solidFill>
            <a:srgbClr val="2FA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8</a:t>
            </a:fld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-1162" y="1733199"/>
            <a:ext cx="2042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Instruction concurrency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2871" y="3420408"/>
            <a:ext cx="1623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concurrency</a:t>
            </a:r>
            <a:endParaRPr lang="en-US" sz="14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39591" y="1442456"/>
            <a:ext cx="0" cy="92978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339591" y="1914841"/>
            <a:ext cx="2443396" cy="0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89852" y="1900047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time</a:t>
            </a:r>
            <a:endParaRPr lang="en-US" i="1" dirty="0"/>
          </a:p>
        </p:txBody>
      </p:sp>
      <p:sp>
        <p:nvSpPr>
          <p:cNvPr id="57" name="Rectangle 56"/>
          <p:cNvSpPr/>
          <p:nvPr/>
        </p:nvSpPr>
        <p:spPr>
          <a:xfrm>
            <a:off x="6395801" y="3781556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time</a:t>
            </a:r>
            <a:endParaRPr lang="en-US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339590" y="3323916"/>
            <a:ext cx="2443396" cy="929780"/>
            <a:chOff x="4339590" y="3323916"/>
            <a:chExt cx="2443396" cy="92978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339590" y="3796301"/>
              <a:ext cx="2443396" cy="0"/>
            </a:xfrm>
            <a:prstGeom prst="straightConnector1">
              <a:avLst/>
            </a:prstGeom>
            <a:ln w="158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39590" y="3323916"/>
              <a:ext cx="0" cy="929780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/>
          <p:cNvSpPr/>
          <p:nvPr/>
        </p:nvSpPr>
        <p:spPr>
          <a:xfrm>
            <a:off x="4341669" y="1605909"/>
            <a:ext cx="1312695" cy="3074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635813" y="3486742"/>
            <a:ext cx="229171" cy="309817"/>
          </a:xfrm>
          <a:prstGeom prst="rect">
            <a:avLst/>
          </a:prstGeom>
          <a:solidFill>
            <a:srgbClr val="EA8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439998" y="3486742"/>
            <a:ext cx="205087" cy="309817"/>
          </a:xfrm>
          <a:prstGeom prst="rect">
            <a:avLst/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349163" y="3487369"/>
            <a:ext cx="1090835" cy="3074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586853" y="1931937"/>
            <a:ext cx="1110261" cy="423633"/>
            <a:chOff x="4586853" y="1931937"/>
            <a:chExt cx="1110261" cy="423633"/>
          </a:xfrm>
        </p:grpSpPr>
        <p:grpSp>
          <p:nvGrpSpPr>
            <p:cNvPr id="104" name="Group 103"/>
            <p:cNvGrpSpPr/>
            <p:nvPr/>
          </p:nvGrpSpPr>
          <p:grpSpPr>
            <a:xfrm>
              <a:off x="4586853" y="1931937"/>
              <a:ext cx="1110261" cy="364324"/>
              <a:chOff x="4504847" y="1604201"/>
              <a:chExt cx="1110261" cy="364324"/>
            </a:xfrm>
          </p:grpSpPr>
          <p:sp>
            <p:nvSpPr>
              <p:cNvPr id="105" name="Cloud 104"/>
              <p:cNvSpPr/>
              <p:nvPr/>
            </p:nvSpPr>
            <p:spPr>
              <a:xfrm>
                <a:off x="4504847" y="1604201"/>
                <a:ext cx="1110261" cy="364324"/>
              </a:xfrm>
              <a:prstGeom prst="clou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>
                  <a:latin typeface="Chalkboard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 rot="20500540">
                <a:off x="4841869" y="1606278"/>
                <a:ext cx="479757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Gabriola" charset="0"/>
                    <a:ea typeface="Gabriola" charset="0"/>
                    <a:cs typeface="Gabriola" charset="0"/>
                  </a:rPr>
                  <a:t>stall</a:t>
                </a:r>
                <a:endParaRPr lang="en-US" sz="1200" dirty="0">
                  <a:latin typeface="Gabriola" charset="0"/>
                  <a:ea typeface="Gabriola" charset="0"/>
                  <a:cs typeface="Gabriola" charset="0"/>
                </a:endParaRPr>
              </a:p>
            </p:txBody>
          </p:sp>
        </p:grpSp>
        <p:cxnSp>
          <p:nvCxnSpPr>
            <p:cNvPr id="108" name="Straight Arrow Connector 107"/>
            <p:cNvCxnSpPr/>
            <p:nvPr/>
          </p:nvCxnSpPr>
          <p:spPr>
            <a:xfrm>
              <a:off x="4654376" y="2340216"/>
              <a:ext cx="1015854" cy="153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4813763" y="3828386"/>
            <a:ext cx="1051221" cy="423633"/>
            <a:chOff x="4586853" y="1931937"/>
            <a:chExt cx="1110261" cy="423633"/>
          </a:xfrm>
        </p:grpSpPr>
        <p:grpSp>
          <p:nvGrpSpPr>
            <p:cNvPr id="121" name="Group 120"/>
            <p:cNvGrpSpPr/>
            <p:nvPr/>
          </p:nvGrpSpPr>
          <p:grpSpPr>
            <a:xfrm>
              <a:off x="4586853" y="1931937"/>
              <a:ext cx="1110261" cy="364324"/>
              <a:chOff x="4504847" y="1604201"/>
              <a:chExt cx="1110261" cy="364324"/>
            </a:xfrm>
          </p:grpSpPr>
          <p:sp>
            <p:nvSpPr>
              <p:cNvPr id="124" name="Cloud 123"/>
              <p:cNvSpPr/>
              <p:nvPr/>
            </p:nvSpPr>
            <p:spPr>
              <a:xfrm>
                <a:off x="4504847" y="1604201"/>
                <a:ext cx="1110261" cy="364324"/>
              </a:xfrm>
              <a:prstGeom prst="clou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>
                  <a:latin typeface="Chalkboard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 rot="20500540">
                <a:off x="4841869" y="1606278"/>
                <a:ext cx="479757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Gabriola" charset="0"/>
                    <a:ea typeface="Gabriola" charset="0"/>
                    <a:cs typeface="Gabriola" charset="0"/>
                  </a:rPr>
                  <a:t>stall</a:t>
                </a:r>
                <a:endParaRPr lang="en-US" sz="1200" dirty="0">
                  <a:latin typeface="Gabriola" charset="0"/>
                  <a:ea typeface="Gabriola" charset="0"/>
                  <a:cs typeface="Gabriola" charset="0"/>
                </a:endParaRPr>
              </a:p>
            </p:txBody>
          </p:sp>
        </p:grpSp>
        <p:cxnSp>
          <p:nvCxnSpPr>
            <p:cNvPr id="122" name="Straight Arrow Connector 121"/>
            <p:cNvCxnSpPr/>
            <p:nvPr/>
          </p:nvCxnSpPr>
          <p:spPr>
            <a:xfrm>
              <a:off x="4654376" y="2340216"/>
              <a:ext cx="1015854" cy="153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1606139" y="3077779"/>
            <a:ext cx="1447841" cy="1807008"/>
            <a:chOff x="1606139" y="3077779"/>
            <a:chExt cx="1447841" cy="1807008"/>
          </a:xfrm>
        </p:grpSpPr>
        <p:grpSp>
          <p:nvGrpSpPr>
            <p:cNvPr id="150" name="Group 149"/>
            <p:cNvGrpSpPr/>
            <p:nvPr/>
          </p:nvGrpSpPr>
          <p:grpSpPr>
            <a:xfrm>
              <a:off x="2075827" y="3077779"/>
              <a:ext cx="978153" cy="1174927"/>
              <a:chOff x="2255707" y="3055294"/>
              <a:chExt cx="978153" cy="1174927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151" name="Straight Connector 150"/>
            <p:cNvCxnSpPr/>
            <p:nvPr/>
          </p:nvCxnSpPr>
          <p:spPr>
            <a:xfrm>
              <a:off x="1921911" y="3586960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917074" y="3751963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917074" y="3923701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1958407" y="3237674"/>
              <a:ext cx="978153" cy="1174927"/>
              <a:chOff x="2255707" y="3055294"/>
              <a:chExt cx="978153" cy="1174927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155" name="Straight Connector 154"/>
            <p:cNvCxnSpPr/>
            <p:nvPr/>
          </p:nvCxnSpPr>
          <p:spPr>
            <a:xfrm>
              <a:off x="1797716" y="3738968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1792879" y="3903971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1792879" y="4075709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/>
            <p:cNvGrpSpPr/>
            <p:nvPr/>
          </p:nvGrpSpPr>
          <p:grpSpPr>
            <a:xfrm>
              <a:off x="1838487" y="3395069"/>
              <a:ext cx="978153" cy="1174927"/>
              <a:chOff x="2255707" y="3055294"/>
              <a:chExt cx="978153" cy="1174927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159" name="Straight Connector 158"/>
            <p:cNvCxnSpPr/>
            <p:nvPr/>
          </p:nvCxnSpPr>
          <p:spPr>
            <a:xfrm>
              <a:off x="1677934" y="3903971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673097" y="4068974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673097" y="4240712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1726062" y="3552464"/>
              <a:ext cx="978153" cy="1174927"/>
              <a:chOff x="2255707" y="3055294"/>
              <a:chExt cx="978153" cy="1174927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163" name="Straight Connector 162"/>
            <p:cNvCxnSpPr/>
            <p:nvPr/>
          </p:nvCxnSpPr>
          <p:spPr>
            <a:xfrm>
              <a:off x="1647640" y="4032638"/>
              <a:ext cx="947760" cy="11507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1779310" y="4209148"/>
              <a:ext cx="811253" cy="992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1768855" y="4380886"/>
              <a:ext cx="821708" cy="6541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1606139" y="3709860"/>
              <a:ext cx="978153" cy="1174927"/>
              <a:chOff x="2255707" y="3055294"/>
              <a:chExt cx="978153" cy="1174927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167" name="Straight Connector 166"/>
            <p:cNvCxnSpPr/>
            <p:nvPr/>
          </p:nvCxnSpPr>
          <p:spPr>
            <a:xfrm>
              <a:off x="1722881" y="4212575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1722881" y="438705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1720300" y="4559591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073379" y="1382768"/>
            <a:ext cx="978153" cy="1154485"/>
            <a:chOff x="2073379" y="1382768"/>
            <a:chExt cx="978153" cy="1154485"/>
          </a:xfrm>
        </p:grpSpPr>
        <p:grpSp>
          <p:nvGrpSpPr>
            <p:cNvPr id="190" name="Group 189"/>
            <p:cNvGrpSpPr/>
            <p:nvPr/>
          </p:nvGrpSpPr>
          <p:grpSpPr>
            <a:xfrm>
              <a:off x="2073379" y="1382768"/>
              <a:ext cx="978153" cy="1154485"/>
              <a:chOff x="2073379" y="1045493"/>
              <a:chExt cx="978153" cy="1154485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2126803" y="1045493"/>
                <a:ext cx="901209" cy="1154485"/>
                <a:chOff x="893880" y="1446816"/>
                <a:chExt cx="901209" cy="1154485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893880" y="1479916"/>
                  <a:ext cx="855273" cy="11213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020896" y="1446816"/>
                  <a:ext cx="5992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LOAD</a:t>
                  </a:r>
                  <a:endParaRPr lang="en-US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893880" y="1634886"/>
                  <a:ext cx="90120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i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Independent</a:t>
                  </a:r>
                </a:p>
                <a:p>
                  <a:r>
                    <a:rPr lang="en-US" sz="1100" i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Independent</a:t>
                  </a:r>
                </a:p>
                <a:p>
                  <a:r>
                    <a:rPr lang="en-US" sz="1100" i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Independent</a:t>
                  </a:r>
                </a:p>
                <a:p>
                  <a:r>
                    <a:rPr lang="en-US" sz="1100" i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Independent</a:t>
                  </a:r>
                  <a:endPara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192" name="TextBox 191"/>
              <p:cNvSpPr txBox="1"/>
              <p:nvPr/>
            </p:nvSpPr>
            <p:spPr>
              <a:xfrm>
                <a:off x="2073379" y="1935313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198" name="Straight Connector 197"/>
            <p:cNvCxnSpPr/>
            <p:nvPr/>
          </p:nvCxnSpPr>
          <p:spPr>
            <a:xfrm>
              <a:off x="2199785" y="18720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2199785" y="2046526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2197204" y="2219065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106079" y="1995589"/>
            <a:ext cx="1781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(Intra-warp concurrency)</a:t>
            </a:r>
            <a:endParaRPr lang="en-US" sz="1200" i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-60091" y="3675465"/>
            <a:ext cx="172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(Inter-warp concurrency)</a:t>
            </a:r>
            <a:endParaRPr lang="en-US" sz="1200" i="1" dirty="0"/>
          </a:p>
        </p:txBody>
      </p:sp>
      <p:sp>
        <p:nvSpPr>
          <p:cNvPr id="107" name="Rectangle 106"/>
          <p:cNvSpPr/>
          <p:nvPr/>
        </p:nvSpPr>
        <p:spPr>
          <a:xfrm>
            <a:off x="2003848" y="779327"/>
            <a:ext cx="327205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Fewer independent operations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Case of Limited 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arallelism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3280981" y="3438363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Load latency</a:t>
            </a:r>
            <a:endParaRPr lang="en-US" i="1" dirty="0"/>
          </a:p>
        </p:txBody>
      </p:sp>
      <p:sp>
        <p:nvSpPr>
          <p:cNvPr id="96" name="Rectangle 95"/>
          <p:cNvSpPr/>
          <p:nvPr/>
        </p:nvSpPr>
        <p:spPr>
          <a:xfrm>
            <a:off x="3482466" y="380801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US" i="1" dirty="0"/>
          </a:p>
        </p:txBody>
      </p:sp>
      <p:sp>
        <p:nvSpPr>
          <p:cNvPr id="98" name="Rectangle 97"/>
          <p:cNvSpPr/>
          <p:nvPr/>
        </p:nvSpPr>
        <p:spPr>
          <a:xfrm>
            <a:off x="3282305" y="1571134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Load latency</a:t>
            </a:r>
            <a:endParaRPr lang="en-US" i="1" dirty="0"/>
          </a:p>
        </p:txBody>
      </p:sp>
      <p:sp>
        <p:nvSpPr>
          <p:cNvPr id="99" name="Rectangle 98"/>
          <p:cNvSpPr/>
          <p:nvPr/>
        </p:nvSpPr>
        <p:spPr>
          <a:xfrm>
            <a:off x="3483790" y="194078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US" i="1" dirty="0"/>
          </a:p>
        </p:txBody>
      </p:sp>
      <p:grpSp>
        <p:nvGrpSpPr>
          <p:cNvPr id="100" name="Group 99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110" name="Pentagon 109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The Case of Limited Parallelism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11" name="Pentagon 110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GPU Architecture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2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343417" y="3804790"/>
            <a:ext cx="455765" cy="308067"/>
            <a:chOff x="4534756" y="4442265"/>
            <a:chExt cx="455765" cy="308067"/>
          </a:xfrm>
        </p:grpSpPr>
        <p:sp>
          <p:nvSpPr>
            <p:cNvPr id="87" name="Rectangle 86"/>
            <p:cNvSpPr/>
            <p:nvPr/>
          </p:nvSpPr>
          <p:spPr>
            <a:xfrm>
              <a:off x="4696274" y="4442839"/>
              <a:ext cx="120041" cy="30749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534756" y="4442265"/>
              <a:ext cx="180120" cy="307493"/>
            </a:xfrm>
            <a:prstGeom prst="rect">
              <a:avLst/>
            </a:prstGeom>
            <a:solidFill>
              <a:srgbClr val="2FA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816479" y="4442839"/>
              <a:ext cx="174042" cy="30749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4343634" y="1913064"/>
            <a:ext cx="180120" cy="307493"/>
          </a:xfrm>
          <a:prstGeom prst="rect">
            <a:avLst/>
          </a:prstGeom>
          <a:solidFill>
            <a:srgbClr val="2FA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9</a:t>
            </a:fld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-1162" y="1733199"/>
            <a:ext cx="2042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Instruction concurrency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2871" y="3420408"/>
            <a:ext cx="1623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concurrency</a:t>
            </a:r>
            <a:endParaRPr lang="en-US" sz="14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39591" y="1442456"/>
            <a:ext cx="0" cy="92978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339591" y="1914841"/>
            <a:ext cx="2443396" cy="0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89852" y="1900047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time</a:t>
            </a:r>
            <a:endParaRPr lang="en-US" i="1" dirty="0"/>
          </a:p>
        </p:txBody>
      </p:sp>
      <p:sp>
        <p:nvSpPr>
          <p:cNvPr id="57" name="Rectangle 56"/>
          <p:cNvSpPr/>
          <p:nvPr/>
        </p:nvSpPr>
        <p:spPr>
          <a:xfrm>
            <a:off x="6395801" y="3781556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time</a:t>
            </a:r>
            <a:endParaRPr lang="en-US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280981" y="3323916"/>
            <a:ext cx="3502005" cy="929780"/>
            <a:chOff x="3280981" y="3323916"/>
            <a:chExt cx="3502005" cy="92978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339590" y="3796301"/>
              <a:ext cx="2443396" cy="0"/>
            </a:xfrm>
            <a:prstGeom prst="straightConnector1">
              <a:avLst/>
            </a:prstGeom>
            <a:ln w="158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3280981" y="3323916"/>
              <a:ext cx="1117614" cy="929780"/>
              <a:chOff x="3280981" y="3323916"/>
              <a:chExt cx="1117614" cy="92978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4339590" y="3323916"/>
                <a:ext cx="0" cy="929780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3280981" y="3438363"/>
                <a:ext cx="11176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i="1" dirty="0" smtClean="0">
                    <a:solidFill>
                      <a:srgbClr val="00206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Load latency</a:t>
                </a:r>
                <a:endParaRPr lang="en-US" i="1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482466" y="3808010"/>
                <a:ext cx="9028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i="1" dirty="0" smtClean="0">
                    <a:solidFill>
                      <a:srgbClr val="00206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Execution</a:t>
                </a:r>
                <a:endParaRPr lang="en-US" i="1" dirty="0"/>
              </a:p>
            </p:txBody>
          </p:sp>
        </p:grpSp>
      </p:grpSp>
      <p:sp>
        <p:nvSpPr>
          <p:cNvPr id="85" name="Rectangle 84"/>
          <p:cNvSpPr/>
          <p:nvPr/>
        </p:nvSpPr>
        <p:spPr>
          <a:xfrm>
            <a:off x="4341669" y="1605909"/>
            <a:ext cx="1312695" cy="3074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635813" y="3486742"/>
            <a:ext cx="229171" cy="309817"/>
          </a:xfrm>
          <a:prstGeom prst="rect">
            <a:avLst/>
          </a:prstGeom>
          <a:solidFill>
            <a:srgbClr val="EA8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439998" y="3486742"/>
            <a:ext cx="205087" cy="309817"/>
          </a:xfrm>
          <a:prstGeom prst="rect">
            <a:avLst/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349163" y="3487369"/>
            <a:ext cx="1090835" cy="3074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586853" y="1931937"/>
            <a:ext cx="1110261" cy="423633"/>
            <a:chOff x="4586853" y="1931937"/>
            <a:chExt cx="1110261" cy="423633"/>
          </a:xfrm>
        </p:grpSpPr>
        <p:grpSp>
          <p:nvGrpSpPr>
            <p:cNvPr id="104" name="Group 103"/>
            <p:cNvGrpSpPr/>
            <p:nvPr/>
          </p:nvGrpSpPr>
          <p:grpSpPr>
            <a:xfrm>
              <a:off x="4586853" y="1931937"/>
              <a:ext cx="1110261" cy="364324"/>
              <a:chOff x="4504847" y="1604201"/>
              <a:chExt cx="1110261" cy="364324"/>
            </a:xfrm>
          </p:grpSpPr>
          <p:sp>
            <p:nvSpPr>
              <p:cNvPr id="105" name="Cloud 104"/>
              <p:cNvSpPr/>
              <p:nvPr/>
            </p:nvSpPr>
            <p:spPr>
              <a:xfrm>
                <a:off x="4504847" y="1604201"/>
                <a:ext cx="1110261" cy="364324"/>
              </a:xfrm>
              <a:prstGeom prst="clou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>
                  <a:latin typeface="Chalkboard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 rot="20500540">
                <a:off x="4841869" y="1606278"/>
                <a:ext cx="479757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Gabriola" charset="0"/>
                    <a:ea typeface="Gabriola" charset="0"/>
                    <a:cs typeface="Gabriola" charset="0"/>
                  </a:rPr>
                  <a:t>stall</a:t>
                </a:r>
                <a:endParaRPr lang="en-US" sz="1200" dirty="0">
                  <a:latin typeface="Gabriola" charset="0"/>
                  <a:ea typeface="Gabriola" charset="0"/>
                  <a:cs typeface="Gabriola" charset="0"/>
                </a:endParaRPr>
              </a:p>
            </p:txBody>
          </p:sp>
        </p:grpSp>
        <p:cxnSp>
          <p:nvCxnSpPr>
            <p:cNvPr id="108" name="Straight Arrow Connector 107"/>
            <p:cNvCxnSpPr/>
            <p:nvPr/>
          </p:nvCxnSpPr>
          <p:spPr>
            <a:xfrm>
              <a:off x="4654376" y="2340216"/>
              <a:ext cx="1015854" cy="153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88279" y="3804735"/>
            <a:ext cx="1364600" cy="310258"/>
            <a:chOff x="4788279" y="3804735"/>
            <a:chExt cx="1364600" cy="310258"/>
          </a:xfrm>
        </p:grpSpPr>
        <p:grpSp>
          <p:nvGrpSpPr>
            <p:cNvPr id="355" name="Group 354"/>
            <p:cNvGrpSpPr/>
            <p:nvPr/>
          </p:nvGrpSpPr>
          <p:grpSpPr>
            <a:xfrm>
              <a:off x="4788279" y="3806926"/>
              <a:ext cx="455765" cy="308067"/>
              <a:chOff x="4534756" y="4442265"/>
              <a:chExt cx="455765" cy="308067"/>
            </a:xfrm>
          </p:grpSpPr>
          <p:sp>
            <p:nvSpPr>
              <p:cNvPr id="356" name="Rectangle 355"/>
              <p:cNvSpPr/>
              <p:nvPr/>
            </p:nvSpPr>
            <p:spPr>
              <a:xfrm>
                <a:off x="4696274" y="4442839"/>
                <a:ext cx="120041" cy="30749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4534756" y="4442265"/>
                <a:ext cx="180120" cy="307493"/>
              </a:xfrm>
              <a:prstGeom prst="rect">
                <a:avLst/>
              </a:prstGeom>
              <a:solidFill>
                <a:srgbClr val="2FAC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4816479" y="4442839"/>
                <a:ext cx="174042" cy="30749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9" name="Group 358"/>
            <p:cNvGrpSpPr/>
            <p:nvPr/>
          </p:nvGrpSpPr>
          <p:grpSpPr>
            <a:xfrm>
              <a:off x="5243962" y="3804735"/>
              <a:ext cx="455765" cy="308067"/>
              <a:chOff x="4534756" y="4442265"/>
              <a:chExt cx="455765" cy="308067"/>
            </a:xfrm>
          </p:grpSpPr>
          <p:sp>
            <p:nvSpPr>
              <p:cNvPr id="360" name="Rectangle 359"/>
              <p:cNvSpPr/>
              <p:nvPr/>
            </p:nvSpPr>
            <p:spPr>
              <a:xfrm>
                <a:off x="4696274" y="4442839"/>
                <a:ext cx="120041" cy="30749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4534756" y="4442265"/>
                <a:ext cx="180120" cy="307493"/>
              </a:xfrm>
              <a:prstGeom prst="rect">
                <a:avLst/>
              </a:prstGeom>
              <a:solidFill>
                <a:srgbClr val="2FAC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4816479" y="4442839"/>
                <a:ext cx="174042" cy="30749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>
              <a:off x="5697114" y="3805200"/>
              <a:ext cx="455765" cy="308067"/>
              <a:chOff x="4534756" y="4442265"/>
              <a:chExt cx="455765" cy="308067"/>
            </a:xfrm>
          </p:grpSpPr>
          <p:sp>
            <p:nvSpPr>
              <p:cNvPr id="364" name="Rectangle 363"/>
              <p:cNvSpPr/>
              <p:nvPr/>
            </p:nvSpPr>
            <p:spPr>
              <a:xfrm>
                <a:off x="4696274" y="4442839"/>
                <a:ext cx="120041" cy="30749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4534756" y="4442265"/>
                <a:ext cx="180120" cy="307493"/>
              </a:xfrm>
              <a:prstGeom prst="rect">
                <a:avLst/>
              </a:prstGeom>
              <a:solidFill>
                <a:srgbClr val="2FAC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4816479" y="4442839"/>
                <a:ext cx="174042" cy="30749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7" name="Rectangle 366"/>
          <p:cNvSpPr/>
          <p:nvPr/>
        </p:nvSpPr>
        <p:spPr>
          <a:xfrm>
            <a:off x="3216068" y="4354401"/>
            <a:ext cx="353787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600" b="1" dirty="0" smtClean="0">
                <a:solidFill>
                  <a:srgbClr val="FF0000"/>
                </a:solidFill>
                <a:latin typeface="Centaur" panose="02030504050205020304" pitchFamily="18" charset="0"/>
              </a:rPr>
              <a:t>Impractically large number of warps required to completely hide latency</a:t>
            </a:r>
            <a:endParaRPr lang="en-GB" sz="1600" b="1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4882819" y="2747056"/>
            <a:ext cx="190016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b="1" dirty="0" smtClean="0">
                <a:solidFill>
                  <a:srgbClr val="FF0000"/>
                </a:solidFill>
                <a:latin typeface="Centaur" panose="02030504050205020304" pitchFamily="18" charset="0"/>
              </a:rPr>
              <a:t>Higher load latency due to congestion</a:t>
            </a:r>
            <a:endParaRPr lang="en-GB" sz="1400" b="1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5859479" y="3484800"/>
            <a:ext cx="537248" cy="309817"/>
          </a:xfrm>
          <a:prstGeom prst="rect">
            <a:avLst/>
          </a:prstGeom>
          <a:pattFill prst="wdUpDiag">
            <a:fgClr>
              <a:srgbClr val="FF40FF"/>
            </a:fgClr>
            <a:bgClr>
              <a:schemeClr val="bg1"/>
            </a:bgClr>
          </a:pattFill>
          <a:ln w="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368" idx="2"/>
            <a:endCxn id="369" idx="0"/>
          </p:cNvCxnSpPr>
          <p:nvPr/>
        </p:nvCxnSpPr>
        <p:spPr>
          <a:xfrm>
            <a:off x="5832903" y="3270276"/>
            <a:ext cx="295200" cy="214524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3" name="Group 382"/>
          <p:cNvGrpSpPr/>
          <p:nvPr/>
        </p:nvGrpSpPr>
        <p:grpSpPr>
          <a:xfrm>
            <a:off x="1606139" y="3077779"/>
            <a:ext cx="1447841" cy="1807008"/>
            <a:chOff x="1606139" y="3077779"/>
            <a:chExt cx="1447841" cy="1807008"/>
          </a:xfrm>
        </p:grpSpPr>
        <p:grpSp>
          <p:nvGrpSpPr>
            <p:cNvPr id="384" name="Group 383"/>
            <p:cNvGrpSpPr/>
            <p:nvPr/>
          </p:nvGrpSpPr>
          <p:grpSpPr>
            <a:xfrm>
              <a:off x="2075827" y="3077779"/>
              <a:ext cx="978153" cy="1174927"/>
              <a:chOff x="2255707" y="3055294"/>
              <a:chExt cx="978153" cy="1174927"/>
            </a:xfrm>
          </p:grpSpPr>
          <p:sp>
            <p:nvSpPr>
              <p:cNvPr id="420" name="Rectangle 419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TextBox 420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22" name="TextBox 421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3" name="TextBox 422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385" name="Straight Connector 384"/>
            <p:cNvCxnSpPr/>
            <p:nvPr/>
          </p:nvCxnSpPr>
          <p:spPr>
            <a:xfrm>
              <a:off x="1921911" y="3586960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1917074" y="3751963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1917074" y="3923701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8" name="Group 387"/>
            <p:cNvGrpSpPr/>
            <p:nvPr/>
          </p:nvGrpSpPr>
          <p:grpSpPr>
            <a:xfrm>
              <a:off x="1958407" y="3237674"/>
              <a:ext cx="978153" cy="1174927"/>
              <a:chOff x="2255707" y="3055294"/>
              <a:chExt cx="978153" cy="1174927"/>
            </a:xfrm>
          </p:grpSpPr>
          <p:sp>
            <p:nvSpPr>
              <p:cNvPr id="416" name="Rectangle 415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18" name="TextBox 417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19" name="TextBox 418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389" name="Straight Connector 388"/>
            <p:cNvCxnSpPr/>
            <p:nvPr/>
          </p:nvCxnSpPr>
          <p:spPr>
            <a:xfrm>
              <a:off x="1797716" y="3738968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1792879" y="3903971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1792879" y="4075709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2" name="Group 391"/>
            <p:cNvGrpSpPr/>
            <p:nvPr/>
          </p:nvGrpSpPr>
          <p:grpSpPr>
            <a:xfrm>
              <a:off x="1838487" y="3395069"/>
              <a:ext cx="978153" cy="1174927"/>
              <a:chOff x="2255707" y="3055294"/>
              <a:chExt cx="978153" cy="1174927"/>
            </a:xfrm>
          </p:grpSpPr>
          <p:sp>
            <p:nvSpPr>
              <p:cNvPr id="412" name="Rectangle 411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14" name="TextBox 413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15" name="TextBox 414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393" name="Straight Connector 392"/>
            <p:cNvCxnSpPr/>
            <p:nvPr/>
          </p:nvCxnSpPr>
          <p:spPr>
            <a:xfrm>
              <a:off x="1677934" y="3903971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1673097" y="4068974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1673097" y="4240712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6" name="Group 395"/>
            <p:cNvGrpSpPr/>
            <p:nvPr/>
          </p:nvGrpSpPr>
          <p:grpSpPr>
            <a:xfrm>
              <a:off x="1726062" y="3552464"/>
              <a:ext cx="978153" cy="1174927"/>
              <a:chOff x="2255707" y="3055294"/>
              <a:chExt cx="978153" cy="1174927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11" name="TextBox 410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397" name="Straight Connector 396"/>
            <p:cNvCxnSpPr/>
            <p:nvPr/>
          </p:nvCxnSpPr>
          <p:spPr>
            <a:xfrm>
              <a:off x="1647640" y="4032638"/>
              <a:ext cx="947760" cy="11507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flipV="1">
              <a:off x="1779310" y="4209148"/>
              <a:ext cx="811253" cy="992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1768855" y="4380886"/>
              <a:ext cx="821708" cy="6541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0" name="Group 399"/>
            <p:cNvGrpSpPr/>
            <p:nvPr/>
          </p:nvGrpSpPr>
          <p:grpSpPr>
            <a:xfrm>
              <a:off x="1606139" y="3709860"/>
              <a:ext cx="978153" cy="1174927"/>
              <a:chOff x="2255707" y="3055294"/>
              <a:chExt cx="978153" cy="1174927"/>
            </a:xfrm>
          </p:grpSpPr>
          <p:sp>
            <p:nvSpPr>
              <p:cNvPr id="404" name="Rectangle 403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TextBox 404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6" name="TextBox 405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401" name="Straight Connector 400"/>
            <p:cNvCxnSpPr/>
            <p:nvPr/>
          </p:nvCxnSpPr>
          <p:spPr>
            <a:xfrm>
              <a:off x="1722881" y="4212575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1722881" y="438705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1720300" y="4559591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9" name="Group 468"/>
          <p:cNvGrpSpPr/>
          <p:nvPr/>
        </p:nvGrpSpPr>
        <p:grpSpPr>
          <a:xfrm>
            <a:off x="2239037" y="2959922"/>
            <a:ext cx="978153" cy="1174927"/>
            <a:chOff x="980126" y="1277257"/>
            <a:chExt cx="978153" cy="1174927"/>
          </a:xfrm>
        </p:grpSpPr>
        <p:grpSp>
          <p:nvGrpSpPr>
            <p:cNvPr id="470" name="Group 469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474" name="Rectangle 473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TextBox 474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76" name="TextBox 475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7" name="TextBox 476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471" name="Straight Connector 470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0" name="Group 459"/>
          <p:cNvGrpSpPr/>
          <p:nvPr/>
        </p:nvGrpSpPr>
        <p:grpSpPr>
          <a:xfrm>
            <a:off x="2118757" y="3156222"/>
            <a:ext cx="978153" cy="1174927"/>
            <a:chOff x="980126" y="1277257"/>
            <a:chExt cx="978153" cy="1174927"/>
          </a:xfrm>
        </p:grpSpPr>
        <p:grpSp>
          <p:nvGrpSpPr>
            <p:cNvPr id="461" name="Group 460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465" name="Rectangle 464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TextBox 465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67" name="TextBox 466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8" name="TextBox 467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462" name="Straight Connector 461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1" name="Group 450"/>
          <p:cNvGrpSpPr/>
          <p:nvPr/>
        </p:nvGrpSpPr>
        <p:grpSpPr>
          <a:xfrm>
            <a:off x="1999314" y="3352728"/>
            <a:ext cx="978153" cy="1174927"/>
            <a:chOff x="980126" y="1277257"/>
            <a:chExt cx="978153" cy="1174927"/>
          </a:xfrm>
        </p:grpSpPr>
        <p:grpSp>
          <p:nvGrpSpPr>
            <p:cNvPr id="452" name="Group 451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456" name="Rectangle 455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TextBox 456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58" name="TextBox 457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9" name="TextBox 458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453" name="Straight Connector 452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2" name="Group 441"/>
          <p:cNvGrpSpPr/>
          <p:nvPr/>
        </p:nvGrpSpPr>
        <p:grpSpPr>
          <a:xfrm>
            <a:off x="1885054" y="3531439"/>
            <a:ext cx="978153" cy="1174927"/>
            <a:chOff x="980126" y="1277257"/>
            <a:chExt cx="978153" cy="1174927"/>
          </a:xfrm>
        </p:grpSpPr>
        <p:grpSp>
          <p:nvGrpSpPr>
            <p:cNvPr id="443" name="Group 442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447" name="Rectangle 446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TextBox 447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49" name="TextBox 448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0" name="TextBox 449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444" name="Straight Connector 443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4" name="Group 423"/>
          <p:cNvGrpSpPr/>
          <p:nvPr/>
        </p:nvGrpSpPr>
        <p:grpSpPr>
          <a:xfrm>
            <a:off x="1764164" y="3715793"/>
            <a:ext cx="978153" cy="1174927"/>
            <a:chOff x="980126" y="1277257"/>
            <a:chExt cx="978153" cy="1174927"/>
          </a:xfrm>
        </p:grpSpPr>
        <p:grpSp>
          <p:nvGrpSpPr>
            <p:cNvPr id="425" name="Group 424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429" name="Rectangle 428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TextBox 429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31" name="TextBox 430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2" name="TextBox 431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426" name="Straight Connector 425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" name="Group 531"/>
          <p:cNvGrpSpPr/>
          <p:nvPr/>
        </p:nvGrpSpPr>
        <p:grpSpPr>
          <a:xfrm>
            <a:off x="2387547" y="2836900"/>
            <a:ext cx="978153" cy="1174927"/>
            <a:chOff x="980126" y="1277257"/>
            <a:chExt cx="978153" cy="1174927"/>
          </a:xfrm>
        </p:grpSpPr>
        <p:grpSp>
          <p:nvGrpSpPr>
            <p:cNvPr id="533" name="Group 532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537" name="Rectangle 536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TextBox 537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39" name="TextBox 538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0" name="TextBox 539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534" name="Straight Connector 533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3" name="Group 522"/>
          <p:cNvGrpSpPr/>
          <p:nvPr/>
        </p:nvGrpSpPr>
        <p:grpSpPr>
          <a:xfrm>
            <a:off x="2268492" y="3046125"/>
            <a:ext cx="978153" cy="1174927"/>
            <a:chOff x="980126" y="1277257"/>
            <a:chExt cx="978153" cy="1174927"/>
          </a:xfrm>
        </p:grpSpPr>
        <p:grpSp>
          <p:nvGrpSpPr>
            <p:cNvPr id="524" name="Group 523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528" name="Rectangle 527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TextBox 528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30" name="TextBox 529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1" name="TextBox 530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525" name="Straight Connector 524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" name="Group 513"/>
          <p:cNvGrpSpPr/>
          <p:nvPr/>
        </p:nvGrpSpPr>
        <p:grpSpPr>
          <a:xfrm>
            <a:off x="2140973" y="3241364"/>
            <a:ext cx="978153" cy="1174927"/>
            <a:chOff x="980126" y="1277257"/>
            <a:chExt cx="978153" cy="1174927"/>
          </a:xfrm>
        </p:grpSpPr>
        <p:grpSp>
          <p:nvGrpSpPr>
            <p:cNvPr id="515" name="Group 514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519" name="Rectangle 518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TextBox 519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21" name="TextBox 520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2" name="TextBox 521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516" name="Straight Connector 515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Group 504"/>
          <p:cNvGrpSpPr/>
          <p:nvPr/>
        </p:nvGrpSpPr>
        <p:grpSpPr>
          <a:xfrm>
            <a:off x="2035462" y="3445846"/>
            <a:ext cx="978153" cy="1174927"/>
            <a:chOff x="980126" y="1277257"/>
            <a:chExt cx="978153" cy="1174927"/>
          </a:xfrm>
        </p:grpSpPr>
        <p:grpSp>
          <p:nvGrpSpPr>
            <p:cNvPr id="506" name="Group 505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510" name="Rectangle 509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TextBox 510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12" name="TextBox 511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3" name="TextBox 512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507" name="Straight Connector 506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6" name="Group 495"/>
          <p:cNvGrpSpPr/>
          <p:nvPr/>
        </p:nvGrpSpPr>
        <p:grpSpPr>
          <a:xfrm>
            <a:off x="1916927" y="3652200"/>
            <a:ext cx="978153" cy="1174927"/>
            <a:chOff x="980126" y="1277257"/>
            <a:chExt cx="978153" cy="1174927"/>
          </a:xfrm>
        </p:grpSpPr>
        <p:grpSp>
          <p:nvGrpSpPr>
            <p:cNvPr id="497" name="Group 496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501" name="Rectangle 500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TextBox 501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03" name="TextBox 502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4" name="TextBox 503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498" name="Straight Connector 497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9" name="Group 548"/>
          <p:cNvGrpSpPr/>
          <p:nvPr/>
        </p:nvGrpSpPr>
        <p:grpSpPr>
          <a:xfrm>
            <a:off x="2073379" y="1382768"/>
            <a:ext cx="978153" cy="1154485"/>
            <a:chOff x="2073379" y="1382768"/>
            <a:chExt cx="978153" cy="1154485"/>
          </a:xfrm>
        </p:grpSpPr>
        <p:grpSp>
          <p:nvGrpSpPr>
            <p:cNvPr id="550" name="Group 549"/>
            <p:cNvGrpSpPr/>
            <p:nvPr/>
          </p:nvGrpSpPr>
          <p:grpSpPr>
            <a:xfrm>
              <a:off x="2073379" y="1382768"/>
              <a:ext cx="978153" cy="1154485"/>
              <a:chOff x="2073379" y="1045493"/>
              <a:chExt cx="978153" cy="1154485"/>
            </a:xfrm>
          </p:grpSpPr>
          <p:grpSp>
            <p:nvGrpSpPr>
              <p:cNvPr id="556" name="Group 555"/>
              <p:cNvGrpSpPr/>
              <p:nvPr/>
            </p:nvGrpSpPr>
            <p:grpSpPr>
              <a:xfrm>
                <a:off x="2126803" y="1045493"/>
                <a:ext cx="901209" cy="1154485"/>
                <a:chOff x="893880" y="1446816"/>
                <a:chExt cx="901209" cy="1154485"/>
              </a:xfrm>
            </p:grpSpPr>
            <p:sp>
              <p:nvSpPr>
                <p:cNvPr id="558" name="Rectangle 557"/>
                <p:cNvSpPr/>
                <p:nvPr/>
              </p:nvSpPr>
              <p:spPr>
                <a:xfrm>
                  <a:off x="893880" y="1479916"/>
                  <a:ext cx="855273" cy="11213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TextBox 558"/>
                <p:cNvSpPr txBox="1"/>
                <p:nvPr/>
              </p:nvSpPr>
              <p:spPr>
                <a:xfrm>
                  <a:off x="1020896" y="1446816"/>
                  <a:ext cx="5992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LOAD</a:t>
                  </a:r>
                  <a:endParaRPr lang="en-US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560" name="TextBox 559"/>
                <p:cNvSpPr txBox="1"/>
                <p:nvPr/>
              </p:nvSpPr>
              <p:spPr>
                <a:xfrm>
                  <a:off x="893880" y="1634886"/>
                  <a:ext cx="90120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i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Independent</a:t>
                  </a:r>
                </a:p>
                <a:p>
                  <a:r>
                    <a:rPr lang="en-US" sz="1100" i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Independent</a:t>
                  </a:r>
                </a:p>
                <a:p>
                  <a:r>
                    <a:rPr lang="en-US" sz="1100" i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Independent</a:t>
                  </a:r>
                </a:p>
                <a:p>
                  <a:r>
                    <a:rPr lang="en-US" sz="1100" i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Independent</a:t>
                  </a:r>
                  <a:endPara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555" name="TextBox 554"/>
              <p:cNvSpPr txBox="1"/>
              <p:nvPr/>
            </p:nvSpPr>
            <p:spPr>
              <a:xfrm>
                <a:off x="2073379" y="1935313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551" name="Straight Connector 550"/>
            <p:cNvCxnSpPr/>
            <p:nvPr/>
          </p:nvCxnSpPr>
          <p:spPr>
            <a:xfrm>
              <a:off x="2199785" y="18720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>
              <a:off x="2199785" y="2046526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>
              <a:off x="2197204" y="2219065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/>
          <p:cNvSpPr txBox="1"/>
          <p:nvPr/>
        </p:nvSpPr>
        <p:spPr>
          <a:xfrm>
            <a:off x="106079" y="1995589"/>
            <a:ext cx="1781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(Intra-warp concurrency)</a:t>
            </a:r>
            <a:endParaRPr lang="en-US" sz="1200" i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-60091" y="3675465"/>
            <a:ext cx="172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(Inter-warp concurrency)</a:t>
            </a:r>
            <a:endParaRPr lang="en-US" sz="1200" i="1" dirty="0"/>
          </a:p>
        </p:txBody>
      </p:sp>
      <p:sp>
        <p:nvSpPr>
          <p:cNvPr id="204" name="Rectangle 203"/>
          <p:cNvSpPr/>
          <p:nvPr/>
        </p:nvSpPr>
        <p:spPr>
          <a:xfrm>
            <a:off x="2003848" y="779327"/>
            <a:ext cx="327205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Fewer independent operations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Case of Limited 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arallelism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197" name="Rectangle 196"/>
          <p:cNvSpPr/>
          <p:nvPr/>
        </p:nvSpPr>
        <p:spPr>
          <a:xfrm>
            <a:off x="3282305" y="1571134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Load latency</a:t>
            </a:r>
            <a:endParaRPr lang="en-US" i="1" dirty="0"/>
          </a:p>
        </p:txBody>
      </p:sp>
      <p:sp>
        <p:nvSpPr>
          <p:cNvPr id="198" name="Rectangle 197"/>
          <p:cNvSpPr/>
          <p:nvPr/>
        </p:nvSpPr>
        <p:spPr>
          <a:xfrm>
            <a:off x="3483790" y="194078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US" i="1" dirty="0"/>
          </a:p>
        </p:txBody>
      </p:sp>
      <p:grpSp>
        <p:nvGrpSpPr>
          <p:cNvPr id="199" name="Group 198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200" name="Pentagon 199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The Case of Limited Parallelism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201" name="Pentagon 200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GPU Architecture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15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3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 animBg="1"/>
      <p:bldP spid="368" grpId="0" animBg="1"/>
      <p:bldP spid="369" grpId="0" animBg="1"/>
      <p:bldP spid="36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23139</TotalTime>
  <Words>3608</Words>
  <Application>Microsoft Macintosh PowerPoint</Application>
  <PresentationFormat>Custom</PresentationFormat>
  <Paragraphs>1487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7" baseType="lpstr">
      <vt:lpstr>Abadi MT Condensed Light</vt:lpstr>
      <vt:lpstr>Calibri</vt:lpstr>
      <vt:lpstr>Calibri Light</vt:lpstr>
      <vt:lpstr>Calisto MT</vt:lpstr>
      <vt:lpstr>Centaur</vt:lpstr>
      <vt:lpstr>Century</vt:lpstr>
      <vt:lpstr>Century Schoolbook</vt:lpstr>
      <vt:lpstr>Chalkboard</vt:lpstr>
      <vt:lpstr>Gabriola</vt:lpstr>
      <vt:lpstr>Mangal</vt:lpstr>
      <vt:lpstr>Nirmala UI Semilight</vt:lpstr>
      <vt:lpstr>Times New Roman</vt:lpstr>
      <vt:lpstr>Arial</vt:lpstr>
      <vt:lpstr>Office Theme</vt:lpstr>
      <vt:lpstr>Poise:  Balancing Thread-Level Parallelism and Memory System Performance in GPUs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Caching for GPUs</dc:title>
  <dc:creator>apollo</dc:creator>
  <cp:lastModifiedBy>DUBLISH Saumay</cp:lastModifiedBy>
  <cp:revision>1796</cp:revision>
  <cp:lastPrinted>2019-02-13T01:05:15Z</cp:lastPrinted>
  <dcterms:created xsi:type="dcterms:W3CDTF">2017-01-16T17:45:14Z</dcterms:created>
  <dcterms:modified xsi:type="dcterms:W3CDTF">2019-02-19T20:38:26Z</dcterms:modified>
</cp:coreProperties>
</file>