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64" r:id="rId4"/>
    <p:sldId id="260" r:id="rId5"/>
    <p:sldId id="265" r:id="rId6"/>
    <p:sldId id="266" r:id="rId7"/>
    <p:sldId id="263" r:id="rId8"/>
    <p:sldId id="304" r:id="rId9"/>
    <p:sldId id="347" r:id="rId10"/>
    <p:sldId id="267" r:id="rId11"/>
    <p:sldId id="307" r:id="rId12"/>
    <p:sldId id="321" r:id="rId13"/>
    <p:sldId id="310" r:id="rId14"/>
    <p:sldId id="311" r:id="rId15"/>
    <p:sldId id="356" r:id="rId16"/>
    <p:sldId id="357" r:id="rId17"/>
    <p:sldId id="316" r:id="rId18"/>
    <p:sldId id="317" r:id="rId19"/>
    <p:sldId id="328" r:id="rId20"/>
    <p:sldId id="330" r:id="rId21"/>
    <p:sldId id="326" r:id="rId22"/>
    <p:sldId id="331" r:id="rId23"/>
    <p:sldId id="332" r:id="rId24"/>
    <p:sldId id="333" r:id="rId25"/>
    <p:sldId id="349" r:id="rId26"/>
    <p:sldId id="348" r:id="rId27"/>
    <p:sldId id="334" r:id="rId28"/>
    <p:sldId id="335" r:id="rId29"/>
    <p:sldId id="336" r:id="rId30"/>
    <p:sldId id="350" r:id="rId31"/>
    <p:sldId id="337" r:id="rId32"/>
    <p:sldId id="338" r:id="rId33"/>
    <p:sldId id="339" r:id="rId34"/>
    <p:sldId id="351" r:id="rId35"/>
    <p:sldId id="340" r:id="rId36"/>
    <p:sldId id="352" r:id="rId37"/>
    <p:sldId id="341" r:id="rId38"/>
    <p:sldId id="342" r:id="rId39"/>
    <p:sldId id="343" r:id="rId40"/>
    <p:sldId id="344" r:id="rId41"/>
    <p:sldId id="345" r:id="rId42"/>
    <p:sldId id="346" r:id="rId43"/>
    <p:sldId id="353" r:id="rId44"/>
    <p:sldId id="297" r:id="rId45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D50E0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57" autoAdjust="0"/>
  </p:normalViewPr>
  <p:slideViewPr>
    <p:cSldViewPr snapToGrid="0">
      <p:cViewPr varScale="1">
        <p:scale>
          <a:sx n="96" d="100"/>
          <a:sy n="96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D1D63-D02C-497C-8F2E-AC30427A4506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F0702-FBCF-4D75-B378-FDC7A42C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7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C712-E67C-4DB8-858E-523237D9B22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94988-8CC1-4844-8A1A-0FD62B156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3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4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7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02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08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72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898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8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75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66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42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00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71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33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48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75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835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491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61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054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33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23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6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01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12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65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26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290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8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863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89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49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460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89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862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639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552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3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6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39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0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11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5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9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56" indent="0" algn="ctr">
              <a:buNone/>
              <a:defRPr sz="1125"/>
            </a:lvl2pPr>
            <a:lvl3pPr marL="514313" indent="0" algn="ctr">
              <a:buNone/>
              <a:defRPr sz="1013"/>
            </a:lvl3pPr>
            <a:lvl4pPr marL="771468" indent="0" algn="ctr">
              <a:buNone/>
              <a:defRPr sz="900"/>
            </a:lvl4pPr>
            <a:lvl5pPr marL="1028624" indent="0" algn="ctr">
              <a:buNone/>
              <a:defRPr sz="900"/>
            </a:lvl5pPr>
            <a:lvl6pPr marL="1285779" indent="0" algn="ctr">
              <a:buNone/>
              <a:defRPr sz="900"/>
            </a:lvl6pPr>
            <a:lvl7pPr marL="1542935" indent="0" algn="ctr">
              <a:buNone/>
              <a:defRPr sz="900"/>
            </a:lvl7pPr>
            <a:lvl8pPr marL="1800090" indent="0" algn="ctr">
              <a:buNone/>
              <a:defRPr sz="900"/>
            </a:lvl8pPr>
            <a:lvl9pPr marL="2057246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50"/>
            <a:ext cx="1478756" cy="4358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50"/>
            <a:ext cx="4350544" cy="43588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9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79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0" y="1282311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0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1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4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77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29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09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2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58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14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4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56" indent="0">
              <a:buNone/>
              <a:defRPr sz="1125" b="1"/>
            </a:lvl2pPr>
            <a:lvl3pPr marL="514313" indent="0">
              <a:buNone/>
              <a:defRPr sz="1013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79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8"/>
            <a:ext cx="290125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8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56" indent="0">
              <a:buNone/>
              <a:defRPr sz="1125" b="1"/>
            </a:lvl2pPr>
            <a:lvl3pPr marL="514313" indent="0">
              <a:buNone/>
              <a:defRPr sz="1013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79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8" y="1878808"/>
            <a:ext cx="2915543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5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8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6" y="342901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8" y="740576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6" y="1543056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56" indent="0">
              <a:buNone/>
              <a:defRPr sz="788"/>
            </a:lvl2pPr>
            <a:lvl3pPr marL="514313" indent="0">
              <a:buNone/>
              <a:defRPr sz="675"/>
            </a:lvl3pPr>
            <a:lvl4pPr marL="771468" indent="0">
              <a:buNone/>
              <a:defRPr sz="563"/>
            </a:lvl4pPr>
            <a:lvl5pPr marL="1028624" indent="0">
              <a:buNone/>
              <a:defRPr sz="563"/>
            </a:lvl5pPr>
            <a:lvl6pPr marL="1285779" indent="0">
              <a:buNone/>
              <a:defRPr sz="563"/>
            </a:lvl6pPr>
            <a:lvl7pPr marL="1542935" indent="0">
              <a:buNone/>
              <a:defRPr sz="563"/>
            </a:lvl7pPr>
            <a:lvl8pPr marL="1800090" indent="0">
              <a:buNone/>
              <a:defRPr sz="563"/>
            </a:lvl8pPr>
            <a:lvl9pPr marL="2057246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3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6" y="342901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8" y="740576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56" indent="0">
              <a:buNone/>
              <a:defRPr sz="1575"/>
            </a:lvl2pPr>
            <a:lvl3pPr marL="514313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79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6" y="1543056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56" indent="0">
              <a:buNone/>
              <a:defRPr sz="788"/>
            </a:lvl2pPr>
            <a:lvl3pPr marL="514313" indent="0">
              <a:buNone/>
              <a:defRPr sz="675"/>
            </a:lvl3pPr>
            <a:lvl4pPr marL="771468" indent="0">
              <a:buNone/>
              <a:defRPr sz="563"/>
            </a:lvl4pPr>
            <a:lvl5pPr marL="1028624" indent="0">
              <a:buNone/>
              <a:defRPr sz="563"/>
            </a:lvl5pPr>
            <a:lvl6pPr marL="1285779" indent="0">
              <a:buNone/>
              <a:defRPr sz="563"/>
            </a:lvl6pPr>
            <a:lvl7pPr marL="1542935" indent="0">
              <a:buNone/>
              <a:defRPr sz="563"/>
            </a:lvl7pPr>
            <a:lvl8pPr marL="1800090" indent="0">
              <a:buNone/>
              <a:defRPr sz="563"/>
            </a:lvl8pPr>
            <a:lvl9pPr marL="2057246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4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514313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79" indent="-128579" algn="l" defTabSz="51431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3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890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4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01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8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2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13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79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689" y="329604"/>
            <a:ext cx="6092225" cy="1239608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and Mitigating Bandwidth Bottlenecks Across the Memory Hierarchy in GPUs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120" y="2812984"/>
            <a:ext cx="5256471" cy="935665"/>
          </a:xfrm>
        </p:spPr>
        <p:txBody>
          <a:bodyPr>
            <a:normAutofit fontScale="85000" lnSpcReduction="20000"/>
          </a:bodyPr>
          <a:lstStyle/>
          <a:p>
            <a:endParaRPr lang="en-GB" sz="1700" dirty="0">
              <a:solidFill>
                <a:srgbClr val="002060"/>
              </a:solidFill>
              <a:latin typeface="Century" panose="02040604050505020304" pitchFamily="18" charset="0"/>
            </a:endParaRPr>
          </a:p>
          <a:p>
            <a:r>
              <a:rPr lang="en-GB" sz="1500" b="1" dirty="0">
                <a:solidFill>
                  <a:srgbClr val="002060"/>
                </a:solidFill>
                <a:latin typeface="Century" panose="02040604050505020304" pitchFamily="18" charset="0"/>
              </a:rPr>
              <a:t>ISPASS 2017</a:t>
            </a:r>
          </a:p>
          <a:p>
            <a:r>
              <a:rPr lang="en-GB" sz="1600" dirty="0">
                <a:solidFill>
                  <a:srgbClr val="002060"/>
                </a:solidFill>
                <a:latin typeface="Century" panose="02040604050505020304" pitchFamily="18" charset="0"/>
              </a:rPr>
              <a:t>25</a:t>
            </a:r>
            <a:r>
              <a:rPr lang="en-GB" sz="1600" baseline="30000" dirty="0">
                <a:solidFill>
                  <a:srgbClr val="002060"/>
                </a:solidFill>
                <a:latin typeface="Century" panose="02040604050505020304" pitchFamily="18" charset="0"/>
              </a:rPr>
              <a:t>th</a:t>
            </a:r>
            <a:r>
              <a:rPr lang="en-GB" sz="1600" dirty="0">
                <a:solidFill>
                  <a:srgbClr val="002060"/>
                </a:solidFill>
                <a:latin typeface="Century" panose="02040604050505020304" pitchFamily="18" charset="0"/>
              </a:rPr>
              <a:t> April</a:t>
            </a:r>
          </a:p>
          <a:p>
            <a:r>
              <a:rPr lang="en-GB" sz="1300" dirty="0">
                <a:solidFill>
                  <a:srgbClr val="002060"/>
                </a:solidFill>
                <a:latin typeface="Century" panose="02040604050505020304" pitchFamily="18" charset="0"/>
              </a:rPr>
              <a:t>Santa Rosa, California</a:t>
            </a:r>
          </a:p>
          <a:p>
            <a:endParaRPr lang="en-GB" sz="1400" dirty="0">
              <a:solidFill>
                <a:srgbClr val="002060"/>
              </a:solidFill>
              <a:latin typeface="Century" panose="02040604050505020304" pitchFamily="18" charset="0"/>
            </a:endParaRPr>
          </a:p>
          <a:p>
            <a:endParaRPr lang="en-GB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67120" y="1971914"/>
            <a:ext cx="5256471" cy="73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FF0000"/>
                </a:solidFill>
                <a:latin typeface="Century" panose="02040604050505020304" pitchFamily="18" charset="0"/>
              </a:rPr>
              <a:t>Saumay Dublish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, Vijay Nagarajan, Nigel Topham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The University of Edinburgh</a:t>
            </a:r>
          </a:p>
          <a:p>
            <a:endParaRPr lang="en-GB" sz="1600" dirty="0">
              <a:latin typeface="Century" panose="020406040505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3" y="4204621"/>
            <a:ext cx="3574085" cy="524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45" y="4173514"/>
            <a:ext cx="2668772" cy="6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738000"/>
            <a:ext cx="6400000" cy="2666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Tolerance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10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721077" y="923754"/>
            <a:ext cx="173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Centaur" panose="02030504050205020304" pitchFamily="18" charset="0"/>
              </a:rPr>
              <a:t>Performance plateau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4491" y="3384496"/>
            <a:ext cx="1818535" cy="376521"/>
            <a:chOff x="724491" y="3384496"/>
            <a:chExt cx="1818535" cy="376521"/>
          </a:xfrm>
        </p:grpSpPr>
        <p:sp>
          <p:nvSpPr>
            <p:cNvPr id="20" name="TextBox 19"/>
            <p:cNvSpPr txBox="1"/>
            <p:nvPr/>
          </p:nvSpPr>
          <p:spPr>
            <a:xfrm>
              <a:off x="724491" y="3453240"/>
              <a:ext cx="1733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Centaur" panose="02030504050205020304" pitchFamily="18" charset="0"/>
                </a:rPr>
                <a:t>Latency tolerance</a:t>
              </a:r>
            </a:p>
          </p:txBody>
        </p: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724491" y="3384496"/>
              <a:ext cx="1818535" cy="105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49398" y="1172151"/>
            <a:ext cx="2602621" cy="833627"/>
            <a:chOff x="649398" y="1172151"/>
            <a:chExt cx="2602621" cy="8336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192287" y="1172151"/>
              <a:ext cx="1059732" cy="477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49398" y="1637068"/>
              <a:ext cx="2071679" cy="3687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2478" y="787131"/>
            <a:ext cx="2241335" cy="282127"/>
            <a:chOff x="612478" y="787131"/>
            <a:chExt cx="2241335" cy="282127"/>
          </a:xfrm>
        </p:grpSpPr>
        <p:sp>
          <p:nvSpPr>
            <p:cNvPr id="25" name="Oval 24"/>
            <p:cNvSpPr/>
            <p:nvPr/>
          </p:nvSpPr>
          <p:spPr>
            <a:xfrm>
              <a:off x="612478" y="787131"/>
              <a:ext cx="685380" cy="2821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305232" y="936523"/>
              <a:ext cx="1548581" cy="1179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91213" y="1061219"/>
            <a:ext cx="2314219" cy="263734"/>
            <a:chOff x="591213" y="1061219"/>
            <a:chExt cx="2314219" cy="263734"/>
          </a:xfrm>
        </p:grpSpPr>
        <p:sp>
          <p:nvSpPr>
            <p:cNvPr id="27" name="Oval 26"/>
            <p:cNvSpPr/>
            <p:nvPr/>
          </p:nvSpPr>
          <p:spPr>
            <a:xfrm>
              <a:off x="591213" y="1061219"/>
              <a:ext cx="936102" cy="2637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548581" y="1139627"/>
              <a:ext cx="1356851" cy="61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60523" y="4047293"/>
            <a:ext cx="591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Performance versus Latency curve for memory-intensive benchmarks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718049" y="3400969"/>
            <a:ext cx="3657499" cy="376521"/>
            <a:chOff x="724491" y="3384496"/>
            <a:chExt cx="1818535" cy="376521"/>
          </a:xfrm>
        </p:grpSpPr>
        <p:sp>
          <p:nvSpPr>
            <p:cNvPr id="29" name="TextBox 28"/>
            <p:cNvSpPr txBox="1"/>
            <p:nvPr/>
          </p:nvSpPr>
          <p:spPr>
            <a:xfrm>
              <a:off x="724491" y="3453240"/>
              <a:ext cx="1733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  <a:latin typeface="Centaur" panose="02030504050205020304" pitchFamily="18" charset="0"/>
                </a:rPr>
                <a:t>Latency appears in the critical path</a:t>
              </a:r>
            </a:p>
          </p:txBody>
        </p: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724491" y="3384496"/>
              <a:ext cx="1818535" cy="1050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56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738000"/>
            <a:ext cx="6400000" cy="2666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Tolerance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11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21077" y="923754"/>
            <a:ext cx="173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Centaur" panose="02030504050205020304" pitchFamily="18" charset="0"/>
              </a:rPr>
              <a:t>Performance plateau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9398" y="1172151"/>
            <a:ext cx="2602621" cy="833627"/>
            <a:chOff x="649398" y="1172151"/>
            <a:chExt cx="2602621" cy="8336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192287" y="1172151"/>
              <a:ext cx="1059732" cy="477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49398" y="1637068"/>
              <a:ext cx="2071679" cy="3687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85725" y="784758"/>
            <a:ext cx="4277482" cy="3048176"/>
            <a:chOff x="-85725" y="784758"/>
            <a:chExt cx="4277482" cy="3048176"/>
          </a:xfrm>
        </p:grpSpPr>
        <p:sp>
          <p:nvSpPr>
            <p:cNvPr id="25" name="Rectangle 24"/>
            <p:cNvSpPr/>
            <p:nvPr/>
          </p:nvSpPr>
          <p:spPr>
            <a:xfrm>
              <a:off x="1562100" y="784758"/>
              <a:ext cx="709615" cy="2491842"/>
            </a:xfrm>
            <a:prstGeom prst="rect">
              <a:avLst/>
            </a:prstGeom>
            <a:solidFill>
              <a:schemeClr val="accent2">
                <a:lumMod val="75000"/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1194501" y="2911191"/>
              <a:ext cx="362838" cy="46443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74782" y="2875403"/>
              <a:ext cx="321226" cy="51838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52475" y="3298257"/>
              <a:ext cx="1237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[  120 cycles   ,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44347" y="3311725"/>
              <a:ext cx="1179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220 cycles  ]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-85725" y="3454830"/>
              <a:ext cx="18723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Ideal L2 access latency</a:t>
              </a:r>
              <a:endParaRPr lang="en-GB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44347" y="3494380"/>
              <a:ext cx="2247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Ideal DRAM access latency</a:t>
              </a:r>
              <a:endParaRPr lang="en-GB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99836" y="4147429"/>
            <a:ext cx="4596239" cy="403763"/>
            <a:chOff x="3199418" y="3394996"/>
            <a:chExt cx="3634213" cy="403763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3418764" y="3394996"/>
              <a:ext cx="3183003" cy="2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199418" y="3398649"/>
              <a:ext cx="3634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2060"/>
                  </a:solidFill>
                  <a:latin typeface="Centaur" panose="02030504050205020304" pitchFamily="18" charset="0"/>
                </a:rPr>
                <a:t>Added latencies due to increasing congestion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93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738000"/>
            <a:ext cx="6400000" cy="2666667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12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21077" y="923754"/>
            <a:ext cx="173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Centaur" panose="02030504050205020304" pitchFamily="18" charset="0"/>
              </a:rPr>
              <a:t>Performance plateau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9398" y="1172151"/>
            <a:ext cx="2602621" cy="833627"/>
            <a:chOff x="649398" y="1172151"/>
            <a:chExt cx="2602621" cy="8336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192287" y="1172151"/>
              <a:ext cx="1059732" cy="477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49398" y="1637068"/>
              <a:ext cx="2071679" cy="3687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342899" y="419371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Baseline memory latencies critically higher than </a:t>
            </a: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</a:rPr>
              <a:t>performance plateau latencies</a:t>
            </a:r>
            <a:endParaRPr lang="en-GB" sz="14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Baseline memory latencies critically higher than </a:t>
            </a: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</a:rPr>
              <a:t>ideal access latencies to L2/DRAM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" y="3878890"/>
            <a:ext cx="416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solidFill>
                  <a:srgbClr val="002060"/>
                </a:solidFill>
                <a:latin typeface="Centaur" panose="02030504050205020304" pitchFamily="18" charset="0"/>
              </a:rPr>
              <a:t>Observations about </a:t>
            </a:r>
            <a:r>
              <a:rPr lang="en-GB" sz="1600" b="1" u="sng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“baseline memory latencies”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-85725" y="784758"/>
            <a:ext cx="4277482" cy="3048176"/>
            <a:chOff x="-85725" y="784758"/>
            <a:chExt cx="4277482" cy="3048176"/>
          </a:xfrm>
        </p:grpSpPr>
        <p:sp>
          <p:nvSpPr>
            <p:cNvPr id="33" name="Rectangle 32"/>
            <p:cNvSpPr/>
            <p:nvPr/>
          </p:nvSpPr>
          <p:spPr>
            <a:xfrm>
              <a:off x="1562100" y="784758"/>
              <a:ext cx="709615" cy="2491842"/>
            </a:xfrm>
            <a:prstGeom prst="rect">
              <a:avLst/>
            </a:prstGeom>
            <a:solidFill>
              <a:schemeClr val="accent2">
                <a:lumMod val="75000"/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1194501" y="2911191"/>
              <a:ext cx="362838" cy="46443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274782" y="2875403"/>
              <a:ext cx="321226" cy="51838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52475" y="3298257"/>
              <a:ext cx="1237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[  120 cycles   ,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44347" y="3311725"/>
              <a:ext cx="1179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220 cycles  ]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-85725" y="3454830"/>
              <a:ext cx="18723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Ideal L2 access latency</a:t>
              </a:r>
              <a:endParaRPr lang="en-GB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44347" y="3494380"/>
              <a:ext cx="2247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Ideal DRAM access latency</a:t>
              </a:r>
              <a:endParaRPr lang="en-GB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18145" y="1662726"/>
            <a:ext cx="1136483" cy="1488316"/>
            <a:chOff x="3318145" y="1662726"/>
            <a:chExt cx="1136483" cy="1488316"/>
          </a:xfrm>
        </p:grpSpPr>
        <p:sp>
          <p:nvSpPr>
            <p:cNvPr id="3" name="Oval 2"/>
            <p:cNvSpPr/>
            <p:nvPr/>
          </p:nvSpPr>
          <p:spPr>
            <a:xfrm>
              <a:off x="3318145" y="2514461"/>
              <a:ext cx="464574" cy="636581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Arrow Connector 42"/>
            <p:cNvCxnSpPr>
              <a:stCxn id="3" idx="0"/>
            </p:cNvCxnSpPr>
            <p:nvPr/>
          </p:nvCxnSpPr>
          <p:spPr>
            <a:xfrm flipV="1">
              <a:off x="3550432" y="1662726"/>
              <a:ext cx="904196" cy="85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937760" y="1665088"/>
            <a:ext cx="597317" cy="1493870"/>
            <a:chOff x="4937760" y="1665088"/>
            <a:chExt cx="597317" cy="1493870"/>
          </a:xfrm>
        </p:grpSpPr>
        <p:sp>
          <p:nvSpPr>
            <p:cNvPr id="40" name="Oval 39"/>
            <p:cNvSpPr/>
            <p:nvPr/>
          </p:nvSpPr>
          <p:spPr>
            <a:xfrm>
              <a:off x="5070503" y="2522377"/>
              <a:ext cx="464574" cy="636581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4937760" y="1665088"/>
              <a:ext cx="358120" cy="846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302790" y="1657421"/>
            <a:ext cx="1289731" cy="1492320"/>
            <a:chOff x="5302790" y="1657421"/>
            <a:chExt cx="1289731" cy="1492320"/>
          </a:xfrm>
        </p:grpSpPr>
        <p:sp>
          <p:nvSpPr>
            <p:cNvPr id="41" name="Oval 40"/>
            <p:cNvSpPr/>
            <p:nvPr/>
          </p:nvSpPr>
          <p:spPr>
            <a:xfrm>
              <a:off x="6127947" y="2227007"/>
              <a:ext cx="464574" cy="922734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/>
            <p:cNvCxnSpPr>
              <a:stCxn id="41" idx="0"/>
            </p:cNvCxnSpPr>
            <p:nvPr/>
          </p:nvCxnSpPr>
          <p:spPr>
            <a:xfrm flipH="1" flipV="1">
              <a:off x="5302790" y="1657421"/>
              <a:ext cx="1057444" cy="569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0048" y="1398588"/>
            <a:ext cx="2184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Baseline Memory Latencies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079543" y="3158738"/>
            <a:ext cx="1284872" cy="921462"/>
            <a:chOff x="4827561" y="3304544"/>
            <a:chExt cx="1844007" cy="706126"/>
          </a:xfrm>
        </p:grpSpPr>
        <p:sp>
          <p:nvSpPr>
            <p:cNvPr id="52" name="Star: 7 Points 51"/>
            <p:cNvSpPr/>
            <p:nvPr/>
          </p:nvSpPr>
          <p:spPr>
            <a:xfrm>
              <a:off x="4827561" y="3304544"/>
              <a:ext cx="1844007" cy="70402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06726" y="3373868"/>
              <a:ext cx="1733551" cy="63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  <a:latin typeface="Centaur" panose="02030504050205020304" pitchFamily="18" charset="0"/>
                </a:rPr>
                <a:t>Far from saturation</a:t>
              </a:r>
            </a:p>
            <a:p>
              <a:pPr algn="ctr"/>
              <a:r>
                <a:rPr lang="en-GB" sz="1200" dirty="0">
                  <a:solidFill>
                    <a:srgbClr val="C00000"/>
                  </a:solidFill>
                  <a:latin typeface="Centaur" panose="02030504050205020304" pitchFamily="18" charset="0"/>
                </a:rPr>
                <a:t>(theoretically possible)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64109" y="3136409"/>
            <a:ext cx="1462283" cy="1078597"/>
            <a:chOff x="4881197" y="3233597"/>
            <a:chExt cx="1844007" cy="799673"/>
          </a:xfrm>
        </p:grpSpPr>
        <p:sp>
          <p:nvSpPr>
            <p:cNvPr id="56" name="Star: 7 Points 55"/>
            <p:cNvSpPr/>
            <p:nvPr/>
          </p:nvSpPr>
          <p:spPr>
            <a:xfrm>
              <a:off x="4881197" y="3233597"/>
              <a:ext cx="1844007" cy="70402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80035" y="3364336"/>
              <a:ext cx="1668846" cy="66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  <a:latin typeface="Centaur" panose="02030504050205020304" pitchFamily="18" charset="0"/>
                </a:rPr>
                <a:t>Practically possible</a:t>
              </a:r>
            </a:p>
            <a:p>
              <a:pPr algn="ctr"/>
              <a:r>
                <a:rPr lang="en-GB" sz="1200" dirty="0">
                  <a:solidFill>
                    <a:srgbClr val="C00000"/>
                  </a:solidFill>
                  <a:latin typeface="Centaur" panose="02030504050205020304" pitchFamily="18" charset="0"/>
                </a:rPr>
                <a:t>to improve performance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Tolerance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79595" y="2433977"/>
            <a:ext cx="6399154" cy="320647"/>
            <a:chOff x="479595" y="2433977"/>
            <a:chExt cx="6399154" cy="32064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08195" y="2579113"/>
              <a:ext cx="5901523" cy="2096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79595" y="2433977"/>
              <a:ext cx="228600" cy="27124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20959" y="2446847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002060"/>
                  </a:solidFill>
                </a:rPr>
                <a:t>1x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8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Bandwidth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95506" y="2047875"/>
            <a:ext cx="706261" cy="657225"/>
            <a:chOff x="5895506" y="2047875"/>
            <a:chExt cx="706261" cy="657225"/>
          </a:xfrm>
        </p:grpSpPr>
        <p:sp>
          <p:nvSpPr>
            <p:cNvPr id="22" name="Rectangle 21"/>
            <p:cNvSpPr/>
            <p:nvPr/>
          </p:nvSpPr>
          <p:spPr>
            <a:xfrm>
              <a:off x="5895506" y="2047875"/>
              <a:ext cx="7062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1" dirty="0">
                  <a:solidFill>
                    <a:srgbClr val="002060"/>
                  </a:solidFill>
                </a:rPr>
                <a:t>2.37x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 rot="19451332" flipV="1">
              <a:off x="6118859" y="2281722"/>
              <a:ext cx="110491" cy="423378"/>
            </a:xfrm>
            <a:custGeom>
              <a:avLst/>
              <a:gdLst>
                <a:gd name="connsiteX0" fmla="*/ 77541 w 134691"/>
                <a:gd name="connsiteY0" fmla="*/ 0 h 342900"/>
                <a:gd name="connsiteX1" fmla="*/ 1341 w 134691"/>
                <a:gd name="connsiteY1" fmla="*/ 171450 h 342900"/>
                <a:gd name="connsiteX2" fmla="*/ 134691 w 134691"/>
                <a:gd name="connsiteY2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691" h="342900">
                  <a:moveTo>
                    <a:pt x="77541" y="0"/>
                  </a:moveTo>
                  <a:cubicBezTo>
                    <a:pt x="34678" y="57150"/>
                    <a:pt x="-8184" y="114300"/>
                    <a:pt x="1341" y="171450"/>
                  </a:cubicBezTo>
                  <a:cubicBezTo>
                    <a:pt x="10866" y="228600"/>
                    <a:pt x="110879" y="312738"/>
                    <a:pt x="134691" y="34290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331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Bandwidth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895506" y="2047875"/>
            <a:ext cx="706261" cy="657225"/>
            <a:chOff x="5895506" y="2047875"/>
            <a:chExt cx="706261" cy="657225"/>
          </a:xfrm>
        </p:grpSpPr>
        <p:sp>
          <p:nvSpPr>
            <p:cNvPr id="9" name="Rectangle 8"/>
            <p:cNvSpPr/>
            <p:nvPr/>
          </p:nvSpPr>
          <p:spPr>
            <a:xfrm>
              <a:off x="5895506" y="2047875"/>
              <a:ext cx="7062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1" dirty="0">
                  <a:solidFill>
                    <a:srgbClr val="002060"/>
                  </a:solidFill>
                </a:rPr>
                <a:t>2.37x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 rot="19451332" flipV="1">
              <a:off x="6118859" y="2281722"/>
              <a:ext cx="110491" cy="423378"/>
            </a:xfrm>
            <a:custGeom>
              <a:avLst/>
              <a:gdLst>
                <a:gd name="connsiteX0" fmla="*/ 77541 w 134691"/>
                <a:gd name="connsiteY0" fmla="*/ 0 h 342900"/>
                <a:gd name="connsiteX1" fmla="*/ 1341 w 134691"/>
                <a:gd name="connsiteY1" fmla="*/ 171450 h 342900"/>
                <a:gd name="connsiteX2" fmla="*/ 134691 w 134691"/>
                <a:gd name="connsiteY2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691" h="342900">
                  <a:moveTo>
                    <a:pt x="77541" y="0"/>
                  </a:moveTo>
                  <a:cubicBezTo>
                    <a:pt x="34678" y="57150"/>
                    <a:pt x="-8184" y="114300"/>
                    <a:pt x="1341" y="171450"/>
                  </a:cubicBezTo>
                  <a:cubicBezTo>
                    <a:pt x="10866" y="228600"/>
                    <a:pt x="110879" y="312738"/>
                    <a:pt x="134691" y="34290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48413" y="2333860"/>
            <a:ext cx="658296" cy="679763"/>
            <a:chOff x="6348413" y="2333860"/>
            <a:chExt cx="658296" cy="679763"/>
          </a:xfrm>
        </p:grpSpPr>
        <p:sp>
          <p:nvSpPr>
            <p:cNvPr id="11" name="Rectangle 10"/>
            <p:cNvSpPr/>
            <p:nvPr/>
          </p:nvSpPr>
          <p:spPr>
            <a:xfrm>
              <a:off x="6348413" y="2333860"/>
              <a:ext cx="6582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1" dirty="0">
                  <a:solidFill>
                    <a:srgbClr val="C00000"/>
                  </a:solidFill>
                </a:rPr>
                <a:t>1.15x</a:t>
              </a:r>
              <a:endParaRPr lang="en-GB" sz="1400" dirty="0">
                <a:solidFill>
                  <a:srgbClr val="C00000"/>
                </a:solidFill>
              </a:endParaRPr>
            </a:p>
          </p:txBody>
        </p:sp>
        <p:sp>
          <p:nvSpPr>
            <p:cNvPr id="13" name="Freeform: Shape 12"/>
            <p:cNvSpPr/>
            <p:nvPr/>
          </p:nvSpPr>
          <p:spPr>
            <a:xfrm rot="1853919" flipH="1" flipV="1">
              <a:off x="6617503" y="2545879"/>
              <a:ext cx="95577" cy="467744"/>
            </a:xfrm>
            <a:custGeom>
              <a:avLst/>
              <a:gdLst>
                <a:gd name="connsiteX0" fmla="*/ 77541 w 134691"/>
                <a:gd name="connsiteY0" fmla="*/ 0 h 342900"/>
                <a:gd name="connsiteX1" fmla="*/ 1341 w 134691"/>
                <a:gd name="connsiteY1" fmla="*/ 171450 h 342900"/>
                <a:gd name="connsiteX2" fmla="*/ 134691 w 134691"/>
                <a:gd name="connsiteY2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691" h="342900">
                  <a:moveTo>
                    <a:pt x="77541" y="0"/>
                  </a:moveTo>
                  <a:cubicBezTo>
                    <a:pt x="34678" y="57150"/>
                    <a:pt x="-8184" y="114300"/>
                    <a:pt x="1341" y="171450"/>
                  </a:cubicBezTo>
                  <a:cubicBezTo>
                    <a:pt x="10866" y="228600"/>
                    <a:pt x="110879" y="312738"/>
                    <a:pt x="134691" y="34290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Rectangle 2"/>
          <p:cNvSpPr/>
          <p:nvPr/>
        </p:nvSpPr>
        <p:spPr>
          <a:xfrm>
            <a:off x="4267200" y="1457325"/>
            <a:ext cx="447675" cy="266700"/>
          </a:xfrm>
          <a:prstGeom prst="rect">
            <a:avLst/>
          </a:prstGeom>
          <a:solidFill>
            <a:srgbClr val="FFFF00">
              <a:alpha val="40000"/>
            </a:srgbClr>
          </a:solidFill>
          <a:ln w="3175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318218" y="3892242"/>
            <a:ext cx="422156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>
              <a:buClr>
                <a:srgbClr val="C00000"/>
              </a:buClr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Significant congestion in the cache hierarchy</a:t>
            </a:r>
            <a:endParaRPr lang="en-GB" sz="1600" b="1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Bandwidth Bottleneck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15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493520" y="1041634"/>
            <a:ext cx="338554" cy="3515532"/>
            <a:chOff x="1493520" y="1041634"/>
            <a:chExt cx="338554" cy="35155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1810589" y="1041634"/>
              <a:ext cx="1458" cy="35155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442512" y="2630122"/>
              <a:ext cx="2440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1">
                <a:buClr>
                  <a:srgbClr val="C00000"/>
                </a:buClr>
              </a:pPr>
              <a:r>
                <a:rPr lang="en-GB" sz="1600" b="1" dirty="0">
                  <a:solidFill>
                    <a:schemeClr val="accent1">
                      <a:lumMod val="50000"/>
                    </a:schemeClr>
                  </a:solidFill>
                  <a:latin typeface="Centaur" panose="02030504050205020304" pitchFamily="18" charset="0"/>
                </a:rPr>
                <a:t>Decreasing bandwidth</a:t>
              </a:r>
              <a:endParaRPr lang="en-GB" sz="16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587496" y="984451"/>
            <a:ext cx="52705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While the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bandwidth provided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decreases in the lower levels of the memory hierarchy,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bandwidth demand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does not reduce proportionally.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This leads to a </a:t>
            </a:r>
            <a:r>
              <a:rPr lang="en-GB" sz="1600" b="1" u="sng" dirty="0">
                <a:solidFill>
                  <a:srgbClr val="FF0000"/>
                </a:solidFill>
                <a:latin typeface="Centaur" panose="02030504050205020304" pitchFamily="18" charset="0"/>
              </a:rPr>
              <a:t>bandwidth skew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between adjacent levels.  </a:t>
            </a:r>
          </a:p>
          <a:p>
            <a:pPr lvl="1">
              <a:buClr>
                <a:srgbClr val="C00000"/>
              </a:buClr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As a result, requests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queue up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in the memory hierarchy for long durations, causing congestion. 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L2 access queues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are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full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for </a:t>
            </a: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46%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of its usage lifetime.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DRAM access queue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are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full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for </a:t>
            </a: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39%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of its usage lifetime</a:t>
            </a: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81272" y="1041634"/>
            <a:ext cx="1613601" cy="3491751"/>
            <a:chOff x="-81272" y="1041634"/>
            <a:chExt cx="1613601" cy="3491751"/>
          </a:xfrm>
        </p:grpSpPr>
        <p:sp>
          <p:nvSpPr>
            <p:cNvPr id="13" name="Rectangle 12"/>
            <p:cNvSpPr/>
            <p:nvPr/>
          </p:nvSpPr>
          <p:spPr>
            <a:xfrm>
              <a:off x="616734" y="104163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6938" y="3962489"/>
              <a:ext cx="1145391" cy="570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9202" y="2943894"/>
              <a:ext cx="849806" cy="5489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5198" y="2050107"/>
              <a:ext cx="577815" cy="4678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694" y="2510190"/>
              <a:ext cx="598349" cy="44145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198" y="3512039"/>
              <a:ext cx="498624" cy="450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8750" y="1601671"/>
              <a:ext cx="791520" cy="438838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557742" y="2957764"/>
              <a:ext cx="795514" cy="154498"/>
              <a:chOff x="2740085" y="3752978"/>
              <a:chExt cx="891691" cy="153621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740085" y="3752978"/>
                <a:ext cx="709739" cy="153621"/>
                <a:chOff x="3867150" y="3857625"/>
                <a:chExt cx="709739" cy="162059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386715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05106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233012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414964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3469851" y="3752978"/>
                <a:ext cx="161925" cy="1536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00425" y="3968332"/>
              <a:ext cx="1127044" cy="159103"/>
              <a:chOff x="400425" y="3968332"/>
              <a:chExt cx="1127044" cy="15910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00425" y="3972937"/>
                <a:ext cx="795514" cy="154498"/>
                <a:chOff x="2740085" y="3752978"/>
                <a:chExt cx="891691" cy="153621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740085" y="3752978"/>
                  <a:ext cx="709739" cy="153621"/>
                  <a:chOff x="3867150" y="3857625"/>
                  <a:chExt cx="709739" cy="162059"/>
                </a:xfrm>
                <a:solidFill>
                  <a:schemeClr val="accent3">
                    <a:lumMod val="40000"/>
                    <a:lumOff val="60000"/>
                  </a:schemeClr>
                </a:solidFill>
              </p:grpSpPr>
              <p:sp>
                <p:nvSpPr>
                  <p:cNvPr id="51" name="Rectangle 50"/>
                  <p:cNvSpPr/>
                  <p:nvPr/>
                </p:nvSpPr>
                <p:spPr>
                  <a:xfrm>
                    <a:off x="3867150" y="3857625"/>
                    <a:ext cx="161925" cy="162059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051060" y="3857625"/>
                    <a:ext cx="161925" cy="162059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4233012" y="3857625"/>
                    <a:ext cx="161925" cy="162059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4414964" y="3857625"/>
                    <a:ext cx="161925" cy="162059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3469851" y="3752978"/>
                  <a:ext cx="161925" cy="15362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220682" y="3968332"/>
                <a:ext cx="306787" cy="154498"/>
                <a:chOff x="1220682" y="3960958"/>
                <a:chExt cx="306787" cy="154498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220682" y="3960958"/>
                  <a:ext cx="144460" cy="15449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83009" y="3960958"/>
                  <a:ext cx="144460" cy="15449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673272" y="2040908"/>
              <a:ext cx="569742" cy="149162"/>
              <a:chOff x="3867150" y="3857625"/>
              <a:chExt cx="709739" cy="16205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2" name="Rectangle 61"/>
              <p:cNvSpPr/>
              <p:nvPr/>
            </p:nvSpPr>
            <p:spPr>
              <a:xfrm>
                <a:off x="386715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5106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233012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414964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-43655" y="1800077"/>
              <a:ext cx="7136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aur" panose="02030504050205020304" pitchFamily="18" charset="0"/>
                </a:rPr>
                <a:t>L1 access</a:t>
              </a:r>
            </a:p>
            <a:p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aur" panose="02030504050205020304" pitchFamily="18" charset="0"/>
                </a:rPr>
                <a:t> queue</a:t>
              </a:r>
              <a:endParaRPr lang="en-GB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-81272" y="2702829"/>
              <a:ext cx="7136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aur" panose="02030504050205020304" pitchFamily="18" charset="0"/>
                </a:rPr>
                <a:t>L2 access</a:t>
              </a:r>
            </a:p>
            <a:p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aur" panose="02030504050205020304" pitchFamily="18" charset="0"/>
                </a:rPr>
                <a:t> queue</a:t>
              </a:r>
              <a:endParaRPr lang="en-GB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-64380" y="3533700"/>
              <a:ext cx="8771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aur" panose="02030504050205020304" pitchFamily="18" charset="0"/>
                </a:rPr>
                <a:t>DRAM </a:t>
              </a:r>
            </a:p>
            <a:p>
              <a:r>
                <a:rPr lang="en-GB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aur" panose="02030504050205020304" pitchFamily="18" charset="0"/>
                </a:rPr>
                <a:t>access queue</a:t>
              </a:r>
              <a:endParaRPr lang="en-GB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396294" y="2796950"/>
            <a:ext cx="1089605" cy="434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262944" y="3863750"/>
            <a:ext cx="1441936" cy="434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9" grpId="0" animBg="1"/>
      <p:bldP spid="5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16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16734" y="1041634"/>
            <a:ext cx="685800" cy="581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6938" y="3962489"/>
            <a:ext cx="1145391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9202" y="2943894"/>
            <a:ext cx="849806" cy="5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5198" y="2050107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4" y="2510190"/>
            <a:ext cx="598349" cy="4414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98" y="3512039"/>
            <a:ext cx="498624" cy="4504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50" y="1601671"/>
            <a:ext cx="791520" cy="43883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57742" y="2957764"/>
            <a:ext cx="795514" cy="154498"/>
            <a:chOff x="2740085" y="3752978"/>
            <a:chExt cx="891691" cy="153621"/>
          </a:xfrm>
        </p:grpSpPr>
        <p:grpSp>
          <p:nvGrpSpPr>
            <p:cNvPr id="27" name="Group 26"/>
            <p:cNvGrpSpPr/>
            <p:nvPr/>
          </p:nvGrpSpPr>
          <p:grpSpPr>
            <a:xfrm>
              <a:off x="2740085" y="3752978"/>
              <a:ext cx="709739" cy="153621"/>
              <a:chOff x="3867150" y="3857625"/>
              <a:chExt cx="709739" cy="16205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386715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05106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233012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414964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469851" y="3752978"/>
              <a:ext cx="161925" cy="1536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0425" y="3968332"/>
            <a:ext cx="1127044" cy="159103"/>
            <a:chOff x="400425" y="3968332"/>
            <a:chExt cx="1127044" cy="159103"/>
          </a:xfrm>
        </p:grpSpPr>
        <p:grpSp>
          <p:nvGrpSpPr>
            <p:cNvPr id="34" name="Group 33"/>
            <p:cNvGrpSpPr/>
            <p:nvPr/>
          </p:nvGrpSpPr>
          <p:grpSpPr>
            <a:xfrm>
              <a:off x="400425" y="3972937"/>
              <a:ext cx="795514" cy="154498"/>
              <a:chOff x="2740085" y="3752978"/>
              <a:chExt cx="891691" cy="1536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740085" y="3752978"/>
                <a:ext cx="709739" cy="153621"/>
                <a:chOff x="3867150" y="3857625"/>
                <a:chExt cx="709739" cy="162059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86715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05106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233012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414964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3469851" y="3752978"/>
                <a:ext cx="161925" cy="1536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220682" y="3968332"/>
              <a:ext cx="306787" cy="154498"/>
              <a:chOff x="1220682" y="3960958"/>
              <a:chExt cx="306787" cy="15449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220682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83009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673272" y="2040908"/>
            <a:ext cx="569742" cy="149162"/>
            <a:chOff x="3867150" y="3857625"/>
            <a:chExt cx="709739" cy="16205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867150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51060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3012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4964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293961" y="938463"/>
            <a:ext cx="2407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Structural  Hazards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32299" y="934918"/>
            <a:ext cx="1974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Back Pressure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-72445" y="2343039"/>
            <a:ext cx="866491" cy="1413656"/>
            <a:chOff x="-72445" y="2343039"/>
            <a:chExt cx="866491" cy="1413656"/>
          </a:xfrm>
        </p:grpSpPr>
        <p:grpSp>
          <p:nvGrpSpPr>
            <p:cNvPr id="54" name="Group 53"/>
            <p:cNvGrpSpPr/>
            <p:nvPr/>
          </p:nvGrpSpPr>
          <p:grpSpPr>
            <a:xfrm>
              <a:off x="344759" y="2343039"/>
              <a:ext cx="277618" cy="149162"/>
              <a:chOff x="1276821" y="2350601"/>
              <a:chExt cx="277618" cy="14916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76821" y="2350601"/>
                <a:ext cx="129985" cy="1491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24454" y="2350601"/>
                <a:ext cx="129985" cy="1491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204092" y="3328107"/>
              <a:ext cx="129985" cy="149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1725" y="3328107"/>
              <a:ext cx="129985" cy="149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18997" y="2492201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L1 MSHR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-72445" y="3479696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L2 MSHR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congestion</a:t>
            </a:r>
          </a:p>
        </p:txBody>
      </p:sp>
    </p:spTree>
    <p:extLst>
      <p:ext uri="{BB962C8B-B14F-4D97-AF65-F5344CB8AC3E}">
        <p14:creationId xmlns:p14="http://schemas.microsoft.com/office/powerpoint/2010/main" val="227644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congestion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17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16734" y="1041634"/>
            <a:ext cx="685800" cy="581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6938" y="3962489"/>
            <a:ext cx="1145391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9202" y="2943894"/>
            <a:ext cx="849806" cy="5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5198" y="2050107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4" y="2510190"/>
            <a:ext cx="598349" cy="4414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98" y="3512039"/>
            <a:ext cx="498624" cy="4504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50" y="1601671"/>
            <a:ext cx="791520" cy="43883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57742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21816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884142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6469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208796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400425" y="3968332"/>
            <a:ext cx="1127044" cy="159103"/>
            <a:chOff x="400425" y="3968332"/>
            <a:chExt cx="1127044" cy="159103"/>
          </a:xfrm>
        </p:grpSpPr>
        <p:grpSp>
          <p:nvGrpSpPr>
            <p:cNvPr id="34" name="Group 33"/>
            <p:cNvGrpSpPr/>
            <p:nvPr/>
          </p:nvGrpSpPr>
          <p:grpSpPr>
            <a:xfrm>
              <a:off x="400425" y="3972937"/>
              <a:ext cx="795514" cy="154498"/>
              <a:chOff x="2740085" y="3752978"/>
              <a:chExt cx="891691" cy="1536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740085" y="3752978"/>
                <a:ext cx="709739" cy="153621"/>
                <a:chOff x="3867150" y="3857625"/>
                <a:chExt cx="709739" cy="162059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86715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05106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233012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414964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3469851" y="3752978"/>
                <a:ext cx="161925" cy="1536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220682" y="3968332"/>
              <a:ext cx="306787" cy="154498"/>
              <a:chOff x="1220682" y="3960958"/>
              <a:chExt cx="306787" cy="15449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220682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83009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673272" y="2040908"/>
            <a:ext cx="569742" cy="149162"/>
            <a:chOff x="3867150" y="3857625"/>
            <a:chExt cx="709739" cy="16205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867150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51060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3012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4964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1527469" y="1601671"/>
            <a:ext cx="52483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Prolonged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contention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for cache resources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such as MSHRs or replaceable cache lines.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Pending requests must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complete and relinquish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the resources.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Therefore, new miss requests get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serialized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, increasing the memory latencies even more.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4759" y="2343039"/>
            <a:ext cx="277618" cy="149162"/>
            <a:chOff x="1276821" y="2350601"/>
            <a:chExt cx="277618" cy="149162"/>
          </a:xfrm>
        </p:grpSpPr>
        <p:sp>
          <p:nvSpPr>
            <p:cNvPr id="54" name="Rectangle 53"/>
            <p:cNvSpPr/>
            <p:nvPr/>
          </p:nvSpPr>
          <p:spPr>
            <a:xfrm>
              <a:off x="1276821" y="2350601"/>
              <a:ext cx="129985" cy="149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24454" y="2350601"/>
              <a:ext cx="129985" cy="149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204092" y="3328107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351725" y="3328107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-18997" y="2492201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L1 MSHR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72445" y="3479696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L2 MSHR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8602" y="3512038"/>
            <a:ext cx="1450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Structural Hazard</a:t>
            </a:r>
            <a:endParaRPr lang="en-GB" sz="1400" dirty="0"/>
          </a:p>
        </p:txBody>
      </p:sp>
      <p:sp>
        <p:nvSpPr>
          <p:cNvPr id="62" name="Rectangle: Rounded Corners 61"/>
          <p:cNvSpPr/>
          <p:nvPr/>
        </p:nvSpPr>
        <p:spPr>
          <a:xfrm>
            <a:off x="2074834" y="899622"/>
            <a:ext cx="1557338" cy="409575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628" y="3101574"/>
            <a:ext cx="546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entaur" panose="02030504050205020304" pitchFamily="18" charset="0"/>
              </a:rPr>
              <a:t>FULL</a:t>
            </a:r>
            <a:endParaRPr lang="en-GB" sz="1200" b="1" dirty="0">
              <a:latin typeface="Centaur" panose="02030504050205020304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386103" y="3016097"/>
            <a:ext cx="514038" cy="444401"/>
            <a:chOff x="5923128" y="1378424"/>
            <a:chExt cx="388961" cy="300080"/>
          </a:xfrm>
        </p:grpSpPr>
        <p:sp>
          <p:nvSpPr>
            <p:cNvPr id="57" name="Star: 7 Points 56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46316" y="1432742"/>
              <a:ext cx="362917" cy="176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MISS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711395" y="3756695"/>
            <a:ext cx="3350314" cy="366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Centaur" panose="02030504050205020304" pitchFamily="18" charset="0"/>
              </a:rPr>
              <a:t>High cache hit latencies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345744" y="2455955"/>
            <a:ext cx="678964" cy="527516"/>
            <a:chOff x="1345744" y="2455955"/>
            <a:chExt cx="678964" cy="527516"/>
          </a:xfrm>
        </p:grpSpPr>
        <p:sp>
          <p:nvSpPr>
            <p:cNvPr id="65" name="Freeform: Shape 64"/>
            <p:cNvSpPr/>
            <p:nvPr/>
          </p:nvSpPr>
          <p:spPr>
            <a:xfrm rot="12640105" flipH="1">
              <a:off x="1345744" y="2549732"/>
              <a:ext cx="140994" cy="433739"/>
            </a:xfrm>
            <a:custGeom>
              <a:avLst/>
              <a:gdLst>
                <a:gd name="connsiteX0" fmla="*/ 202419 w 507219"/>
                <a:gd name="connsiteY0" fmla="*/ 0 h 1038225"/>
                <a:gd name="connsiteX1" fmla="*/ 11919 w 507219"/>
                <a:gd name="connsiteY1" fmla="*/ 419100 h 1038225"/>
                <a:gd name="connsiteX2" fmla="*/ 507219 w 507219"/>
                <a:gd name="connsiteY2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7219" h="1038225">
                  <a:moveTo>
                    <a:pt x="202419" y="0"/>
                  </a:moveTo>
                  <a:cubicBezTo>
                    <a:pt x="81769" y="123031"/>
                    <a:pt x="-38881" y="246063"/>
                    <a:pt x="11919" y="419100"/>
                  </a:cubicBezTo>
                  <a:cubicBezTo>
                    <a:pt x="62719" y="592137"/>
                    <a:pt x="284969" y="815181"/>
                    <a:pt x="507219" y="1038225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06617" y="2455955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rgbClr val="00CC00"/>
                  </a:solidFill>
                </a:rPr>
                <a:t>HIT?</a:t>
              </a:r>
              <a:endParaRPr lang="en-GB" sz="1400" dirty="0">
                <a:solidFill>
                  <a:srgbClr val="00CC00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293961" y="938463"/>
            <a:ext cx="2407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Structural  Hazards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32299" y="934918"/>
            <a:ext cx="1974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Back Pressure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8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28" grpId="0" animBg="1"/>
      <p:bldP spid="59" grpId="0" animBg="1"/>
      <p:bldP spid="60" grpId="0" animBg="1"/>
      <p:bldP spid="7" grpId="0"/>
      <p:bldP spid="8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18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16734" y="1041634"/>
            <a:ext cx="685800" cy="581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6938" y="3962489"/>
            <a:ext cx="1145391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9202" y="2943894"/>
            <a:ext cx="849806" cy="5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5198" y="2050107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4" y="2510190"/>
            <a:ext cx="598349" cy="4414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98" y="3512039"/>
            <a:ext cx="498624" cy="4504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50" y="1601671"/>
            <a:ext cx="791520" cy="43883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57742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21816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884142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6469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208796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400425" y="3968332"/>
            <a:ext cx="1127044" cy="159103"/>
            <a:chOff x="400425" y="3968332"/>
            <a:chExt cx="1127044" cy="159103"/>
          </a:xfrm>
        </p:grpSpPr>
        <p:grpSp>
          <p:nvGrpSpPr>
            <p:cNvPr id="34" name="Group 33"/>
            <p:cNvGrpSpPr/>
            <p:nvPr/>
          </p:nvGrpSpPr>
          <p:grpSpPr>
            <a:xfrm>
              <a:off x="400425" y="3972937"/>
              <a:ext cx="795514" cy="154498"/>
              <a:chOff x="2740085" y="3752978"/>
              <a:chExt cx="891691" cy="1536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740085" y="3752978"/>
                <a:ext cx="709739" cy="153621"/>
                <a:chOff x="3867150" y="3857625"/>
                <a:chExt cx="709739" cy="162059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86715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05106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233012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414964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3469851" y="3752978"/>
                <a:ext cx="161925" cy="1536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220682" y="3968332"/>
              <a:ext cx="306787" cy="154498"/>
              <a:chOff x="1220682" y="3960958"/>
              <a:chExt cx="306787" cy="15449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220682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83009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47" name="Rectangle 46"/>
          <p:cNvSpPr/>
          <p:nvPr/>
        </p:nvSpPr>
        <p:spPr>
          <a:xfrm>
            <a:off x="673272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820905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966967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1113029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1527469" y="1601671"/>
            <a:ext cx="5248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Cascading effect of structural hazards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Higher level gets throttled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Eventually throttles core performance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4759" y="2343039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92392" y="2343039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204092" y="3328107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351725" y="3328107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-18997" y="2492201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L1 MSHR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72445" y="3479696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L2 MSHR</a:t>
            </a:r>
          </a:p>
        </p:txBody>
      </p:sp>
      <p:sp>
        <p:nvSpPr>
          <p:cNvPr id="7" name="TextBox 6"/>
          <p:cNvSpPr txBox="1"/>
          <p:nvPr/>
        </p:nvSpPr>
        <p:spPr>
          <a:xfrm rot="5400000" flipH="1">
            <a:off x="792812" y="1328103"/>
            <a:ext cx="343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 rot="5400000" flipH="1">
            <a:off x="792812" y="2242503"/>
            <a:ext cx="343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6602" y="891154"/>
            <a:ext cx="526106" cy="444401"/>
            <a:chOff x="5914132" y="1378424"/>
            <a:chExt cx="398093" cy="300080"/>
          </a:xfrm>
        </p:grpSpPr>
        <p:sp>
          <p:nvSpPr>
            <p:cNvPr id="62" name="Star: 7 Points 61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14132" y="1432742"/>
              <a:ext cx="398093" cy="176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STALL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711395" y="3756695"/>
            <a:ext cx="3350314" cy="366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Centaur" panose="02030504050205020304" pitchFamily="18" charset="0"/>
              </a:rPr>
              <a:t>Restricted parallelism on cores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86632" y="1231704"/>
            <a:ext cx="2095746" cy="388925"/>
            <a:chOff x="1286632" y="1231704"/>
            <a:chExt cx="2095746" cy="388925"/>
          </a:xfrm>
        </p:grpSpPr>
        <p:sp>
          <p:nvSpPr>
            <p:cNvPr id="66" name="Rectangle 65"/>
            <p:cNvSpPr/>
            <p:nvPr/>
          </p:nvSpPr>
          <p:spPr>
            <a:xfrm>
              <a:off x="1459992" y="1312852"/>
              <a:ext cx="19223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rgbClr val="00CC00"/>
                  </a:solidFill>
                </a:rPr>
                <a:t>Independent compute?</a:t>
              </a:r>
              <a:endParaRPr lang="en-GB" sz="1400" dirty="0">
                <a:solidFill>
                  <a:srgbClr val="00CC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286632" y="1231704"/>
              <a:ext cx="240837" cy="21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congestion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293961" y="938463"/>
            <a:ext cx="2407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Structural  Hazards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32299" y="934918"/>
            <a:ext cx="1974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Back Pressure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68" name="Rectangle: Rounded Corners 67"/>
          <p:cNvSpPr/>
          <p:nvPr/>
        </p:nvSpPr>
        <p:spPr>
          <a:xfrm>
            <a:off x="2074834" y="899622"/>
            <a:ext cx="1557338" cy="409575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28" grpId="0" animBg="1"/>
      <p:bldP spid="47" grpId="0" animBg="1"/>
      <p:bldP spid="48" grpId="0" animBg="1"/>
      <p:bldP spid="49" grpId="0" animBg="1"/>
      <p:bldP spid="50" grpId="0" animBg="1"/>
      <p:bldP spid="59" grpId="0" animBg="1"/>
      <p:bldP spid="60" grpId="0" animBg="1"/>
      <p:bldP spid="7" grpId="0"/>
      <p:bldP spid="57" grpId="0"/>
      <p:bldP spid="64" grpId="0" animBg="1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6734" y="1041634"/>
            <a:ext cx="685800" cy="581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8222" y="1586747"/>
            <a:ext cx="1590675" cy="136489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19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  <a:endParaRPr lang="en-GB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86938" y="3962489"/>
            <a:ext cx="1145391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9202" y="2943894"/>
            <a:ext cx="849806" cy="5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5198" y="2050107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4" y="2510190"/>
            <a:ext cx="598349" cy="4414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98" y="3512039"/>
            <a:ext cx="498624" cy="4504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50" y="1601671"/>
            <a:ext cx="791520" cy="43883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57742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21816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884142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1046469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1208796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0425" y="3968332"/>
            <a:ext cx="1127044" cy="159103"/>
            <a:chOff x="400425" y="3968332"/>
            <a:chExt cx="1127044" cy="159103"/>
          </a:xfrm>
        </p:grpSpPr>
        <p:grpSp>
          <p:nvGrpSpPr>
            <p:cNvPr id="33" name="Group 32"/>
            <p:cNvGrpSpPr/>
            <p:nvPr/>
          </p:nvGrpSpPr>
          <p:grpSpPr>
            <a:xfrm>
              <a:off x="400425" y="3972937"/>
              <a:ext cx="795514" cy="154498"/>
              <a:chOff x="2740085" y="3752978"/>
              <a:chExt cx="891691" cy="15362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740085" y="3752978"/>
                <a:ext cx="709739" cy="153621"/>
                <a:chOff x="3867150" y="3857625"/>
                <a:chExt cx="709739" cy="162059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6715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05106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233012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14964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469851" y="3752978"/>
                <a:ext cx="161925" cy="1536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220682" y="3968332"/>
              <a:ext cx="306787" cy="154498"/>
              <a:chOff x="1220682" y="3960958"/>
              <a:chExt cx="306787" cy="15449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20682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83009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3474856" y="1547530"/>
            <a:ext cx="140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cache stalls</a:t>
            </a:r>
            <a:endParaRPr lang="en-GB" u="sng" dirty="0"/>
          </a:p>
        </p:txBody>
      </p:sp>
      <p:sp>
        <p:nvSpPr>
          <p:cNvPr id="51" name="Rectangle 50"/>
          <p:cNvSpPr/>
          <p:nvPr/>
        </p:nvSpPr>
        <p:spPr>
          <a:xfrm>
            <a:off x="344759" y="2343039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492392" y="2343039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204092" y="3328107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351725" y="3328107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-18997" y="2492201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L1 MSHR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72445" y="3479696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L2 MSHR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2" y="2099642"/>
            <a:ext cx="4762900" cy="1984542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3044637" y="2001721"/>
            <a:ext cx="860437" cy="342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4143759" y="2022709"/>
            <a:ext cx="860437" cy="342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15389" y="2223486"/>
            <a:ext cx="796866" cy="6498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 rot="5400000">
            <a:off x="6053280" y="3342824"/>
            <a:ext cx="282211" cy="342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6127184" y="3157333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11%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 rot="5400000">
            <a:off x="5935422" y="3036129"/>
            <a:ext cx="521238" cy="3263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6130499" y="2763088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41%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9169" y="2044105"/>
            <a:ext cx="584183" cy="462518"/>
            <a:chOff x="5840769" y="948730"/>
            <a:chExt cx="584183" cy="462518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5847137" y="948730"/>
              <a:ext cx="288908" cy="2339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6142412" y="1182647"/>
              <a:ext cx="282540" cy="2286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999537" y="1058822"/>
              <a:ext cx="419241" cy="3524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5847137" y="954047"/>
              <a:ext cx="419241" cy="3524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5840769" y="948730"/>
              <a:ext cx="578009" cy="4625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1293961" y="938463"/>
            <a:ext cx="2407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Structural  Hazards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32299" y="934918"/>
            <a:ext cx="1974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Back Pressure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71091" y="1180673"/>
            <a:ext cx="1306623" cy="1202048"/>
            <a:chOff x="4671091" y="1180673"/>
            <a:chExt cx="1306623" cy="1202048"/>
          </a:xfrm>
        </p:grpSpPr>
        <p:sp>
          <p:nvSpPr>
            <p:cNvPr id="67" name="Oval 66"/>
            <p:cNvSpPr/>
            <p:nvPr/>
          </p:nvSpPr>
          <p:spPr>
            <a:xfrm>
              <a:off x="5117277" y="2039821"/>
              <a:ext cx="860437" cy="3429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 rot="10470078">
              <a:off x="4671091" y="1180673"/>
              <a:ext cx="719719" cy="869359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42707" y="1205196"/>
            <a:ext cx="2255073" cy="1166095"/>
            <a:chOff x="2842707" y="1205196"/>
            <a:chExt cx="2255073" cy="1166095"/>
          </a:xfrm>
        </p:grpSpPr>
        <p:sp>
          <p:nvSpPr>
            <p:cNvPr id="62" name="Oval 61"/>
            <p:cNvSpPr/>
            <p:nvPr/>
          </p:nvSpPr>
          <p:spPr>
            <a:xfrm>
              <a:off x="2842707" y="2028391"/>
              <a:ext cx="2255073" cy="3429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Freeform: Shape 68"/>
            <p:cNvSpPr/>
            <p:nvPr/>
          </p:nvSpPr>
          <p:spPr>
            <a:xfrm rot="10470078">
              <a:off x="3015129" y="1205196"/>
              <a:ext cx="253956" cy="837687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5847137" y="11826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3272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820905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66967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113029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/>
          <p:cNvSpPr/>
          <p:nvPr/>
        </p:nvSpPr>
        <p:spPr>
          <a:xfrm>
            <a:off x="529739" y="1966311"/>
            <a:ext cx="796866" cy="6498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congestion</a:t>
            </a:r>
          </a:p>
        </p:txBody>
      </p:sp>
    </p:spTree>
    <p:extLst>
      <p:ext uri="{BB962C8B-B14F-4D97-AF65-F5344CB8AC3E}">
        <p14:creationId xmlns:p14="http://schemas.microsoft.com/office/powerpoint/2010/main" val="255411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  <p:bldP spid="51" grpId="0" animBg="1"/>
      <p:bldP spid="51" grpId="1" animBg="1"/>
      <p:bldP spid="52" grpId="0" animBg="1"/>
      <p:bldP spid="52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3" grpId="0" animBg="1"/>
      <p:bldP spid="63" grpId="1" animBg="1"/>
      <p:bldP spid="64" grpId="0"/>
      <p:bldP spid="64" grpId="1"/>
      <p:bldP spid="65" grpId="0" animBg="1"/>
      <p:bldP spid="65" grpId="1" animBg="1"/>
      <p:bldP spid="66" grpId="0"/>
      <p:bldP spid="66" grpId="1"/>
      <p:bldP spid="29" grpId="1" animBg="1"/>
      <p:bldP spid="29" grpId="2" animBg="1"/>
      <p:bldP spid="29" grpId="3" animBg="1"/>
      <p:bldP spid="29" grpId="4" animBg="1"/>
      <p:bldP spid="30" grpId="1" animBg="1"/>
      <p:bldP spid="30" grpId="2" animBg="1"/>
      <p:bldP spid="30" grpId="3" animBg="1"/>
      <p:bldP spid="30" grpId="4" animBg="1"/>
      <p:bldP spid="31" grpId="1" animBg="1"/>
      <p:bldP spid="31" grpId="2" animBg="1"/>
      <p:bldP spid="31" grpId="3" animBg="1"/>
      <p:bldP spid="31" grpId="4" animBg="1"/>
      <p:bldP spid="32" grpId="1" animBg="1"/>
      <p:bldP spid="32" grpId="2" animBg="1"/>
      <p:bldP spid="32" grpId="3" animBg="1"/>
      <p:bldP spid="32" grpId="4" animBg="1"/>
      <p:bldP spid="75" grpId="0" animBg="1"/>
      <p:bldP spid="7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on GPUs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90316"/>
            <a:chOff x="1162050" y="1438274"/>
            <a:chExt cx="4014795" cy="59031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1380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63" y="1705118"/>
            <a:ext cx="791661" cy="22191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48" y="1689686"/>
            <a:ext cx="791661" cy="223461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122" y="1714409"/>
            <a:ext cx="791661" cy="221891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000" y="1714409"/>
            <a:ext cx="791661" cy="221941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pic>
        <p:nvPicPr>
          <p:cNvPr id="2" name="Graphic 1" descr="Arrow: Counterclockwise curv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29755" flipH="1">
            <a:off x="111883" y="1072533"/>
            <a:ext cx="1141885" cy="1194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1" y="754372"/>
            <a:ext cx="91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Kernel</a:t>
            </a:r>
            <a:r>
              <a:rPr lang="en-GB" sz="2400" dirty="0"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185075" y="1926100"/>
            <a:ext cx="124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Host CPU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to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GPU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6" name="Graphic 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2182" y="712199"/>
            <a:ext cx="464654" cy="464654"/>
          </a:xfrm>
          <a:prstGeom prst="rect">
            <a:avLst/>
          </a:prstGeom>
        </p:spPr>
      </p:pic>
      <p:pic>
        <p:nvPicPr>
          <p:cNvPr id="26" name="Graphic 2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1847" y="719899"/>
            <a:ext cx="464654" cy="464654"/>
          </a:xfrm>
          <a:prstGeom prst="rect">
            <a:avLst/>
          </a:prstGeom>
        </p:spPr>
      </p:pic>
      <p:pic>
        <p:nvPicPr>
          <p:cNvPr id="27" name="Graphic 26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1512" y="719899"/>
            <a:ext cx="464654" cy="464654"/>
          </a:xfrm>
          <a:prstGeom prst="rect">
            <a:avLst/>
          </a:prstGeom>
        </p:spPr>
      </p:pic>
      <p:pic>
        <p:nvPicPr>
          <p:cNvPr id="28" name="Graphic 27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4283" y="717968"/>
            <a:ext cx="464654" cy="46465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93342" y="663358"/>
            <a:ext cx="171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Hardware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Scheduler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1519" y="2179600"/>
            <a:ext cx="136571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Cores hide memory latencies with concurrent execution</a:t>
            </a:r>
          </a:p>
        </p:txBody>
      </p:sp>
    </p:spTree>
    <p:extLst>
      <p:ext uri="{BB962C8B-B14F-4D97-AF65-F5344CB8AC3E}">
        <p14:creationId xmlns:p14="http://schemas.microsoft.com/office/powerpoint/2010/main" val="13817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2" y="2099642"/>
            <a:ext cx="4762900" cy="1984542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232299" y="934918"/>
            <a:ext cx="1974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Back Pressure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734" y="1041634"/>
            <a:ext cx="685800" cy="581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8222" y="1586747"/>
            <a:ext cx="1590675" cy="136489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20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  <a:endParaRPr lang="en-GB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86938" y="3962489"/>
            <a:ext cx="1145391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9202" y="2943894"/>
            <a:ext cx="849806" cy="5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5198" y="2050107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4" y="2510190"/>
            <a:ext cx="598349" cy="4414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98" y="3512039"/>
            <a:ext cx="498624" cy="4504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50" y="1601671"/>
            <a:ext cx="791520" cy="43883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57742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21816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884142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1046469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1208796" y="2957764"/>
            <a:ext cx="144460" cy="154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0425" y="3968332"/>
            <a:ext cx="1127044" cy="159103"/>
            <a:chOff x="400425" y="3968332"/>
            <a:chExt cx="1127044" cy="159103"/>
          </a:xfrm>
        </p:grpSpPr>
        <p:grpSp>
          <p:nvGrpSpPr>
            <p:cNvPr id="33" name="Group 32"/>
            <p:cNvGrpSpPr/>
            <p:nvPr/>
          </p:nvGrpSpPr>
          <p:grpSpPr>
            <a:xfrm>
              <a:off x="400425" y="3972937"/>
              <a:ext cx="795514" cy="154498"/>
              <a:chOff x="2740085" y="3752978"/>
              <a:chExt cx="891691" cy="15362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740085" y="3752978"/>
                <a:ext cx="709739" cy="153621"/>
                <a:chOff x="3867150" y="3857625"/>
                <a:chExt cx="709739" cy="162059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6715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05106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233012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14964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469851" y="3752978"/>
                <a:ext cx="161925" cy="1536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220682" y="3968332"/>
              <a:ext cx="306787" cy="154498"/>
              <a:chOff x="1220682" y="3960958"/>
              <a:chExt cx="306787" cy="15449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20682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83009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673272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820905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966967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113029" y="2040908"/>
            <a:ext cx="129985" cy="149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344759" y="2343039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492392" y="2343039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204092" y="3328107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351725" y="3328107"/>
            <a:ext cx="129985" cy="149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-18997" y="2492201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L1 MSHR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72445" y="3479696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L2 MSHR</a:t>
            </a:r>
          </a:p>
        </p:txBody>
      </p:sp>
      <p:sp>
        <p:nvSpPr>
          <p:cNvPr id="60" name="Oval 59"/>
          <p:cNvSpPr/>
          <p:nvPr/>
        </p:nvSpPr>
        <p:spPr>
          <a:xfrm>
            <a:off x="5086821" y="2004655"/>
            <a:ext cx="860437" cy="342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 rot="5400000">
            <a:off x="5848532" y="2492045"/>
            <a:ext cx="727489" cy="3263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6346254" y="2355467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48%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01465" y="3898504"/>
            <a:ext cx="5009695" cy="1179786"/>
            <a:chOff x="1867355" y="3684514"/>
            <a:chExt cx="5009695" cy="1179786"/>
          </a:xfrm>
        </p:grpSpPr>
        <p:sp>
          <p:nvSpPr>
            <p:cNvPr id="70" name="TextBox 69"/>
            <p:cNvSpPr txBox="1"/>
            <p:nvPr/>
          </p:nvSpPr>
          <p:spPr>
            <a:xfrm>
              <a:off x="1867355" y="4094859"/>
              <a:ext cx="50096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L1 MSHR </a:t>
              </a:r>
              <a:r>
                <a:rPr lang="en-GB" sz="1400" dirty="0">
                  <a:solidFill>
                    <a:srgbClr val="002060"/>
                  </a:solidFill>
                  <a:latin typeface="Centaur" panose="02030504050205020304" pitchFamily="18" charset="0"/>
                </a:rPr>
                <a:t>: 41%   </a:t>
              </a:r>
              <a:r>
                <a:rPr lang="en-GB" sz="1400" b="1" dirty="0">
                  <a:solidFill>
                    <a:schemeClr val="bg2">
                      <a:lumMod val="25000"/>
                    </a:schemeClr>
                  </a:solidFill>
                  <a:latin typeface="Centaur" panose="02030504050205020304" pitchFamily="18" charset="0"/>
                  <a:sym typeface="Wingdings" panose="05000000000000000000" pitchFamily="2" charset="2"/>
                </a:rPr>
                <a:t>(Structural Hazards)</a:t>
              </a:r>
              <a:endParaRPr lang="en-GB" sz="1400" b="1" dirty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</a:endParaRPr>
            </a:p>
            <a:p>
              <a:pPr marL="800100" lvl="1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L2 back pressure </a:t>
              </a:r>
              <a:r>
                <a:rPr lang="en-GB" sz="1400" dirty="0">
                  <a:solidFill>
                    <a:srgbClr val="002060"/>
                  </a:solidFill>
                  <a:latin typeface="Centaur" panose="02030504050205020304" pitchFamily="18" charset="0"/>
                </a:rPr>
                <a:t>: 48%   </a:t>
              </a:r>
              <a:r>
                <a:rPr lang="en-GB" sz="1400" b="1" dirty="0">
                  <a:solidFill>
                    <a:schemeClr val="bg2">
                      <a:lumMod val="25000"/>
                    </a:schemeClr>
                  </a:solidFill>
                  <a:latin typeface="Centaur" panose="02030504050205020304" pitchFamily="18" charset="0"/>
                </a:rPr>
                <a:t>(Back pressure)</a:t>
              </a:r>
            </a:p>
            <a:p>
              <a:pPr marL="800100" lvl="1" indent="-342900">
                <a:buClr>
                  <a:srgbClr val="C00000"/>
                </a:buClr>
                <a:buFont typeface="+mj-lt"/>
                <a:buAutoNum type="arabicPeriod"/>
              </a:pPr>
              <a:endParaRPr lang="en-GB" sz="1600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80029" y="3684514"/>
              <a:ext cx="2888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u="sng" dirty="0">
                  <a:solidFill>
                    <a:srgbClr val="002060"/>
                  </a:solidFill>
                  <a:latin typeface="Centaur" panose="02030504050205020304" pitchFamily="18" charset="0"/>
                </a:rPr>
                <a:t>Major causes of stalls at L1</a:t>
              </a:r>
            </a:p>
          </p:txBody>
        </p:sp>
      </p:grpSp>
      <p:sp>
        <p:nvSpPr>
          <p:cNvPr id="69" name="Arrow: Down 68"/>
          <p:cNvSpPr/>
          <p:nvPr/>
        </p:nvSpPr>
        <p:spPr>
          <a:xfrm>
            <a:off x="1017028" y="2423948"/>
            <a:ext cx="308113" cy="35124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Arrow: Down 71"/>
          <p:cNvSpPr/>
          <p:nvPr/>
        </p:nvSpPr>
        <p:spPr>
          <a:xfrm rot="10800000">
            <a:off x="1139243" y="2536289"/>
            <a:ext cx="308113" cy="36688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1293961" y="938463"/>
            <a:ext cx="2407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Structural  Hazards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74856" y="1547530"/>
            <a:ext cx="140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cache stalls</a:t>
            </a:r>
            <a:endParaRPr lang="en-GB" u="sng" dirty="0"/>
          </a:p>
        </p:txBody>
      </p:sp>
      <p:sp>
        <p:nvSpPr>
          <p:cNvPr id="63" name="TextBox 6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congestion</a:t>
            </a:r>
          </a:p>
        </p:txBody>
      </p:sp>
    </p:spTree>
    <p:extLst>
      <p:ext uri="{BB962C8B-B14F-4D97-AF65-F5344CB8AC3E}">
        <p14:creationId xmlns:p14="http://schemas.microsoft.com/office/powerpoint/2010/main" val="7271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BDB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4" grpId="0" animBg="1"/>
      <p:bldP spid="44" grpId="1" animBg="1"/>
      <p:bldP spid="29" grpId="0" animBg="1"/>
      <p:bldP spid="29" grpId="5" animBg="1"/>
      <p:bldP spid="30" grpId="0" animBg="1"/>
      <p:bldP spid="30" grpId="5" animBg="1"/>
      <p:bldP spid="31" grpId="0" animBg="1"/>
      <p:bldP spid="31" grpId="5" animBg="1"/>
      <p:bldP spid="32" grpId="0" animBg="1"/>
      <p:bldP spid="32" grpId="5" animBg="1"/>
      <p:bldP spid="60" grpId="0" animBg="1"/>
      <p:bldP spid="60" grpId="1" animBg="1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2" grpId="0" animBg="1"/>
      <p:bldP spid="7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474856" y="1547530"/>
            <a:ext cx="140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L2 cache stalls</a:t>
            </a:r>
            <a:endParaRPr lang="en-GB" u="sng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21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386938" y="1041634"/>
            <a:ext cx="1145391" cy="3491751"/>
            <a:chOff x="386938" y="1041634"/>
            <a:chExt cx="1145391" cy="3491751"/>
          </a:xfrm>
        </p:grpSpPr>
        <p:sp>
          <p:nvSpPr>
            <p:cNvPr id="11" name="Rectangle 10"/>
            <p:cNvSpPr/>
            <p:nvPr/>
          </p:nvSpPr>
          <p:spPr>
            <a:xfrm>
              <a:off x="616734" y="104163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6938" y="3962489"/>
              <a:ext cx="1145391" cy="570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9202" y="2943894"/>
              <a:ext cx="849806" cy="5489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5198" y="2050107"/>
              <a:ext cx="577815" cy="4678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694" y="2510190"/>
              <a:ext cx="598349" cy="44145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198" y="3512039"/>
              <a:ext cx="498624" cy="45044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8750" y="1601671"/>
              <a:ext cx="791520" cy="438838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57742" y="2957764"/>
              <a:ext cx="795514" cy="154498"/>
              <a:chOff x="2740085" y="3752978"/>
              <a:chExt cx="891691" cy="153621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740085" y="3752978"/>
                <a:ext cx="709739" cy="153621"/>
                <a:chOff x="3867150" y="3857625"/>
                <a:chExt cx="709739" cy="162059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386715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05106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233012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414964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3469851" y="3752978"/>
                <a:ext cx="161925" cy="1536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00425" y="3968332"/>
              <a:ext cx="1127044" cy="159103"/>
              <a:chOff x="400425" y="3968332"/>
              <a:chExt cx="1127044" cy="15910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00425" y="3972937"/>
                <a:ext cx="795514" cy="154498"/>
                <a:chOff x="2740085" y="3752978"/>
                <a:chExt cx="891691" cy="15362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2740085" y="3752978"/>
                  <a:ext cx="709739" cy="153621"/>
                  <a:chOff x="3867150" y="3857625"/>
                  <a:chExt cx="709739" cy="162059"/>
                </a:xfrm>
                <a:solidFill>
                  <a:schemeClr val="accent3">
                    <a:lumMod val="40000"/>
                    <a:lumOff val="60000"/>
                  </a:schemeClr>
                </a:solidFill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3867150" y="3857625"/>
                    <a:ext cx="161925" cy="162059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051060" y="3857625"/>
                    <a:ext cx="161925" cy="162059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4233012" y="3857625"/>
                    <a:ext cx="161925" cy="162059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4414964" y="3857625"/>
                    <a:ext cx="161925" cy="162059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3469851" y="3752978"/>
                  <a:ext cx="161925" cy="15362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220682" y="3968332"/>
                <a:ext cx="306787" cy="154498"/>
                <a:chOff x="1220682" y="3960958"/>
                <a:chExt cx="306787" cy="154498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220682" y="3960958"/>
                  <a:ext cx="144460" cy="15449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383009" y="3960958"/>
                  <a:ext cx="144460" cy="15449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73272" y="2040908"/>
              <a:ext cx="569742" cy="149162"/>
              <a:chOff x="3867150" y="3857625"/>
              <a:chExt cx="709739" cy="16205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386715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05106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233012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414964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04092" y="1586747"/>
            <a:ext cx="1590675" cy="136489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-72445" y="2343039"/>
            <a:ext cx="866491" cy="1413656"/>
            <a:chOff x="-72445" y="2343039"/>
            <a:chExt cx="866491" cy="1413656"/>
          </a:xfrm>
        </p:grpSpPr>
        <p:grpSp>
          <p:nvGrpSpPr>
            <p:cNvPr id="50" name="Group 49"/>
            <p:cNvGrpSpPr/>
            <p:nvPr/>
          </p:nvGrpSpPr>
          <p:grpSpPr>
            <a:xfrm>
              <a:off x="344759" y="2343039"/>
              <a:ext cx="277618" cy="149162"/>
              <a:chOff x="1276821" y="2350601"/>
              <a:chExt cx="277618" cy="14916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76821" y="2350601"/>
                <a:ext cx="129985" cy="1491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424454" y="2350601"/>
                <a:ext cx="129985" cy="1491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04092" y="3328107"/>
              <a:ext cx="129985" cy="149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725" y="3328107"/>
              <a:ext cx="129985" cy="149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-18997" y="2492201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L1 MSHR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-72445" y="3479696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L2 MSHR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00" y="2098800"/>
            <a:ext cx="4800000" cy="2000000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>
          <a:xfrm>
            <a:off x="2438500" y="1991616"/>
            <a:ext cx="860437" cy="342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 rot="5400000">
            <a:off x="5907156" y="3156988"/>
            <a:ext cx="616057" cy="31029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6150899" y="2898105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42%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6" name="Arrow: Down 5"/>
          <p:cNvSpPr/>
          <p:nvPr/>
        </p:nvSpPr>
        <p:spPr>
          <a:xfrm rot="10800000">
            <a:off x="814934" y="2510225"/>
            <a:ext cx="308113" cy="43060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Down 60"/>
          <p:cNvSpPr/>
          <p:nvPr/>
        </p:nvSpPr>
        <p:spPr>
          <a:xfrm>
            <a:off x="966967" y="2711867"/>
            <a:ext cx="308113" cy="43060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oup 61"/>
          <p:cNvGrpSpPr/>
          <p:nvPr/>
        </p:nvGrpSpPr>
        <p:grpSpPr>
          <a:xfrm>
            <a:off x="1890215" y="3901684"/>
            <a:ext cx="5009695" cy="1137579"/>
            <a:chOff x="1638755" y="3901684"/>
            <a:chExt cx="5009695" cy="1137579"/>
          </a:xfrm>
        </p:grpSpPr>
        <p:sp>
          <p:nvSpPr>
            <p:cNvPr id="63" name="TextBox 62"/>
            <p:cNvSpPr txBox="1"/>
            <p:nvPr/>
          </p:nvSpPr>
          <p:spPr>
            <a:xfrm>
              <a:off x="1638755" y="4300599"/>
              <a:ext cx="50096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Crossbar </a:t>
              </a:r>
              <a:r>
                <a:rPr lang="en-GB" sz="14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(response path) </a:t>
              </a:r>
              <a:r>
                <a:rPr lang="en-GB" sz="1400" dirty="0">
                  <a:solidFill>
                    <a:srgbClr val="002060"/>
                  </a:solidFill>
                  <a:latin typeface="Centaur" panose="02030504050205020304" pitchFamily="18" charset="0"/>
                </a:rPr>
                <a:t>: 42%  </a:t>
              </a:r>
              <a:r>
                <a:rPr lang="en-GB" sz="1400" b="1" dirty="0">
                  <a:solidFill>
                    <a:schemeClr val="bg2">
                      <a:lumMod val="25000"/>
                    </a:schemeClr>
                  </a:solidFill>
                  <a:latin typeface="Centaur" panose="02030504050205020304" pitchFamily="18" charset="0"/>
                  <a:sym typeface="Wingdings" panose="05000000000000000000" pitchFamily="2" charset="2"/>
                </a:rPr>
                <a:t>(Back pressure)</a:t>
              </a:r>
              <a:endParaRPr lang="en-GB" sz="1400" b="1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  <a:p>
              <a:pPr marL="800100" lvl="1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DRAM </a:t>
              </a:r>
              <a:r>
                <a:rPr lang="en-GB" sz="1400" dirty="0">
                  <a:solidFill>
                    <a:srgbClr val="002060"/>
                  </a:solidFill>
                  <a:latin typeface="Centaur" panose="02030504050205020304" pitchFamily="18" charset="0"/>
                </a:rPr>
                <a:t>: 35%  </a:t>
              </a:r>
              <a:r>
                <a:rPr lang="en-GB" sz="1400" b="1" dirty="0">
                  <a:solidFill>
                    <a:schemeClr val="bg2">
                      <a:lumMod val="25000"/>
                    </a:schemeClr>
                  </a:solidFill>
                  <a:latin typeface="Centaur" panose="02030504050205020304" pitchFamily="18" charset="0"/>
                  <a:sym typeface="Wingdings" panose="05000000000000000000" pitchFamily="2" charset="2"/>
                </a:rPr>
                <a:t>(Back pressure)</a:t>
              </a:r>
              <a:endParaRPr lang="en-GB" sz="1400" b="1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  <a:p>
              <a:pPr marL="800100" lvl="1" indent="-342900">
                <a:buClr>
                  <a:srgbClr val="C00000"/>
                </a:buClr>
                <a:buFont typeface="+mj-lt"/>
                <a:buAutoNum type="arabicPeriod"/>
              </a:pPr>
              <a:endParaRPr lang="en-GB" sz="1400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74289" y="3901684"/>
              <a:ext cx="2888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u="sng" dirty="0">
                  <a:solidFill>
                    <a:srgbClr val="002060"/>
                  </a:solidFill>
                  <a:latin typeface="Centaur" panose="02030504050205020304" pitchFamily="18" charset="0"/>
                </a:rPr>
                <a:t>Major causes of stalls at L2</a:t>
              </a:r>
            </a:p>
          </p:txBody>
        </p:sp>
      </p:grpSp>
      <p:sp>
        <p:nvSpPr>
          <p:cNvPr id="65" name="Oval 64"/>
          <p:cNvSpPr/>
          <p:nvPr/>
        </p:nvSpPr>
        <p:spPr>
          <a:xfrm>
            <a:off x="5354070" y="1981839"/>
            <a:ext cx="860437" cy="342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 rot="5400000">
            <a:off x="5966693" y="2411457"/>
            <a:ext cx="503611" cy="31029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6134333" y="2114241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35%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68" name="Arrow: Down 67"/>
          <p:cNvSpPr/>
          <p:nvPr/>
        </p:nvSpPr>
        <p:spPr>
          <a:xfrm>
            <a:off x="758614" y="3398121"/>
            <a:ext cx="308113" cy="43060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Arrow: Down 68"/>
          <p:cNvSpPr/>
          <p:nvPr/>
        </p:nvSpPr>
        <p:spPr>
          <a:xfrm rot="10800000">
            <a:off x="910647" y="3599763"/>
            <a:ext cx="308113" cy="43060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3232299" y="934918"/>
            <a:ext cx="1974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Back Pressure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293961" y="938463"/>
            <a:ext cx="2407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Structural  Hazards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010977" y="1227236"/>
            <a:ext cx="1206767" cy="1109765"/>
            <a:chOff x="4770947" y="1272956"/>
            <a:chExt cx="1206767" cy="1109765"/>
          </a:xfrm>
        </p:grpSpPr>
        <p:sp>
          <p:nvSpPr>
            <p:cNvPr id="75" name="Oval 74"/>
            <p:cNvSpPr/>
            <p:nvPr/>
          </p:nvSpPr>
          <p:spPr>
            <a:xfrm>
              <a:off x="5117277" y="2039821"/>
              <a:ext cx="860437" cy="3429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Freeform: Shape 75"/>
            <p:cNvSpPr/>
            <p:nvPr/>
          </p:nvSpPr>
          <p:spPr>
            <a:xfrm rot="10470078">
              <a:off x="4770947" y="1272956"/>
              <a:ext cx="624293" cy="772280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4356" y="1227241"/>
            <a:ext cx="2275607" cy="1120375"/>
            <a:chOff x="2763669" y="1250916"/>
            <a:chExt cx="2275607" cy="1120375"/>
          </a:xfrm>
        </p:grpSpPr>
        <p:sp>
          <p:nvSpPr>
            <p:cNvPr id="78" name="Oval 77"/>
            <p:cNvSpPr/>
            <p:nvPr/>
          </p:nvSpPr>
          <p:spPr>
            <a:xfrm>
              <a:off x="2933547" y="2028391"/>
              <a:ext cx="2105729" cy="3429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Freeform: Shape 78"/>
            <p:cNvSpPr/>
            <p:nvPr/>
          </p:nvSpPr>
          <p:spPr>
            <a:xfrm rot="10470078">
              <a:off x="2763669" y="1250916"/>
              <a:ext cx="253956" cy="837687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35037" y="1259035"/>
            <a:ext cx="1680965" cy="1093206"/>
            <a:chOff x="5117277" y="1289515"/>
            <a:chExt cx="1680965" cy="1093206"/>
          </a:xfrm>
        </p:grpSpPr>
        <p:sp>
          <p:nvSpPr>
            <p:cNvPr id="81" name="Oval 80"/>
            <p:cNvSpPr/>
            <p:nvPr/>
          </p:nvSpPr>
          <p:spPr>
            <a:xfrm>
              <a:off x="5117277" y="2039821"/>
              <a:ext cx="860437" cy="3429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Freeform: Shape 81"/>
            <p:cNvSpPr/>
            <p:nvPr/>
          </p:nvSpPr>
          <p:spPr>
            <a:xfrm rot="10470078" flipH="1">
              <a:off x="5396035" y="1289515"/>
              <a:ext cx="1402207" cy="658366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congestion</a:t>
            </a:r>
          </a:p>
        </p:txBody>
      </p:sp>
    </p:spTree>
    <p:extLst>
      <p:ext uri="{BB962C8B-B14F-4D97-AF65-F5344CB8AC3E}">
        <p14:creationId xmlns:p14="http://schemas.microsoft.com/office/powerpoint/2010/main" val="6613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-0.00115 0.195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 animBg="1"/>
      <p:bldP spid="58" grpId="0" animBg="1"/>
      <p:bldP spid="58" grpId="1" animBg="1"/>
      <p:bldP spid="59" grpId="0" animBg="1"/>
      <p:bldP spid="59" grpId="1" animBg="1"/>
      <p:bldP spid="60" grpId="0"/>
      <p:bldP spid="60" grpId="1"/>
      <p:bldP spid="6" grpId="0" animBg="1"/>
      <p:bldP spid="6" grpId="1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  <p:bldP spid="67" grpId="0"/>
      <p:bldP spid="67" grpId="1"/>
      <p:bldP spid="68" grpId="0" animBg="1"/>
      <p:bldP spid="68" grpId="1" animBg="1"/>
      <p:bldP spid="69" grpId="0" animBg="1"/>
      <p:bldP spid="6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congestion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22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16734" y="1041634"/>
            <a:ext cx="685800" cy="581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6938" y="3962489"/>
            <a:ext cx="1145391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9202" y="2943894"/>
            <a:ext cx="849806" cy="5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5198" y="2050107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4" y="2510190"/>
            <a:ext cx="598349" cy="4414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98" y="3512039"/>
            <a:ext cx="498624" cy="4504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50" y="1601671"/>
            <a:ext cx="791520" cy="43883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57742" y="2957764"/>
            <a:ext cx="795514" cy="154498"/>
            <a:chOff x="2740085" y="3752978"/>
            <a:chExt cx="891691" cy="153621"/>
          </a:xfrm>
        </p:grpSpPr>
        <p:grpSp>
          <p:nvGrpSpPr>
            <p:cNvPr id="27" name="Group 26"/>
            <p:cNvGrpSpPr/>
            <p:nvPr/>
          </p:nvGrpSpPr>
          <p:grpSpPr>
            <a:xfrm>
              <a:off x="2740085" y="3752978"/>
              <a:ext cx="709739" cy="153621"/>
              <a:chOff x="3867150" y="3857625"/>
              <a:chExt cx="709739" cy="16205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386715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05106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233012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414964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469851" y="3752978"/>
              <a:ext cx="161925" cy="1536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0425" y="3968332"/>
            <a:ext cx="1127044" cy="159103"/>
            <a:chOff x="400425" y="3968332"/>
            <a:chExt cx="1127044" cy="159103"/>
          </a:xfrm>
        </p:grpSpPr>
        <p:grpSp>
          <p:nvGrpSpPr>
            <p:cNvPr id="34" name="Group 33"/>
            <p:cNvGrpSpPr/>
            <p:nvPr/>
          </p:nvGrpSpPr>
          <p:grpSpPr>
            <a:xfrm>
              <a:off x="400425" y="3972937"/>
              <a:ext cx="795514" cy="154498"/>
              <a:chOff x="2740085" y="3752978"/>
              <a:chExt cx="891691" cy="1536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740085" y="3752978"/>
                <a:ext cx="709739" cy="153621"/>
                <a:chOff x="3867150" y="3857625"/>
                <a:chExt cx="709739" cy="162059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86715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05106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233012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414964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3469851" y="3752978"/>
                <a:ext cx="161925" cy="1536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220682" y="3968332"/>
              <a:ext cx="306787" cy="154498"/>
              <a:chOff x="1220682" y="3960958"/>
              <a:chExt cx="306787" cy="15449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220682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83009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673272" y="2040908"/>
            <a:ext cx="569742" cy="149162"/>
            <a:chOff x="3867150" y="3857625"/>
            <a:chExt cx="709739" cy="16205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867150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51060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3012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4964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-72445" y="2343039"/>
            <a:ext cx="866491" cy="1413656"/>
            <a:chOff x="-72445" y="2343039"/>
            <a:chExt cx="866491" cy="1413656"/>
          </a:xfrm>
        </p:grpSpPr>
        <p:grpSp>
          <p:nvGrpSpPr>
            <p:cNvPr id="54" name="Group 53"/>
            <p:cNvGrpSpPr/>
            <p:nvPr/>
          </p:nvGrpSpPr>
          <p:grpSpPr>
            <a:xfrm>
              <a:off x="344759" y="2343039"/>
              <a:ext cx="277618" cy="149162"/>
              <a:chOff x="1276821" y="2350601"/>
              <a:chExt cx="277618" cy="14916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76821" y="2350601"/>
                <a:ext cx="129985" cy="1491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24454" y="2350601"/>
                <a:ext cx="129985" cy="1491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204092" y="3328107"/>
              <a:ext cx="129985" cy="149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1725" y="3328107"/>
              <a:ext cx="129985" cy="149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18997" y="2492201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L1 MSHR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-72445" y="3479696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L2 MSHR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778530" y="1772442"/>
            <a:ext cx="5050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Category-1: </a:t>
            </a:r>
            <a:r>
              <a:rPr lang="en-GB" sz="1600" b="1" dirty="0">
                <a:solidFill>
                  <a:srgbClr val="C00000"/>
                </a:solidFill>
                <a:latin typeface="Centaur" panose="02030504050205020304" pitchFamily="18" charset="0"/>
              </a:rPr>
              <a:t>Operate at peak throughput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Minimize stalls by exploiting existing peak throughput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e.g. MSHRs, Access Queue size</a:t>
            </a:r>
          </a:p>
          <a:p>
            <a:pPr lvl="1">
              <a:buClr>
                <a:srgbClr val="C00000"/>
              </a:buClr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</a:p>
          <a:p>
            <a:pPr lvl="1">
              <a:buClr>
                <a:srgbClr val="C00000"/>
              </a:buClr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Category-2:</a:t>
            </a:r>
            <a:r>
              <a:rPr lang="en-GB" sz="1600" b="1" dirty="0">
                <a:solidFill>
                  <a:srgbClr val="C00000"/>
                </a:solidFill>
                <a:latin typeface="Centaur" panose="02030504050205020304" pitchFamily="18" charset="0"/>
              </a:rPr>
              <a:t> Increase peak throughput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Minimize stalls by increasing the peak throughput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e.g. Crossbar flit size, DRAM bus width</a:t>
            </a:r>
          </a:p>
        </p:txBody>
      </p:sp>
      <p:sp>
        <p:nvSpPr>
          <p:cNvPr id="2" name="Rectangle 1"/>
          <p:cNvSpPr/>
          <p:nvPr/>
        </p:nvSpPr>
        <p:spPr>
          <a:xfrm>
            <a:off x="1702231" y="996434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u="sng" dirty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</a:rPr>
              <a:t>Classifying the Design Space</a:t>
            </a:r>
            <a:endParaRPr lang="en-GB" sz="2000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1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Design Space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16734" y="1041634"/>
            <a:ext cx="685800" cy="581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6938" y="3962489"/>
            <a:ext cx="1145391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9202" y="2943894"/>
            <a:ext cx="849806" cy="5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5198" y="2050107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4" y="2510190"/>
            <a:ext cx="598349" cy="4414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98" y="3512039"/>
            <a:ext cx="498624" cy="4504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50" y="1601671"/>
            <a:ext cx="791520" cy="43883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57742" y="2957764"/>
            <a:ext cx="795514" cy="154498"/>
            <a:chOff x="2740085" y="3752978"/>
            <a:chExt cx="891691" cy="153621"/>
          </a:xfrm>
        </p:grpSpPr>
        <p:grpSp>
          <p:nvGrpSpPr>
            <p:cNvPr id="27" name="Group 26"/>
            <p:cNvGrpSpPr/>
            <p:nvPr/>
          </p:nvGrpSpPr>
          <p:grpSpPr>
            <a:xfrm>
              <a:off x="2740085" y="3752978"/>
              <a:ext cx="709739" cy="153621"/>
              <a:chOff x="3867150" y="3857625"/>
              <a:chExt cx="709739" cy="16205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386715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05106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233012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414964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469851" y="3752978"/>
              <a:ext cx="161925" cy="1536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0425" y="3968332"/>
            <a:ext cx="1127044" cy="159103"/>
            <a:chOff x="400425" y="3968332"/>
            <a:chExt cx="1127044" cy="159103"/>
          </a:xfrm>
        </p:grpSpPr>
        <p:grpSp>
          <p:nvGrpSpPr>
            <p:cNvPr id="34" name="Group 33"/>
            <p:cNvGrpSpPr/>
            <p:nvPr/>
          </p:nvGrpSpPr>
          <p:grpSpPr>
            <a:xfrm>
              <a:off x="400425" y="3972937"/>
              <a:ext cx="795514" cy="154498"/>
              <a:chOff x="2740085" y="3752978"/>
              <a:chExt cx="891691" cy="1536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740085" y="3752978"/>
                <a:ext cx="709739" cy="153621"/>
                <a:chOff x="3867150" y="3857625"/>
                <a:chExt cx="709739" cy="162059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86715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05106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233012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414964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3469851" y="3752978"/>
                <a:ext cx="161925" cy="1536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220682" y="3968332"/>
              <a:ext cx="306787" cy="154498"/>
              <a:chOff x="1220682" y="3960958"/>
              <a:chExt cx="306787" cy="15449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220682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83009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673272" y="2040908"/>
            <a:ext cx="569742" cy="149162"/>
            <a:chOff x="3867150" y="3857625"/>
            <a:chExt cx="709739" cy="16205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867150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51060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3012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4964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-72445" y="2343039"/>
            <a:ext cx="866491" cy="1413656"/>
            <a:chOff x="-72445" y="2343039"/>
            <a:chExt cx="866491" cy="1413656"/>
          </a:xfrm>
        </p:grpSpPr>
        <p:grpSp>
          <p:nvGrpSpPr>
            <p:cNvPr id="54" name="Group 53"/>
            <p:cNvGrpSpPr/>
            <p:nvPr/>
          </p:nvGrpSpPr>
          <p:grpSpPr>
            <a:xfrm>
              <a:off x="344759" y="2343039"/>
              <a:ext cx="277618" cy="149162"/>
              <a:chOff x="1276821" y="2350601"/>
              <a:chExt cx="277618" cy="14916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76821" y="2350601"/>
                <a:ext cx="129985" cy="1491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24454" y="2350601"/>
                <a:ext cx="129985" cy="14916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204092" y="3328107"/>
              <a:ext cx="129985" cy="149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1725" y="3328107"/>
              <a:ext cx="129985" cy="149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18997" y="2492201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L1 MSHR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-72445" y="3479696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L2 MSHR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63701" y="733804"/>
            <a:ext cx="31922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Miss Queue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MSHR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Memory pipeline width</a:t>
            </a:r>
            <a:br>
              <a:rPr lang="en-GB" sz="8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</a:br>
            <a:endParaRPr lang="en-GB" sz="8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L2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L2 Miss/Response Queue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L2 MSHR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L2 Data Port Width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L2 Banks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Flit Size (Crossbar)</a:t>
            </a:r>
            <a:r>
              <a:rPr lang="en-GB" sz="800" dirty="0">
                <a:solidFill>
                  <a:srgbClr val="FF0000"/>
                </a:solidFill>
                <a:latin typeface="Centaur" panose="02030504050205020304" pitchFamily="18" charset="0"/>
              </a:rPr>
              <a:t>          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DRAM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Scheduler Queue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Banks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Bus width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2" name="Arrow: Down 1"/>
          <p:cNvSpPr/>
          <p:nvPr/>
        </p:nvSpPr>
        <p:spPr>
          <a:xfrm rot="10800000">
            <a:off x="2822714" y="2673625"/>
            <a:ext cx="249682" cy="25589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Down 50"/>
          <p:cNvSpPr/>
          <p:nvPr/>
        </p:nvSpPr>
        <p:spPr>
          <a:xfrm rot="10800000">
            <a:off x="2835968" y="2955232"/>
            <a:ext cx="249682" cy="25589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Down 51"/>
          <p:cNvSpPr/>
          <p:nvPr/>
        </p:nvSpPr>
        <p:spPr>
          <a:xfrm rot="10800000">
            <a:off x="2835968" y="3233524"/>
            <a:ext cx="249682" cy="25589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Down 61"/>
          <p:cNvSpPr/>
          <p:nvPr/>
        </p:nvSpPr>
        <p:spPr>
          <a:xfrm rot="10800000">
            <a:off x="2819405" y="4340078"/>
            <a:ext cx="249682" cy="25589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57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congestion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801468" y="3861469"/>
            <a:ext cx="3350314" cy="366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Scaling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L1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 parameters by 4x</a:t>
            </a:r>
          </a:p>
        </p:txBody>
      </p:sp>
      <p:sp>
        <p:nvSpPr>
          <p:cNvPr id="65" name="Oval 64"/>
          <p:cNvSpPr/>
          <p:nvPr/>
        </p:nvSpPr>
        <p:spPr>
          <a:xfrm>
            <a:off x="941031" y="1099325"/>
            <a:ext cx="860437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Oval 69"/>
          <p:cNvSpPr/>
          <p:nvPr/>
        </p:nvSpPr>
        <p:spPr>
          <a:xfrm rot="5400000">
            <a:off x="6096597" y="2918219"/>
            <a:ext cx="265507" cy="161925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6180536" y="2706091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4%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5988" y="2784272"/>
            <a:ext cx="232012" cy="31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70" grpId="0" animBg="1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25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801468" y="3861469"/>
            <a:ext cx="3350314" cy="366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Scaling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L1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 parameters by 4x</a:t>
            </a:r>
          </a:p>
        </p:txBody>
      </p:sp>
      <p:sp>
        <p:nvSpPr>
          <p:cNvPr id="65" name="Oval 64"/>
          <p:cNvSpPr/>
          <p:nvPr/>
        </p:nvSpPr>
        <p:spPr>
          <a:xfrm>
            <a:off x="941031" y="1099325"/>
            <a:ext cx="860437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Oval 69"/>
          <p:cNvSpPr/>
          <p:nvPr/>
        </p:nvSpPr>
        <p:spPr>
          <a:xfrm rot="5400000">
            <a:off x="6096597" y="2918219"/>
            <a:ext cx="265507" cy="161925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6180536" y="2706091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4%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 rot="5400000">
            <a:off x="1353743" y="3022399"/>
            <a:ext cx="403022" cy="17680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/>
          <p:cNvSpPr/>
          <p:nvPr/>
        </p:nvSpPr>
        <p:spPr>
          <a:xfrm rot="5400000">
            <a:off x="576135" y="3015552"/>
            <a:ext cx="403022" cy="1905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/>
          <p:cNvSpPr/>
          <p:nvPr/>
        </p:nvSpPr>
        <p:spPr>
          <a:xfrm rot="5400000">
            <a:off x="4865465" y="3054571"/>
            <a:ext cx="403022" cy="13151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/>
          <p:cNvSpPr/>
          <p:nvPr/>
        </p:nvSpPr>
        <p:spPr>
          <a:xfrm rot="5400000">
            <a:off x="5641992" y="3039284"/>
            <a:ext cx="412545" cy="15256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632308" y="2698967"/>
            <a:ext cx="620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FF0000"/>
                </a:solidFill>
                <a:latin typeface="Centaur" panose="02030504050205020304" pitchFamily="18" charset="0"/>
              </a:rPr>
              <a:t>- 33%</a:t>
            </a:r>
            <a:endParaRPr lang="en-GB" sz="12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45591" y="2703132"/>
            <a:ext cx="614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FF0000"/>
                </a:solidFill>
                <a:latin typeface="Centaur" panose="02030504050205020304" pitchFamily="18" charset="0"/>
              </a:rPr>
              <a:t>- 25%</a:t>
            </a:r>
            <a:endParaRPr lang="en-GB" sz="12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80089" y="2670391"/>
            <a:ext cx="60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FF0000"/>
                </a:solidFill>
                <a:latin typeface="Centaur" panose="02030504050205020304" pitchFamily="18" charset="0"/>
              </a:rPr>
              <a:t>- 13%</a:t>
            </a:r>
            <a:endParaRPr lang="en-GB" sz="12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66135" y="2641817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FF0000"/>
                </a:solidFill>
                <a:latin typeface="Centaur" panose="02030504050205020304" pitchFamily="18" charset="0"/>
              </a:rPr>
              <a:t>- 7%</a:t>
            </a:r>
            <a:endParaRPr lang="en-GB" sz="12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35901" y="4324454"/>
            <a:ext cx="5519737" cy="4427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</a:rPr>
              <a:t>Improving bandwidth in </a:t>
            </a: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isolation</a:t>
            </a:r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</a:rPr>
              <a:t> can lead to even more congestion at the lower levels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5988" y="2784272"/>
            <a:ext cx="232012" cy="31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congestion</a:t>
            </a:r>
          </a:p>
        </p:txBody>
      </p:sp>
    </p:spTree>
    <p:extLst>
      <p:ext uri="{BB962C8B-B14F-4D97-AF65-F5344CB8AC3E}">
        <p14:creationId xmlns:p14="http://schemas.microsoft.com/office/powerpoint/2010/main" val="27791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26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245125"/>
            <a:ext cx="2828925" cy="282892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35901" y="4324454"/>
            <a:ext cx="5519737" cy="4428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</a:rPr>
              <a:t>Improving bandwidth in </a:t>
            </a: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isolation</a:t>
            </a:r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</a:rPr>
              <a:t> can lead to even more </a:t>
            </a:r>
            <a:r>
              <a:rPr lang="en-GB" sz="1600" b="1">
                <a:solidFill>
                  <a:srgbClr val="002060"/>
                </a:solidFill>
                <a:latin typeface="Centaur" panose="02030504050205020304" pitchFamily="18" charset="0"/>
              </a:rPr>
              <a:t>congestion at </a:t>
            </a:r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</a:rPr>
              <a:t>the lower levels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3025" y="875792"/>
            <a:ext cx="3635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Core frequency scaling on real GTX 480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congestion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57740" y="1600200"/>
            <a:ext cx="1858201" cy="1666875"/>
            <a:chOff x="4757740" y="1600200"/>
            <a:chExt cx="1858201" cy="1666875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810125" y="1600200"/>
              <a:ext cx="0" cy="1666875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757740" y="2265371"/>
              <a:ext cx="18582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aur" panose="02030504050205020304" pitchFamily="18" charset="0"/>
                </a:rPr>
                <a:t>Up to 23% slowdown</a:t>
              </a:r>
              <a:endPara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45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27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01468" y="3861469"/>
            <a:ext cx="3350314" cy="366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Scaling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L2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 parameters by 4x</a:t>
            </a:r>
          </a:p>
        </p:txBody>
      </p:sp>
      <p:sp>
        <p:nvSpPr>
          <p:cNvPr id="15" name="Oval 14"/>
          <p:cNvSpPr/>
          <p:nvPr/>
        </p:nvSpPr>
        <p:spPr>
          <a:xfrm>
            <a:off x="1931631" y="1118952"/>
            <a:ext cx="860437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/>
          <p:cNvSpPr/>
          <p:nvPr/>
        </p:nvSpPr>
        <p:spPr>
          <a:xfrm rot="5400000">
            <a:off x="5934996" y="2579287"/>
            <a:ext cx="719917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133971" y="2163674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59%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5901" y="4353029"/>
            <a:ext cx="5519737" cy="4142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</a:rPr>
              <a:t>Shows the criticality of the L2 bandwidth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5988" y="2784272"/>
            <a:ext cx="232012" cy="31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congestion</a:t>
            </a:r>
          </a:p>
        </p:txBody>
      </p:sp>
    </p:spTree>
    <p:extLst>
      <p:ext uri="{BB962C8B-B14F-4D97-AF65-F5344CB8AC3E}">
        <p14:creationId xmlns:p14="http://schemas.microsoft.com/office/powerpoint/2010/main" val="254599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28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58618" y="3914775"/>
            <a:ext cx="3350314" cy="5143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Scaling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DRAM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 parameters by 4x (HBM)</a:t>
            </a:r>
          </a:p>
        </p:txBody>
      </p:sp>
      <p:sp>
        <p:nvSpPr>
          <p:cNvPr id="13" name="Oval 12"/>
          <p:cNvSpPr/>
          <p:nvPr/>
        </p:nvSpPr>
        <p:spPr>
          <a:xfrm>
            <a:off x="2798406" y="1118952"/>
            <a:ext cx="860437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/>
        </p:nvSpPr>
        <p:spPr>
          <a:xfrm rot="5400000">
            <a:off x="6186488" y="2776539"/>
            <a:ext cx="323848" cy="238125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209279" y="2506573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11%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5988" y="2784272"/>
            <a:ext cx="232012" cy="31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congestion</a:t>
            </a:r>
          </a:p>
        </p:txBody>
      </p:sp>
    </p:spTree>
    <p:extLst>
      <p:ext uri="{BB962C8B-B14F-4D97-AF65-F5344CB8AC3E}">
        <p14:creationId xmlns:p14="http://schemas.microsoft.com/office/powerpoint/2010/main" val="207899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29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25988" y="2784272"/>
            <a:ext cx="232012" cy="31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801468" y="3861469"/>
            <a:ext cx="3350314" cy="366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Scaling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L1 and L2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 parameters by 4x</a:t>
            </a:r>
          </a:p>
        </p:txBody>
      </p:sp>
      <p:sp>
        <p:nvSpPr>
          <p:cNvPr id="14" name="Oval 13"/>
          <p:cNvSpPr/>
          <p:nvPr/>
        </p:nvSpPr>
        <p:spPr>
          <a:xfrm>
            <a:off x="3779481" y="1118952"/>
            <a:ext cx="860437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 rot="5400000">
            <a:off x="6050757" y="2631283"/>
            <a:ext cx="704848" cy="147637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237854" y="2125573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69%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32861" y="1935074"/>
            <a:ext cx="596204" cy="988108"/>
            <a:chOff x="5732861" y="1935074"/>
            <a:chExt cx="596204" cy="988108"/>
          </a:xfrm>
        </p:grpSpPr>
        <p:sp>
          <p:nvSpPr>
            <p:cNvPr id="17" name="TextBox 16"/>
            <p:cNvSpPr txBox="1"/>
            <p:nvPr/>
          </p:nvSpPr>
          <p:spPr>
            <a:xfrm>
              <a:off x="5800596" y="1935074"/>
              <a:ext cx="52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59%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32861" y="2401291"/>
              <a:ext cx="52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4%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5970829" y="2556369"/>
              <a:ext cx="267025" cy="366813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086747" y="2174964"/>
              <a:ext cx="151107" cy="381405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79886" y="1972666"/>
            <a:ext cx="596204" cy="1081862"/>
            <a:chOff x="979886" y="1972666"/>
            <a:chExt cx="596204" cy="1081862"/>
          </a:xfrm>
        </p:grpSpPr>
        <p:sp>
          <p:nvSpPr>
            <p:cNvPr id="28" name="TextBox 27"/>
            <p:cNvSpPr txBox="1"/>
            <p:nvPr/>
          </p:nvSpPr>
          <p:spPr>
            <a:xfrm>
              <a:off x="979886" y="1972666"/>
              <a:ext cx="596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- 13%</a:t>
              </a:r>
              <a:endParaRPr lang="en-GB" sz="1200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1284529" y="2165844"/>
              <a:ext cx="267025" cy="888684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14296" y="1592174"/>
            <a:ext cx="571629" cy="422552"/>
            <a:chOff x="1114296" y="1592174"/>
            <a:chExt cx="571629" cy="422552"/>
          </a:xfrm>
        </p:grpSpPr>
        <p:sp>
          <p:nvSpPr>
            <p:cNvPr id="27" name="TextBox 26"/>
            <p:cNvSpPr txBox="1"/>
            <p:nvPr/>
          </p:nvSpPr>
          <p:spPr>
            <a:xfrm>
              <a:off x="1114296" y="1592174"/>
              <a:ext cx="571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212%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1400447" y="1784439"/>
              <a:ext cx="151107" cy="230287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23896" y="1525499"/>
            <a:ext cx="571629" cy="409575"/>
            <a:chOff x="1723896" y="1525499"/>
            <a:chExt cx="571629" cy="409575"/>
          </a:xfrm>
        </p:grpSpPr>
        <p:sp>
          <p:nvSpPr>
            <p:cNvPr id="31" name="TextBox 30"/>
            <p:cNvSpPr txBox="1"/>
            <p:nvPr/>
          </p:nvSpPr>
          <p:spPr>
            <a:xfrm>
              <a:off x="1723896" y="1525499"/>
              <a:ext cx="571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226%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 flipH="1">
              <a:off x="1743966" y="1704975"/>
              <a:ext cx="228109" cy="230099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Oval 32"/>
          <p:cNvSpPr/>
          <p:nvPr/>
        </p:nvSpPr>
        <p:spPr>
          <a:xfrm>
            <a:off x="1493481" y="3223977"/>
            <a:ext cx="430569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288558" y="4372210"/>
            <a:ext cx="2326563" cy="3661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</a:rPr>
              <a:t>A case for </a:t>
            </a: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synergistic</a:t>
            </a:r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</a:rPr>
              <a:t> scaling!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congestion</a:t>
            </a:r>
          </a:p>
        </p:txBody>
      </p:sp>
    </p:spTree>
    <p:extLst>
      <p:ext uri="{BB962C8B-B14F-4D97-AF65-F5344CB8AC3E}">
        <p14:creationId xmlns:p14="http://schemas.microsoft.com/office/powerpoint/2010/main" val="4287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33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on GPUs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90316"/>
            <a:chOff x="1162050" y="1438274"/>
            <a:chExt cx="4014795" cy="59031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1380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63" y="1705118"/>
            <a:ext cx="791661" cy="22191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48" y="1689686"/>
            <a:ext cx="791661" cy="223461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122" y="1714409"/>
            <a:ext cx="791661" cy="221891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000" y="1714409"/>
            <a:ext cx="791661" cy="221941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9634" y="3924301"/>
            <a:ext cx="5058395" cy="126704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5347125" y="3421489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D50E09"/>
                </a:solidFill>
              </a:rPr>
              <a:t>Bandwidth Bottleneck</a:t>
            </a:r>
          </a:p>
        </p:txBody>
      </p:sp>
      <p:pic>
        <p:nvPicPr>
          <p:cNvPr id="2" name="Graphic 1" descr="Arrow: Counterclockwise curv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29755" flipH="1">
            <a:off x="111883" y="1072533"/>
            <a:ext cx="1141885" cy="1194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1" y="754372"/>
            <a:ext cx="91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Kernel</a:t>
            </a:r>
            <a:r>
              <a:rPr lang="en-GB" sz="2400" dirty="0"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</a:p>
        </p:txBody>
      </p:sp>
      <p:pic>
        <p:nvPicPr>
          <p:cNvPr id="6" name="Graphic 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2182" y="712199"/>
            <a:ext cx="464654" cy="464654"/>
          </a:xfrm>
          <a:prstGeom prst="rect">
            <a:avLst/>
          </a:prstGeom>
        </p:spPr>
      </p:pic>
      <p:pic>
        <p:nvPicPr>
          <p:cNvPr id="26" name="Graphic 2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1847" y="719899"/>
            <a:ext cx="464654" cy="464654"/>
          </a:xfrm>
          <a:prstGeom prst="rect">
            <a:avLst/>
          </a:prstGeom>
        </p:spPr>
      </p:pic>
      <p:pic>
        <p:nvPicPr>
          <p:cNvPr id="27" name="Graphic 26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1512" y="719899"/>
            <a:ext cx="464654" cy="464654"/>
          </a:xfrm>
          <a:prstGeom prst="rect">
            <a:avLst/>
          </a:prstGeom>
        </p:spPr>
      </p:pic>
      <p:pic>
        <p:nvPicPr>
          <p:cNvPr id="28" name="Graphic 27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4283" y="717968"/>
            <a:ext cx="464654" cy="46465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58" y="1693001"/>
            <a:ext cx="791661" cy="223461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514" y="1694132"/>
            <a:ext cx="791661" cy="22346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74" y="1696316"/>
            <a:ext cx="791661" cy="223461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12" y="1706255"/>
            <a:ext cx="791661" cy="223461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548168" y="1070893"/>
            <a:ext cx="109017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Memory-intensive</a:t>
            </a:r>
          </a:p>
          <a:p>
            <a:pPr algn="ctr"/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applications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85075" y="1926100"/>
            <a:ext cx="124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Host CPU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to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GPU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93342" y="663358"/>
            <a:ext cx="171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Hardware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Scheduler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3982" y="2131009"/>
            <a:ext cx="14414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Latencies grow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13013" y="2622262"/>
            <a:ext cx="164721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Appear in </a:t>
            </a: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critical</a:t>
            </a: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path</a:t>
            </a:r>
          </a:p>
        </p:txBody>
      </p:sp>
    </p:spTree>
    <p:extLst>
      <p:ext uri="{BB962C8B-B14F-4D97-AF65-F5344CB8AC3E}">
        <p14:creationId xmlns:p14="http://schemas.microsoft.com/office/powerpoint/2010/main" val="97098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30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25988" y="2784272"/>
            <a:ext cx="232012" cy="31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801468" y="3861469"/>
            <a:ext cx="3350314" cy="366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Scaling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L1 and L2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 parameters by 4x</a:t>
            </a:r>
          </a:p>
        </p:txBody>
      </p:sp>
      <p:sp>
        <p:nvSpPr>
          <p:cNvPr id="14" name="Oval 13"/>
          <p:cNvSpPr/>
          <p:nvPr/>
        </p:nvSpPr>
        <p:spPr>
          <a:xfrm>
            <a:off x="3779481" y="1118952"/>
            <a:ext cx="860437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 rot="5400000">
            <a:off x="6050757" y="2631283"/>
            <a:ext cx="704848" cy="147637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237854" y="2125573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69%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6502" y="2006125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11%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033134" y="2228851"/>
            <a:ext cx="324770" cy="704850"/>
          </a:xfrm>
          <a:custGeom>
            <a:avLst/>
            <a:gdLst>
              <a:gd name="connsiteX0" fmla="*/ 0 w 209550"/>
              <a:gd name="connsiteY0" fmla="*/ 0 h 171450"/>
              <a:gd name="connsiteX1" fmla="*/ 209550 w 209550"/>
              <a:gd name="connsiteY1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171450">
                <a:moveTo>
                  <a:pt x="0" y="0"/>
                </a:moveTo>
                <a:cubicBezTo>
                  <a:pt x="80169" y="70644"/>
                  <a:pt x="160338" y="141288"/>
                  <a:pt x="209550" y="171450"/>
                </a:cubicBezTo>
              </a:path>
            </a:pathLst>
          </a:custGeom>
          <a:noFill/>
          <a:ln>
            <a:solidFill>
              <a:srgbClr val="D50E0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979886" y="4296010"/>
            <a:ext cx="5081823" cy="4914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</a:rPr>
              <a:t>Higher speedup on mitigating congestion in the </a:t>
            </a: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cache hierarchy</a:t>
            </a:r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</a:rPr>
              <a:t> compared to DRAM (as done in </a:t>
            </a: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HBM</a:t>
            </a:r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</a:rPr>
              <a:t>)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congestion</a:t>
            </a:r>
          </a:p>
        </p:txBody>
      </p:sp>
    </p:spTree>
    <p:extLst>
      <p:ext uri="{BB962C8B-B14F-4D97-AF65-F5344CB8AC3E}">
        <p14:creationId xmlns:p14="http://schemas.microsoft.com/office/powerpoint/2010/main" val="162926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31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25988" y="2784272"/>
            <a:ext cx="232012" cy="31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60531" y="1118952"/>
            <a:ext cx="1040169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/>
        </p:nvSpPr>
        <p:spPr>
          <a:xfrm rot="5400000">
            <a:off x="6107907" y="2574133"/>
            <a:ext cx="704848" cy="147637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228329" y="2049373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76%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1468" y="3861469"/>
            <a:ext cx="3665882" cy="366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Scaling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L2 and DRAM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 parameters by 4x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congestion</a:t>
            </a:r>
          </a:p>
        </p:txBody>
      </p:sp>
    </p:spTree>
    <p:extLst>
      <p:ext uri="{BB962C8B-B14F-4D97-AF65-F5344CB8AC3E}">
        <p14:creationId xmlns:p14="http://schemas.microsoft.com/office/powerpoint/2010/main" val="149879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32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25988" y="2784272"/>
            <a:ext cx="232012" cy="31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874981" y="1118952"/>
            <a:ext cx="860437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 rot="5400000">
            <a:off x="6127428" y="2497462"/>
            <a:ext cx="781048" cy="167629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247379" y="1982698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90%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49017" y="3861469"/>
            <a:ext cx="4632669" cy="366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Scaling the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entire memory hierarchy 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by 4x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congestion</a:t>
            </a:r>
          </a:p>
        </p:txBody>
      </p:sp>
    </p:spTree>
    <p:extLst>
      <p:ext uri="{BB962C8B-B14F-4D97-AF65-F5344CB8AC3E}">
        <p14:creationId xmlns:p14="http://schemas.microsoft.com/office/powerpoint/2010/main" val="140673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Pruning the Design Space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8" y="1142764"/>
            <a:ext cx="6386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Scaling all architectural parameters by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4x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impractical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Need to prune the design space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We now know the …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Causes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of congestion (at each memory level)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Effects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entaur" panose="02030504050205020304" pitchFamily="18" charset="0"/>
              </a:rPr>
              <a:t> of reducing congestion (at different memory levels)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2524" y="3276600"/>
            <a:ext cx="4257835" cy="13062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C00000"/>
              </a:buClr>
            </a:pPr>
            <a:r>
              <a:rPr lang="en-GB" b="1" u="sng" dirty="0">
                <a:solidFill>
                  <a:srgbClr val="FF0000"/>
                </a:solidFill>
                <a:latin typeface="Centaur" panose="02030504050205020304" pitchFamily="18" charset="0"/>
              </a:rPr>
              <a:t>Cost effective configuration</a:t>
            </a:r>
          </a:p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Mitigate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causes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where the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effect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is maximum</a:t>
            </a:r>
          </a:p>
          <a:p>
            <a:pPr algn="ctr">
              <a:buClr>
                <a:srgbClr val="C00000"/>
              </a:buClr>
            </a:pPr>
            <a:endParaRPr lang="en-GB" b="1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algn="ctr">
              <a:buClr>
                <a:srgbClr val="C00000"/>
              </a:buClr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Boost bandwidth resources where it hurts most!        </a:t>
            </a:r>
          </a:p>
        </p:txBody>
      </p:sp>
    </p:spTree>
    <p:extLst>
      <p:ext uri="{BB962C8B-B14F-4D97-AF65-F5344CB8AC3E}">
        <p14:creationId xmlns:p14="http://schemas.microsoft.com/office/powerpoint/2010/main" val="150889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Design Space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5574" y="714139"/>
            <a:ext cx="31922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Miss Queue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MSHR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Memory pipeline width</a:t>
            </a:r>
            <a:br>
              <a:rPr lang="en-GB" sz="8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</a:br>
            <a:endParaRPr lang="en-GB" sz="8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L2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L2 Miss/Response Queue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L2 MSHR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L2 Data Port Width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L2 Banks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Flit Size (Crossbar)</a:t>
            </a:r>
            <a:r>
              <a:rPr lang="en-GB" sz="800" dirty="0">
                <a:solidFill>
                  <a:srgbClr val="FF0000"/>
                </a:solidFill>
                <a:latin typeface="Centaur" panose="02030504050205020304" pitchFamily="18" charset="0"/>
              </a:rPr>
              <a:t>          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DRAM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Scheduler Queue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Banks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Bus width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67412" y="2836897"/>
            <a:ext cx="1480146" cy="11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29312" y="2579722"/>
            <a:ext cx="890038" cy="1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19787" y="3094072"/>
            <a:ext cx="751923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538837" y="4002135"/>
            <a:ext cx="1280563" cy="6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29312" y="4237073"/>
            <a:ext cx="485226" cy="7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500737" y="4473542"/>
            <a:ext cx="806748" cy="11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4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Design Space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35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5574" y="714139"/>
            <a:ext cx="3192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L1 Miss Queue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MSHR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Memory pipeline width</a:t>
            </a:r>
            <a:br>
              <a:rPr lang="en-GB" sz="8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</a:br>
            <a:endParaRPr lang="en-GB" sz="800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L2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L2 Miss/Response Queue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Flit Size (Crossbar)</a:t>
            </a:r>
            <a:r>
              <a:rPr lang="en-GB" sz="800" dirty="0">
                <a:solidFill>
                  <a:srgbClr val="FF0000"/>
                </a:solidFill>
                <a:latin typeface="Centaur" panose="02030504050205020304" pitchFamily="18" charset="0"/>
              </a:rPr>
              <a:t>          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19400" y="1219200"/>
            <a:ext cx="214312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09950" y="1676400"/>
            <a:ext cx="1552575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62350" y="1876425"/>
            <a:ext cx="1400175" cy="49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81575" y="1626682"/>
            <a:ext cx="1544333" cy="36613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Simple Buffers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58486" y="2052967"/>
            <a:ext cx="2187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Minimal cost of scaling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172836" y="2424442"/>
            <a:ext cx="112396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Scale by 4x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198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" grpId="0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design-space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36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5574" y="714139"/>
            <a:ext cx="3192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L1 Miss Queue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MSHR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Memory pipeline width</a:t>
            </a:r>
            <a:br>
              <a:rPr lang="en-GB" sz="8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</a:br>
            <a:endParaRPr lang="en-GB" sz="800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L2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L2 Miss/Response Queue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Flit Size (Crossbar)</a:t>
            </a:r>
            <a:r>
              <a:rPr lang="en-GB" sz="800" dirty="0">
                <a:solidFill>
                  <a:srgbClr val="FF0000"/>
                </a:solidFill>
                <a:latin typeface="Centaur" panose="02030504050205020304" pitchFamily="18" charset="0"/>
              </a:rPr>
              <a:t>          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38400" y="1428750"/>
            <a:ext cx="1981200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419601" y="1428750"/>
            <a:ext cx="2106308" cy="56406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Fully Associative Array</a:t>
            </a:r>
          </a:p>
        </p:txBody>
      </p:sp>
      <p:sp>
        <p:nvSpPr>
          <p:cNvPr id="2" name="Rectangle 1"/>
          <p:cNvSpPr/>
          <p:nvPr/>
        </p:nvSpPr>
        <p:spPr>
          <a:xfrm>
            <a:off x="4325111" y="1976767"/>
            <a:ext cx="227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Moderate cost of scaling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775961" y="2395867"/>
            <a:ext cx="128746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Scale by 1.5x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87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design-space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37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5574" y="714139"/>
            <a:ext cx="3192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L1 Miss Queue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MSHR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Memory pipeline width</a:t>
            </a:r>
            <a:br>
              <a:rPr lang="en-GB" sz="8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</a:br>
            <a:endParaRPr lang="en-GB" sz="800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L2 parameters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L2 Miss/Response Queue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Flit Size (Crossbar)</a:t>
            </a:r>
            <a:r>
              <a:rPr lang="en-GB" sz="800" dirty="0">
                <a:solidFill>
                  <a:srgbClr val="FF0000"/>
                </a:solidFill>
                <a:latin typeface="Centaur" panose="02030504050205020304" pitchFamily="18" charset="0"/>
              </a:rPr>
              <a:t>          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8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47558" y="3143250"/>
            <a:ext cx="991042" cy="15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2888" y="2920090"/>
            <a:ext cx="2409825" cy="36613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32+32 Baseline Crossbar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99979" y="3345616"/>
            <a:ext cx="3315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Scales quadratically with flit size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184649" y="3717189"/>
            <a:ext cx="218122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“Asymmetric Crossbar”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565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 Crossbar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38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16734" y="1041634"/>
            <a:ext cx="685800" cy="581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6938" y="3962489"/>
            <a:ext cx="1145391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9202" y="2943894"/>
            <a:ext cx="849806" cy="5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5198" y="2050107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4" y="2510190"/>
            <a:ext cx="598349" cy="4414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98" y="3512039"/>
            <a:ext cx="498624" cy="4504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50" y="1601671"/>
            <a:ext cx="791520" cy="43883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57742" y="2957764"/>
            <a:ext cx="795514" cy="154498"/>
            <a:chOff x="2740085" y="3752978"/>
            <a:chExt cx="891691" cy="153621"/>
          </a:xfrm>
        </p:grpSpPr>
        <p:grpSp>
          <p:nvGrpSpPr>
            <p:cNvPr id="28" name="Group 27"/>
            <p:cNvGrpSpPr/>
            <p:nvPr/>
          </p:nvGrpSpPr>
          <p:grpSpPr>
            <a:xfrm>
              <a:off x="2740085" y="3752978"/>
              <a:ext cx="709739" cy="153621"/>
              <a:chOff x="3867150" y="3857625"/>
              <a:chExt cx="709739" cy="16205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386715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51060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233012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414964" y="3857625"/>
                <a:ext cx="161925" cy="1620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3469851" y="3752978"/>
              <a:ext cx="161925" cy="1536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0425" y="3968332"/>
            <a:ext cx="1127044" cy="159103"/>
            <a:chOff x="400425" y="3968332"/>
            <a:chExt cx="1127044" cy="159103"/>
          </a:xfrm>
        </p:grpSpPr>
        <p:grpSp>
          <p:nvGrpSpPr>
            <p:cNvPr id="35" name="Group 34"/>
            <p:cNvGrpSpPr/>
            <p:nvPr/>
          </p:nvGrpSpPr>
          <p:grpSpPr>
            <a:xfrm>
              <a:off x="400425" y="3972937"/>
              <a:ext cx="795514" cy="154498"/>
              <a:chOff x="2740085" y="3752978"/>
              <a:chExt cx="891691" cy="15362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740085" y="3752978"/>
                <a:ext cx="709739" cy="153621"/>
                <a:chOff x="3867150" y="3857625"/>
                <a:chExt cx="709739" cy="162059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386715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051060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233012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414964" y="3857625"/>
                  <a:ext cx="161925" cy="16205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3469851" y="3752978"/>
                <a:ext cx="161925" cy="1536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220682" y="3968332"/>
              <a:ext cx="306787" cy="154498"/>
              <a:chOff x="1220682" y="3960958"/>
              <a:chExt cx="306787" cy="15449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220682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83009" y="3960958"/>
                <a:ext cx="144460" cy="154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73272" y="2040908"/>
            <a:ext cx="569742" cy="149162"/>
            <a:chOff x="3867150" y="3857625"/>
            <a:chExt cx="709739" cy="16205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3867150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51060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33012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14964" y="3857625"/>
              <a:ext cx="161925" cy="1620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397535" y="1799584"/>
            <a:ext cx="977606" cy="56741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Centaur" panose="02030504050205020304" pitchFamily="18" charset="0"/>
              </a:rPr>
              <a:t>L1-L2 Crossbar</a:t>
            </a:r>
          </a:p>
        </p:txBody>
      </p:sp>
      <p:cxnSp>
        <p:nvCxnSpPr>
          <p:cNvPr id="3" name="Straight Arrow Connector 2"/>
          <p:cNvCxnSpPr>
            <a:endCxn id="22" idx="3"/>
          </p:cNvCxnSpPr>
          <p:nvPr/>
        </p:nvCxnSpPr>
        <p:spPr>
          <a:xfrm flipH="1">
            <a:off x="1216043" y="2318113"/>
            <a:ext cx="382170" cy="412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76083" y="947995"/>
            <a:ext cx="1653662" cy="5483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Centaur" panose="02030504050205020304" pitchFamily="18" charset="0"/>
              </a:rPr>
              <a:t>Symmetric Crossbar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46472" y="2036281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2652" y="2036280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10477" y="2943894"/>
            <a:ext cx="849806" cy="5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306657" y="2943894"/>
            <a:ext cx="849806" cy="5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43463" y="947451"/>
            <a:ext cx="1653662" cy="5483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Centaur" panose="02030504050205020304" pitchFamily="18" charset="0"/>
              </a:rPr>
              <a:t>Asymmetric Crossbar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92791" y="385003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</a:rPr>
              <a:t>32+32 = 64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03561" y="387860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16+48 = 64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1" name="Arc 60"/>
          <p:cNvSpPr/>
          <p:nvPr/>
        </p:nvSpPr>
        <p:spPr>
          <a:xfrm rot="12893351">
            <a:off x="3062148" y="2245755"/>
            <a:ext cx="716316" cy="745267"/>
          </a:xfrm>
          <a:prstGeom prst="arc">
            <a:avLst>
              <a:gd name="adj1" fmla="val 16200000"/>
              <a:gd name="adj2" fmla="val 147210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c 61"/>
          <p:cNvSpPr/>
          <p:nvPr/>
        </p:nvSpPr>
        <p:spPr>
          <a:xfrm rot="2189225">
            <a:off x="3240632" y="2258958"/>
            <a:ext cx="770879" cy="699810"/>
          </a:xfrm>
          <a:prstGeom prst="arc">
            <a:avLst>
              <a:gd name="adj1" fmla="val 15847336"/>
              <a:gd name="adj2" fmla="val 147210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c 62"/>
          <p:cNvSpPr/>
          <p:nvPr/>
        </p:nvSpPr>
        <p:spPr>
          <a:xfrm rot="12893351">
            <a:off x="5259252" y="2235877"/>
            <a:ext cx="716316" cy="745267"/>
          </a:xfrm>
          <a:prstGeom prst="arc">
            <a:avLst>
              <a:gd name="adj1" fmla="val 16200000"/>
              <a:gd name="adj2" fmla="val 147210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c 63"/>
          <p:cNvSpPr/>
          <p:nvPr/>
        </p:nvSpPr>
        <p:spPr>
          <a:xfrm rot="2189225">
            <a:off x="5437736" y="2249080"/>
            <a:ext cx="770879" cy="699810"/>
          </a:xfrm>
          <a:prstGeom prst="arc">
            <a:avLst>
              <a:gd name="adj1" fmla="val 15847336"/>
              <a:gd name="adj2" fmla="val 147210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2778860" y="2389837"/>
            <a:ext cx="737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32 bytes</a:t>
            </a:r>
          </a:p>
          <a:p>
            <a:pPr algn="ctr"/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request</a:t>
            </a:r>
            <a:endParaRPr lang="en-GB" sz="1400" dirty="0"/>
          </a:p>
        </p:txBody>
      </p:sp>
      <p:sp>
        <p:nvSpPr>
          <p:cNvPr id="66" name="Rectangle 65"/>
          <p:cNvSpPr/>
          <p:nvPr/>
        </p:nvSpPr>
        <p:spPr>
          <a:xfrm>
            <a:off x="4966311" y="2426898"/>
            <a:ext cx="737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entaur" panose="02030504050205020304" pitchFamily="18" charset="0"/>
              </a:rPr>
              <a:t>16</a:t>
            </a:r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 bytes</a:t>
            </a:r>
          </a:p>
          <a:p>
            <a:pPr algn="ctr"/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request</a:t>
            </a:r>
            <a:endParaRPr lang="en-GB" sz="1400" dirty="0"/>
          </a:p>
        </p:txBody>
      </p:sp>
      <p:sp>
        <p:nvSpPr>
          <p:cNvPr id="67" name="Rectangle 66"/>
          <p:cNvSpPr/>
          <p:nvPr/>
        </p:nvSpPr>
        <p:spPr>
          <a:xfrm>
            <a:off x="3694611" y="2418412"/>
            <a:ext cx="737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32 bytes</a:t>
            </a:r>
          </a:p>
          <a:p>
            <a:pPr algn="ctr"/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response</a:t>
            </a:r>
            <a:endParaRPr lang="en-GB" sz="1400" dirty="0"/>
          </a:p>
        </p:txBody>
      </p:sp>
      <p:sp>
        <p:nvSpPr>
          <p:cNvPr id="68" name="Rectangle 67"/>
          <p:cNvSpPr/>
          <p:nvPr/>
        </p:nvSpPr>
        <p:spPr>
          <a:xfrm>
            <a:off x="5890236" y="2436423"/>
            <a:ext cx="737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entaur" panose="02030504050205020304" pitchFamily="18" charset="0"/>
              </a:rPr>
              <a:t>48</a:t>
            </a:r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 bytes</a:t>
            </a:r>
          </a:p>
          <a:p>
            <a:pPr algn="ctr"/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request</a:t>
            </a:r>
            <a:endParaRPr lang="en-GB" sz="1400" dirty="0"/>
          </a:p>
        </p:txBody>
      </p:sp>
      <p:sp>
        <p:nvSpPr>
          <p:cNvPr id="69" name="Rectangle 68"/>
          <p:cNvSpPr/>
          <p:nvPr/>
        </p:nvSpPr>
        <p:spPr>
          <a:xfrm>
            <a:off x="4847586" y="3597786"/>
            <a:ext cx="1849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No wiring overhead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62777" y="4439465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16+68 / 32+52 = 84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254402" y="4182414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Wiring overhead of 20 bytes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37745" y="3773216"/>
            <a:ext cx="11419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Point-to-point</a:t>
            </a:r>
          </a:p>
          <a:p>
            <a:pPr algn="ctr"/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Wiring</a:t>
            </a:r>
          </a:p>
          <a:p>
            <a:pPr algn="ctr"/>
            <a:r>
              <a:rPr lang="en-GB" sz="1400" b="1" dirty="0">
                <a:solidFill>
                  <a:srgbClr val="002060"/>
                </a:solidFill>
                <a:latin typeface="Centaur" panose="02030504050205020304" pitchFamily="18" charset="0"/>
              </a:rPr>
              <a:t>(bytes)</a:t>
            </a:r>
            <a:endParaRPr lang="en-GB" sz="1400" dirty="0"/>
          </a:p>
        </p:txBody>
      </p:sp>
      <p:sp>
        <p:nvSpPr>
          <p:cNvPr id="74" name="Rectangle 73"/>
          <p:cNvSpPr/>
          <p:nvPr/>
        </p:nvSpPr>
        <p:spPr>
          <a:xfrm>
            <a:off x="2502394" y="2040688"/>
            <a:ext cx="683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Control </a:t>
            </a:r>
          </a:p>
          <a:p>
            <a:pPr algn="ctr"/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(8 bytes)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04144" y="2021638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Cache line</a:t>
            </a:r>
          </a:p>
          <a:p>
            <a:pPr algn="ctr"/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(128 bytes)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566126" y="1616144"/>
            <a:ext cx="192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Reads &gt;&gt; Writes</a:t>
            </a:r>
          </a:p>
        </p:txBody>
      </p:sp>
    </p:spTree>
    <p:extLst>
      <p:ext uri="{BB962C8B-B14F-4D97-AF65-F5344CB8AC3E}">
        <p14:creationId xmlns:p14="http://schemas.microsoft.com/office/powerpoint/2010/main" val="19567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Design Space: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39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-10886" y="895114"/>
            <a:ext cx="6923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 Cache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</a:rPr>
              <a:t>L1 Miss Queue             :   8 entries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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32 entries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</a:rPr>
              <a:t>Memory pipeline width : 10 wide   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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40 wide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</a:rPr>
              <a:t>L1 MSHR                    : 32 entries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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48 entries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b="1" u="sng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L2 Cache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</a:rPr>
              <a:t>L2 Miss/Response Queue : 8 entries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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32 entries</a:t>
            </a:r>
            <a:endParaRPr lang="en-GB" sz="16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</a:rPr>
              <a:t>Flit Size (Crossbar)           : 32+32   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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16+48 (=64); 16+68/32+52 (=84)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Centaur" panose="02030504050205020304" pitchFamily="18" charset="0"/>
              <a:sym typeface="Wingdings" panose="05000000000000000000" pitchFamily="2" charset="2"/>
            </a:endParaRPr>
          </a:p>
          <a:p>
            <a:pPr lvl="1">
              <a:buClr>
                <a:srgbClr val="C00000"/>
              </a:buClr>
            </a:pPr>
            <a:endParaRPr lang="en-GB" sz="8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897090" y="2764971"/>
            <a:ext cx="631368" cy="359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029206" y="2764969"/>
            <a:ext cx="631368" cy="359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693234" y="2764970"/>
            <a:ext cx="631368" cy="359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/>
          <p:cNvSpPr/>
          <p:nvPr/>
        </p:nvSpPr>
        <p:spPr>
          <a:xfrm rot="5400000">
            <a:off x="3320922" y="550925"/>
            <a:ext cx="485840" cy="6075850"/>
          </a:xfrm>
          <a:prstGeom prst="rightBrac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6868" y="3921971"/>
            <a:ext cx="614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latin typeface="Centaur" panose="02030504050205020304" pitchFamily="18" charset="0"/>
                <a:sym typeface="Wingdings" panose="05000000000000000000" pitchFamily="2" charset="2"/>
              </a:rPr>
              <a:t>Evaluate </a:t>
            </a:r>
            <a:r>
              <a:rPr lang="en-GB" b="1" u="sng" dirty="0">
                <a:latin typeface="Centaur" panose="02030504050205020304" pitchFamily="18" charset="0"/>
                <a:sym typeface="Wingdings" panose="05000000000000000000" pitchFamily="2" charset="2"/>
              </a:rPr>
              <a:t>3</a:t>
            </a:r>
            <a:r>
              <a:rPr lang="en-GB" u="sng" dirty="0">
                <a:latin typeface="Centaur" panose="02030504050205020304" pitchFamily="18" charset="0"/>
                <a:sym typeface="Wingdings" panose="05000000000000000000" pitchFamily="2" charset="2"/>
              </a:rPr>
              <a:t> cost-effective configurations</a:t>
            </a:r>
            <a:r>
              <a:rPr lang="en-GB" dirty="0">
                <a:latin typeface="Centaur" panose="02030504050205020304" pitchFamily="18" charset="0"/>
                <a:sym typeface="Wingdings" panose="05000000000000000000" pitchFamily="2" charset="2"/>
              </a:rPr>
              <a:t>: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  <a:sym typeface="Wingdings" panose="05000000000000000000" pitchFamily="2" charset="2"/>
              </a:rPr>
              <a:t>      16+48    16+68     32+52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3744690" y="1215586"/>
            <a:ext cx="805540" cy="286641"/>
          </a:xfrm>
          <a:prstGeom prst="ellips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744693" y="1465958"/>
            <a:ext cx="805540" cy="286641"/>
          </a:xfrm>
          <a:prstGeom prst="ellips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755575" y="1716330"/>
            <a:ext cx="805540" cy="286641"/>
          </a:xfrm>
          <a:prstGeom prst="ellips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864432" y="2554531"/>
            <a:ext cx="805540" cy="286641"/>
          </a:xfrm>
          <a:prstGeom prst="ellips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2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3" grpId="0" animBg="1"/>
      <p:bldP spid="5" grpId="0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Deeper Memory Hierarchy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81576"/>
            <a:chOff x="1162050" y="1438274"/>
            <a:chExt cx="4014795" cy="58157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97579" y="143882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6723" y="2955851"/>
            <a:ext cx="4014795" cy="55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0715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330" y="1669318"/>
            <a:ext cx="791520" cy="35143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616790" y="2031382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45" y="1673599"/>
            <a:ext cx="791520" cy="3514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42865" y="2020821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1" y="1677979"/>
            <a:ext cx="791520" cy="35143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832791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06" y="1679949"/>
            <a:ext cx="791520" cy="351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89" y="2488582"/>
            <a:ext cx="598349" cy="4851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88" y="2490551"/>
            <a:ext cx="598349" cy="4851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03" y="2480942"/>
            <a:ext cx="598349" cy="48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991" y="2484461"/>
            <a:ext cx="598349" cy="48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891" y="3492842"/>
            <a:ext cx="498624" cy="450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748" y="3500793"/>
            <a:ext cx="498624" cy="450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475" y="3503221"/>
            <a:ext cx="498624" cy="450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229" y="3500793"/>
            <a:ext cx="498624" cy="450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98" y="2111492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12" y="3025390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36723" y="2947190"/>
            <a:ext cx="4014795" cy="96967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5192194" y="2258488"/>
            <a:ext cx="193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High cache miss rates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66147" y="1748434"/>
            <a:ext cx="147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Small caches</a:t>
            </a:r>
          </a:p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High multithreading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9634" y="3924301"/>
            <a:ext cx="5058395" cy="126704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497447" y="2021231"/>
            <a:ext cx="3905208" cy="126942"/>
            <a:chOff x="1497447" y="2021231"/>
            <a:chExt cx="3905208" cy="126942"/>
          </a:xfrm>
        </p:grpSpPr>
        <p:sp>
          <p:nvSpPr>
            <p:cNvPr id="40" name="Rectangle 39"/>
            <p:cNvSpPr/>
            <p:nvPr/>
          </p:nvSpPr>
          <p:spPr>
            <a:xfrm>
              <a:off x="1497447" y="2028958"/>
              <a:ext cx="571083" cy="117368"/>
            </a:xfrm>
            <a:prstGeom prst="rect">
              <a:avLst/>
            </a:prstGeom>
            <a:solidFill>
              <a:srgbClr val="D50E09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20240" y="2021231"/>
              <a:ext cx="571083" cy="117368"/>
            </a:xfrm>
            <a:prstGeom prst="rect">
              <a:avLst/>
            </a:prstGeom>
            <a:solidFill>
              <a:srgbClr val="D50E09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48989" y="2022338"/>
              <a:ext cx="571083" cy="117368"/>
            </a:xfrm>
            <a:prstGeom prst="rect">
              <a:avLst/>
            </a:prstGeom>
            <a:solidFill>
              <a:srgbClr val="D50E09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31572" y="2030805"/>
              <a:ext cx="571083" cy="117368"/>
            </a:xfrm>
            <a:prstGeom prst="rect">
              <a:avLst/>
            </a:prstGeom>
            <a:solidFill>
              <a:srgbClr val="D50E09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51518" y="2813162"/>
            <a:ext cx="1458966" cy="902415"/>
            <a:chOff x="5451518" y="2813162"/>
            <a:chExt cx="1458966" cy="902415"/>
          </a:xfrm>
        </p:grpSpPr>
        <p:sp>
          <p:nvSpPr>
            <p:cNvPr id="57" name="Star: 7 Points 56"/>
            <p:cNvSpPr/>
            <p:nvPr/>
          </p:nvSpPr>
          <p:spPr>
            <a:xfrm>
              <a:off x="5577739" y="2813162"/>
              <a:ext cx="1220625" cy="902415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51518" y="2945347"/>
              <a:ext cx="1458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D50E09"/>
                  </a:solidFill>
                </a:rPr>
                <a:t>Distributed Bandwidth Bottleneck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39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animBg="1"/>
      <p:bldP spid="35" grpId="0" animBg="1"/>
      <p:bldP spid="38" grpId="0" animBg="1"/>
      <p:bldP spid="41" grpId="0" animBg="1"/>
      <p:bldP spid="11" grpId="0"/>
      <p:bldP spid="58" grpId="0"/>
      <p:bldP spid="59" grpId="0" animBg="1"/>
      <p:bldP spid="45" grpId="0"/>
      <p:bldP spid="47" grpId="0"/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40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37655" y="743903"/>
            <a:ext cx="259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Cost-effective configurations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07436" y="1113235"/>
            <a:ext cx="959564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 rot="5400000">
            <a:off x="6048375" y="2462214"/>
            <a:ext cx="428623" cy="228601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675879" y="1792198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23%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69123" y="3908677"/>
            <a:ext cx="194155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Area overhead: </a:t>
            </a:r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1.1%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5942254" y="2003919"/>
            <a:ext cx="267025" cy="366813"/>
          </a:xfrm>
          <a:custGeom>
            <a:avLst/>
            <a:gdLst>
              <a:gd name="connsiteX0" fmla="*/ 0 w 209550"/>
              <a:gd name="connsiteY0" fmla="*/ 0 h 171450"/>
              <a:gd name="connsiteX1" fmla="*/ 209550 w 209550"/>
              <a:gd name="connsiteY1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171450">
                <a:moveTo>
                  <a:pt x="0" y="0"/>
                </a:moveTo>
                <a:cubicBezTo>
                  <a:pt x="80169" y="70644"/>
                  <a:pt x="160338" y="141288"/>
                  <a:pt x="209550" y="171450"/>
                </a:cubicBezTo>
              </a:path>
            </a:pathLst>
          </a:custGeom>
          <a:noFill/>
          <a:ln>
            <a:solidFill>
              <a:srgbClr val="D50E0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623031" y="2609850"/>
            <a:ext cx="23496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506665" y="4331374"/>
            <a:ext cx="402501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Point-to-point wires remains same as baseline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41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37655" y="743903"/>
            <a:ext cx="259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Cost-effective configurations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98035" y="1094185"/>
            <a:ext cx="1878729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/>
          <p:cNvSpPr/>
          <p:nvPr/>
        </p:nvSpPr>
        <p:spPr>
          <a:xfrm rot="5400000">
            <a:off x="6119810" y="2419350"/>
            <a:ext cx="514351" cy="228601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499036" y="3845599"/>
            <a:ext cx="192354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Area overhead: </a:t>
            </a:r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1.6%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071" y="1763624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25%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1911" y="1782166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29%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047029" y="1994394"/>
            <a:ext cx="267025" cy="366813"/>
          </a:xfrm>
          <a:custGeom>
            <a:avLst/>
            <a:gdLst>
              <a:gd name="connsiteX0" fmla="*/ 0 w 209550"/>
              <a:gd name="connsiteY0" fmla="*/ 0 h 171450"/>
              <a:gd name="connsiteX1" fmla="*/ 209550 w 209550"/>
              <a:gd name="connsiteY1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171450">
                <a:moveTo>
                  <a:pt x="0" y="0"/>
                </a:moveTo>
                <a:cubicBezTo>
                  <a:pt x="80169" y="70644"/>
                  <a:pt x="160338" y="141288"/>
                  <a:pt x="209550" y="171450"/>
                </a:cubicBezTo>
              </a:path>
            </a:pathLst>
          </a:custGeom>
          <a:noFill/>
          <a:ln>
            <a:solidFill>
              <a:srgbClr val="D50E0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/>
          <p:cNvSpPr/>
          <p:nvPr/>
        </p:nvSpPr>
        <p:spPr>
          <a:xfrm flipH="1">
            <a:off x="6408635" y="1968910"/>
            <a:ext cx="82651" cy="432381"/>
          </a:xfrm>
          <a:custGeom>
            <a:avLst/>
            <a:gdLst>
              <a:gd name="connsiteX0" fmla="*/ 0 w 209550"/>
              <a:gd name="connsiteY0" fmla="*/ 0 h 171450"/>
              <a:gd name="connsiteX1" fmla="*/ 209550 w 209550"/>
              <a:gd name="connsiteY1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171450">
                <a:moveTo>
                  <a:pt x="0" y="0"/>
                </a:moveTo>
                <a:cubicBezTo>
                  <a:pt x="80169" y="70644"/>
                  <a:pt x="160338" y="141288"/>
                  <a:pt x="209550" y="171450"/>
                </a:cubicBezTo>
              </a:path>
            </a:pathLst>
          </a:custGeom>
          <a:noFill/>
          <a:ln>
            <a:solidFill>
              <a:srgbClr val="D50E0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432236" y="4331374"/>
            <a:ext cx="431515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Investing in the </a:t>
            </a:r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response path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gives better returns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23031" y="2609850"/>
            <a:ext cx="23496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4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/>
      <p:bldP spid="18" grpId="0"/>
      <p:bldP spid="20" grpId="0" animBg="1"/>
      <p:bldP spid="22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42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2857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37655" y="743903"/>
            <a:ext cx="259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Cost-effective configurations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5400000">
            <a:off x="6357934" y="2533650"/>
            <a:ext cx="285751" cy="228601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72071" y="1763624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11%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6462710" y="1968910"/>
            <a:ext cx="45719" cy="536165"/>
          </a:xfrm>
          <a:custGeom>
            <a:avLst/>
            <a:gdLst>
              <a:gd name="connsiteX0" fmla="*/ 0 w 209550"/>
              <a:gd name="connsiteY0" fmla="*/ 0 h 171450"/>
              <a:gd name="connsiteX1" fmla="*/ 209550 w 209550"/>
              <a:gd name="connsiteY1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171450">
                <a:moveTo>
                  <a:pt x="0" y="0"/>
                </a:moveTo>
                <a:cubicBezTo>
                  <a:pt x="80169" y="70644"/>
                  <a:pt x="160338" y="141288"/>
                  <a:pt x="209550" y="171450"/>
                </a:cubicBezTo>
              </a:path>
            </a:pathLst>
          </a:custGeom>
          <a:noFill/>
          <a:ln>
            <a:solidFill>
              <a:srgbClr val="D50E0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641136" y="1113235"/>
            <a:ext cx="959564" cy="34290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75332" y="3745316"/>
            <a:ext cx="60172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Higher speedup on resolving bandwidth bottleneck in cache hierarchy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3031" y="2609850"/>
            <a:ext cx="23496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831833" y="1784890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25%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64828" y="2005454"/>
            <a:ext cx="52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29%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858541" y="2218656"/>
            <a:ext cx="455514" cy="142551"/>
          </a:xfrm>
          <a:custGeom>
            <a:avLst/>
            <a:gdLst>
              <a:gd name="connsiteX0" fmla="*/ 0 w 209550"/>
              <a:gd name="connsiteY0" fmla="*/ 0 h 171450"/>
              <a:gd name="connsiteX1" fmla="*/ 209550 w 209550"/>
              <a:gd name="connsiteY1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171450">
                <a:moveTo>
                  <a:pt x="0" y="0"/>
                </a:moveTo>
                <a:cubicBezTo>
                  <a:pt x="80169" y="70644"/>
                  <a:pt x="160338" y="141288"/>
                  <a:pt x="209550" y="171450"/>
                </a:cubicBezTo>
              </a:path>
            </a:pathLst>
          </a:custGeom>
          <a:noFill/>
          <a:ln>
            <a:solidFill>
              <a:srgbClr val="D50E0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/>
          <p:cNvSpPr/>
          <p:nvPr/>
        </p:nvSpPr>
        <p:spPr>
          <a:xfrm>
            <a:off x="6163217" y="2005454"/>
            <a:ext cx="266683" cy="395837"/>
          </a:xfrm>
          <a:custGeom>
            <a:avLst/>
            <a:gdLst>
              <a:gd name="connsiteX0" fmla="*/ 0 w 209550"/>
              <a:gd name="connsiteY0" fmla="*/ 0 h 171450"/>
              <a:gd name="connsiteX1" fmla="*/ 209550 w 209550"/>
              <a:gd name="connsiteY1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171450">
                <a:moveTo>
                  <a:pt x="0" y="0"/>
                </a:moveTo>
                <a:cubicBezTo>
                  <a:pt x="80169" y="70644"/>
                  <a:pt x="160338" y="141288"/>
                  <a:pt x="209550" y="171450"/>
                </a:cubicBezTo>
              </a:path>
            </a:pathLst>
          </a:custGeom>
          <a:noFill/>
          <a:ln>
            <a:solidFill>
              <a:srgbClr val="D50E0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41261" y="4138093"/>
            <a:ext cx="6590138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Configuration with synergistic scaling </a:t>
            </a:r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(of L1 and L2)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and</a:t>
            </a:r>
          </a:p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asymmetric crossbar with higher response bandwidth </a:t>
            </a:r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(16+68)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performs best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6" grpId="0"/>
      <p:bldP spid="18" grpId="0"/>
      <p:bldP spid="20" grpId="0"/>
      <p:bldP spid="22" grpId="0" animBg="1"/>
      <p:bldP spid="25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43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42900" y="797723"/>
            <a:ext cx="64329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u="sng" dirty="0">
                <a:solidFill>
                  <a:srgbClr val="002060"/>
                </a:solidFill>
                <a:latin typeface="Centaur" panose="02030504050205020304" pitchFamily="18" charset="0"/>
              </a:rPr>
              <a:t>Problem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High congestion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across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the memory hierarchy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Congestion leads to high memory latencies (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both to L2 and DRAM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High latencies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appear in the critical path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for memory-intensive applications, causing slowdown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u="sng" dirty="0">
                <a:solidFill>
                  <a:srgbClr val="002060"/>
                </a:solidFill>
                <a:latin typeface="Centaur" panose="02030504050205020304" pitchFamily="18" charset="0"/>
              </a:rPr>
              <a:t>Observation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Characterize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stalls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and develop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insights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about bandwidth bottleneck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Significant bandwidth bottleneck in the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cache hierarchy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Addressing bandwidth problem in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isolation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can even lead to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slowdown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u="sng" dirty="0">
                <a:solidFill>
                  <a:srgbClr val="002060"/>
                </a:solidFill>
                <a:latin typeface="Centaur" panose="02030504050205020304" pitchFamily="18" charset="0"/>
              </a:rPr>
              <a:t>Proposal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Synergistic scaling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of bandwidth of L1 and L2 cache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Asymmetric scaling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of bandwidth of crossbar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23%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speedup with </a:t>
            </a: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1.1%</a:t>
            </a: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area overhead (no additional wires in crossbar)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29%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speedup with </a:t>
            </a: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1.6%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area overhead (additional wiring in crossbar)</a:t>
            </a:r>
          </a:p>
        </p:txBody>
      </p:sp>
    </p:spTree>
    <p:extLst>
      <p:ext uri="{BB962C8B-B14F-4D97-AF65-F5344CB8AC3E}">
        <p14:creationId xmlns:p14="http://schemas.microsoft.com/office/powerpoint/2010/main" val="368369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2040982"/>
            <a:ext cx="63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46937" y="2714817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44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85478" y="2799439"/>
            <a:ext cx="633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Saumay Dublish</a:t>
            </a:r>
          </a:p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saumay.dublish@ed.ac.uk</a:t>
            </a:r>
          </a:p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http://homepages.inf.ed.ac.uk/s1433370/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3" y="4204621"/>
            <a:ext cx="3574085" cy="524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45" y="4173514"/>
            <a:ext cx="2668772" cy="6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Deeper Memory Hierarchy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5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81576"/>
            <a:chOff x="1162050" y="1438274"/>
            <a:chExt cx="4014795" cy="58157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97579" y="143882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6723" y="2955851"/>
            <a:ext cx="4014795" cy="55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0715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330" y="1669318"/>
            <a:ext cx="791520" cy="35143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616790" y="2031382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45" y="1673599"/>
            <a:ext cx="791520" cy="3514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42865" y="2020821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1" y="1677979"/>
            <a:ext cx="791520" cy="35143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832791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06" y="1679949"/>
            <a:ext cx="791520" cy="351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89" y="2488582"/>
            <a:ext cx="598349" cy="4851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88" y="2490551"/>
            <a:ext cx="598349" cy="4851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03" y="2480942"/>
            <a:ext cx="598349" cy="48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991" y="2484461"/>
            <a:ext cx="598349" cy="48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891" y="3492842"/>
            <a:ext cx="498624" cy="450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748" y="3500793"/>
            <a:ext cx="498624" cy="450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475" y="3503221"/>
            <a:ext cx="498624" cy="450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229" y="3500793"/>
            <a:ext cx="498624" cy="450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98" y="2111492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12" y="3025390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36723" y="2947190"/>
            <a:ext cx="4014795" cy="96967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/>
          <p:cNvSpPr/>
          <p:nvPr/>
        </p:nvSpPr>
        <p:spPr>
          <a:xfrm>
            <a:off x="4561397" y="1304925"/>
            <a:ext cx="267778" cy="1007851"/>
          </a:xfrm>
          <a:custGeom>
            <a:avLst/>
            <a:gdLst>
              <a:gd name="connsiteX0" fmla="*/ 191578 w 267778"/>
              <a:gd name="connsiteY0" fmla="*/ 0 h 828675"/>
              <a:gd name="connsiteX1" fmla="*/ 1078 w 267778"/>
              <a:gd name="connsiteY1" fmla="*/ 609600 h 828675"/>
              <a:gd name="connsiteX2" fmla="*/ 267778 w 267778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78" h="828675">
                <a:moveTo>
                  <a:pt x="191578" y="0"/>
                </a:moveTo>
                <a:cubicBezTo>
                  <a:pt x="89978" y="235744"/>
                  <a:pt x="-11622" y="471488"/>
                  <a:pt x="1078" y="609600"/>
                </a:cubicBezTo>
                <a:cubicBezTo>
                  <a:pt x="13778" y="747712"/>
                  <a:pt x="221741" y="790575"/>
                  <a:pt x="267778" y="828675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/>
          <p:cNvSpPr/>
          <p:nvPr/>
        </p:nvSpPr>
        <p:spPr>
          <a:xfrm>
            <a:off x="4598181" y="2324100"/>
            <a:ext cx="507219" cy="1038225"/>
          </a:xfrm>
          <a:custGeom>
            <a:avLst/>
            <a:gdLst>
              <a:gd name="connsiteX0" fmla="*/ 202419 w 507219"/>
              <a:gd name="connsiteY0" fmla="*/ 0 h 1038225"/>
              <a:gd name="connsiteX1" fmla="*/ 11919 w 507219"/>
              <a:gd name="connsiteY1" fmla="*/ 419100 h 1038225"/>
              <a:gd name="connsiteX2" fmla="*/ 507219 w 507219"/>
              <a:gd name="connsiteY2" fmla="*/ 103822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219" h="1038225">
                <a:moveTo>
                  <a:pt x="202419" y="0"/>
                </a:moveTo>
                <a:cubicBezTo>
                  <a:pt x="81769" y="123031"/>
                  <a:pt x="-38881" y="246063"/>
                  <a:pt x="11919" y="419100"/>
                </a:cubicBezTo>
                <a:cubicBezTo>
                  <a:pt x="62719" y="592137"/>
                  <a:pt x="284969" y="815181"/>
                  <a:pt x="507219" y="1038225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/>
          <p:cNvSpPr/>
          <p:nvPr/>
        </p:nvSpPr>
        <p:spPr>
          <a:xfrm>
            <a:off x="5340010" y="2324099"/>
            <a:ext cx="347160" cy="1010360"/>
          </a:xfrm>
          <a:custGeom>
            <a:avLst/>
            <a:gdLst>
              <a:gd name="connsiteX0" fmla="*/ 66675 w 286495"/>
              <a:gd name="connsiteY0" fmla="*/ 1028700 h 1028700"/>
              <a:gd name="connsiteX1" fmla="*/ 285750 w 286495"/>
              <a:gd name="connsiteY1" fmla="*/ 219075 h 1028700"/>
              <a:gd name="connsiteX2" fmla="*/ 0 w 286495"/>
              <a:gd name="connsiteY2" fmla="*/ 0 h 1028700"/>
              <a:gd name="connsiteX3" fmla="*/ 0 w 28649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495" h="1028700">
                <a:moveTo>
                  <a:pt x="66675" y="1028700"/>
                </a:moveTo>
                <a:cubicBezTo>
                  <a:pt x="181769" y="709612"/>
                  <a:pt x="296863" y="390525"/>
                  <a:pt x="285750" y="219075"/>
                </a:cubicBezTo>
                <a:cubicBezTo>
                  <a:pt x="274638" y="476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8" name="Freeform: Shape 47"/>
          <p:cNvSpPr/>
          <p:nvPr/>
        </p:nvSpPr>
        <p:spPr>
          <a:xfrm>
            <a:off x="5400675" y="1457325"/>
            <a:ext cx="390578" cy="837635"/>
          </a:xfrm>
          <a:custGeom>
            <a:avLst/>
            <a:gdLst>
              <a:gd name="connsiteX0" fmla="*/ 0 w 390578"/>
              <a:gd name="connsiteY0" fmla="*/ 733425 h 733425"/>
              <a:gd name="connsiteX1" fmla="*/ 390525 w 390578"/>
              <a:gd name="connsiteY1" fmla="*/ 104775 h 733425"/>
              <a:gd name="connsiteX2" fmla="*/ 28575 w 390578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78" h="733425">
                <a:moveTo>
                  <a:pt x="0" y="733425"/>
                </a:moveTo>
                <a:cubicBezTo>
                  <a:pt x="192881" y="480218"/>
                  <a:pt x="385763" y="227012"/>
                  <a:pt x="390525" y="104775"/>
                </a:cubicBezTo>
                <a:cubicBezTo>
                  <a:pt x="395287" y="-17462"/>
                  <a:pt x="80962" y="14287"/>
                  <a:pt x="28575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5303992" y="964592"/>
            <a:ext cx="1818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L2 roundtrip latency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̴ </a:t>
            </a:r>
            <a:r>
              <a:rPr lang="en-GB" b="1" dirty="0">
                <a:solidFill>
                  <a:srgbClr val="FF0000"/>
                </a:solidFill>
              </a:rPr>
              <a:t>300 cycles</a:t>
            </a:r>
          </a:p>
          <a:p>
            <a:pPr algn="ctr"/>
            <a:r>
              <a:rPr lang="en-GB" sz="1200" b="1" dirty="0"/>
              <a:t>(</a:t>
            </a:r>
            <a:r>
              <a:rPr lang="en-GB" sz="1200" b="1" dirty="0">
                <a:solidFill>
                  <a:srgbClr val="FF0000"/>
                </a:solidFill>
              </a:rPr>
              <a:t>2-3x</a:t>
            </a:r>
            <a:r>
              <a:rPr lang="en-GB" sz="1200" b="1" dirty="0"/>
              <a:t> higher)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9634" y="3924301"/>
            <a:ext cx="5058395" cy="126704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/>
          <p:cNvGrpSpPr/>
          <p:nvPr/>
        </p:nvGrpSpPr>
        <p:grpSpPr>
          <a:xfrm>
            <a:off x="1497447" y="2021231"/>
            <a:ext cx="3905208" cy="126942"/>
            <a:chOff x="1497447" y="2021231"/>
            <a:chExt cx="3905208" cy="126942"/>
          </a:xfrm>
        </p:grpSpPr>
        <p:sp>
          <p:nvSpPr>
            <p:cNvPr id="57" name="Rectangle 56"/>
            <p:cNvSpPr/>
            <p:nvPr/>
          </p:nvSpPr>
          <p:spPr>
            <a:xfrm>
              <a:off x="1497447" y="2028958"/>
              <a:ext cx="571083" cy="117368"/>
            </a:xfrm>
            <a:prstGeom prst="rect">
              <a:avLst/>
            </a:prstGeom>
            <a:solidFill>
              <a:srgbClr val="D50E09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20240" y="2021231"/>
              <a:ext cx="571083" cy="117368"/>
            </a:xfrm>
            <a:prstGeom prst="rect">
              <a:avLst/>
            </a:prstGeom>
            <a:solidFill>
              <a:srgbClr val="D50E09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48989" y="2022338"/>
              <a:ext cx="571083" cy="117368"/>
            </a:xfrm>
            <a:prstGeom prst="rect">
              <a:avLst/>
            </a:prstGeom>
            <a:solidFill>
              <a:srgbClr val="D50E09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31572" y="2030805"/>
              <a:ext cx="571083" cy="117368"/>
            </a:xfrm>
            <a:prstGeom prst="rect">
              <a:avLst/>
            </a:prstGeom>
            <a:solidFill>
              <a:srgbClr val="D50E09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451518" y="2813162"/>
            <a:ext cx="1458966" cy="902415"/>
            <a:chOff x="5451518" y="2813162"/>
            <a:chExt cx="1458966" cy="902415"/>
          </a:xfrm>
        </p:grpSpPr>
        <p:sp>
          <p:nvSpPr>
            <p:cNvPr id="64" name="Star: 7 Points 63"/>
            <p:cNvSpPr/>
            <p:nvPr/>
          </p:nvSpPr>
          <p:spPr>
            <a:xfrm>
              <a:off x="5577739" y="2813162"/>
              <a:ext cx="1220625" cy="902415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51518" y="2945347"/>
              <a:ext cx="1458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D50E09"/>
                  </a:solidFill>
                </a:rPr>
                <a:t>Distributed Bandwidth Bottleneck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192194" y="2258488"/>
            <a:ext cx="193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High cache miss rates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66147" y="1748434"/>
            <a:ext cx="147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Small caches</a:t>
            </a:r>
          </a:p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High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23521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7" grpId="0" animBg="1"/>
      <p:bldP spid="48" grpId="0" animBg="1"/>
      <p:bldP spid="49" grpId="0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451518" y="2813162"/>
            <a:ext cx="1458966" cy="902415"/>
            <a:chOff x="5451518" y="2813162"/>
            <a:chExt cx="1458966" cy="902415"/>
          </a:xfrm>
        </p:grpSpPr>
        <p:sp>
          <p:nvSpPr>
            <p:cNvPr id="60" name="Star: 7 Points 59"/>
            <p:cNvSpPr/>
            <p:nvPr/>
          </p:nvSpPr>
          <p:spPr>
            <a:xfrm>
              <a:off x="5577739" y="2813162"/>
              <a:ext cx="1220625" cy="902415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51518" y="2945347"/>
              <a:ext cx="1458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D50E09"/>
                  </a:solidFill>
                </a:rPr>
                <a:t>Distributed Bandwidth Bottleneck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Deeper Memory Hierarchy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6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81576"/>
            <a:chOff x="1162050" y="1438274"/>
            <a:chExt cx="4014795" cy="58157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97579" y="143882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6723" y="2955851"/>
            <a:ext cx="4014795" cy="55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0715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330" y="1669318"/>
            <a:ext cx="791520" cy="35143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616790" y="2031382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45" y="1673599"/>
            <a:ext cx="791520" cy="3514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42865" y="2020821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1" y="1677979"/>
            <a:ext cx="791520" cy="35143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832791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06" y="1679949"/>
            <a:ext cx="791520" cy="351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891" y="3492842"/>
            <a:ext cx="498624" cy="450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748" y="3500793"/>
            <a:ext cx="498624" cy="450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475" y="3503221"/>
            <a:ext cx="498624" cy="450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229" y="3500793"/>
            <a:ext cx="498624" cy="450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98" y="2111492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12" y="3025390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40" name="Freeform: Shape 39"/>
          <p:cNvSpPr/>
          <p:nvPr/>
        </p:nvSpPr>
        <p:spPr>
          <a:xfrm>
            <a:off x="4561397" y="1304925"/>
            <a:ext cx="267778" cy="1007851"/>
          </a:xfrm>
          <a:custGeom>
            <a:avLst/>
            <a:gdLst>
              <a:gd name="connsiteX0" fmla="*/ 191578 w 267778"/>
              <a:gd name="connsiteY0" fmla="*/ 0 h 828675"/>
              <a:gd name="connsiteX1" fmla="*/ 1078 w 267778"/>
              <a:gd name="connsiteY1" fmla="*/ 609600 h 828675"/>
              <a:gd name="connsiteX2" fmla="*/ 267778 w 267778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78" h="828675">
                <a:moveTo>
                  <a:pt x="191578" y="0"/>
                </a:moveTo>
                <a:cubicBezTo>
                  <a:pt x="89978" y="235744"/>
                  <a:pt x="-11622" y="471488"/>
                  <a:pt x="1078" y="609600"/>
                </a:cubicBezTo>
                <a:cubicBezTo>
                  <a:pt x="13778" y="747712"/>
                  <a:pt x="221741" y="790575"/>
                  <a:pt x="267778" y="828675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Freeform: Shape 46"/>
          <p:cNvSpPr/>
          <p:nvPr/>
        </p:nvSpPr>
        <p:spPr>
          <a:xfrm>
            <a:off x="5340010" y="2324099"/>
            <a:ext cx="347160" cy="1010360"/>
          </a:xfrm>
          <a:custGeom>
            <a:avLst/>
            <a:gdLst>
              <a:gd name="connsiteX0" fmla="*/ 66675 w 286495"/>
              <a:gd name="connsiteY0" fmla="*/ 1028700 h 1028700"/>
              <a:gd name="connsiteX1" fmla="*/ 285750 w 286495"/>
              <a:gd name="connsiteY1" fmla="*/ 219075 h 1028700"/>
              <a:gd name="connsiteX2" fmla="*/ 0 w 286495"/>
              <a:gd name="connsiteY2" fmla="*/ 0 h 1028700"/>
              <a:gd name="connsiteX3" fmla="*/ 0 w 28649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495" h="1028700">
                <a:moveTo>
                  <a:pt x="66675" y="1028700"/>
                </a:moveTo>
                <a:cubicBezTo>
                  <a:pt x="181769" y="709612"/>
                  <a:pt x="296863" y="390525"/>
                  <a:pt x="285750" y="219075"/>
                </a:cubicBezTo>
                <a:cubicBezTo>
                  <a:pt x="274638" y="476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Freeform: Shape 47"/>
          <p:cNvSpPr/>
          <p:nvPr/>
        </p:nvSpPr>
        <p:spPr>
          <a:xfrm>
            <a:off x="5400675" y="1457325"/>
            <a:ext cx="390578" cy="837635"/>
          </a:xfrm>
          <a:custGeom>
            <a:avLst/>
            <a:gdLst>
              <a:gd name="connsiteX0" fmla="*/ 0 w 390578"/>
              <a:gd name="connsiteY0" fmla="*/ 733425 h 733425"/>
              <a:gd name="connsiteX1" fmla="*/ 390525 w 390578"/>
              <a:gd name="connsiteY1" fmla="*/ 104775 h 733425"/>
              <a:gd name="connsiteX2" fmla="*/ 28575 w 390578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78" h="733425">
                <a:moveTo>
                  <a:pt x="0" y="733425"/>
                </a:moveTo>
                <a:cubicBezTo>
                  <a:pt x="192881" y="480218"/>
                  <a:pt x="385763" y="227012"/>
                  <a:pt x="390525" y="104775"/>
                </a:cubicBezTo>
                <a:cubicBezTo>
                  <a:pt x="395287" y="-17462"/>
                  <a:pt x="80962" y="14287"/>
                  <a:pt x="28575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992" y="964592"/>
            <a:ext cx="1818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L2 roundtrip latency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̴ </a:t>
            </a:r>
            <a:r>
              <a:rPr lang="en-GB" b="1" dirty="0">
                <a:solidFill>
                  <a:srgbClr val="FF0000"/>
                </a:solidFill>
              </a:rPr>
              <a:t>300 cycles</a:t>
            </a:r>
          </a:p>
          <a:p>
            <a:pPr algn="ctr"/>
            <a:r>
              <a:rPr lang="en-GB" sz="1200" b="1" dirty="0"/>
              <a:t>(</a:t>
            </a:r>
            <a:r>
              <a:rPr lang="en-GB" sz="1200" b="1" dirty="0">
                <a:solidFill>
                  <a:srgbClr val="FF0000"/>
                </a:solidFill>
              </a:rPr>
              <a:t>2-3x</a:t>
            </a:r>
            <a:r>
              <a:rPr lang="en-GB" sz="1200" b="1" dirty="0"/>
              <a:t> higher)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407" y="2491497"/>
            <a:ext cx="498624" cy="47557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88" y="2515504"/>
            <a:ext cx="498624" cy="4524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660" y="2490218"/>
            <a:ext cx="498624" cy="46691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90" y="2492885"/>
            <a:ext cx="498624" cy="46424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436723" y="2947190"/>
            <a:ext cx="4014795" cy="96967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02" y="2488566"/>
            <a:ext cx="290108" cy="47235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879" y="2501819"/>
            <a:ext cx="290108" cy="4723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752" y="2481942"/>
            <a:ext cx="290108" cy="47235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175" y="2481942"/>
            <a:ext cx="290108" cy="472351"/>
          </a:xfrm>
          <a:prstGeom prst="rect">
            <a:avLst/>
          </a:prstGeom>
        </p:spPr>
      </p:pic>
      <p:sp>
        <p:nvSpPr>
          <p:cNvPr id="45" name="Freeform: Shape 44"/>
          <p:cNvSpPr/>
          <p:nvPr/>
        </p:nvSpPr>
        <p:spPr>
          <a:xfrm>
            <a:off x="4598181" y="2324100"/>
            <a:ext cx="507219" cy="1038225"/>
          </a:xfrm>
          <a:custGeom>
            <a:avLst/>
            <a:gdLst>
              <a:gd name="connsiteX0" fmla="*/ 202419 w 507219"/>
              <a:gd name="connsiteY0" fmla="*/ 0 h 1038225"/>
              <a:gd name="connsiteX1" fmla="*/ 11919 w 507219"/>
              <a:gd name="connsiteY1" fmla="*/ 419100 h 1038225"/>
              <a:gd name="connsiteX2" fmla="*/ 507219 w 507219"/>
              <a:gd name="connsiteY2" fmla="*/ 103822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219" h="1038225">
                <a:moveTo>
                  <a:pt x="202419" y="0"/>
                </a:moveTo>
                <a:cubicBezTo>
                  <a:pt x="81769" y="123031"/>
                  <a:pt x="-38881" y="246063"/>
                  <a:pt x="11919" y="419100"/>
                </a:cubicBezTo>
                <a:cubicBezTo>
                  <a:pt x="62719" y="592137"/>
                  <a:pt x="284969" y="815181"/>
                  <a:pt x="507219" y="1038225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5404" y="1145128"/>
            <a:ext cx="120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Calibri" panose="020F0502020204030204" pitchFamily="34" charset="0"/>
              </a:rPr>
              <a:t>̴̴ </a:t>
            </a:r>
            <a:r>
              <a:rPr lang="en-GB" b="1" dirty="0">
                <a:solidFill>
                  <a:srgbClr val="00B050"/>
                </a:solidFill>
              </a:rPr>
              <a:t>200 cycles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25537" y="2883166"/>
            <a:ext cx="164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Identify and mitigate bottlenecks </a:t>
            </a:r>
            <a:r>
              <a:rPr lang="en-GB" sz="1200" b="1" dirty="0">
                <a:solidFill>
                  <a:srgbClr val="00B050"/>
                </a:solidFill>
              </a:rPr>
              <a:t>across the memory hierarchy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59634" y="3924301"/>
            <a:ext cx="5058395" cy="126704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497447" y="2028958"/>
            <a:ext cx="571083" cy="117368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ectangle 68"/>
          <p:cNvSpPr/>
          <p:nvPr/>
        </p:nvSpPr>
        <p:spPr>
          <a:xfrm>
            <a:off x="2620240" y="2021231"/>
            <a:ext cx="571083" cy="117368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3748989" y="2022338"/>
            <a:ext cx="571083" cy="117368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4831572" y="2030805"/>
            <a:ext cx="571083" cy="117368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5192194" y="2258488"/>
            <a:ext cx="193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High cache miss rates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66147" y="1748434"/>
            <a:ext cx="147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Small caches</a:t>
            </a:r>
          </a:p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High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8532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5" grpId="0"/>
      <p:bldP spid="66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7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81643" y="1367740"/>
            <a:ext cx="64942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FF0000"/>
                </a:solidFill>
                <a:latin typeface="Centaur" panose="02030504050205020304" pitchFamily="18" charset="0"/>
              </a:rPr>
              <a:t>Characterize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: Understand the bandwidth bottlenecks across different levels of the memory hierarchy such as L1, L2 and DRAM</a:t>
            </a:r>
          </a:p>
          <a:p>
            <a:pPr>
              <a:buClr>
                <a:srgbClr val="C00000"/>
              </a:buClr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FF0000"/>
                </a:solidFill>
                <a:latin typeface="Centaur" panose="02030504050205020304" pitchFamily="18" charset="0"/>
              </a:rPr>
              <a:t>Cause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: Investigate the architectural causes for congestion</a:t>
            </a:r>
            <a:endParaRPr lang="en-GB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FF0000"/>
                </a:solidFill>
                <a:latin typeface="Centaur" panose="02030504050205020304" pitchFamily="18" charset="0"/>
              </a:rPr>
              <a:t>Effect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: Design-space exploration to evaluate the effect of mitigating congestion</a:t>
            </a:r>
          </a:p>
          <a:p>
            <a:pPr>
              <a:buClr>
                <a:srgbClr val="C00000"/>
              </a:buClr>
            </a:pPr>
            <a:endParaRPr lang="en-GB" dirty="0"/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FF0000"/>
                </a:solidFill>
                <a:latin typeface="Centaur" panose="02030504050205020304" pitchFamily="18" charset="0"/>
              </a:rPr>
              <a:t>Proposal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: Use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cause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effect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analysis to present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cost-effective configurations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of the memory hierarchy </a:t>
            </a:r>
          </a:p>
        </p:txBody>
      </p:sp>
    </p:spTree>
    <p:extLst>
      <p:ext uri="{BB962C8B-B14F-4D97-AF65-F5344CB8AC3E}">
        <p14:creationId xmlns:p14="http://schemas.microsoft.com/office/powerpoint/2010/main" val="295962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Environment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8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1488" y="1150501"/>
            <a:ext cx="59573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2">
                    <a:lumMod val="50000"/>
                  </a:schemeClr>
                </a:solidFill>
                <a:latin typeface="Centaur" panose="02030504050205020304" pitchFamily="18" charset="0"/>
              </a:rPr>
              <a:t>Platform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GPGPU-Sim (v3.2.2)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GPUWattch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 (</a:t>
            </a: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McPAT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2">
                    <a:lumMod val="50000"/>
                  </a:schemeClr>
                </a:solidFill>
                <a:latin typeface="Centaur" panose="02030504050205020304" pitchFamily="18" charset="0"/>
              </a:rPr>
              <a:t>Benchmark Suites</a:t>
            </a:r>
            <a:endParaRPr lang="en-GB" sz="2400" dirty="0">
              <a:solidFill>
                <a:schemeClr val="tx2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Rodinia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Parboil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MapReduce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Configuration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9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Evaluating and Mitigating Bandwidth Bottlenecks Across the Memory Hierarchy in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25/04/2017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71488" y="1198126"/>
            <a:ext cx="5957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2">
                    <a:lumMod val="50000"/>
                  </a:schemeClr>
                </a:solidFill>
                <a:latin typeface="Centaur" panose="02030504050205020304" pitchFamily="18" charset="0"/>
              </a:rPr>
              <a:t>GTX 480 NVIDIA GPU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15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SMs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Private L1 Data Cache (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16 KB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; 32 MSHRs)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Shared L2 Cache (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768 KB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; 32 MSHRs/bank)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L1-L2 Interconnect (Crossbar;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32+32 bytes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DRAM (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384 bits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bus width)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2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4978</TotalTime>
  <Words>2076</Words>
  <Application>Microsoft Office PowerPoint</Application>
  <PresentationFormat>Custom</PresentationFormat>
  <Paragraphs>676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Centaur</vt:lpstr>
      <vt:lpstr>Century</vt:lpstr>
      <vt:lpstr>Nirmala UI Semilight</vt:lpstr>
      <vt:lpstr>Times New Roman</vt:lpstr>
      <vt:lpstr>Wingdings</vt:lpstr>
      <vt:lpstr>Office Theme</vt:lpstr>
      <vt:lpstr>Evaluating and Mitigating Bandwidth Bottlenecks Across the Memory Hierarchy in GPUs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Caching for GPUs</dc:title>
  <dc:creator>apollo</dc:creator>
  <cp:lastModifiedBy>apollo</cp:lastModifiedBy>
  <cp:revision>1828</cp:revision>
  <dcterms:created xsi:type="dcterms:W3CDTF">2017-01-16T17:45:14Z</dcterms:created>
  <dcterms:modified xsi:type="dcterms:W3CDTF">2017-06-11T14:34:53Z</dcterms:modified>
</cp:coreProperties>
</file>