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4" r:id="rId1"/>
  </p:sldMasterIdLst>
  <p:handoutMasterIdLst>
    <p:handoutMasterId r:id="rId22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FF"/>
    <a:srgbClr val="A3798E"/>
    <a:srgbClr val="76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4" autoAdjust="0"/>
  </p:normalViewPr>
  <p:slideViewPr>
    <p:cSldViewPr snapToGrid="0">
      <p:cViewPr varScale="1">
        <p:scale>
          <a:sx n="74" d="100"/>
          <a:sy n="74" d="100"/>
        </p:scale>
        <p:origin x="9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6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969E6-7935-46AA-8A5D-D5D95E5436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F8959D-EE77-4BCC-8ED9-6D3C6461DE8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 dirty="0">
              <a:solidFill>
                <a:schemeClr val="bg1"/>
              </a:solidFill>
            </a:rPr>
            <a:t>When sound are unable to pass from external ear to internal ear , this is caused by conductive loss.</a:t>
          </a:r>
          <a:endParaRPr lang="en-IN" dirty="0">
            <a:solidFill>
              <a:schemeClr val="bg1"/>
            </a:solidFill>
          </a:endParaRPr>
        </a:p>
      </dgm:t>
    </dgm:pt>
    <dgm:pt modelId="{712E4435-128E-4ABB-80A3-D78CCD14A60C}" type="parTrans" cxnId="{5B45DA54-5EA4-4D24-9699-1001697AF037}">
      <dgm:prSet/>
      <dgm:spPr/>
      <dgm:t>
        <a:bodyPr/>
        <a:lstStyle/>
        <a:p>
          <a:endParaRPr lang="en-IN"/>
        </a:p>
      </dgm:t>
    </dgm:pt>
    <dgm:pt modelId="{A1332C7D-25A9-460A-A946-EF0A2C7F7B06}" type="sibTrans" cxnId="{5B45DA54-5EA4-4D24-9699-1001697AF037}">
      <dgm:prSet/>
      <dgm:spPr/>
      <dgm:t>
        <a:bodyPr/>
        <a:lstStyle/>
        <a:p>
          <a:endParaRPr lang="en-IN"/>
        </a:p>
      </dgm:t>
    </dgm:pt>
    <dgm:pt modelId="{831BA125-44DC-4861-8775-EC059D140254}" type="pres">
      <dgm:prSet presAssocID="{81A969E6-7935-46AA-8A5D-D5D95E54365B}" presName="Name0" presStyleCnt="0">
        <dgm:presLayoutVars>
          <dgm:dir/>
          <dgm:resizeHandles val="exact"/>
        </dgm:presLayoutVars>
      </dgm:prSet>
      <dgm:spPr/>
    </dgm:pt>
    <dgm:pt modelId="{AEBDBA6F-6719-4AF4-A6D2-804381DCF303}" type="pres">
      <dgm:prSet presAssocID="{72F8959D-EE77-4BCC-8ED9-6D3C6461DE81}" presName="node" presStyleLbl="node1" presStyleIdx="0" presStyleCnt="1" custScaleY="124344">
        <dgm:presLayoutVars>
          <dgm:bulletEnabled val="1"/>
        </dgm:presLayoutVars>
      </dgm:prSet>
      <dgm:spPr/>
    </dgm:pt>
  </dgm:ptLst>
  <dgm:cxnLst>
    <dgm:cxn modelId="{5B45DA54-5EA4-4D24-9699-1001697AF037}" srcId="{81A969E6-7935-46AA-8A5D-D5D95E54365B}" destId="{72F8959D-EE77-4BCC-8ED9-6D3C6461DE81}" srcOrd="0" destOrd="0" parTransId="{712E4435-128E-4ABB-80A3-D78CCD14A60C}" sibTransId="{A1332C7D-25A9-460A-A946-EF0A2C7F7B06}"/>
    <dgm:cxn modelId="{E24BD28F-8861-4912-8EDE-744764207C0F}" type="presOf" srcId="{72F8959D-EE77-4BCC-8ED9-6D3C6461DE81}" destId="{AEBDBA6F-6719-4AF4-A6D2-804381DCF303}" srcOrd="0" destOrd="0" presId="urn:microsoft.com/office/officeart/2005/8/layout/process1"/>
    <dgm:cxn modelId="{DB4511CB-1760-4ACD-B7BA-51A31AF21228}" type="presOf" srcId="{81A969E6-7935-46AA-8A5D-D5D95E54365B}" destId="{831BA125-44DC-4861-8775-EC059D140254}" srcOrd="0" destOrd="0" presId="urn:microsoft.com/office/officeart/2005/8/layout/process1"/>
    <dgm:cxn modelId="{DFD2031F-11E7-4054-9E59-B4E5049A3966}" type="presParOf" srcId="{831BA125-44DC-4861-8775-EC059D140254}" destId="{AEBDBA6F-6719-4AF4-A6D2-804381DCF30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7C5C7-D703-465E-91B3-9B79C2BADB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51777B-E7F1-422A-800A-6CEE4FBD94D1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4000" dirty="0">
              <a:solidFill>
                <a:schemeClr val="bg1"/>
              </a:solidFill>
            </a:rPr>
            <a:t>Loss of hearing involving the cochlea and auditory ( hearing ) nerve</a:t>
          </a:r>
          <a:r>
            <a:rPr lang="en-IN" sz="4000" dirty="0"/>
            <a:t>.</a:t>
          </a:r>
        </a:p>
      </dgm:t>
    </dgm:pt>
    <dgm:pt modelId="{B02F9BC1-1F04-4AB3-90B8-D4A434D71C23}" type="parTrans" cxnId="{DF05E5DE-FB54-4128-B0AF-98BF4C168BA9}">
      <dgm:prSet/>
      <dgm:spPr/>
      <dgm:t>
        <a:bodyPr/>
        <a:lstStyle/>
        <a:p>
          <a:endParaRPr lang="en-IN"/>
        </a:p>
      </dgm:t>
    </dgm:pt>
    <dgm:pt modelId="{64DA9A3E-36C7-4B5A-97ED-19B8B891BFD3}" type="sibTrans" cxnId="{DF05E5DE-FB54-4128-B0AF-98BF4C168BA9}">
      <dgm:prSet/>
      <dgm:spPr/>
      <dgm:t>
        <a:bodyPr/>
        <a:lstStyle/>
        <a:p>
          <a:endParaRPr lang="en-IN"/>
        </a:p>
      </dgm:t>
    </dgm:pt>
    <dgm:pt modelId="{793E7405-6363-4A3E-8162-7679F18EA59F}" type="pres">
      <dgm:prSet presAssocID="{3867C5C7-D703-465E-91B3-9B79C2BADB43}" presName="linear" presStyleCnt="0">
        <dgm:presLayoutVars>
          <dgm:animLvl val="lvl"/>
          <dgm:resizeHandles val="exact"/>
        </dgm:presLayoutVars>
      </dgm:prSet>
      <dgm:spPr/>
    </dgm:pt>
    <dgm:pt modelId="{17EA0487-33F1-4397-BFED-901EF811DA85}" type="pres">
      <dgm:prSet presAssocID="{BD51777B-E7F1-422A-800A-6CEE4FBD94D1}" presName="parentText" presStyleLbl="node1" presStyleIdx="0" presStyleCnt="1" custScaleY="1017233" custLinFactNeighborY="62416">
        <dgm:presLayoutVars>
          <dgm:chMax val="0"/>
          <dgm:bulletEnabled val="1"/>
        </dgm:presLayoutVars>
      </dgm:prSet>
      <dgm:spPr/>
    </dgm:pt>
  </dgm:ptLst>
  <dgm:cxnLst>
    <dgm:cxn modelId="{FDC7E920-024B-411E-9FF5-258E2E9EC035}" type="presOf" srcId="{3867C5C7-D703-465E-91B3-9B79C2BADB43}" destId="{793E7405-6363-4A3E-8162-7679F18EA59F}" srcOrd="0" destOrd="0" presId="urn:microsoft.com/office/officeart/2005/8/layout/vList2"/>
    <dgm:cxn modelId="{FBBC2629-7149-49D5-BA7F-71EC86907AB2}" type="presOf" srcId="{BD51777B-E7F1-422A-800A-6CEE4FBD94D1}" destId="{17EA0487-33F1-4397-BFED-901EF811DA85}" srcOrd="0" destOrd="0" presId="urn:microsoft.com/office/officeart/2005/8/layout/vList2"/>
    <dgm:cxn modelId="{DF05E5DE-FB54-4128-B0AF-98BF4C168BA9}" srcId="{3867C5C7-D703-465E-91B3-9B79C2BADB43}" destId="{BD51777B-E7F1-422A-800A-6CEE4FBD94D1}" srcOrd="0" destOrd="0" parTransId="{B02F9BC1-1F04-4AB3-90B8-D4A434D71C23}" sibTransId="{64DA9A3E-36C7-4B5A-97ED-19B8B891BFD3}"/>
    <dgm:cxn modelId="{133DD6C0-2F48-40A3-A989-9708A4A26065}" type="presParOf" srcId="{793E7405-6363-4A3E-8162-7679F18EA59F}" destId="{17EA0487-33F1-4397-BFED-901EF811DA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0785FC-56E6-471E-8D1E-BA11B0EF0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C2B6EC-A334-403E-8A06-1615565D828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A  sensorineural and conductive hearing loss occurring together.</a:t>
          </a:r>
        </a:p>
      </dgm:t>
    </dgm:pt>
    <dgm:pt modelId="{FA3A50F0-FB3E-454C-9E54-FE4E0EEE0408}" type="parTrans" cxnId="{B5A9FF7D-C985-41B1-A7C7-3F5B9B5E5A13}">
      <dgm:prSet/>
      <dgm:spPr/>
      <dgm:t>
        <a:bodyPr/>
        <a:lstStyle/>
        <a:p>
          <a:endParaRPr lang="en-IN"/>
        </a:p>
      </dgm:t>
    </dgm:pt>
    <dgm:pt modelId="{FF1E173F-3569-42BE-8453-43D779DF014E}" type="sibTrans" cxnId="{B5A9FF7D-C985-41B1-A7C7-3F5B9B5E5A13}">
      <dgm:prSet/>
      <dgm:spPr/>
      <dgm:t>
        <a:bodyPr/>
        <a:lstStyle/>
        <a:p>
          <a:endParaRPr lang="en-IN"/>
        </a:p>
      </dgm:t>
    </dgm:pt>
    <dgm:pt modelId="{838BD704-520D-4795-82FD-D6D32A72FFB2}" type="pres">
      <dgm:prSet presAssocID="{8B0785FC-56E6-471E-8D1E-BA11B0EF01BB}" presName="linear" presStyleCnt="0">
        <dgm:presLayoutVars>
          <dgm:animLvl val="lvl"/>
          <dgm:resizeHandles val="exact"/>
        </dgm:presLayoutVars>
      </dgm:prSet>
      <dgm:spPr/>
    </dgm:pt>
    <dgm:pt modelId="{B8CB3179-33E9-4B59-94A4-A495B0E59EFE}" type="pres">
      <dgm:prSet presAssocID="{B5C2B6EC-A334-403E-8A06-1615565D8281}" presName="parentText" presStyleLbl="node1" presStyleIdx="0" presStyleCnt="1" custLinFactX="43576" custLinFactNeighborX="100000" custLinFactNeighborY="5134">
        <dgm:presLayoutVars>
          <dgm:chMax val="0"/>
          <dgm:bulletEnabled val="1"/>
        </dgm:presLayoutVars>
      </dgm:prSet>
      <dgm:spPr/>
    </dgm:pt>
  </dgm:ptLst>
  <dgm:cxnLst>
    <dgm:cxn modelId="{EEDAC42F-F1AB-409A-A91E-12806A022C53}" type="presOf" srcId="{B5C2B6EC-A334-403E-8A06-1615565D8281}" destId="{B8CB3179-33E9-4B59-94A4-A495B0E59EFE}" srcOrd="0" destOrd="0" presId="urn:microsoft.com/office/officeart/2005/8/layout/vList2"/>
    <dgm:cxn modelId="{B5A9FF7D-C985-41B1-A7C7-3F5B9B5E5A13}" srcId="{8B0785FC-56E6-471E-8D1E-BA11B0EF01BB}" destId="{B5C2B6EC-A334-403E-8A06-1615565D8281}" srcOrd="0" destOrd="0" parTransId="{FA3A50F0-FB3E-454C-9E54-FE4E0EEE0408}" sibTransId="{FF1E173F-3569-42BE-8453-43D779DF014E}"/>
    <dgm:cxn modelId="{CA73EFD5-ECEB-445B-9D8F-4B3CD37BC3E3}" type="presOf" srcId="{8B0785FC-56E6-471E-8D1E-BA11B0EF01BB}" destId="{838BD704-520D-4795-82FD-D6D32A72FFB2}" srcOrd="0" destOrd="0" presId="urn:microsoft.com/office/officeart/2005/8/layout/vList2"/>
    <dgm:cxn modelId="{790DB069-7C7D-437A-9ABD-88459CAE5088}" type="presParOf" srcId="{838BD704-520D-4795-82FD-D6D32A72FFB2}" destId="{B8CB3179-33E9-4B59-94A4-A495B0E59E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DBA6F-6719-4AF4-A6D2-804381DCF303}">
      <dsp:nvSpPr>
        <dsp:cNvPr id="0" name=""/>
        <dsp:cNvSpPr/>
      </dsp:nvSpPr>
      <dsp:spPr>
        <a:xfrm>
          <a:off x="0" y="72248"/>
          <a:ext cx="5486401" cy="40932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b="0" i="0" kern="1200" dirty="0">
              <a:solidFill>
                <a:schemeClr val="bg1"/>
              </a:solidFill>
            </a:rPr>
            <a:t>When sound are unable to pass from external ear to internal ear , this is caused by conductive loss.</a:t>
          </a:r>
          <a:endParaRPr lang="en-IN" sz="4100" kern="1200" dirty="0">
            <a:solidFill>
              <a:schemeClr val="bg1"/>
            </a:solidFill>
          </a:endParaRPr>
        </a:p>
      </dsp:txBody>
      <dsp:txXfrm>
        <a:off x="119886" y="192134"/>
        <a:ext cx="5246629" cy="3853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A0487-33F1-4397-BFED-901EF811DA85}">
      <dsp:nvSpPr>
        <dsp:cNvPr id="0" name=""/>
        <dsp:cNvSpPr/>
      </dsp:nvSpPr>
      <dsp:spPr>
        <a:xfrm>
          <a:off x="0" y="37598"/>
          <a:ext cx="6096000" cy="4280401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solidFill>
                <a:schemeClr val="bg1"/>
              </a:solidFill>
            </a:rPr>
            <a:t>Loss of hearing involving the cochlea and auditory ( hearing ) nerve</a:t>
          </a:r>
          <a:r>
            <a:rPr lang="en-IN" sz="4000" kern="1200" dirty="0"/>
            <a:t>.</a:t>
          </a:r>
        </a:p>
      </dsp:txBody>
      <dsp:txXfrm>
        <a:off x="208952" y="246550"/>
        <a:ext cx="5678096" cy="3862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B3179-33E9-4B59-94A4-A495B0E59EFE}">
      <dsp:nvSpPr>
        <dsp:cNvPr id="0" name=""/>
        <dsp:cNvSpPr/>
      </dsp:nvSpPr>
      <dsp:spPr>
        <a:xfrm>
          <a:off x="0" y="40240"/>
          <a:ext cx="5852160" cy="4155839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>
              <a:solidFill>
                <a:schemeClr val="bg1"/>
              </a:solidFill>
            </a:rPr>
            <a:t>A  sensorineural and conductive hearing loss occurring together.</a:t>
          </a:r>
        </a:p>
      </dsp:txBody>
      <dsp:txXfrm>
        <a:off x="202871" y="243111"/>
        <a:ext cx="5446418" cy="3750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E808B4-3D80-0DE6-6271-C5704A544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FDCC5-372C-8995-52B6-3045C33296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12AF0-BF3A-48AF-8F7A-3CCCBC0F0BC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0EB3E-E8F2-70EA-E9BB-62C2953DE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009B3-87A7-45C4-4CBA-F62C1CC138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0EAC5-72FC-4722-A2D7-E1DF57BF5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82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0T11:16:5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6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684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44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8515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785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133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113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4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6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0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8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7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9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07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ld.sermitsiaq.ag/en/thank-you-slide-template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D2A2-7881-B00E-6B5F-F7A46E19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01" y="1767202"/>
            <a:ext cx="6672229" cy="1986483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Algerian" panose="04020705040A02060702" pitchFamily="82" charset="0"/>
              </a:rPr>
              <a:t>DEAFNESS</a:t>
            </a:r>
            <a:endParaRPr lang="en-IN" sz="96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8AFDD692-0CBA-8C16-E285-9F7F85FD4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4224" y="6066633"/>
            <a:ext cx="3586975" cy="685800"/>
          </a:xfrm>
        </p:spPr>
        <p:txBody>
          <a:bodyPr>
            <a:normAutofit fontScale="70000" lnSpcReduction="20000"/>
          </a:bodyPr>
          <a:lstStyle/>
          <a:p>
            <a:r>
              <a:rPr lang="en-IN" sz="2400" b="1" normalizeH="1" dirty="0">
                <a:solidFill>
                  <a:srgbClr val="FFFF00"/>
                </a:solidFill>
                <a:latin typeface="Corbel" panose="020B0503020204020204" pitchFamily="34" charset="0"/>
              </a:rPr>
              <a:t>RACHANA SHRIVASTAVA </a:t>
            </a:r>
          </a:p>
          <a:p>
            <a:r>
              <a:rPr lang="en-IN" sz="2400" b="1" normalizeH="1" dirty="0">
                <a:solidFill>
                  <a:srgbClr val="FFFF00"/>
                </a:solidFill>
                <a:latin typeface="Corbel" panose="020B0503020204020204" pitchFamily="34" charset="0"/>
              </a:rPr>
              <a:t> B Sc  NURSING 5</a:t>
            </a:r>
            <a:r>
              <a:rPr lang="en-IN" sz="2400" b="1" normalizeH="1" baseline="30000" dirty="0">
                <a:solidFill>
                  <a:srgbClr val="FFFF00"/>
                </a:solidFill>
                <a:latin typeface="Corbel" panose="020B0503020204020204" pitchFamily="34" charset="0"/>
              </a:rPr>
              <a:t>th</a:t>
            </a:r>
            <a:r>
              <a:rPr lang="en-IN" sz="2400" b="1" normalizeH="1" dirty="0">
                <a:solidFill>
                  <a:srgbClr val="FFFF00"/>
                </a:solidFill>
                <a:latin typeface="Corbel" panose="020B0503020204020204" pitchFamily="34" charset="0"/>
              </a:rPr>
              <a:t> SEMESTER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CCEA7-319D-4E04-45E0-7326C552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98" y="1165440"/>
            <a:ext cx="5131401" cy="3418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4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6DCF-F67B-82ED-DCED-DA2C01D9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2" y="216363"/>
            <a:ext cx="5998325" cy="1696720"/>
          </a:xfrm>
        </p:spPr>
        <p:txBody>
          <a:bodyPr>
            <a:normAutofit fontScale="90000"/>
          </a:bodyPr>
          <a:lstStyle/>
          <a:p>
            <a:r>
              <a:rPr lang="en-IN" sz="6600" b="1" u="sng" cap="all" normalizeH="1" dirty="0">
                <a:latin typeface="Segoe Print" panose="02000600000000000000" pitchFamily="2" charset="0"/>
              </a:rPr>
              <a:t>Risk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CFB0-25DF-194A-5767-EE6D34C3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778001"/>
            <a:ext cx="10495280" cy="5079999"/>
          </a:xfr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ctr"/>
            <a:r>
              <a:rPr lang="en-IN" sz="2400" dirty="0"/>
              <a:t>Family history of sensorineural impairment.</a:t>
            </a:r>
          </a:p>
          <a:p>
            <a:pPr marL="0" indent="0" algn="ctr">
              <a:buNone/>
            </a:pPr>
            <a:endParaRPr lang="en-IN" sz="2400" dirty="0"/>
          </a:p>
          <a:p>
            <a:pPr algn="ctr"/>
            <a:r>
              <a:rPr lang="en-IN" sz="2400" dirty="0"/>
              <a:t>Congenital malformation of the cranial structure ( ear ).</a:t>
            </a:r>
          </a:p>
          <a:p>
            <a:pPr marL="0" indent="0" algn="ctr">
              <a:buNone/>
            </a:pPr>
            <a:endParaRPr lang="en-IN" sz="2400" dirty="0"/>
          </a:p>
          <a:p>
            <a:pPr algn="ctr"/>
            <a:r>
              <a:rPr lang="en-IN" sz="2400" dirty="0"/>
              <a:t>Use of ototoxic medication ( eg : gentamycin ).</a:t>
            </a:r>
          </a:p>
          <a:p>
            <a:pPr marL="0" indent="0" algn="ctr">
              <a:buNone/>
            </a:pPr>
            <a:r>
              <a:rPr lang="en-IN" sz="2400" dirty="0"/>
              <a:t> </a:t>
            </a:r>
          </a:p>
          <a:p>
            <a:pPr algn="ctr"/>
            <a:r>
              <a:rPr lang="en-IN" sz="2400" dirty="0"/>
              <a:t>Recurrent ear infection 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n-IN" sz="2400" dirty="0"/>
              <a:t>bacterial Meningitis 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n-IN" sz="2400" dirty="0"/>
              <a:t>Chronic exposure to loud noise.</a:t>
            </a:r>
          </a:p>
          <a:p>
            <a:pPr marL="0" indent="0" algn="ctr">
              <a:buNone/>
            </a:pPr>
            <a:endParaRPr lang="en-IN" sz="2400" dirty="0"/>
          </a:p>
          <a:p>
            <a:pPr algn="ctr"/>
            <a:r>
              <a:rPr lang="en-IN" sz="2400" dirty="0"/>
              <a:t> Perforation of the tympanic membrane.</a:t>
            </a:r>
          </a:p>
        </p:txBody>
      </p:sp>
    </p:spTree>
    <p:extLst>
      <p:ext uri="{BB962C8B-B14F-4D97-AF65-F5344CB8AC3E}">
        <p14:creationId xmlns:p14="http://schemas.microsoft.com/office/powerpoint/2010/main" val="3132728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2EF6-3C5C-2B55-B21B-89C6CA77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46" y="457200"/>
            <a:ext cx="7192125" cy="995680"/>
          </a:xfrm>
        </p:spPr>
        <p:txBody>
          <a:bodyPr>
            <a:noAutofit/>
          </a:bodyPr>
          <a:lstStyle/>
          <a:p>
            <a:r>
              <a:rPr lang="en-IN" sz="4800" b="1" u="sng" cap="all" normalizeH="1" dirty="0">
                <a:latin typeface="Segoe Print" panose="02000600000000000000" pitchFamily="2" charset="0"/>
              </a:rPr>
              <a:t>pathophysiology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80307-B424-302E-DD2B-75A157441183}"/>
              </a:ext>
            </a:extLst>
          </p:cNvPr>
          <p:cNvSpPr/>
          <p:nvPr/>
        </p:nvSpPr>
        <p:spPr>
          <a:xfrm>
            <a:off x="127000" y="1869440"/>
            <a:ext cx="5537200" cy="484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Disorders of external or middle ear </a:t>
            </a:r>
          </a:p>
          <a:p>
            <a:pPr algn="ctr"/>
            <a:endParaRPr lang="en-IN" sz="2000" dirty="0"/>
          </a:p>
          <a:p>
            <a:pPr algn="ctr"/>
            <a:endParaRPr lang="en-IN" sz="2000" spc="600" dirty="0"/>
          </a:p>
          <a:p>
            <a:pPr algn="ctr"/>
            <a:r>
              <a:rPr lang="en-IN" sz="2000" dirty="0"/>
              <a:t>Interruption in the transmission  of sound by air to the inner ear</a:t>
            </a:r>
          </a:p>
          <a:p>
            <a:pPr algn="ctr"/>
            <a:endParaRPr lang="en-IN" sz="2000" dirty="0"/>
          </a:p>
          <a:p>
            <a:pPr algn="ctr"/>
            <a:endParaRPr lang="en-IN" dirty="0"/>
          </a:p>
          <a:p>
            <a:pPr lvl="1" algn="ctr"/>
            <a:r>
              <a:rPr lang="en-IN" sz="2400" dirty="0"/>
              <a:t>Conductive deafness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87C11-4F63-2EBA-25DD-106D62BF38E1}"/>
              </a:ext>
            </a:extLst>
          </p:cNvPr>
          <p:cNvSpPr/>
          <p:nvPr/>
        </p:nvSpPr>
        <p:spPr>
          <a:xfrm>
            <a:off x="6609080" y="1869440"/>
            <a:ext cx="5455920" cy="484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Disorders of inner ear or vestibulocochlear nerve or aging </a:t>
            </a:r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Interruption in neural transmission of sound to brain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sz="2400" dirty="0"/>
              <a:t>Sensorineural deafness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09C513-759C-5209-6C65-C976DF66A655}"/>
              </a:ext>
            </a:extLst>
          </p:cNvPr>
          <p:cNvCxnSpPr>
            <a:cxnSpLocks/>
          </p:cNvCxnSpPr>
          <p:nvPr/>
        </p:nvCxnSpPr>
        <p:spPr>
          <a:xfrm>
            <a:off x="2763520" y="358648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26722A-C940-CDEF-6DA8-899C52535FC1}"/>
              </a:ext>
            </a:extLst>
          </p:cNvPr>
          <p:cNvCxnSpPr>
            <a:cxnSpLocks/>
          </p:cNvCxnSpPr>
          <p:nvPr/>
        </p:nvCxnSpPr>
        <p:spPr>
          <a:xfrm>
            <a:off x="2763520" y="4673600"/>
            <a:ext cx="0" cy="3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852BFF-81E8-8E1C-3BC7-4C8CF1F74C15}"/>
              </a:ext>
            </a:extLst>
          </p:cNvPr>
          <p:cNvCxnSpPr>
            <a:cxnSpLocks/>
          </p:cNvCxnSpPr>
          <p:nvPr/>
        </p:nvCxnSpPr>
        <p:spPr>
          <a:xfrm>
            <a:off x="9286240" y="3698240"/>
            <a:ext cx="0" cy="37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E698FF-2A63-D4A0-7FFC-DA3B1694E798}"/>
              </a:ext>
            </a:extLst>
          </p:cNvPr>
          <p:cNvCxnSpPr/>
          <p:nvPr/>
        </p:nvCxnSpPr>
        <p:spPr>
          <a:xfrm>
            <a:off x="9286240" y="483616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2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B2E-2353-7CE3-AD23-E95B750C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0" y="89131"/>
            <a:ext cx="10338955" cy="1635760"/>
          </a:xfrm>
        </p:spPr>
        <p:txBody>
          <a:bodyPr>
            <a:noAutofit/>
          </a:bodyPr>
          <a:lstStyle/>
          <a:p>
            <a:r>
              <a:rPr lang="en-IN" sz="5400" b="1" u="sng" cap="all" normalizeH="1" dirty="0">
                <a:latin typeface="Segoe Print" panose="02000600000000000000" pitchFamily="2" charset="0"/>
              </a:rPr>
              <a:t>Clinical manifestations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A00E4-65C4-D848-60BE-70144FFFC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32804" b="12218"/>
          <a:stretch/>
        </p:blipFill>
        <p:spPr>
          <a:xfrm>
            <a:off x="1260763" y="1724891"/>
            <a:ext cx="9534551" cy="5133109"/>
          </a:xfrm>
        </p:spPr>
      </p:pic>
    </p:spTree>
    <p:extLst>
      <p:ext uri="{BB962C8B-B14F-4D97-AF65-F5344CB8AC3E}">
        <p14:creationId xmlns:p14="http://schemas.microsoft.com/office/powerpoint/2010/main" val="166658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FA2-7245-AB52-465A-E2BAB93B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09" y="516317"/>
            <a:ext cx="8027093" cy="1293028"/>
          </a:xfrm>
        </p:spPr>
        <p:txBody>
          <a:bodyPr>
            <a:normAutofit/>
          </a:bodyPr>
          <a:lstStyle/>
          <a:p>
            <a:r>
              <a:rPr lang="en-IN" b="1" u="sng" cap="all" normalizeH="1" dirty="0">
                <a:latin typeface="Segoe Print" panose="02000600000000000000" pitchFamily="2" charset="0"/>
              </a:rPr>
              <a:t>Diagnostic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8FE3-61B8-02F4-B4C0-778E30FE9F0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IN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C732C-5C23-EC48-23FF-4B2DF0AB2EA5}"/>
              </a:ext>
            </a:extLst>
          </p:cNvPr>
          <p:cNvSpPr/>
          <p:nvPr/>
        </p:nvSpPr>
        <p:spPr>
          <a:xfrm>
            <a:off x="685800" y="1890536"/>
            <a:ext cx="5410200" cy="46607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   History collection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   Physical examination</a:t>
            </a:r>
          </a:p>
          <a:p>
            <a:pPr algn="just"/>
            <a:r>
              <a:rPr lang="en-IN" sz="3200" dirty="0"/>
              <a:t>             Rinne's test</a:t>
            </a:r>
          </a:p>
          <a:p>
            <a:pPr algn="just"/>
            <a:r>
              <a:rPr lang="en-IN" sz="3200" dirty="0"/>
              <a:t>             Weber test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   Audiometry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54378-3BD5-D88A-BF27-6CF69EC32FE4}"/>
              </a:ext>
            </a:extLst>
          </p:cNvPr>
          <p:cNvSpPr/>
          <p:nvPr/>
        </p:nvSpPr>
        <p:spPr>
          <a:xfrm>
            <a:off x="6096000" y="1890536"/>
            <a:ext cx="5410201" cy="4632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/>
              <a:t>       Tympanometry</a:t>
            </a:r>
          </a:p>
          <a:p>
            <a:pPr algn="just"/>
            <a:endParaRPr lang="en-IN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      Imaging test</a:t>
            </a:r>
          </a:p>
          <a:p>
            <a:pPr algn="just"/>
            <a:endParaRPr lang="en-IN" sz="32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3200" dirty="0"/>
              <a:t>           CT  Scan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3200" dirty="0"/>
              <a:t>           MRI </a:t>
            </a:r>
            <a:r>
              <a:rPr lang="en-IN" sz="2000" dirty="0"/>
              <a:t>( Magnetic resonance</a:t>
            </a:r>
          </a:p>
          <a:p>
            <a:pPr algn="just"/>
            <a:r>
              <a:rPr lang="en-IN" sz="2000" dirty="0"/>
              <a:t>                    imaging )    </a:t>
            </a:r>
            <a:r>
              <a:rPr lang="en-IN" sz="32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68250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D8AA-B182-7F20-2F10-76B243B4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39315"/>
            <a:ext cx="8874066" cy="1154762"/>
          </a:xfrm>
        </p:spPr>
        <p:txBody>
          <a:bodyPr>
            <a:noAutofit/>
          </a:bodyPr>
          <a:lstStyle/>
          <a:p>
            <a:r>
              <a:rPr lang="en-IN" sz="4400" b="1" u="sng" cap="all" normalizeH="1" dirty="0">
                <a:latin typeface="Segoe Print" panose="02000600000000000000" pitchFamily="2" charset="0"/>
              </a:rPr>
              <a:t>Prevention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5B36-C1BD-D2F0-2B45-16BF0DA2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 Avoid loud noises .</a:t>
            </a:r>
          </a:p>
          <a:p>
            <a:r>
              <a:rPr lang="en-IN" sz="2800" dirty="0"/>
              <a:t> Avoid sticking objects in your ears .</a:t>
            </a:r>
          </a:p>
          <a:p>
            <a:r>
              <a:rPr lang="en-IN" sz="2800" dirty="0"/>
              <a:t> Regular check – ups problems .</a:t>
            </a:r>
          </a:p>
          <a:p>
            <a:r>
              <a:rPr lang="en-IN" sz="2800" dirty="0"/>
              <a:t> Treat ear infection to prevent hearing damage .</a:t>
            </a:r>
          </a:p>
          <a:p>
            <a:r>
              <a:rPr lang="en-IN" sz="2800" dirty="0"/>
              <a:t> Avoid ototoxic substance ( medicine and ototoxic chemicals ) .</a:t>
            </a:r>
          </a:p>
          <a:p>
            <a:r>
              <a:rPr lang="en-IN" sz="2800" dirty="0"/>
              <a:t> Use hearing aid .</a:t>
            </a:r>
          </a:p>
          <a:p>
            <a:r>
              <a:rPr lang="en-IN" sz="2800" dirty="0"/>
              <a:t> Communication strategies – sign language , writing notes .</a:t>
            </a:r>
          </a:p>
          <a:p>
            <a:r>
              <a:rPr lang="en-IN" sz="2800" dirty="0"/>
              <a:t> Assistive devices – alerting device , FM system .</a:t>
            </a:r>
          </a:p>
        </p:txBody>
      </p:sp>
    </p:spTree>
    <p:extLst>
      <p:ext uri="{BB962C8B-B14F-4D97-AF65-F5344CB8AC3E}">
        <p14:creationId xmlns:p14="http://schemas.microsoft.com/office/powerpoint/2010/main" val="404698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3442-F334-6478-7F73-5F256EC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009" y="72736"/>
            <a:ext cx="5889848" cy="1284790"/>
          </a:xfrm>
        </p:spPr>
        <p:txBody>
          <a:bodyPr/>
          <a:lstStyle/>
          <a:p>
            <a:r>
              <a:rPr lang="en-IN" sz="5400" b="1" u="sng" cap="all" normalizeH="1" dirty="0">
                <a:latin typeface="Segoe Print" panose="02000600000000000000" pitchFamily="2" charset="0"/>
              </a:rPr>
              <a:t>Management</a:t>
            </a:r>
            <a:r>
              <a:rPr lang="en-IN" cap="all" normalizeH="1" dirty="0">
                <a:latin typeface="Segoe Print" panose="02000600000000000000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50EA-DB0B-4C52-23D3-815C0E68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3391"/>
            <a:ext cx="12192000" cy="5631873"/>
          </a:xfrm>
        </p:spPr>
        <p:txBody>
          <a:bodyPr>
            <a:normAutofit fontScale="25000" lnSpcReduction="20000"/>
          </a:bodyPr>
          <a:lstStyle/>
          <a:p>
            <a:r>
              <a:rPr lang="en-IN" sz="4500" b="1" dirty="0"/>
              <a:t> </a:t>
            </a:r>
            <a:r>
              <a:rPr lang="en-IN" sz="12800" b="1" dirty="0"/>
              <a:t>MEDICAL MANAGEMENT :</a:t>
            </a:r>
          </a:p>
          <a:p>
            <a:endParaRPr lang="en-IN" sz="12800" b="1" dirty="0"/>
          </a:p>
          <a:p>
            <a:pPr marL="0" indent="0">
              <a:buNone/>
            </a:pPr>
            <a:r>
              <a:rPr lang="en-IN" sz="7400" b="1" u="sng" dirty="0"/>
              <a:t>    </a:t>
            </a:r>
            <a:r>
              <a:rPr lang="en-IN" sz="9600" b="1" u="sng" dirty="0"/>
              <a:t>Restore hearing –</a:t>
            </a:r>
          </a:p>
          <a:p>
            <a:pPr marL="0" indent="0">
              <a:buNone/>
            </a:pPr>
            <a:endParaRPr lang="en-IN" sz="9600" b="1" u="sng" dirty="0"/>
          </a:p>
          <a:p>
            <a:pPr marL="0" indent="0">
              <a:buNone/>
            </a:pPr>
            <a:r>
              <a:rPr lang="en-IN" sz="9600" dirty="0"/>
              <a:t>                   Antibiotics drugs :  to treat infection .</a:t>
            </a:r>
          </a:p>
          <a:p>
            <a:pPr marL="0" indent="0">
              <a:buNone/>
            </a:pPr>
            <a:r>
              <a:rPr lang="en-IN" sz="9600" dirty="0"/>
              <a:t>                   Steroid drugs  :  to treat inflammation .</a:t>
            </a:r>
          </a:p>
          <a:p>
            <a:pPr marL="0" indent="0">
              <a:buNone/>
            </a:pPr>
            <a:r>
              <a:rPr lang="en-IN" sz="9600" dirty="0"/>
              <a:t>                   Remove impacted wax and foreign bodies .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b="1" u="sng" dirty="0"/>
              <a:t>    Assist hearing  </a:t>
            </a:r>
            <a:r>
              <a:rPr lang="en-IN" sz="9600" b="1" dirty="0"/>
              <a:t>-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                  Hearing aids – Hearing aids is designed to amplify sound .</a:t>
            </a:r>
          </a:p>
          <a:p>
            <a:pPr marL="0" indent="0">
              <a:buNone/>
            </a:pPr>
            <a:r>
              <a:rPr lang="en-IN" sz="9600" dirty="0"/>
              <a:t>                  Sign language – It involves hand shape , movement of hand</a:t>
            </a:r>
          </a:p>
          <a:p>
            <a:pPr marL="0" indent="0">
              <a:buNone/>
            </a:pPr>
            <a:r>
              <a:rPr lang="en-IN" sz="9600" dirty="0"/>
              <a:t>                                                 arms , body and facial expression . </a:t>
            </a:r>
          </a:p>
          <a:p>
            <a:pPr marL="0" indent="0">
              <a:buNone/>
            </a:pPr>
            <a:r>
              <a:rPr lang="en-IN" sz="9600" b="1" dirty="0"/>
              <a:t>     </a:t>
            </a:r>
          </a:p>
          <a:p>
            <a:pPr marL="0" indent="0">
              <a:buNone/>
            </a:pPr>
            <a:r>
              <a:rPr lang="en-IN" sz="96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4442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4021F-31F9-EB16-7685-9CEBA68A6DE1}"/>
              </a:ext>
            </a:extLst>
          </p:cNvPr>
          <p:cNvSpPr/>
          <p:nvPr/>
        </p:nvSpPr>
        <p:spPr>
          <a:xfrm>
            <a:off x="235352" y="1435261"/>
            <a:ext cx="511215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 </a:t>
            </a:r>
            <a:r>
              <a:rPr lang="en-IN" sz="4000" b="1" cap="all" normalizeH="1" dirty="0">
                <a:latin typeface="Segoe Print" panose="02000600000000000000" pitchFamily="2" charset="0"/>
              </a:rPr>
              <a:t>HEARING AID</a:t>
            </a:r>
            <a:endParaRPr lang="en-IN" sz="4000" cap="all" normalizeH="1" dirty="0">
              <a:latin typeface="Segoe Print" panose="020006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F812C-A937-53E0-54AB-12C175C20D76}"/>
              </a:ext>
            </a:extLst>
          </p:cNvPr>
          <p:cNvSpPr/>
          <p:nvPr/>
        </p:nvSpPr>
        <p:spPr>
          <a:xfrm>
            <a:off x="6844496" y="1435261"/>
            <a:ext cx="511215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cap="all" normalizeH="1" dirty="0">
                <a:latin typeface="Segoe Print" panose="02000600000000000000" pitchFamily="2" charset="0"/>
              </a:rPr>
              <a:t>SIGN LANGUAGE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A4765-327F-E7A8-E833-36F3AC65D2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1260" y="2465408"/>
            <a:ext cx="5490740" cy="4392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29155-4DF6-DA39-B5C8-D41DA5B17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662" y="2463644"/>
            <a:ext cx="5367166" cy="43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497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F1AB-0119-1212-288A-7DDE861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5260"/>
            <a:ext cx="6096000" cy="9809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SURGICAL MANAGEMENT </a:t>
            </a:r>
            <a:r>
              <a:rPr lang="en-IN" sz="2800" b="1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8A6D-AAE9-2C8D-04A4-E417CC53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31625"/>
            <a:ext cx="10820400" cy="4126374"/>
          </a:xfrm>
        </p:spPr>
        <p:txBody>
          <a:bodyPr/>
          <a:lstStyle/>
          <a:p>
            <a:r>
              <a:rPr lang="en-IN" sz="2800" dirty="0"/>
              <a:t> Surgery is indicated for conductive or mixed hearing loss .</a:t>
            </a:r>
          </a:p>
          <a:p>
            <a:r>
              <a:rPr lang="en-IN" sz="2800" dirty="0"/>
              <a:t> To restore conductive hearing . </a:t>
            </a:r>
          </a:p>
          <a:p>
            <a:pPr marL="0" indent="0">
              <a:buNone/>
            </a:pPr>
            <a:r>
              <a:rPr lang="en-IN" sz="2800" dirty="0"/>
              <a:t>               - Myringotomy  </a:t>
            </a:r>
          </a:p>
          <a:p>
            <a:r>
              <a:rPr lang="en-IN" sz="2800" dirty="0"/>
              <a:t> Assisted hearing in profound deafness Cochlear implants .</a:t>
            </a:r>
          </a:p>
          <a:p>
            <a:pPr marL="0" indent="0">
              <a:buNone/>
            </a:pPr>
            <a:r>
              <a:rPr lang="en-IN" sz="2800" dirty="0"/>
              <a:t>        - Middle ear implants ( semi – implantable hearing device ) .</a:t>
            </a:r>
          </a:p>
          <a:p>
            <a:r>
              <a:rPr lang="en-IN" sz="2800" dirty="0"/>
              <a:t> Tumour excision for acoustic neuroma . </a:t>
            </a:r>
          </a:p>
          <a:p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1902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882E-BBE1-E81A-F295-42EE6D1D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1" y="255087"/>
            <a:ext cx="6027164" cy="1293028"/>
          </a:xfrm>
        </p:spPr>
        <p:txBody>
          <a:bodyPr>
            <a:normAutofit/>
          </a:bodyPr>
          <a:lstStyle/>
          <a:p>
            <a:r>
              <a:rPr lang="en-IN" sz="4400" b="1" u="sng" dirty="0"/>
              <a:t> </a:t>
            </a:r>
            <a:r>
              <a:rPr lang="en-IN" sz="4800" b="1" u="sng" cap="all" normalizeH="1" dirty="0">
                <a:latin typeface="Segoe Print" panose="02000600000000000000" pitchFamily="2" charset="0"/>
              </a:rPr>
              <a:t>complication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4EA8-3363-8B5E-EF3D-9D8ACC3E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0" y="2513970"/>
            <a:ext cx="8391646" cy="4088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2800" dirty="0"/>
              <a:t> Inability to hear .</a:t>
            </a:r>
          </a:p>
          <a:p>
            <a:r>
              <a:rPr lang="en-IN" sz="2800" dirty="0"/>
              <a:t> Nerve damage .</a:t>
            </a:r>
          </a:p>
          <a:p>
            <a:r>
              <a:rPr lang="en-IN" sz="2800" dirty="0"/>
              <a:t> Presbycusis ( disorder in the inner ear ).</a:t>
            </a:r>
          </a:p>
          <a:p>
            <a:r>
              <a:rPr lang="en-IN" sz="2800" dirty="0"/>
              <a:t> Brain atrophy ( loss of brain cells and there connection ) .</a:t>
            </a:r>
          </a:p>
          <a:p>
            <a:r>
              <a:rPr lang="en-IN" sz="2800" dirty="0"/>
              <a:t> Difficulty communicating .</a:t>
            </a:r>
          </a:p>
          <a:p>
            <a:r>
              <a:rPr lang="en-IN" sz="2800" dirty="0"/>
              <a:t> Increase risk of falls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18B1C-32DE-BF20-EE28-7C63DF47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412112"/>
            <a:ext cx="12192000" cy="54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5-04-20 at 12.23.34_091f0971">
            <a:hlinkClick r:id="" action="ppaction://media"/>
            <a:extLst>
              <a:ext uri="{FF2B5EF4-FFF2-40B4-BE49-F238E27FC236}">
                <a16:creationId xmlns:a16="http://schemas.microsoft.com/office/drawing/2014/main" id="{AA8CC91C-D8AA-B9F2-A123-9EAAC89A9F0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0895" y="244093"/>
            <a:ext cx="11330210" cy="6369814"/>
          </a:xfrm>
          <a:prstGeom prst="flowChartConnector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44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90E5-F672-5E96-5D59-83D81EF8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normalizeH="1" dirty="0">
                <a:latin typeface="Segoe Print" panose="02000600000000000000" pitchFamily="2" charset="0"/>
              </a:rPr>
              <a:t> </a:t>
            </a:r>
            <a:r>
              <a:rPr lang="en-US" cap="all" normalizeH="1" dirty="0">
                <a:latin typeface="Arial" panose="020B0604020202020204" pitchFamily="34" charset="0"/>
              </a:rPr>
              <a:t>content</a:t>
            </a:r>
            <a:r>
              <a:rPr lang="en-US" cap="all" normalizeH="1" dirty="0">
                <a:latin typeface="Segoe Print" panose="02000600000000000000" pitchFamily="2" charset="0"/>
              </a:rPr>
              <a:t> :</a:t>
            </a:r>
            <a:endParaRPr lang="en-IN" cap="all" normalizeH="1" dirty="0">
              <a:latin typeface="Segoe Print" panose="020006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DD3E5F-7E1C-CFC0-870E-F4FE6E56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1413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Definition </a:t>
            </a:r>
          </a:p>
          <a:p>
            <a:r>
              <a:rPr lang="en-US" sz="2400" dirty="0"/>
              <a:t>Types </a:t>
            </a:r>
          </a:p>
          <a:p>
            <a:r>
              <a:rPr lang="en-US" sz="2400" dirty="0"/>
              <a:t>Severity of hearing loss</a:t>
            </a:r>
          </a:p>
          <a:p>
            <a:r>
              <a:rPr lang="en-US" sz="2400" dirty="0"/>
              <a:t> Causes</a:t>
            </a:r>
          </a:p>
          <a:p>
            <a:r>
              <a:rPr lang="en-US" sz="2400" dirty="0"/>
              <a:t> Risk factor</a:t>
            </a:r>
          </a:p>
          <a:p>
            <a:r>
              <a:rPr lang="en-US" sz="2400" dirty="0"/>
              <a:t> Pathophysiology</a:t>
            </a:r>
          </a:p>
          <a:p>
            <a:r>
              <a:rPr lang="en-US" sz="2400" dirty="0"/>
              <a:t> Clinical manifestation </a:t>
            </a:r>
          </a:p>
          <a:p>
            <a:r>
              <a:rPr lang="en-US" sz="2400" dirty="0"/>
              <a:t>Diagnostic evaluation </a:t>
            </a:r>
          </a:p>
          <a:p>
            <a:r>
              <a:rPr lang="en-US" sz="2400" dirty="0"/>
              <a:t> Prevention and control </a:t>
            </a:r>
          </a:p>
          <a:p>
            <a:r>
              <a:rPr lang="en-US" sz="2400" dirty="0"/>
              <a:t>Management </a:t>
            </a:r>
          </a:p>
          <a:p>
            <a:r>
              <a:rPr lang="en-US" sz="2400" dirty="0"/>
              <a:t>Complication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00267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7F04E-7FD3-D96F-792E-C58A5A98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79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9247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A713-37E3-E23C-8ADC-44BEC370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62" y="383060"/>
            <a:ext cx="4473146" cy="1546247"/>
          </a:xfrm>
        </p:spPr>
        <p:txBody>
          <a:bodyPr>
            <a:normAutofit/>
          </a:bodyPr>
          <a:lstStyle/>
          <a:p>
            <a:r>
              <a:rPr lang="en-US" sz="5400" b="1" u="sng" cap="all" normalizeH="1" dirty="0">
                <a:latin typeface="Segoe Print" panose="02000600000000000000" pitchFamily="2" charset="0"/>
              </a:rPr>
              <a:t>DEFINITION</a:t>
            </a:r>
            <a:endParaRPr lang="en-IN" sz="5400" b="1" u="sng" cap="all" normalizeH="1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ECA3-6054-6270-7C0D-71E14A21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290634"/>
            <a:ext cx="6182498" cy="418430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800" dirty="0"/>
              <a:t>Loss of hearing in one or both ears ( partial or total ) is called deafness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</a:t>
            </a:r>
          </a:p>
          <a:p>
            <a:pPr marL="0" indent="0">
              <a:buNone/>
            </a:pPr>
            <a:r>
              <a:rPr lang="en-US" sz="2800" dirty="0"/>
              <a:t>                                OR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Deafness is defined in medical contexts as hearing loss that prevents a person from understanding spoken language , an audiological condition.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3FCDB-1F63-DBB9-5A4C-B1793CC0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04" y="2815795"/>
            <a:ext cx="5148650" cy="36591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FF00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95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E3E3-EB03-8237-6DE8-26DC90F4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937" y="551935"/>
            <a:ext cx="3092652" cy="1448315"/>
          </a:xfrm>
        </p:spPr>
        <p:txBody>
          <a:bodyPr>
            <a:normAutofit/>
          </a:bodyPr>
          <a:lstStyle/>
          <a:p>
            <a:r>
              <a:rPr lang="en-US" sz="6000" b="1" u="sng" cap="all" normalizeH="1" dirty="0">
                <a:latin typeface="Segoe Print" panose="02000600000000000000" pitchFamily="2" charset="0"/>
              </a:rPr>
              <a:t>TYPES</a:t>
            </a:r>
            <a:endParaRPr lang="en-IN" sz="6000" b="1" u="sng" cap="all" normalizeH="1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3D59-F833-B539-2DDE-44B72A7F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66555"/>
            <a:ext cx="5725512" cy="322924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CONDUCTIVE HEARING LOSS.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SENSORINEURAL HEARING LOSS.</a:t>
            </a:r>
          </a:p>
          <a:p>
            <a:pPr marL="0" indent="0">
              <a:buNone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MIXED HEARING LOSS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CDB49-28B2-F844-D229-3E00A3A5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2466" y="2400300"/>
            <a:ext cx="6509534" cy="4457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56B492-81FB-614A-F67C-CB5318F9C816}"/>
                  </a:ext>
                </a:extLst>
              </p14:cNvPr>
              <p14:cNvContentPartPr/>
              <p14:nvPr/>
            </p14:nvContentPartPr>
            <p14:xfrm>
              <a:off x="-50957" y="-313137"/>
              <a:ext cx="270" cy="27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56B492-81FB-614A-F67C-CB5318F9C8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7707" y="-319887"/>
                <a:ext cx="13500" cy="1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963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8AF2-AF3C-22D9-05C5-0443EFC2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487265" cy="1293028"/>
          </a:xfrm>
        </p:spPr>
        <p:txBody>
          <a:bodyPr>
            <a:normAutofit/>
          </a:bodyPr>
          <a:lstStyle/>
          <a:p>
            <a:r>
              <a:rPr lang="en-IN" sz="3600" b="1" u="sng" cap="all" normalizeH="1" dirty="0">
                <a:latin typeface="Segoe Print" panose="02000600000000000000" pitchFamily="2" charset="0"/>
              </a:rPr>
              <a:t>CONDUCTIVE HEARING LOSS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5F3FD0-9FA1-BCE0-336D-4AF4DFA4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3607"/>
              </p:ext>
            </p:extLst>
          </p:nvPr>
        </p:nvGraphicFramePr>
        <p:xfrm>
          <a:off x="0" y="2438400"/>
          <a:ext cx="5486401" cy="423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695B513-CE53-B4AC-63C5-C6F436169A8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6510" t="16406" r="21991" b="17383"/>
          <a:stretch/>
        </p:blipFill>
        <p:spPr>
          <a:xfrm>
            <a:off x="6299200" y="2509521"/>
            <a:ext cx="5911876" cy="4237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145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8DE5-CB36-1A09-F1B7-79D73112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3" y="337359"/>
            <a:ext cx="10099964" cy="971896"/>
          </a:xfrm>
        </p:spPr>
        <p:txBody>
          <a:bodyPr>
            <a:normAutofit/>
          </a:bodyPr>
          <a:lstStyle/>
          <a:p>
            <a:r>
              <a:rPr lang="en-IN" b="1" u="sng" cap="all" normalizeH="1" dirty="0">
                <a:latin typeface="Segoe Print" panose="02000600000000000000" pitchFamily="2" charset="0"/>
              </a:rPr>
              <a:t>Sensorineural hearing loss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32A871-A327-9341-4E82-A3AE8292A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698979"/>
              </p:ext>
            </p:extLst>
          </p:nvPr>
        </p:nvGraphicFramePr>
        <p:xfrm>
          <a:off x="0" y="2296160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D0939E6-5C98-C00B-E70B-E84070ABED9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7987" t="20243" r="12509" b="20388"/>
          <a:stretch/>
        </p:blipFill>
        <p:spPr>
          <a:xfrm>
            <a:off x="6339841" y="2389909"/>
            <a:ext cx="5730239" cy="4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34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C1FC-1C35-92BE-805E-659D124D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02" y="332509"/>
            <a:ext cx="8685876" cy="1402773"/>
          </a:xfrm>
        </p:spPr>
        <p:txBody>
          <a:bodyPr>
            <a:normAutofit fontScale="90000"/>
          </a:bodyPr>
          <a:lstStyle/>
          <a:p>
            <a:r>
              <a:rPr lang="en-IN" sz="5400" b="1" i="1" u="sng" cap="all" normalizeH="1" dirty="0">
                <a:latin typeface="Segoe Script" panose="030B0504020000000003" pitchFamily="66" charset="0"/>
              </a:rPr>
              <a:t>Mixed hearing loss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DF879A-C29E-FC50-ECE7-0202C549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723125"/>
              </p:ext>
            </p:extLst>
          </p:nvPr>
        </p:nvGraphicFramePr>
        <p:xfrm>
          <a:off x="0" y="2661920"/>
          <a:ext cx="5852160" cy="419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0B95761-5AAB-6B87-A14C-7D8267356BE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9551" t="12288" r="15800" b="8588"/>
          <a:stretch/>
        </p:blipFill>
        <p:spPr>
          <a:xfrm>
            <a:off x="6492240" y="2763520"/>
            <a:ext cx="5595006" cy="40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16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942E-E421-D874-DAA9-5FDECCC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625" y="332509"/>
            <a:ext cx="8194733" cy="1111827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Algerian" panose="04020705040A02060702" pitchFamily="82" charset="0"/>
              </a:rPr>
              <a:t>Severity of hearing loss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AD241-C311-DB16-EAFF-FFEC9FA8C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0173"/>
          <a:stretch/>
        </p:blipFill>
        <p:spPr>
          <a:xfrm>
            <a:off x="1569027" y="1704433"/>
            <a:ext cx="8607930" cy="5153567"/>
          </a:xfrm>
        </p:spPr>
      </p:pic>
    </p:spTree>
    <p:extLst>
      <p:ext uri="{BB962C8B-B14F-4D97-AF65-F5344CB8AC3E}">
        <p14:creationId xmlns:p14="http://schemas.microsoft.com/office/powerpoint/2010/main" val="25058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99CF-2E64-9088-71D9-50C16B52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660" y="418602"/>
            <a:ext cx="7594600" cy="1087121"/>
          </a:xfrm>
        </p:spPr>
        <p:txBody>
          <a:bodyPr>
            <a:noAutofit/>
          </a:bodyPr>
          <a:lstStyle/>
          <a:p>
            <a:r>
              <a:rPr lang="en-IN" sz="4400" u="sng" cap="all" normalizeH="1" dirty="0">
                <a:latin typeface="Segoe Script" panose="030B0504020000000003" pitchFamily="66" charset="0"/>
              </a:rPr>
              <a:t>etiology</a:t>
            </a:r>
            <a:r>
              <a:rPr lang="en-IN" sz="4400" b="1" u="sng" cap="all" normalizeH="1" dirty="0">
                <a:latin typeface="Segoe Script" panose="030B0504020000000003" pitchFamily="66" charset="0"/>
              </a:rPr>
              <a:t> /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83C1-EE9F-B041-27E2-B811D900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840" y="1656080"/>
            <a:ext cx="4318000" cy="3261360"/>
          </a:xfrm>
        </p:spPr>
        <p:txBody>
          <a:bodyPr anchor="b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 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 Congenital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Exposure to loud noise.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Head injury.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Ototoxic drugs.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Illness.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3D8D6-384E-DFFB-E298-D13FD620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0943" r="9302"/>
          <a:stretch/>
        </p:blipFill>
        <p:spPr>
          <a:xfrm>
            <a:off x="876300" y="2110243"/>
            <a:ext cx="2214880" cy="1788160"/>
          </a:xfrm>
          <a:prstGeom prst="ellipse">
            <a:avLst/>
          </a:prstGeom>
          <a:ln>
            <a:solidFill>
              <a:srgbClr val="FFFF00"/>
            </a:solidFill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B06D8-5540-7999-328F-B6608F59BA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1023" r="-272"/>
          <a:stretch/>
        </p:blipFill>
        <p:spPr>
          <a:xfrm>
            <a:off x="2065099" y="4720945"/>
            <a:ext cx="1533526" cy="149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7D66C-717D-7BF4-A10D-875E8D0EA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64" y="4680939"/>
            <a:ext cx="1533525" cy="1533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53DA1-5684-2EE0-A007-26A929547B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019" t="24356" r="13024" b="22311"/>
          <a:stretch/>
        </p:blipFill>
        <p:spPr>
          <a:xfrm>
            <a:off x="6605110" y="4943472"/>
            <a:ext cx="1513840" cy="1279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B2CAC-1275-0F65-914C-1C2B8DA458F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778" t="8519" r="7629" b="5037"/>
          <a:stretch/>
        </p:blipFill>
        <p:spPr>
          <a:xfrm>
            <a:off x="8706860" y="4459567"/>
            <a:ext cx="1453510" cy="13024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331A17-D7BC-0CE2-A07D-86E4F2AE094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380" r="10735"/>
          <a:stretch/>
        </p:blipFill>
        <p:spPr>
          <a:xfrm>
            <a:off x="9080500" y="2155328"/>
            <a:ext cx="1747520" cy="1743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4F3F8E-EC1F-4910-DAA0-3BC67DA2A1C3}"/>
              </a:ext>
            </a:extLst>
          </p:cNvPr>
          <p:cNvSpPr/>
          <p:nvPr/>
        </p:nvSpPr>
        <p:spPr>
          <a:xfrm>
            <a:off x="1363980" y="4020323"/>
            <a:ext cx="1087218" cy="3058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Illness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AE475-A9D6-8903-C184-5EE6C048B117}"/>
              </a:ext>
            </a:extLst>
          </p:cNvPr>
          <p:cNvSpPr/>
          <p:nvPr/>
        </p:nvSpPr>
        <p:spPr>
          <a:xfrm>
            <a:off x="1730477" y="6349998"/>
            <a:ext cx="1985191" cy="308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Ototoxic drugs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EB8FE-8A97-5698-04DA-857F92D253A0}"/>
              </a:ext>
            </a:extLst>
          </p:cNvPr>
          <p:cNvSpPr/>
          <p:nvPr/>
        </p:nvSpPr>
        <p:spPr>
          <a:xfrm>
            <a:off x="4311838" y="6310659"/>
            <a:ext cx="1453511" cy="373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Head injury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32A98A-3CA0-20AD-2DDE-79982F3C2AD4}"/>
              </a:ext>
            </a:extLst>
          </p:cNvPr>
          <p:cNvSpPr/>
          <p:nvPr/>
        </p:nvSpPr>
        <p:spPr>
          <a:xfrm>
            <a:off x="6085840" y="6349998"/>
            <a:ext cx="2783366" cy="3342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Exposure to loud noise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47D7-45E4-424D-5AF4-6BFC7A5B42A1}"/>
              </a:ext>
            </a:extLst>
          </p:cNvPr>
          <p:cNvSpPr/>
          <p:nvPr/>
        </p:nvSpPr>
        <p:spPr>
          <a:xfrm>
            <a:off x="8706860" y="5861078"/>
            <a:ext cx="1478624" cy="3761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Congenital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1BC57-1FAA-23DC-3E8C-F27F70F7E119}"/>
              </a:ext>
            </a:extLst>
          </p:cNvPr>
          <p:cNvSpPr/>
          <p:nvPr/>
        </p:nvSpPr>
        <p:spPr>
          <a:xfrm>
            <a:off x="9433615" y="3947927"/>
            <a:ext cx="924233" cy="4621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6018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1178</TotalTime>
  <Words>547</Words>
  <Application>Microsoft Office PowerPoint</Application>
  <PresentationFormat>Widescreen</PresentationFormat>
  <Paragraphs>133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Algerian</vt:lpstr>
      <vt:lpstr>Arial</vt:lpstr>
      <vt:lpstr>Calibri</vt:lpstr>
      <vt:lpstr>Century Gothic</vt:lpstr>
      <vt:lpstr>Corbel</vt:lpstr>
      <vt:lpstr>Courier New</vt:lpstr>
      <vt:lpstr>Segoe Print</vt:lpstr>
      <vt:lpstr>Segoe Script</vt:lpstr>
      <vt:lpstr>Wingdings</vt:lpstr>
      <vt:lpstr>Wingdings 3</vt:lpstr>
      <vt:lpstr>Ion</vt:lpstr>
      <vt:lpstr>DEAFNESS</vt:lpstr>
      <vt:lpstr> content :</vt:lpstr>
      <vt:lpstr>DEFINITION</vt:lpstr>
      <vt:lpstr>TYPES</vt:lpstr>
      <vt:lpstr>CONDUCTIVE HEARING LOSS</vt:lpstr>
      <vt:lpstr>Sensorineural hearing loss</vt:lpstr>
      <vt:lpstr>Mixed hearing loss</vt:lpstr>
      <vt:lpstr>Severity of hearing loss </vt:lpstr>
      <vt:lpstr>etiology / causes</vt:lpstr>
      <vt:lpstr>Risk factor</vt:lpstr>
      <vt:lpstr>pathophysiology</vt:lpstr>
      <vt:lpstr>Clinical manifestations</vt:lpstr>
      <vt:lpstr>Diagnostic evaluation</vt:lpstr>
      <vt:lpstr>Prevention and control</vt:lpstr>
      <vt:lpstr>Management </vt:lpstr>
      <vt:lpstr>PowerPoint Presentation</vt:lpstr>
      <vt:lpstr>SURGICAL MANAGEMENT : </vt:lpstr>
      <vt:lpstr> complication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Saumik Srivastava</dc:creator>
  <cp:lastModifiedBy>Saumik Srivastava</cp:lastModifiedBy>
  <cp:revision>13</cp:revision>
  <dcterms:created xsi:type="dcterms:W3CDTF">2025-03-30T10:33:41Z</dcterms:created>
  <dcterms:modified xsi:type="dcterms:W3CDTF">2025-04-25T05:15:51Z</dcterms:modified>
</cp:coreProperties>
</file>