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257" r:id="rId3"/>
    <p:sldId id="256" r:id="rId4"/>
    <p:sldId id="299" r:id="rId5"/>
    <p:sldId id="259" r:id="rId6"/>
    <p:sldId id="277" r:id="rId8"/>
    <p:sldId id="261" r:id="rId9"/>
    <p:sldId id="297" r:id="rId10"/>
    <p:sldId id="270" r:id="rId11"/>
    <p:sldId id="271" r:id="rId12"/>
    <p:sldId id="272" r:id="rId13"/>
    <p:sldId id="273" r:id="rId14"/>
    <p:sldId id="276" r:id="rId15"/>
    <p:sldId id="279" r:id="rId16"/>
    <p:sldId id="298" r:id="rId17"/>
    <p:sldId id="285" r:id="rId18"/>
    <p:sldId id="290" r:id="rId19"/>
    <p:sldId id="291" r:id="rId20"/>
    <p:sldId id="300" r:id="rId21"/>
    <p:sldId id="280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575" userDrawn="1">
          <p15:clr>
            <a:srgbClr val="A4A3A4"/>
          </p15:clr>
        </p15:guide>
        <p15:guide id="3" orient="horz" pos="298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FAF4"/>
    <a:srgbClr val="00ACA8"/>
    <a:srgbClr val="00CCC7"/>
    <a:srgbClr val="00BCB8"/>
    <a:srgbClr val="66CC99"/>
    <a:srgbClr val="00B888"/>
    <a:srgbClr val="00A87C"/>
    <a:srgbClr val="008A66"/>
    <a:srgbClr val="A3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-528" y="-216"/>
      </p:cViewPr>
      <p:guideLst>
        <p:guide orient="horz" pos="1620"/>
        <p:guide orient="horz" pos="575"/>
        <p:guide orient="horz" pos="2980"/>
        <p:guide pos="288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4" d="100"/>
          <a:sy n="54" d="100"/>
        </p:scale>
        <p:origin x="-2910" y="-84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C43CB-A365-4A63-87A3-14788304EB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E57F7-6F5E-46D4-B6A8-8367680F51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28C494A-BFB6-40BB-8DD7-11A1A433E8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89DFF0B-09D5-4583-8F99-A25D1A03FC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0" y="256060"/>
            <a:ext cx="591240" cy="44343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7020340" y="292065"/>
            <a:ext cx="2123660" cy="3354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hdphoto" Target="../media/image9.wdp"/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jpeg"/><Relationship Id="rId2" Type="http://schemas.microsoft.com/office/2007/relationships/hdphoto" Target="../media/image26.wdp"/><Relationship Id="rId1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19590" y="74"/>
            <a:ext cx="7524410" cy="5236046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560" y="0"/>
            <a:ext cx="9144000" cy="5301615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0">
            <a:srgbClr val="FFFFFF"/>
          </a:lnRef>
          <a:fillRef idx="2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" name="矩形 3"/>
          <p:cNvSpPr/>
          <p:nvPr/>
        </p:nvSpPr>
        <p:spPr>
          <a:xfrm>
            <a:off x="0" y="0"/>
            <a:ext cx="4860040" cy="5236046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  <a:gd name="connsiteX0-51" fmla="*/ 0 w 4156742"/>
              <a:gd name="connsiteY0-52" fmla="*/ 0 h 4752586"/>
              <a:gd name="connsiteX1-53" fmla="*/ 2915770 w 4156742"/>
              <a:gd name="connsiteY1-54" fmla="*/ 0 h 4752586"/>
              <a:gd name="connsiteX2-55" fmla="*/ 4156742 w 4156742"/>
              <a:gd name="connsiteY2-56" fmla="*/ 4752586 h 4752586"/>
              <a:gd name="connsiteX3-57" fmla="*/ 0 w 4156742"/>
              <a:gd name="connsiteY3-58" fmla="*/ 4752586 h 4752586"/>
              <a:gd name="connsiteX4-59" fmla="*/ 0 w 4156742"/>
              <a:gd name="connsiteY4-60" fmla="*/ 0 h 4752586"/>
              <a:gd name="connsiteX0-61" fmla="*/ 0 w 4156742"/>
              <a:gd name="connsiteY0-62" fmla="*/ 0 h 4752586"/>
              <a:gd name="connsiteX1-63" fmla="*/ 2915770 w 4156742"/>
              <a:gd name="connsiteY1-64" fmla="*/ 0 h 4752586"/>
              <a:gd name="connsiteX2-65" fmla="*/ 4156742 w 4156742"/>
              <a:gd name="connsiteY2-66" fmla="*/ 4752586 h 4752586"/>
              <a:gd name="connsiteX3-67" fmla="*/ 0 w 4156742"/>
              <a:gd name="connsiteY3-68" fmla="*/ 4752586 h 4752586"/>
              <a:gd name="connsiteX4-69" fmla="*/ 0 w 4156742"/>
              <a:gd name="connsiteY4-7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1817607" y="1623716"/>
                  <a:pt x="2277232" y="400824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3970"/>
            <a:ext cx="4572000" cy="5301615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2013126" y="1534791"/>
                  <a:pt x="2416888" y="401812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373755" y="411480"/>
            <a:ext cx="5571490" cy="16173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ts val="6600"/>
              </a:lnSpc>
            </a:pPr>
            <a:r>
              <a:rPr lang="en-US" altLang="zh-CN" sz="5400" b="1" dirty="0" smtClean="0">
                <a:solidFill>
                  <a:sysClr val="windowText" lastClr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COVID-19</a:t>
            </a:r>
            <a:endParaRPr lang="en-US" altLang="zh-CN" sz="5400" b="1" dirty="0" smtClean="0">
              <a:solidFill>
                <a:sysClr val="windowText" lastClr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699490"/>
            <a:ext cx="3528490" cy="35284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9" y="4204935"/>
            <a:ext cx="613581" cy="61358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835477" y="1491885"/>
            <a:ext cx="25533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Coronavirus </a:t>
            </a:r>
            <a:endParaRPr lang="en-US" altLang="zh-CN" sz="28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5795645" y="2067560"/>
            <a:ext cx="3304540" cy="2731135"/>
          </a:xfrm>
          <a:prstGeom prst="cloudCallo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 </a:t>
            </a:r>
            <a:r>
              <a:rPr lang="en-US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PRESENTED BY-</a:t>
            </a:r>
            <a:endParaRPr lang="en-US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SHIVANI TIWARI</a:t>
            </a:r>
            <a:endParaRPr lang="en-US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BSC Nursing 5th Semester</a:t>
            </a:r>
            <a:endParaRPr lang="en-US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20" y="2499822"/>
            <a:ext cx="1916790" cy="1437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5" grpId="0" animBg="1"/>
      <p:bldP spid="4" grpId="0" bldLvl="0" animBg="1"/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405" y="301625"/>
            <a:ext cx="2136140" cy="97345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PREVENTION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0825" y="1275080"/>
            <a:ext cx="4486275" cy="25444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13740" y="1480820"/>
            <a:ext cx="4311015" cy="302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Hand hygiene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Mask wearing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Social distancing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Respiratory etiquettes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Vaccination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Healthy diet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  <p:pic>
        <p:nvPicPr>
          <p:cNvPr id="1026" name="Picture 2" descr="https://timgsa.baidu.com/timg?image&amp;quality=80&amp;size=b9999_10000&amp;sec=1579887178770&amp;di=4568e8e83a7e6e2aafaca4c9ae828520&amp;imgtype=0&amp;src=http%3A%2F%2F5b0988e595225.cdn.sohucs.com%2Fq_70%2Cc_zoom%2Cw_640%2Fimages%2F20190107%2F44ff42b84e194dcdb2cd3e3103d113d8.jpe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59" y="51636"/>
            <a:ext cx="1263059" cy="1735782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pics3.baidu.com/feed/5243fbf2b2119313b28c1f771efd1fd193238d71.jpeg?token=21a892a0ed30eb042fea13971f06d417&amp;s=096BE117490378474E647CE5030070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35" y="987425"/>
            <a:ext cx="3922395" cy="41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405" y="483235"/>
            <a:ext cx="35934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 MEASURES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405" y="1203325"/>
            <a:ext cx="4987290" cy="3491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Quarantine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Travel restriction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Public health compaign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testing &amp; diagnosis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Contact tracking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 isolation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Hand hygiene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Eat fresh food &amp; vegetables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8"/>
          <p:cNvPicPr>
            <a:picLocks noChangeAspect="1"/>
          </p:cNvPicPr>
          <p:nvPr/>
        </p:nvPicPr>
        <p:blipFill>
          <a:blip r:embed="rId1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04" y="1347754"/>
            <a:ext cx="2808390" cy="280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59205" y="195580"/>
            <a:ext cx="2506980" cy="7315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TREATMENT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https://timgsa.baidu.com/timg?image&amp;quality=80&amp;size=b9999_10000&amp;sec=1579887306447&amp;di=fc53b5a7caeaf78500efe4956a35e173&amp;imgtype=0&amp;src=http%3A%2F%2Fwww.aihami.com%2Fuploads%2Fallimg%2F200109%2F169-200109225K4Q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80" y="2067560"/>
            <a:ext cx="2725420" cy="268668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Box 26"/>
          <p:cNvSpPr txBox="1"/>
          <p:nvPr/>
        </p:nvSpPr>
        <p:spPr>
          <a:xfrm>
            <a:off x="827405" y="1059180"/>
            <a:ext cx="5083175" cy="3494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Oxygen therapy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Antiviral medications : Lopinavir, ritonavir.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Corticosteroids: Dexamethasone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Immunomodulatory therapies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supportive care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Psychological support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Healthy diet pattern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158102" y="245658"/>
            <a:ext cx="71278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          WHAT TO DO OR NOT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8245" y="51435"/>
            <a:ext cx="1418590" cy="106807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205740" y="1106170"/>
          <a:ext cx="8719820" cy="39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910"/>
                <a:gridCol w="4359910"/>
              </a:tblGrid>
              <a:tr h="989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600"/>
                        <a:t>DO</a:t>
                      </a:r>
                      <a:endParaRPr lang="en-US" sz="3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3600"/>
                        <a:t>DO NOT</a:t>
                      </a:r>
                      <a:endParaRPr lang="en-US" sz="3600"/>
                    </a:p>
                  </a:txBody>
                  <a:tcPr/>
                </a:tc>
              </a:tr>
              <a:tr h="98933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Use handkerchief or a tissue to cover your face while coughing or sneezing.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Do not spit in the open, always use a wash basin for spit.</a:t>
                      </a:r>
                      <a:endParaRPr lang="en-US" sz="2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/>
                    </a:p>
                  </a:txBody>
                  <a:tcPr/>
                </a:tc>
              </a:tr>
              <a:tr h="98933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Wash hands immediately after you have covered your sneeze or cough.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Do not eat anything without washing your hands.</a:t>
                      </a:r>
                      <a:endParaRPr lang="en-US" sz="2000"/>
                    </a:p>
                  </a:txBody>
                  <a:tcPr/>
                </a:tc>
              </a:tr>
              <a:tr h="989330"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Cover your sneeze into your bent upper arm in case you are not carrying a tissue or a handkerchief.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/>
                        <a:t>Do not touch your eyes, nose and mouth with unwashed hands.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470" y="245658"/>
            <a:ext cx="2341245" cy="429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Defenses guide</a:t>
            </a:r>
            <a:endParaRPr lang="zh-CN" altLang="en-US" sz="2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blue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73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470" y="245658"/>
            <a:ext cx="224091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VACCINES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6715" y="932815"/>
            <a:ext cx="8494395" cy="3675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 In India there are 3 Covid-19 vaccines.</a:t>
            </a:r>
            <a:endParaRPr lang="en-US" sz="2400" b="1"/>
          </a:p>
          <a:p>
            <a:endParaRPr 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COVISHIELD</a:t>
            </a:r>
            <a:r>
              <a:rPr lang="en-US" sz="2400"/>
              <a:t> : Covishield is brand name for AstraZeneca\ Oxford vaccine. It is a viral vector based vaccine.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COVAXIN</a:t>
            </a:r>
            <a:r>
              <a:rPr lang="en-US" sz="2400"/>
              <a:t> : Covaxin is an inactivated virus vaccine.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SPUTNIK V</a:t>
            </a:r>
            <a:r>
              <a:rPr lang="en-US" sz="2400"/>
              <a:t> : It is develped by the Gamaleya Institute of Epidemiology and Microbiology in Russia.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225" y="483148"/>
            <a:ext cx="29851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COMPLICATIONS </a:t>
            </a:r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0" name="Picture 2" descr="http://news.pku.edu.cn/images/2020-01/937d9d505fdb4626aec136dcd571d03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70" y="2952750"/>
            <a:ext cx="288734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323215" y="1131570"/>
            <a:ext cx="5463540" cy="3846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Acute respiratory failure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Pneumonia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Acute Respiratory Distress Syndrome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Acute liver injury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Septic shock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Blood clots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Chronic fatigue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Cardiac injury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Death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3295" y="411480"/>
            <a:ext cx="31197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POST-COVID CARE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770" y="1275570"/>
            <a:ext cx="3024420" cy="333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9705">
              <a:lnSpc>
                <a:spcPct val="150000"/>
              </a:lnSpc>
            </a:pPr>
            <a:r>
              <a:rPr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105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42" name="Picture 2" descr="https://timgsa.baidu.com/timg?image&amp;quality=80&amp;size=b9999_10000&amp;sec=1579938915659&amp;di=f61d4e459f25975a63164d4243830760&amp;imgtype=0&amp;src=http%3A%2F%2F03imgmini.eastday.com%2Fmobile%2F20181119%2F20181119183513_a0c37a5bf2e5d721b866a99b0bf2d755_1.jpe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0" y="1131765"/>
            <a:ext cx="2235620" cy="124201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imgsa.baidu.com/timg?image&amp;quality=80&amp;size=b9999_10000&amp;sec=1579938954686&amp;di=60f6cc3ba2d4dcdb6b45e8493bd9d959&amp;imgtype=0&amp;src=http%3A%2F%2Fa.hiphotos.baidu.com%2Fexp%2Fw%3D500%2Fsign%3Dc6002c173a87e9504217f36c2039531b%2Fb8389b504fc2d562f535f339e71190ef76c66c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30" y="3044715"/>
            <a:ext cx="2261980" cy="131639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539115" y="1029970"/>
            <a:ext cx="4894580" cy="4113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Drink plenty of water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Regular breathing exercises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maintain hand &amp; personal hygiene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Adequate sleep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Avoid smoking &amp; alcohol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Take healthy diet : green vegetables, fruits, salad etc.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Don’t miss vaccination.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Healthy lifestyle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56515"/>
            <a:ext cx="9083675" cy="5125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835620" y="74"/>
            <a:ext cx="7308380" cy="5236046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5236120"/>
          </a:xfrm>
          <a:prstGeom prst="rect">
            <a:avLst/>
          </a:prstGeom>
          <a:solidFill>
            <a:schemeClr val="accent5">
              <a:lumMod val="60000"/>
              <a:lumOff val="4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/>
          <p:nvPr/>
        </p:nvSpPr>
        <p:spPr>
          <a:xfrm>
            <a:off x="0" y="0"/>
            <a:ext cx="4860040" cy="5236046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  <a:gd name="connsiteX0-51" fmla="*/ 0 w 4156742"/>
              <a:gd name="connsiteY0-52" fmla="*/ 0 h 4752586"/>
              <a:gd name="connsiteX1-53" fmla="*/ 2915770 w 4156742"/>
              <a:gd name="connsiteY1-54" fmla="*/ 0 h 4752586"/>
              <a:gd name="connsiteX2-55" fmla="*/ 4156742 w 4156742"/>
              <a:gd name="connsiteY2-56" fmla="*/ 4752586 h 4752586"/>
              <a:gd name="connsiteX3-57" fmla="*/ 0 w 4156742"/>
              <a:gd name="connsiteY3-58" fmla="*/ 4752586 h 4752586"/>
              <a:gd name="connsiteX4-59" fmla="*/ 0 w 4156742"/>
              <a:gd name="connsiteY4-60" fmla="*/ 0 h 4752586"/>
              <a:gd name="connsiteX0-61" fmla="*/ 0 w 4156742"/>
              <a:gd name="connsiteY0-62" fmla="*/ 0 h 4752586"/>
              <a:gd name="connsiteX1-63" fmla="*/ 2915770 w 4156742"/>
              <a:gd name="connsiteY1-64" fmla="*/ 0 h 4752586"/>
              <a:gd name="connsiteX2-65" fmla="*/ 4156742 w 4156742"/>
              <a:gd name="connsiteY2-66" fmla="*/ 4752586 h 4752586"/>
              <a:gd name="connsiteX3-67" fmla="*/ 0 w 4156742"/>
              <a:gd name="connsiteY3-68" fmla="*/ 4752586 h 4752586"/>
              <a:gd name="connsiteX4-69" fmla="*/ 0 w 4156742"/>
              <a:gd name="connsiteY4-7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1817607" y="1623716"/>
                  <a:pt x="2277232" y="400824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4572000" cy="5236046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2013126" y="1534791"/>
                  <a:pt x="2416888" y="401812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780790" y="2139950"/>
            <a:ext cx="5280660" cy="11899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zh-CN" altLang="en-US" sz="72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72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699490"/>
            <a:ext cx="3528490" cy="3528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50" y="3438477"/>
            <a:ext cx="1916790" cy="14375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69" y="4204935"/>
            <a:ext cx="613581" cy="613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5" grpId="0" animBg="1"/>
      <p:bldP spid="4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90" y="4319675"/>
            <a:ext cx="4716020" cy="864120"/>
          </a:xfrm>
          <a:prstGeom prst="rect">
            <a:avLst/>
          </a:prstGeom>
        </p:spPr>
      </p:pic>
      <p:sp>
        <p:nvSpPr>
          <p:cNvPr id="5" name="矩形 3"/>
          <p:cNvSpPr/>
          <p:nvPr/>
        </p:nvSpPr>
        <p:spPr>
          <a:xfrm>
            <a:off x="0" y="0"/>
            <a:ext cx="4860040" cy="5184000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  <a:gd name="connsiteX0-51" fmla="*/ 0 w 4156742"/>
              <a:gd name="connsiteY0-52" fmla="*/ 0 h 4752586"/>
              <a:gd name="connsiteX1-53" fmla="*/ 2915770 w 4156742"/>
              <a:gd name="connsiteY1-54" fmla="*/ 0 h 4752586"/>
              <a:gd name="connsiteX2-55" fmla="*/ 4156742 w 4156742"/>
              <a:gd name="connsiteY2-56" fmla="*/ 4752586 h 4752586"/>
              <a:gd name="connsiteX3-57" fmla="*/ 0 w 4156742"/>
              <a:gd name="connsiteY3-58" fmla="*/ 4752586 h 4752586"/>
              <a:gd name="connsiteX4-59" fmla="*/ 0 w 4156742"/>
              <a:gd name="connsiteY4-60" fmla="*/ 0 h 4752586"/>
              <a:gd name="connsiteX0-61" fmla="*/ 0 w 4156742"/>
              <a:gd name="connsiteY0-62" fmla="*/ 0 h 4752586"/>
              <a:gd name="connsiteX1-63" fmla="*/ 2915770 w 4156742"/>
              <a:gd name="connsiteY1-64" fmla="*/ 0 h 4752586"/>
              <a:gd name="connsiteX2-65" fmla="*/ 4156742 w 4156742"/>
              <a:gd name="connsiteY2-66" fmla="*/ 4752586 h 4752586"/>
              <a:gd name="connsiteX3-67" fmla="*/ 0 w 4156742"/>
              <a:gd name="connsiteY3-68" fmla="*/ 4752586 h 4752586"/>
              <a:gd name="connsiteX4-69" fmla="*/ 0 w 4156742"/>
              <a:gd name="connsiteY4-7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1817607" y="1623716"/>
                  <a:pt x="2277232" y="400824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3"/>
          <p:cNvSpPr/>
          <p:nvPr/>
        </p:nvSpPr>
        <p:spPr>
          <a:xfrm>
            <a:off x="0" y="0"/>
            <a:ext cx="4572000" cy="5184000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2013126" y="1534791"/>
                  <a:pt x="2416888" y="401812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430" y="525865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 smtClean="0">
                <a:solidFill>
                  <a:schemeClr val="bg1"/>
                </a:solidFill>
                <a:sym typeface="+mn-ea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1781" y="0"/>
            <a:ext cx="144020" cy="94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" y="2516491"/>
            <a:ext cx="2535509" cy="190163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344" y="1779980"/>
            <a:ext cx="2714886" cy="190585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6" name="Text Box 15"/>
          <p:cNvSpPr txBox="1"/>
          <p:nvPr/>
        </p:nvSpPr>
        <p:spPr>
          <a:xfrm>
            <a:off x="3491865" y="483235"/>
            <a:ext cx="4483100" cy="3949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 DEFINITION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EPIDEMIOLOGICAL TRAID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INCUBATION PERIOD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M0DE OF TRANSMISSION 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CLINICAL MANIFESTATION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RISK FACTORS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DIAGNOSTIC EVALUATIONS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PREVENTION &amp; CONTROL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TREATMENT 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COMPLICATIO</a:t>
            </a:r>
            <a:r>
              <a:rPr lang="en-US" sz="2000" b="1"/>
              <a:t>NS</a:t>
            </a:r>
            <a:endParaRPr 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00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DEFINITION</a:t>
            </a:r>
            <a:endParaRPr lang="en-US" sz="400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457200" y="987426"/>
            <a:ext cx="8229600" cy="3394472"/>
          </a:xfrm>
        </p:spPr>
        <p:txBody>
          <a:bodyPr/>
          <a:p>
            <a:pPr>
              <a:buFont typeface="Wingdings" panose="05000000000000000000" charset="0"/>
              <a:buChar char="§"/>
            </a:pPr>
            <a:r>
              <a:rPr lang="en-US">
                <a:sym typeface="+mn-ea"/>
              </a:rPr>
              <a:t>COVID-19 , is short for “ coronavirus disease 2019 i</a:t>
            </a:r>
            <a:r>
              <a:rPr lang="en-US"/>
              <a:t>s a respiratory illness caused by a novel coronavirus known as SARS- CoV-2.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It was first identified in December 2019 in the city of Wuhan , China , and has since spread globally leading to a pandemic.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650" y="245745"/>
            <a:ext cx="387794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EPIDEMIOLOGY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795" y="1059815"/>
            <a:ext cx="7010400" cy="3686175"/>
          </a:xfrm>
          <a:prstGeom prst="rect">
            <a:avLst/>
          </a:prstGeom>
          <a:noFill/>
          <a:ln w="31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68430" y="280938"/>
            <a:ext cx="1296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经典特宋简" pitchFamily="49" charset="-122"/>
                <a:ea typeface="经典特宋简" pitchFamily="49" charset="-122"/>
                <a:cs typeface="经典特宋简" pitchFamily="49" charset="-122"/>
                <a:sym typeface="Wingdings 2" panose="05020102010507070707"/>
              </a:rPr>
              <a:t> </a:t>
            </a:r>
            <a:endParaRPr lang="zh-CN" altLang="en-US" sz="1600" dirty="0">
              <a:solidFill>
                <a:schemeClr val="bg1"/>
              </a:solidFill>
              <a:latin typeface="经典特宋简" pitchFamily="49" charset="-122"/>
              <a:ea typeface="经典特宋简" pitchFamily="49" charset="-122"/>
              <a:cs typeface="经典特宋简" pitchFamily="49" charset="-122"/>
            </a:endParaRPr>
          </a:p>
        </p:txBody>
      </p:sp>
      <p:sp>
        <p:nvSpPr>
          <p:cNvPr id="6" name="矩形 12"/>
          <p:cNvSpPr/>
          <p:nvPr/>
        </p:nvSpPr>
        <p:spPr>
          <a:xfrm>
            <a:off x="1265555" y="1226820"/>
            <a:ext cx="6327775" cy="34366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4730" y="1059180"/>
            <a:ext cx="6688455" cy="3777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  </a:t>
            </a:r>
            <a:r>
              <a:rPr lang="en-US" sz="2400" b="1" u="sng"/>
              <a:t>AGENT</a:t>
            </a:r>
            <a:r>
              <a:rPr lang="en-US" sz="2400" b="1"/>
              <a:t> :  </a:t>
            </a:r>
            <a:r>
              <a:rPr lang="en-US" sz="2400"/>
              <a:t>Causative virus is SARS-CoV-2 . the virus has a zoonotic source closely related to bat-origin SARS-like coronavirus. </a:t>
            </a:r>
            <a:endParaRPr lang="en-US" sz="2400"/>
          </a:p>
          <a:p>
            <a:endParaRPr lang="en-US" sz="2400"/>
          </a:p>
          <a:p>
            <a:r>
              <a:rPr lang="en-US" sz="2400" b="1"/>
              <a:t> </a:t>
            </a:r>
            <a:r>
              <a:rPr lang="en-US" sz="2400" b="1" u="sng"/>
              <a:t>SOURCE</a:t>
            </a:r>
            <a:r>
              <a:rPr lang="en-US" sz="2400" b="1"/>
              <a:t> :  </a:t>
            </a:r>
            <a:r>
              <a:rPr lang="en-US" sz="2400"/>
              <a:t>The person infected by the novel coronavirus are the main source of infection. </a:t>
            </a:r>
            <a:endParaRPr lang="en-US" sz="2400"/>
          </a:p>
          <a:p>
            <a:endParaRPr lang="en-US" sz="2400"/>
          </a:p>
          <a:p>
            <a:r>
              <a:rPr lang="en-US" sz="2400" b="1" u="sng"/>
              <a:t>TRANSMISSION</a:t>
            </a:r>
            <a:r>
              <a:rPr lang="en-US" sz="2400" b="1"/>
              <a:t> :</a:t>
            </a:r>
            <a:r>
              <a:rPr lang="en-US" sz="2400"/>
              <a:t>  Direct person to person transmission occurs when infected person sneeze, cough, or talk.</a:t>
            </a:r>
            <a:endParaRPr lang="en-US" sz="2400"/>
          </a:p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3" grpId="0"/>
      <p:bldP spid="7" grpId="0" bldLvl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470" y="245658"/>
            <a:ext cx="3456480" cy="429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INCUBATION PERIOD</a:t>
            </a:r>
            <a:endParaRPr lang="en-US" altLang="zh-CN" sz="22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5075" y="737870"/>
            <a:ext cx="3624580" cy="1604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179705">
              <a:lnSpc>
                <a:spcPct val="150000"/>
              </a:lnSpc>
            </a:pP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50" name="Picture 2" descr="http://news.pku.edu.cn/images/2020-01/937d9d505fdb4626aec136dcd571d03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30" y="843510"/>
            <a:ext cx="2391213" cy="17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71550" y="3279140"/>
            <a:ext cx="3744595" cy="1798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SARS-CoV-2 Virus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It may spread from animals e.g., Bats , Camels etc. 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some can be idiopathic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99491" y="987530"/>
            <a:ext cx="144020" cy="40011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99491" y="2931835"/>
            <a:ext cx="144020" cy="40011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http://news.pku.edu.cn/images/2020-01/9683a93bc59544f09a51f5d2e3f137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417" y="2857067"/>
            <a:ext cx="2386926" cy="158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971246" y="2710690"/>
            <a:ext cx="4248589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68430" y="280938"/>
            <a:ext cx="1296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经典特宋简" pitchFamily="49" charset="-122"/>
                <a:ea typeface="经典特宋简" pitchFamily="49" charset="-122"/>
                <a:cs typeface="经典特宋简" pitchFamily="49" charset="-122"/>
                <a:sym typeface="Wingdings 2" panose="05020102010507070707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经典特宋简" pitchFamily="49" charset="-122"/>
              <a:ea typeface="经典特宋简" pitchFamily="49" charset="-122"/>
              <a:cs typeface="经典特宋简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14755" y="749300"/>
            <a:ext cx="3849370" cy="926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The incubation period of COVID-19 is </a:t>
            </a:r>
            <a:endParaRPr lang="en-US" sz="2400"/>
          </a:p>
          <a:p>
            <a:r>
              <a:rPr lang="en-US" sz="2400"/>
              <a:t>14 days.</a:t>
            </a:r>
            <a:endParaRPr lang="en-US" sz="2400"/>
          </a:p>
        </p:txBody>
      </p:sp>
      <p:sp>
        <p:nvSpPr>
          <p:cNvPr id="12" name="Text Box 11"/>
          <p:cNvSpPr txBox="1"/>
          <p:nvPr/>
        </p:nvSpPr>
        <p:spPr>
          <a:xfrm>
            <a:off x="1235075" y="28600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 CAUSES </a:t>
            </a:r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5" grpId="0"/>
      <p:bldP spid="8" grpId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20320"/>
            <a:ext cx="9144000" cy="5184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r"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contact                            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endParaRPr lang="en-US" altLang="zh-CN" sz="240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0" y="4299990"/>
            <a:ext cx="4716020" cy="864120"/>
          </a:xfrm>
          <a:prstGeom prst="rect">
            <a:avLst/>
          </a:prstGeom>
        </p:spPr>
      </p:pic>
      <p:sp>
        <p:nvSpPr>
          <p:cNvPr id="2" name="矩形 3"/>
          <p:cNvSpPr/>
          <p:nvPr/>
        </p:nvSpPr>
        <p:spPr>
          <a:xfrm>
            <a:off x="0" y="0"/>
            <a:ext cx="4860040" cy="5184000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  <a:gd name="connsiteX0-51" fmla="*/ 0 w 4156742"/>
              <a:gd name="connsiteY0-52" fmla="*/ 0 h 4752586"/>
              <a:gd name="connsiteX1-53" fmla="*/ 2915770 w 4156742"/>
              <a:gd name="connsiteY1-54" fmla="*/ 0 h 4752586"/>
              <a:gd name="connsiteX2-55" fmla="*/ 4156742 w 4156742"/>
              <a:gd name="connsiteY2-56" fmla="*/ 4752586 h 4752586"/>
              <a:gd name="connsiteX3-57" fmla="*/ 0 w 4156742"/>
              <a:gd name="connsiteY3-58" fmla="*/ 4752586 h 4752586"/>
              <a:gd name="connsiteX4-59" fmla="*/ 0 w 4156742"/>
              <a:gd name="connsiteY4-60" fmla="*/ 0 h 4752586"/>
              <a:gd name="connsiteX0-61" fmla="*/ 0 w 4156742"/>
              <a:gd name="connsiteY0-62" fmla="*/ 0 h 4752586"/>
              <a:gd name="connsiteX1-63" fmla="*/ 2915770 w 4156742"/>
              <a:gd name="connsiteY1-64" fmla="*/ 0 h 4752586"/>
              <a:gd name="connsiteX2-65" fmla="*/ 4156742 w 4156742"/>
              <a:gd name="connsiteY2-66" fmla="*/ 4752586 h 4752586"/>
              <a:gd name="connsiteX3-67" fmla="*/ 0 w 4156742"/>
              <a:gd name="connsiteY3-68" fmla="*/ 4752586 h 4752586"/>
              <a:gd name="connsiteX4-69" fmla="*/ 0 w 4156742"/>
              <a:gd name="connsiteY4-7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1817607" y="1623716"/>
                  <a:pt x="2277232" y="400824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3"/>
          <p:cNvSpPr/>
          <p:nvPr/>
        </p:nvSpPr>
        <p:spPr>
          <a:xfrm>
            <a:off x="0" y="-40640"/>
            <a:ext cx="4572000" cy="5184000"/>
          </a:xfrm>
          <a:custGeom>
            <a:avLst/>
            <a:gdLst>
              <a:gd name="connsiteX0" fmla="*/ 0 w 2915770"/>
              <a:gd name="connsiteY0" fmla="*/ 0 h 4752586"/>
              <a:gd name="connsiteX1" fmla="*/ 2915770 w 2915770"/>
              <a:gd name="connsiteY1" fmla="*/ 0 h 4752586"/>
              <a:gd name="connsiteX2" fmla="*/ 2915770 w 2915770"/>
              <a:gd name="connsiteY2" fmla="*/ 4752586 h 4752586"/>
              <a:gd name="connsiteX3" fmla="*/ 0 w 2915770"/>
              <a:gd name="connsiteY3" fmla="*/ 4752586 h 4752586"/>
              <a:gd name="connsiteX4" fmla="*/ 0 w 2915770"/>
              <a:gd name="connsiteY4" fmla="*/ 0 h 4752586"/>
              <a:gd name="connsiteX0-1" fmla="*/ 0 w 2915770"/>
              <a:gd name="connsiteY0-2" fmla="*/ 0 h 4752586"/>
              <a:gd name="connsiteX1-3" fmla="*/ 2915770 w 2915770"/>
              <a:gd name="connsiteY1-4" fmla="*/ 0 h 4752586"/>
              <a:gd name="connsiteX2-5" fmla="*/ 2915770 w 2915770"/>
              <a:gd name="connsiteY2-6" fmla="*/ 4752586 h 4752586"/>
              <a:gd name="connsiteX3-7" fmla="*/ 0 w 2915770"/>
              <a:gd name="connsiteY3-8" fmla="*/ 4752586 h 4752586"/>
              <a:gd name="connsiteX4-9" fmla="*/ 0 w 2915770"/>
              <a:gd name="connsiteY4-10" fmla="*/ 0 h 4752586"/>
              <a:gd name="connsiteX0-11" fmla="*/ 0 w 4156742"/>
              <a:gd name="connsiteY0-12" fmla="*/ 0 h 4752586"/>
              <a:gd name="connsiteX1-13" fmla="*/ 2915770 w 4156742"/>
              <a:gd name="connsiteY1-14" fmla="*/ 0 h 4752586"/>
              <a:gd name="connsiteX2-15" fmla="*/ 4156742 w 4156742"/>
              <a:gd name="connsiteY2-16" fmla="*/ 4752586 h 4752586"/>
              <a:gd name="connsiteX3-17" fmla="*/ 0 w 4156742"/>
              <a:gd name="connsiteY3-18" fmla="*/ 4752586 h 4752586"/>
              <a:gd name="connsiteX4-19" fmla="*/ 0 w 4156742"/>
              <a:gd name="connsiteY4-20" fmla="*/ 0 h 4752586"/>
              <a:gd name="connsiteX0-21" fmla="*/ 0 w 4156742"/>
              <a:gd name="connsiteY0-22" fmla="*/ 0 h 4752586"/>
              <a:gd name="connsiteX1-23" fmla="*/ 2915770 w 4156742"/>
              <a:gd name="connsiteY1-24" fmla="*/ 0 h 4752586"/>
              <a:gd name="connsiteX2-25" fmla="*/ 4156742 w 4156742"/>
              <a:gd name="connsiteY2-26" fmla="*/ 4752586 h 4752586"/>
              <a:gd name="connsiteX3-27" fmla="*/ 0 w 4156742"/>
              <a:gd name="connsiteY3-28" fmla="*/ 4752586 h 4752586"/>
              <a:gd name="connsiteX4-29" fmla="*/ 0 w 4156742"/>
              <a:gd name="connsiteY4-30" fmla="*/ 0 h 4752586"/>
              <a:gd name="connsiteX0-31" fmla="*/ 0 w 4156742"/>
              <a:gd name="connsiteY0-32" fmla="*/ 0 h 4752586"/>
              <a:gd name="connsiteX1-33" fmla="*/ 2915770 w 4156742"/>
              <a:gd name="connsiteY1-34" fmla="*/ 0 h 4752586"/>
              <a:gd name="connsiteX2-35" fmla="*/ 4156742 w 4156742"/>
              <a:gd name="connsiteY2-36" fmla="*/ 4752586 h 4752586"/>
              <a:gd name="connsiteX3-37" fmla="*/ 0 w 4156742"/>
              <a:gd name="connsiteY3-38" fmla="*/ 4752586 h 4752586"/>
              <a:gd name="connsiteX4-39" fmla="*/ 0 w 4156742"/>
              <a:gd name="connsiteY4-40" fmla="*/ 0 h 4752586"/>
              <a:gd name="connsiteX0-41" fmla="*/ 0 w 4156742"/>
              <a:gd name="connsiteY0-42" fmla="*/ 0 h 4752586"/>
              <a:gd name="connsiteX1-43" fmla="*/ 2915770 w 4156742"/>
              <a:gd name="connsiteY1-44" fmla="*/ 0 h 4752586"/>
              <a:gd name="connsiteX2-45" fmla="*/ 4156742 w 4156742"/>
              <a:gd name="connsiteY2-46" fmla="*/ 4752586 h 4752586"/>
              <a:gd name="connsiteX3-47" fmla="*/ 0 w 4156742"/>
              <a:gd name="connsiteY3-48" fmla="*/ 4752586 h 4752586"/>
              <a:gd name="connsiteX4-49" fmla="*/ 0 w 4156742"/>
              <a:gd name="connsiteY4-50" fmla="*/ 0 h 47525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56742" h="4752586">
                <a:moveTo>
                  <a:pt x="0" y="0"/>
                </a:moveTo>
                <a:lnTo>
                  <a:pt x="2915770" y="0"/>
                </a:lnTo>
                <a:cubicBezTo>
                  <a:pt x="2013126" y="1534791"/>
                  <a:pt x="2416888" y="4018125"/>
                  <a:pt x="4156742" y="4752586"/>
                </a:cubicBezTo>
                <a:lnTo>
                  <a:pt x="0" y="47525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87212" y="195320"/>
            <a:ext cx="49041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 OF TRANSMISSION</a:t>
            </a:r>
            <a:endParaRPr lang="en-US" altLang="zh-CN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" y="2516491"/>
            <a:ext cx="2535509" cy="1901632"/>
          </a:xfrm>
          <a:prstGeom prst="rect">
            <a:avLst/>
          </a:prstGeom>
        </p:spPr>
      </p:pic>
      <p:pic>
        <p:nvPicPr>
          <p:cNvPr id="2050" name="Picture 2" descr="https://timgsa.baidu.com/timg?image&amp;quality=80&amp;size=b9999_10000&amp;sec=1579887306447&amp;di=fc53b5a7caeaf78500efe4956a35e173&amp;imgtype=0&amp;src=http%3A%2F%2Fwww.aihami.com%2Fuploads%2Fallimg%2F200109%2F169-200109225K4Q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841010"/>
            <a:ext cx="1872261" cy="124490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396670" y="422798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3" name="Text Box 12"/>
          <p:cNvSpPr txBox="1"/>
          <p:nvPr/>
        </p:nvSpPr>
        <p:spPr>
          <a:xfrm>
            <a:off x="3420110" y="1116330"/>
            <a:ext cx="5071110" cy="2910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  <a:sym typeface="+mn-ea"/>
              </a:rPr>
              <a:t>Respiratory droplets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Contact with infected person </a:t>
            </a:r>
            <a:endParaRPr lang="en-US" altLang="zh-CN" sz="240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Contact with contaminated surface</a:t>
            </a:r>
            <a:endParaRPr lang="en-US" altLang="zh-CN" sz="240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Airborne transmission </a:t>
            </a:r>
            <a:endParaRPr lang="en-US" altLang="zh-CN" sz="240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Fecal-oral transmission </a:t>
            </a:r>
            <a:endParaRPr lang="en-US" altLang="zh-CN" sz="240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bg1"/>
                </a:solidFill>
              </a:rPr>
              <a:t>crowded public place </a:t>
            </a:r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470" y="245658"/>
            <a:ext cx="50031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CLINICAL MANIFESTATION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405" y="973455"/>
            <a:ext cx="753300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FACBB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Many people with covid-19 have almost no symptoms.</a:t>
            </a:r>
            <a:endParaRPr lang="en-US" altLang="zh-CN" dirty="0">
              <a:solidFill>
                <a:srgbClr val="0FACBB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11451" y="987530"/>
            <a:ext cx="144020" cy="40011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6285" y="1656080"/>
            <a:ext cx="4247515" cy="3105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Fever with chills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Dry cough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Trouble breathing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weakness &amp; tiredness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headache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Running nose 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Pneumonia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88230" y="1707515"/>
            <a:ext cx="3928110" cy="2988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Loss of sense of smell &amp; taste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Nausea , Vomiting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Sore throat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Diarrhea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Muscles &amp; body Ache 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Skin rash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Organ failure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3" grpId="0"/>
      <p:bldP spid="4" grpId="0" bldLvl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43305" y="554990"/>
            <a:ext cx="2203450" cy="64960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RISK FACTORS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6" name="Picture 2" descr="https://ss1.bdstatic.com/70cFvXSh_Q1YnxGkpoWK1HF6hhy/it/u=1020420667,3774851434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90" y="1059995"/>
            <a:ext cx="2646132" cy="153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37565" y="1503680"/>
            <a:ext cx="4237990" cy="3001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Older people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Obesity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Chronic respiratory disease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Heart disease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High blood pressure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Diabetes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Cancer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28" name="Picture 4" descr="https://timgsa.baidu.com/timg?image&amp;quality=80&amp;size=b9999_10000&amp;sec=1579922076693&amp;di=c9a425d51075913b7db8880d49009529&amp;imgtype=0&amp;src=http%3A%2F%2Fh.hiphotos.baidu.com%2Fzhidao%2Fpic%2Fitem%2Ff703738da977391224fad702f2198618377ae2f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53" y="2985278"/>
            <a:ext cx="1630625" cy="151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405" y="483235"/>
            <a:ext cx="4265930" cy="6800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DIAGNOSTIC EVALUATION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508130" y="993658"/>
            <a:ext cx="0" cy="38104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7"/>
          <p:cNvSpPr/>
          <p:nvPr/>
        </p:nvSpPr>
        <p:spPr>
          <a:xfrm>
            <a:off x="346075" y="831215"/>
            <a:ext cx="4693285" cy="3899535"/>
          </a:xfrm>
          <a:prstGeom prst="rect">
            <a:avLst/>
          </a:prstGeom>
        </p:spPr>
        <p:txBody>
          <a:bodyPr wrap="square">
            <a:noAutofit/>
          </a:bodyPr>
          <a:p>
            <a:pPr indent="179705">
              <a:lnSpc>
                <a:spcPct val="150000"/>
              </a:lnSpc>
            </a:pP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9160" y="1272540"/>
            <a:ext cx="4348480" cy="282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 Medical history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Physical examination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Symptoms assessment 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Antigen test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Serology test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Chest X-ray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CT scan</a:t>
            </a:r>
            <a:endParaRPr lang="en-US" sz="24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8340" y="1779905"/>
            <a:ext cx="3171825" cy="26898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1098550" y="45497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/>
    </mc:Choice>
    <mc:Fallback>
      <p:transition spd="med" advClick="0" advTm="4000"/>
    </mc:Fallback>
  </mc:AlternateContent>
  <p:timing>
    <p:tnLst>
      <p:par>
        <p:cTn id="1" dur="indefinite" restart="never" nodeType="tmRoot"/>
      </p:par>
    </p:tnLst>
    <p:bldLst>
      <p:bldP spid="9" grpId="0"/>
    </p:bldLst>
  </p:timing>
</p:sld>
</file>

<file path=ppt/tags/tag1.xml><?xml version="1.0" encoding="utf-8"?>
<p:tagLst xmlns:p="http://schemas.openxmlformats.org/presentationml/2006/main">
  <p:tag name="TABLE_ENDDRAG_ORIGIN_RECT" val="686*311"/>
  <p:tag name="TABLE_ENDDRAG_RECT" val="16*87*686*3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3341</Words>
  <Application>WPS Slides</Application>
  <PresentationFormat>全屏显示(16:9)</PresentationFormat>
  <Paragraphs>201</Paragraphs>
  <Slides>19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Black</vt:lpstr>
      <vt:lpstr>Wingdings</vt:lpstr>
      <vt:lpstr>经典特宋简</vt:lpstr>
      <vt:lpstr>Wingdings 2</vt:lpstr>
      <vt:lpstr>Calibri</vt:lpstr>
      <vt:lpstr>Arial Unicode MS</vt:lpstr>
      <vt:lpstr>Office 主题​​</vt:lpstr>
      <vt:lpstr>PowerPoint 演示文稿</vt:lpstr>
      <vt:lpstr>PowerPoint 演示文稿</vt:lpstr>
      <vt:lpstr>DEFINITION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rachana shrivastava</cp:lastModifiedBy>
  <cp:revision>72</cp:revision>
  <dcterms:created xsi:type="dcterms:W3CDTF">2020-01-22T13:41:00Z</dcterms:created>
  <dcterms:modified xsi:type="dcterms:W3CDTF">2025-04-19T07:48:18Z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929A78403E5B465CB006B8E6B3C3E1C1_13</vt:lpwstr>
  </property>
</Properties>
</file>