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68" r:id="rId3"/>
    <p:sldId id="271" r:id="rId4"/>
    <p:sldId id="272" r:id="rId5"/>
    <p:sldId id="273" r:id="rId6"/>
    <p:sldId id="276" r:id="rId7"/>
    <p:sldId id="275" r:id="rId8"/>
    <p:sldId id="274" r:id="rId9"/>
    <p:sldId id="27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467895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4697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90090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425900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76743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910634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57854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1/13/2019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1/13/2019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1/13/2019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1/13/2019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1/13/2019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1/13/2019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1/13/2019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1/13/2019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1/13/2019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1/13/2019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1/13/2019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1/13/2019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Analysis of SLC Surgical Services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8BD9025-2CD8-49AB-82EE-FE619400E362}"/>
              </a:ext>
            </a:extLst>
          </p:cNvPr>
          <p:cNvPicPr>
            <a:picLocks noChangeAspect="1"/>
          </p:cNvPicPr>
          <p:nvPr/>
        </p:nvPicPr>
        <p:blipFill>
          <a:blip r:embed="rId2"/>
          <a:stretch>
            <a:fillRect/>
          </a:stretch>
        </p:blipFill>
        <p:spPr>
          <a:xfrm>
            <a:off x="5672637" y="1455402"/>
            <a:ext cx="2442052" cy="1457480"/>
          </a:xfrm>
          <a:prstGeom prst="rect">
            <a:avLst/>
          </a:prstGeom>
        </p:spPr>
      </p:pic>
      <p:sp>
        <p:nvSpPr>
          <p:cNvPr id="15" name="TextBox 14">
            <a:extLst>
              <a:ext uri="{FF2B5EF4-FFF2-40B4-BE49-F238E27FC236}">
                <a16:creationId xmlns:a16="http://schemas.microsoft.com/office/drawing/2014/main" id="{92F611FB-B17E-4275-B006-B2522285F8CC}"/>
              </a:ext>
            </a:extLst>
          </p:cNvPr>
          <p:cNvSpPr txBox="1"/>
          <p:nvPr/>
        </p:nvSpPr>
        <p:spPr>
          <a:xfrm>
            <a:off x="4654295" y="5870350"/>
            <a:ext cx="2693580" cy="369332"/>
          </a:xfrm>
          <a:prstGeom prst="rect">
            <a:avLst/>
          </a:prstGeom>
          <a:noFill/>
        </p:spPr>
        <p:txBody>
          <a:bodyPr wrap="square" rtlCol="0">
            <a:spAutoFit/>
          </a:bodyPr>
          <a:lstStyle/>
          <a:p>
            <a:r>
              <a:rPr lang="en-US" dirty="0"/>
              <a:t>June -  November 2017</a:t>
            </a:r>
          </a:p>
        </p:txBody>
      </p:sp>
      <p:pic>
        <p:nvPicPr>
          <p:cNvPr id="16" name="Picture 15">
            <a:extLst>
              <a:ext uri="{FF2B5EF4-FFF2-40B4-BE49-F238E27FC236}">
                <a16:creationId xmlns:a16="http://schemas.microsoft.com/office/drawing/2014/main" id="{B59024ED-535C-406A-B3BE-890655C79B97}"/>
              </a:ext>
            </a:extLst>
          </p:cNvPr>
          <p:cNvPicPr>
            <a:picLocks noChangeAspect="1"/>
          </p:cNvPicPr>
          <p:nvPr/>
        </p:nvPicPr>
        <p:blipFill>
          <a:blip r:embed="rId3"/>
          <a:stretch>
            <a:fillRect/>
          </a:stretch>
        </p:blipFill>
        <p:spPr>
          <a:xfrm>
            <a:off x="340235" y="3666046"/>
            <a:ext cx="2457450" cy="2219325"/>
          </a:xfrm>
          <a:prstGeom prst="rect">
            <a:avLst/>
          </a:prstGeom>
        </p:spPr>
      </p:pic>
      <p:sp>
        <p:nvSpPr>
          <p:cNvPr id="14" name="TextBox 13">
            <a:extLst>
              <a:ext uri="{FF2B5EF4-FFF2-40B4-BE49-F238E27FC236}">
                <a16:creationId xmlns:a16="http://schemas.microsoft.com/office/drawing/2014/main" id="{EB6A5BD3-3DEF-4D4C-8A81-DA41507DFDEC}"/>
              </a:ext>
            </a:extLst>
          </p:cNvPr>
          <p:cNvSpPr txBox="1"/>
          <p:nvPr/>
        </p:nvSpPr>
        <p:spPr>
          <a:xfrm>
            <a:off x="10263517" y="6424841"/>
            <a:ext cx="2693580" cy="369332"/>
          </a:xfrm>
          <a:prstGeom prst="rect">
            <a:avLst/>
          </a:prstGeom>
          <a:noFill/>
        </p:spPr>
        <p:txBody>
          <a:bodyPr wrap="square" rtlCol="0">
            <a:spAutoFit/>
          </a:bodyPr>
          <a:lstStyle/>
          <a:p>
            <a:r>
              <a:rPr lang="en-US" dirty="0"/>
              <a:t>- Saumik Tiwary</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 You</a:t>
            </a:r>
          </a:p>
        </p:txBody>
      </p: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Data Description</a:t>
            </a:r>
          </a:p>
        </p:txBody>
      </p:sp>
      <p:graphicFrame>
        <p:nvGraphicFramePr>
          <p:cNvPr id="10" name="Table 9">
            <a:extLst>
              <a:ext uri="{FF2B5EF4-FFF2-40B4-BE49-F238E27FC236}">
                <a16:creationId xmlns:a16="http://schemas.microsoft.com/office/drawing/2014/main" id="{F04E9141-1081-4633-A5F1-E7E66F00FDE0}"/>
              </a:ext>
            </a:extLst>
          </p:cNvPr>
          <p:cNvGraphicFramePr>
            <a:graphicFrameLocks noGrp="1"/>
          </p:cNvGraphicFramePr>
          <p:nvPr>
            <p:extLst>
              <p:ext uri="{D42A27DB-BD31-4B8C-83A1-F6EECF244321}">
                <p14:modId xmlns:p14="http://schemas.microsoft.com/office/powerpoint/2010/main" val="1172799192"/>
              </p:ext>
            </p:extLst>
          </p:nvPr>
        </p:nvGraphicFramePr>
        <p:xfrm>
          <a:off x="283308" y="2708722"/>
          <a:ext cx="9996603" cy="2595880"/>
        </p:xfrm>
        <a:graphic>
          <a:graphicData uri="http://schemas.openxmlformats.org/drawingml/2006/table">
            <a:tbl>
              <a:tblPr firstRow="1" bandRow="1">
                <a:tableStyleId>{5C22544A-7EE6-4342-B048-85BDC9FD1C3A}</a:tableStyleId>
              </a:tblPr>
              <a:tblGrid>
                <a:gridCol w="1983819">
                  <a:extLst>
                    <a:ext uri="{9D8B030D-6E8A-4147-A177-3AD203B41FA5}">
                      <a16:colId xmlns:a16="http://schemas.microsoft.com/office/drawing/2014/main" val="2786249932"/>
                    </a:ext>
                  </a:extLst>
                </a:gridCol>
                <a:gridCol w="1442301">
                  <a:extLst>
                    <a:ext uri="{9D8B030D-6E8A-4147-A177-3AD203B41FA5}">
                      <a16:colId xmlns:a16="http://schemas.microsoft.com/office/drawing/2014/main" val="1167468201"/>
                    </a:ext>
                  </a:extLst>
                </a:gridCol>
                <a:gridCol w="6570483">
                  <a:extLst>
                    <a:ext uri="{9D8B030D-6E8A-4147-A177-3AD203B41FA5}">
                      <a16:colId xmlns:a16="http://schemas.microsoft.com/office/drawing/2014/main" val="2454613608"/>
                    </a:ext>
                  </a:extLst>
                </a:gridCol>
              </a:tblGrid>
              <a:tr h="370840">
                <a:tc>
                  <a:txBody>
                    <a:bodyPr/>
                    <a:lstStyle/>
                    <a:p>
                      <a:r>
                        <a:rPr lang="en-US" dirty="0"/>
                        <a:t>Column Name</a:t>
                      </a:r>
                    </a:p>
                  </a:txBody>
                  <a:tcPr/>
                </a:tc>
                <a:tc>
                  <a:txBody>
                    <a:bodyPr/>
                    <a:lstStyle/>
                    <a:p>
                      <a:r>
                        <a:rPr lang="en-US" dirty="0"/>
                        <a:t>Type</a:t>
                      </a:r>
                    </a:p>
                  </a:txBody>
                  <a:tcPr/>
                </a:tc>
                <a:tc>
                  <a:txBody>
                    <a:bodyPr/>
                    <a:lstStyle/>
                    <a:p>
                      <a:r>
                        <a:rPr lang="en-US" dirty="0"/>
                        <a:t>Sample Values</a:t>
                      </a:r>
                    </a:p>
                  </a:txBody>
                  <a:tcPr>
                    <a:solidFill>
                      <a:schemeClr val="accent1"/>
                    </a:solidFill>
                  </a:tcPr>
                </a:tc>
                <a:extLst>
                  <a:ext uri="{0D108BD9-81ED-4DB2-BD59-A6C34878D82A}">
                    <a16:rowId xmlns:a16="http://schemas.microsoft.com/office/drawing/2014/main" val="1321995506"/>
                  </a:ext>
                </a:extLst>
              </a:tr>
              <a:tr h="370840">
                <a:tc>
                  <a:txBody>
                    <a:bodyPr/>
                    <a:lstStyle/>
                    <a:p>
                      <a:r>
                        <a:rPr lang="en-US" dirty="0"/>
                        <a:t>SERVICE AREA</a:t>
                      </a:r>
                    </a:p>
                  </a:txBody>
                  <a:tcPr>
                    <a:noFill/>
                  </a:tcPr>
                </a:tc>
                <a:tc>
                  <a:txBody>
                    <a:bodyPr/>
                    <a:lstStyle/>
                    <a:p>
                      <a:r>
                        <a:rPr lang="en-US" dirty="0"/>
                        <a:t>String</a:t>
                      </a:r>
                    </a:p>
                  </a:txBody>
                  <a:tcPr>
                    <a:noFill/>
                  </a:tcPr>
                </a:tc>
                <a:tc>
                  <a:txBody>
                    <a:bodyPr/>
                    <a:lstStyle/>
                    <a:p>
                      <a:r>
                        <a:rPr lang="en-US" dirty="0"/>
                        <a:t>SLC SURGICAL SERVICES</a:t>
                      </a:r>
                    </a:p>
                  </a:txBody>
                  <a:tcPr>
                    <a:noFill/>
                  </a:tcPr>
                </a:tc>
                <a:extLst>
                  <a:ext uri="{0D108BD9-81ED-4DB2-BD59-A6C34878D82A}">
                    <a16:rowId xmlns:a16="http://schemas.microsoft.com/office/drawing/2014/main" val="1528456420"/>
                  </a:ext>
                </a:extLst>
              </a:tr>
              <a:tr h="370840">
                <a:tc>
                  <a:txBody>
                    <a:bodyPr/>
                    <a:lstStyle/>
                    <a:p>
                      <a:r>
                        <a:rPr lang="en-US" dirty="0"/>
                        <a:t>PROVIDER_TYPE</a:t>
                      </a:r>
                    </a:p>
                  </a:txBody>
                  <a:tcPr>
                    <a:noFill/>
                  </a:tcPr>
                </a:tc>
                <a:tc>
                  <a:txBody>
                    <a:bodyPr/>
                    <a:lstStyle/>
                    <a:p>
                      <a:r>
                        <a:rPr lang="en-US" dirty="0"/>
                        <a:t>String</a:t>
                      </a:r>
                    </a:p>
                  </a:txBody>
                  <a:tcPr>
                    <a:noFill/>
                  </a:tcPr>
                </a:tc>
                <a:tc>
                  <a:txBody>
                    <a:bodyPr/>
                    <a:lstStyle/>
                    <a:p>
                      <a:r>
                        <a:rPr lang="en-US" dirty="0"/>
                        <a:t>PHYSICIAN ; NON – PHYSICIAN PRACTITIONER</a:t>
                      </a:r>
                    </a:p>
                  </a:txBody>
                  <a:tcPr>
                    <a:noFill/>
                  </a:tcPr>
                </a:tc>
                <a:extLst>
                  <a:ext uri="{0D108BD9-81ED-4DB2-BD59-A6C34878D82A}">
                    <a16:rowId xmlns:a16="http://schemas.microsoft.com/office/drawing/2014/main" val="1945126001"/>
                  </a:ext>
                </a:extLst>
              </a:tr>
              <a:tr h="370840">
                <a:tc>
                  <a:txBody>
                    <a:bodyPr/>
                    <a:lstStyle/>
                    <a:p>
                      <a:r>
                        <a:rPr lang="en-US" dirty="0"/>
                        <a:t>POST_PERIOD</a:t>
                      </a:r>
                    </a:p>
                  </a:txBody>
                  <a:tcPr>
                    <a:noFill/>
                  </a:tcPr>
                </a:tc>
                <a:tc>
                  <a:txBody>
                    <a:bodyPr/>
                    <a:lstStyle/>
                    <a:p>
                      <a:r>
                        <a:rPr lang="en-US" dirty="0"/>
                        <a:t>String</a:t>
                      </a:r>
                    </a:p>
                  </a:txBody>
                  <a:tcPr>
                    <a:noFill/>
                  </a:tcPr>
                </a:tc>
                <a:tc>
                  <a:txBody>
                    <a:bodyPr/>
                    <a:lstStyle/>
                    <a:p>
                      <a:r>
                        <a:rPr lang="en-US" dirty="0"/>
                        <a:t>2017/11; 2017/10; 2017/09; 2017/08; 2017/07; 2017/06</a:t>
                      </a:r>
                    </a:p>
                  </a:txBody>
                  <a:tcPr>
                    <a:noFill/>
                  </a:tcPr>
                </a:tc>
                <a:extLst>
                  <a:ext uri="{0D108BD9-81ED-4DB2-BD59-A6C34878D82A}">
                    <a16:rowId xmlns:a16="http://schemas.microsoft.com/office/drawing/2014/main" val="1989984832"/>
                  </a:ext>
                </a:extLst>
              </a:tr>
              <a:tr h="370840">
                <a:tc>
                  <a:txBody>
                    <a:bodyPr/>
                    <a:lstStyle/>
                    <a:p>
                      <a:r>
                        <a:rPr lang="en-US" dirty="0"/>
                        <a:t>PROCEDURE_ID</a:t>
                      </a:r>
                    </a:p>
                  </a:txBody>
                  <a:tcPr>
                    <a:noFill/>
                  </a:tcPr>
                </a:tc>
                <a:tc>
                  <a:txBody>
                    <a:bodyPr/>
                    <a:lstStyle/>
                    <a:p>
                      <a:r>
                        <a:rPr lang="en-US" dirty="0"/>
                        <a:t>String</a:t>
                      </a:r>
                    </a:p>
                  </a:txBody>
                  <a:tcPr>
                    <a:noFill/>
                  </a:tcPr>
                </a:tc>
                <a:tc>
                  <a:txBody>
                    <a:bodyPr/>
                    <a:lstStyle/>
                    <a:p>
                      <a:r>
                        <a:rPr lang="en-US" dirty="0"/>
                        <a:t>2; 3; 6060; 3006; 124330</a:t>
                      </a:r>
                    </a:p>
                  </a:txBody>
                  <a:tcPr>
                    <a:noFill/>
                  </a:tcPr>
                </a:tc>
                <a:extLst>
                  <a:ext uri="{0D108BD9-81ED-4DB2-BD59-A6C34878D82A}">
                    <a16:rowId xmlns:a16="http://schemas.microsoft.com/office/drawing/2014/main" val="1035287428"/>
                  </a:ext>
                </a:extLst>
              </a:tr>
              <a:tr h="370840">
                <a:tc>
                  <a:txBody>
                    <a:bodyPr/>
                    <a:lstStyle/>
                    <a:p>
                      <a:r>
                        <a:rPr lang="en-US" dirty="0"/>
                        <a:t>CHARGES</a:t>
                      </a:r>
                    </a:p>
                  </a:txBody>
                  <a:tcPr>
                    <a:noFill/>
                  </a:tcPr>
                </a:tc>
                <a:tc>
                  <a:txBody>
                    <a:bodyPr/>
                    <a:lstStyle/>
                    <a:p>
                      <a:r>
                        <a:rPr lang="en-US" dirty="0"/>
                        <a:t>Number</a:t>
                      </a:r>
                    </a:p>
                  </a:txBody>
                  <a:tcPr>
                    <a:noFill/>
                  </a:tcPr>
                </a:tc>
                <a:tc>
                  <a:txBody>
                    <a:bodyPr/>
                    <a:lstStyle/>
                    <a:p>
                      <a:r>
                        <a:rPr lang="en-US" dirty="0"/>
                        <a:t>59.88; 80.284; 12926.58</a:t>
                      </a:r>
                    </a:p>
                  </a:txBody>
                  <a:tcPr>
                    <a:noFill/>
                  </a:tcPr>
                </a:tc>
                <a:extLst>
                  <a:ext uri="{0D108BD9-81ED-4DB2-BD59-A6C34878D82A}">
                    <a16:rowId xmlns:a16="http://schemas.microsoft.com/office/drawing/2014/main" val="2492167729"/>
                  </a:ext>
                </a:extLst>
              </a:tr>
              <a:tr h="370840">
                <a:tc>
                  <a:txBody>
                    <a:bodyPr/>
                    <a:lstStyle/>
                    <a:p>
                      <a:r>
                        <a:rPr lang="en-US" dirty="0"/>
                        <a:t>PAYMENT</a:t>
                      </a:r>
                    </a:p>
                  </a:txBody>
                  <a:tcPr>
                    <a:noFill/>
                  </a:tcPr>
                </a:tc>
                <a:tc>
                  <a:txBody>
                    <a:bodyPr/>
                    <a:lstStyle/>
                    <a:p>
                      <a:r>
                        <a:rPr lang="en-US" dirty="0"/>
                        <a:t>Number</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59.88; 80.284; 12926.58</a:t>
                      </a:r>
                    </a:p>
                  </a:txBody>
                  <a:tcPr>
                    <a:noFill/>
                  </a:tcPr>
                </a:tc>
                <a:extLst>
                  <a:ext uri="{0D108BD9-81ED-4DB2-BD59-A6C34878D82A}">
                    <a16:rowId xmlns:a16="http://schemas.microsoft.com/office/drawing/2014/main" val="3847950993"/>
                  </a:ext>
                </a:extLst>
              </a:tr>
            </a:tbl>
          </a:graphicData>
        </a:graphic>
      </p:graphicFrame>
      <p:sp>
        <p:nvSpPr>
          <p:cNvPr id="11" name="TextBox 10">
            <a:extLst>
              <a:ext uri="{FF2B5EF4-FFF2-40B4-BE49-F238E27FC236}">
                <a16:creationId xmlns:a16="http://schemas.microsoft.com/office/drawing/2014/main" id="{B2AA201A-BB96-4B16-8F1B-6EC5B383BD30}"/>
              </a:ext>
            </a:extLst>
          </p:cNvPr>
          <p:cNvSpPr txBox="1"/>
          <p:nvPr/>
        </p:nvSpPr>
        <p:spPr>
          <a:xfrm>
            <a:off x="283308" y="1640264"/>
            <a:ext cx="5344494" cy="923330"/>
          </a:xfrm>
          <a:prstGeom prst="rect">
            <a:avLst/>
          </a:prstGeom>
          <a:noFill/>
        </p:spPr>
        <p:txBody>
          <a:bodyPr wrap="square" rtlCol="0">
            <a:spAutoFit/>
          </a:bodyPr>
          <a:lstStyle/>
          <a:p>
            <a:pPr marL="285750" indent="-285750">
              <a:buFont typeface="Arial" panose="020B0604020202020204" pitchFamily="34" charset="0"/>
              <a:buChar char="•"/>
            </a:pPr>
            <a:r>
              <a:rPr lang="en-US" dirty="0"/>
              <a:t>Rows:		6328</a:t>
            </a:r>
          </a:p>
          <a:p>
            <a:pPr marL="285750" indent="-285750">
              <a:buFont typeface="Arial" panose="020B0604020202020204" pitchFamily="34" charset="0"/>
              <a:buChar char="•"/>
            </a:pPr>
            <a:r>
              <a:rPr lang="en-US" dirty="0"/>
              <a:t>Columns:	6</a:t>
            </a:r>
          </a:p>
          <a:p>
            <a:pPr marL="285750" indent="-285750">
              <a:buFont typeface="Arial" panose="020B0604020202020204" pitchFamily="34" charset="0"/>
              <a:buChar char="•"/>
            </a:pPr>
            <a:r>
              <a:rPr lang="en-US" dirty="0"/>
              <a:t>File Format:	Microsoft Excel Worksheet</a:t>
            </a: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4"/>
            <a:ext cx="10515600" cy="1004124"/>
          </a:xfrm>
        </p:spPr>
        <p:txBody>
          <a:bodyPr/>
          <a:lstStyle/>
          <a:p>
            <a:r>
              <a:rPr lang="en-US" dirty="0">
                <a:latin typeface="Franklin Gothic Book" panose="020B0503020102020204" pitchFamily="34" charset="0"/>
                <a:cs typeface="Segoe UI" panose="020B0502040204020203" pitchFamily="34" charset="0"/>
              </a:rPr>
              <a:t>Trend Analysis</a:t>
            </a:r>
          </a:p>
        </p:txBody>
      </p:sp>
      <p:pic>
        <p:nvPicPr>
          <p:cNvPr id="4" name="Picture 3">
            <a:extLst>
              <a:ext uri="{FF2B5EF4-FFF2-40B4-BE49-F238E27FC236}">
                <a16:creationId xmlns:a16="http://schemas.microsoft.com/office/drawing/2014/main" id="{492030B3-AB51-435F-A2D3-40F27EC10D46}"/>
              </a:ext>
            </a:extLst>
          </p:cNvPr>
          <p:cNvPicPr>
            <a:picLocks noChangeAspect="1"/>
          </p:cNvPicPr>
          <p:nvPr/>
        </p:nvPicPr>
        <p:blipFill>
          <a:blip r:embed="rId3"/>
          <a:stretch>
            <a:fillRect/>
          </a:stretch>
        </p:blipFill>
        <p:spPr>
          <a:xfrm>
            <a:off x="6377" y="1173698"/>
            <a:ext cx="6969448" cy="5684302"/>
          </a:xfrm>
          <a:prstGeom prst="rect">
            <a:avLst/>
          </a:prstGeom>
        </p:spPr>
      </p:pic>
      <p:sp>
        <p:nvSpPr>
          <p:cNvPr id="5" name="TextBox 4">
            <a:extLst>
              <a:ext uri="{FF2B5EF4-FFF2-40B4-BE49-F238E27FC236}">
                <a16:creationId xmlns:a16="http://schemas.microsoft.com/office/drawing/2014/main" id="{AB7297BC-6E0E-4BA5-940E-5EF44117F85C}"/>
              </a:ext>
            </a:extLst>
          </p:cNvPr>
          <p:cNvSpPr txBox="1"/>
          <p:nvPr/>
        </p:nvSpPr>
        <p:spPr>
          <a:xfrm>
            <a:off x="8154186" y="2102177"/>
            <a:ext cx="374244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Number of procedures operated on decreased in July but reached highest in August and went on a downward trend after that.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r>
              <a:rPr lang="en-US" dirty="0"/>
              <a:t>July had a minor decrease but was compensated by a relatively high bump in August.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September saw biggest decline and introduced a downward trend to reach the lowest in November.</a:t>
            </a:r>
          </a:p>
        </p:txBody>
      </p:sp>
    </p:spTree>
    <p:extLst>
      <p:ext uri="{BB962C8B-B14F-4D97-AF65-F5344CB8AC3E}">
        <p14:creationId xmlns:p14="http://schemas.microsoft.com/office/powerpoint/2010/main" val="152983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4"/>
            <a:ext cx="10515600" cy="986292"/>
          </a:xfrm>
        </p:spPr>
        <p:txBody>
          <a:bodyPr/>
          <a:lstStyle/>
          <a:p>
            <a:r>
              <a:rPr lang="en-US" dirty="0">
                <a:latin typeface="Franklin Gothic Book" panose="020B0503020102020204" pitchFamily="34" charset="0"/>
                <a:cs typeface="Segoe UI" panose="020B0502040204020203" pitchFamily="34" charset="0"/>
              </a:rPr>
              <a:t>Trend Analysis</a:t>
            </a:r>
          </a:p>
        </p:txBody>
      </p:sp>
      <p:pic>
        <p:nvPicPr>
          <p:cNvPr id="3" name="Picture 2">
            <a:extLst>
              <a:ext uri="{FF2B5EF4-FFF2-40B4-BE49-F238E27FC236}">
                <a16:creationId xmlns:a16="http://schemas.microsoft.com/office/drawing/2014/main" id="{5E3A9998-0C5D-424A-A8F0-97B336DC93B9}"/>
              </a:ext>
            </a:extLst>
          </p:cNvPr>
          <p:cNvPicPr>
            <a:picLocks noChangeAspect="1"/>
          </p:cNvPicPr>
          <p:nvPr/>
        </p:nvPicPr>
        <p:blipFill>
          <a:blip r:embed="rId3"/>
          <a:stretch>
            <a:fillRect/>
          </a:stretch>
        </p:blipFill>
        <p:spPr>
          <a:xfrm>
            <a:off x="5966" y="1155866"/>
            <a:ext cx="7054701" cy="5702134"/>
          </a:xfrm>
          <a:prstGeom prst="rect">
            <a:avLst/>
          </a:prstGeom>
        </p:spPr>
      </p:pic>
      <p:sp>
        <p:nvSpPr>
          <p:cNvPr id="6" name="TextBox 5">
            <a:extLst>
              <a:ext uri="{FF2B5EF4-FFF2-40B4-BE49-F238E27FC236}">
                <a16:creationId xmlns:a16="http://schemas.microsoft.com/office/drawing/2014/main" id="{22838A88-3575-42F2-A787-BACDA4EF0C66}"/>
              </a:ext>
            </a:extLst>
          </p:cNvPr>
          <p:cNvSpPr txBox="1"/>
          <p:nvPr/>
        </p:nvSpPr>
        <p:spPr>
          <a:xfrm>
            <a:off x="7183225" y="1502385"/>
            <a:ext cx="466626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August and June contributed highest in terms of Payments with more than 40%</a:t>
            </a:r>
          </a:p>
          <a:p>
            <a:endParaRPr lang="en-US" dirty="0"/>
          </a:p>
          <a:p>
            <a:pPr marL="285750" indent="-285750">
              <a:buFont typeface="Arial" panose="020B0604020202020204" pitchFamily="34" charset="0"/>
              <a:buChar char="•"/>
            </a:pPr>
            <a:r>
              <a:rPr lang="en-US" dirty="0"/>
              <a:t>Payments have varied more from June to September</a:t>
            </a:r>
          </a:p>
          <a:p>
            <a:endParaRPr lang="en-US" dirty="0"/>
          </a:p>
          <a:p>
            <a:pPr marL="285750" indent="-285750">
              <a:buFont typeface="Arial" panose="020B0604020202020204" pitchFamily="34" charset="0"/>
              <a:buChar char="•"/>
            </a:pPr>
            <a:r>
              <a:rPr lang="en-US" dirty="0"/>
              <a:t>Charges showed less variance when seen in groups (Jun, Jul, Aug), (Sept, Oct, Nov)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First 3 months have only Physicians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Percentage of Physicians slowly increases again after getting reduced by introduction of Non-Physician Practitioners in September</a:t>
            </a:r>
          </a:p>
        </p:txBody>
      </p:sp>
    </p:spTree>
    <p:extLst>
      <p:ext uri="{BB962C8B-B14F-4D97-AF65-F5344CB8AC3E}">
        <p14:creationId xmlns:p14="http://schemas.microsoft.com/office/powerpoint/2010/main" val="13939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4"/>
            <a:ext cx="10515600" cy="827372"/>
          </a:xfrm>
        </p:spPr>
        <p:txBody>
          <a:bodyPr/>
          <a:lstStyle/>
          <a:p>
            <a:r>
              <a:rPr lang="en-US" dirty="0">
                <a:latin typeface="Franklin Gothic Book" panose="020B0503020102020204" pitchFamily="34" charset="0"/>
                <a:cs typeface="Segoe UI" panose="020B0502040204020203" pitchFamily="34" charset="0"/>
              </a:rPr>
              <a:t>Data Distribution</a:t>
            </a:r>
          </a:p>
        </p:txBody>
      </p:sp>
      <p:pic>
        <p:nvPicPr>
          <p:cNvPr id="6" name="Picture 5">
            <a:extLst>
              <a:ext uri="{FF2B5EF4-FFF2-40B4-BE49-F238E27FC236}">
                <a16:creationId xmlns:a16="http://schemas.microsoft.com/office/drawing/2014/main" id="{CCC49F7C-3DBB-41A1-9C48-505A27EC9006}"/>
              </a:ext>
            </a:extLst>
          </p:cNvPr>
          <p:cNvPicPr>
            <a:picLocks noChangeAspect="1"/>
          </p:cNvPicPr>
          <p:nvPr/>
        </p:nvPicPr>
        <p:blipFill>
          <a:blip r:embed="rId3"/>
          <a:stretch>
            <a:fillRect/>
          </a:stretch>
        </p:blipFill>
        <p:spPr>
          <a:xfrm>
            <a:off x="0" y="996946"/>
            <a:ext cx="11283885" cy="5843440"/>
          </a:xfrm>
          <a:prstGeom prst="rect">
            <a:avLst/>
          </a:prstGeom>
        </p:spPr>
      </p:pic>
    </p:spTree>
    <p:extLst>
      <p:ext uri="{BB962C8B-B14F-4D97-AF65-F5344CB8AC3E}">
        <p14:creationId xmlns:p14="http://schemas.microsoft.com/office/powerpoint/2010/main" val="169979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4"/>
            <a:ext cx="10515600" cy="603430"/>
          </a:xfrm>
        </p:spPr>
        <p:txBody>
          <a:bodyPr>
            <a:normAutofit fontScale="90000"/>
          </a:bodyPr>
          <a:lstStyle/>
          <a:p>
            <a:r>
              <a:rPr lang="en-US" dirty="0">
                <a:latin typeface="Franklin Gothic Book" panose="020B0503020102020204" pitchFamily="34" charset="0"/>
                <a:cs typeface="Segoe UI" panose="020B0502040204020203" pitchFamily="34" charset="0"/>
              </a:rPr>
              <a:t>Anomaly | Outlier</a:t>
            </a:r>
          </a:p>
        </p:txBody>
      </p:sp>
      <p:pic>
        <p:nvPicPr>
          <p:cNvPr id="4" name="Picture 3">
            <a:extLst>
              <a:ext uri="{FF2B5EF4-FFF2-40B4-BE49-F238E27FC236}">
                <a16:creationId xmlns:a16="http://schemas.microsoft.com/office/drawing/2014/main" id="{16196607-BF3F-46C8-8F78-19F830D60B9C}"/>
              </a:ext>
            </a:extLst>
          </p:cNvPr>
          <p:cNvPicPr>
            <a:picLocks noChangeAspect="1"/>
          </p:cNvPicPr>
          <p:nvPr/>
        </p:nvPicPr>
        <p:blipFill>
          <a:blip r:embed="rId3"/>
          <a:stretch>
            <a:fillRect/>
          </a:stretch>
        </p:blipFill>
        <p:spPr>
          <a:xfrm>
            <a:off x="0" y="944060"/>
            <a:ext cx="12192000" cy="5856000"/>
          </a:xfrm>
          <a:prstGeom prst="rect">
            <a:avLst/>
          </a:prstGeom>
        </p:spPr>
      </p:pic>
    </p:spTree>
    <p:extLst>
      <p:ext uri="{BB962C8B-B14F-4D97-AF65-F5344CB8AC3E}">
        <p14:creationId xmlns:p14="http://schemas.microsoft.com/office/powerpoint/2010/main" val="26205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4"/>
            <a:ext cx="10515600" cy="603430"/>
          </a:xfrm>
        </p:spPr>
        <p:txBody>
          <a:bodyPr>
            <a:normAutofit fontScale="90000"/>
          </a:bodyPr>
          <a:lstStyle/>
          <a:p>
            <a:r>
              <a:rPr lang="en-US" dirty="0">
                <a:latin typeface="Franklin Gothic Book" panose="020B0503020102020204" pitchFamily="34" charset="0"/>
                <a:cs typeface="Segoe UI" panose="020B0502040204020203" pitchFamily="34" charset="0"/>
              </a:rPr>
              <a:t>Unique Cases</a:t>
            </a:r>
          </a:p>
        </p:txBody>
      </p:sp>
      <p:pic>
        <p:nvPicPr>
          <p:cNvPr id="5" name="Picture 4">
            <a:extLst>
              <a:ext uri="{FF2B5EF4-FFF2-40B4-BE49-F238E27FC236}">
                <a16:creationId xmlns:a16="http://schemas.microsoft.com/office/drawing/2014/main" id="{7DB6EF10-B762-4FCE-BB9B-4B8F38A8CD68}"/>
              </a:ext>
            </a:extLst>
          </p:cNvPr>
          <p:cNvPicPr>
            <a:picLocks noChangeAspect="1"/>
          </p:cNvPicPr>
          <p:nvPr/>
        </p:nvPicPr>
        <p:blipFill>
          <a:blip r:embed="rId3"/>
          <a:stretch>
            <a:fillRect/>
          </a:stretch>
        </p:blipFill>
        <p:spPr>
          <a:xfrm>
            <a:off x="0" y="773003"/>
            <a:ext cx="11680907" cy="6067685"/>
          </a:xfrm>
          <a:prstGeom prst="rect">
            <a:avLst/>
          </a:prstGeom>
        </p:spPr>
      </p:pic>
    </p:spTree>
    <p:extLst>
      <p:ext uri="{BB962C8B-B14F-4D97-AF65-F5344CB8AC3E}">
        <p14:creationId xmlns:p14="http://schemas.microsoft.com/office/powerpoint/2010/main" val="42202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4"/>
            <a:ext cx="10515600" cy="707119"/>
          </a:xfrm>
        </p:spPr>
        <p:txBody>
          <a:bodyPr/>
          <a:lstStyle/>
          <a:p>
            <a:r>
              <a:rPr lang="en-US" dirty="0">
                <a:latin typeface="Franklin Gothic Book" panose="020B0503020102020204" pitchFamily="34" charset="0"/>
                <a:cs typeface="Segoe UI" panose="020B0502040204020203" pitchFamily="34" charset="0"/>
              </a:rPr>
              <a:t>Unique Cases</a:t>
            </a:r>
          </a:p>
        </p:txBody>
      </p:sp>
      <p:pic>
        <p:nvPicPr>
          <p:cNvPr id="3" name="Picture 2">
            <a:extLst>
              <a:ext uri="{FF2B5EF4-FFF2-40B4-BE49-F238E27FC236}">
                <a16:creationId xmlns:a16="http://schemas.microsoft.com/office/drawing/2014/main" id="{95AE76D6-1613-4313-A9B4-55E7AA7B522D}"/>
              </a:ext>
            </a:extLst>
          </p:cNvPr>
          <p:cNvPicPr>
            <a:picLocks noChangeAspect="1"/>
          </p:cNvPicPr>
          <p:nvPr/>
        </p:nvPicPr>
        <p:blipFill>
          <a:blip r:embed="rId3"/>
          <a:stretch>
            <a:fillRect/>
          </a:stretch>
        </p:blipFill>
        <p:spPr>
          <a:xfrm>
            <a:off x="325010" y="996946"/>
            <a:ext cx="2710012" cy="5861054"/>
          </a:xfrm>
          <a:prstGeom prst="rect">
            <a:avLst/>
          </a:prstGeom>
        </p:spPr>
      </p:pic>
      <p:sp>
        <p:nvSpPr>
          <p:cNvPr id="4" name="TextBox 3">
            <a:extLst>
              <a:ext uri="{FF2B5EF4-FFF2-40B4-BE49-F238E27FC236}">
                <a16:creationId xmlns:a16="http://schemas.microsoft.com/office/drawing/2014/main" id="{33FF02A4-51E6-43F0-8C1A-CAECC0EEE4BD}"/>
              </a:ext>
            </a:extLst>
          </p:cNvPr>
          <p:cNvSpPr txBox="1"/>
          <p:nvPr/>
        </p:nvSpPr>
        <p:spPr>
          <a:xfrm>
            <a:off x="3186260" y="1178351"/>
            <a:ext cx="2809188" cy="1200329"/>
          </a:xfrm>
          <a:prstGeom prst="rect">
            <a:avLst/>
          </a:prstGeom>
          <a:noFill/>
        </p:spPr>
        <p:txBody>
          <a:bodyPr wrap="square" rtlCol="0">
            <a:spAutoFit/>
          </a:bodyPr>
          <a:lstStyle/>
          <a:p>
            <a:r>
              <a:rPr lang="en-US" dirty="0"/>
              <a:t>There were 37 cases where the charges were same as Payments</a:t>
            </a:r>
          </a:p>
          <a:p>
            <a:endParaRPr lang="en-US" dirty="0"/>
          </a:p>
        </p:txBody>
      </p:sp>
      <p:pic>
        <p:nvPicPr>
          <p:cNvPr id="5" name="Picture 4">
            <a:extLst>
              <a:ext uri="{FF2B5EF4-FFF2-40B4-BE49-F238E27FC236}">
                <a16:creationId xmlns:a16="http://schemas.microsoft.com/office/drawing/2014/main" id="{2F3A40E7-FBF3-4FFC-9DAF-A991DDF8B39A}"/>
              </a:ext>
            </a:extLst>
          </p:cNvPr>
          <p:cNvPicPr>
            <a:picLocks noChangeAspect="1"/>
          </p:cNvPicPr>
          <p:nvPr/>
        </p:nvPicPr>
        <p:blipFill>
          <a:blip r:embed="rId4"/>
          <a:stretch>
            <a:fillRect/>
          </a:stretch>
        </p:blipFill>
        <p:spPr>
          <a:xfrm>
            <a:off x="6196554" y="996945"/>
            <a:ext cx="2693392" cy="5861055"/>
          </a:xfrm>
          <a:prstGeom prst="rect">
            <a:avLst/>
          </a:prstGeom>
        </p:spPr>
      </p:pic>
      <p:sp>
        <p:nvSpPr>
          <p:cNvPr id="6" name="TextBox 5">
            <a:extLst>
              <a:ext uri="{FF2B5EF4-FFF2-40B4-BE49-F238E27FC236}">
                <a16:creationId xmlns:a16="http://schemas.microsoft.com/office/drawing/2014/main" id="{CAA78F5C-12AD-4C5C-88CD-1B74ADFB4839}"/>
              </a:ext>
            </a:extLst>
          </p:cNvPr>
          <p:cNvSpPr txBox="1"/>
          <p:nvPr/>
        </p:nvSpPr>
        <p:spPr>
          <a:xfrm>
            <a:off x="9051304" y="1170492"/>
            <a:ext cx="2809188" cy="1200329"/>
          </a:xfrm>
          <a:prstGeom prst="rect">
            <a:avLst/>
          </a:prstGeom>
          <a:noFill/>
        </p:spPr>
        <p:txBody>
          <a:bodyPr wrap="square" rtlCol="0">
            <a:spAutoFit/>
          </a:bodyPr>
          <a:lstStyle/>
          <a:p>
            <a:r>
              <a:rPr lang="en-US" dirty="0"/>
              <a:t>There were 19 cases where the Payments were more than the Charges</a:t>
            </a:r>
          </a:p>
          <a:p>
            <a:endParaRPr lang="en-US" dirty="0"/>
          </a:p>
        </p:txBody>
      </p:sp>
    </p:spTree>
    <p:extLst>
      <p:ext uri="{BB962C8B-B14F-4D97-AF65-F5344CB8AC3E}">
        <p14:creationId xmlns:p14="http://schemas.microsoft.com/office/powerpoint/2010/main" val="189138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4"/>
            <a:ext cx="10515600" cy="707119"/>
          </a:xfrm>
        </p:spPr>
        <p:txBody>
          <a:bodyPr/>
          <a:lstStyle/>
          <a:p>
            <a:r>
              <a:rPr lang="en-US" dirty="0">
                <a:latin typeface="Franklin Gothic Book" panose="020B0503020102020204" pitchFamily="34" charset="0"/>
                <a:cs typeface="Segoe UI" panose="020B0502040204020203" pitchFamily="34" charset="0"/>
              </a:rPr>
              <a:t>Conclusion</a:t>
            </a:r>
          </a:p>
        </p:txBody>
      </p:sp>
      <p:sp>
        <p:nvSpPr>
          <p:cNvPr id="4" name="TextBox 3">
            <a:extLst>
              <a:ext uri="{FF2B5EF4-FFF2-40B4-BE49-F238E27FC236}">
                <a16:creationId xmlns:a16="http://schemas.microsoft.com/office/drawing/2014/main" id="{3F760035-6599-4AC3-9F21-4DE57F7C88B8}"/>
              </a:ext>
            </a:extLst>
          </p:cNvPr>
          <p:cNvSpPr txBox="1"/>
          <p:nvPr/>
        </p:nvSpPr>
        <p:spPr>
          <a:xfrm>
            <a:off x="631596" y="1857079"/>
            <a:ext cx="1059572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data shows a trend related to decrease in payments when Non-Physician Practitioners are included, and payment related to Non-Physician Practitioners is less by high margin as compared to Physicians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certain cases where the Payments are equal or more than the charges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Certain groups of procedures are very costly. Procedures 3304, 3488, 6060, 24383 were done only by Physicians and were over a million dollars in cost considering the whole 6 month timeframe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 group of procedures were most common and comprised for more than 50% of total procedures for 6 months</a:t>
            </a:r>
          </a:p>
        </p:txBody>
      </p:sp>
    </p:spTree>
    <p:extLst>
      <p:ext uri="{BB962C8B-B14F-4D97-AF65-F5344CB8AC3E}">
        <p14:creationId xmlns:p14="http://schemas.microsoft.com/office/powerpoint/2010/main" val="156281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0</TotalTime>
  <Words>551</Words>
  <Application>Microsoft Office PowerPoint</Application>
  <PresentationFormat>Widescreen</PresentationFormat>
  <Paragraphs>84</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Franklin Gothic Book</vt:lpstr>
      <vt:lpstr>Segoe UI</vt:lpstr>
      <vt:lpstr>Office Theme</vt:lpstr>
      <vt:lpstr>Analysis of SLC Surgical Services Data</vt:lpstr>
      <vt:lpstr>Data Description</vt:lpstr>
      <vt:lpstr>Trend Analysis</vt:lpstr>
      <vt:lpstr>Trend Analysis</vt:lpstr>
      <vt:lpstr>Data Distribution</vt:lpstr>
      <vt:lpstr>Anomaly | Outlier</vt:lpstr>
      <vt:lpstr>Unique Cases</vt:lpstr>
      <vt:lpstr>Unique Cases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2019-01-13T22:31:03Z</dcterms:created>
  <dcterms:modified xsi:type="dcterms:W3CDTF">2019-01-14T04:50:30Z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_MarkAsFinal">
    <vt:bool>true</vt:bool>
  </property>
</Properties>
</file>