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6" r:id="rId4"/>
    <p:sldId id="257" r:id="rId5"/>
    <p:sldId id="265" r:id="rId6"/>
    <p:sldId id="260" r:id="rId7"/>
    <p:sldId id="259" r:id="rId8"/>
    <p:sldId id="262" r:id="rId9"/>
    <p:sldId id="267" r:id="rId10"/>
    <p:sldId id="261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29"/>
    <a:srgbClr val="00E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7"/>
    <p:restoredTop sz="95741"/>
  </p:normalViewPr>
  <p:slideViewPr>
    <p:cSldViewPr snapToGrid="0" showGuides="1">
      <p:cViewPr>
        <p:scale>
          <a:sx n="94" d="100"/>
          <a:sy n="94" d="100"/>
        </p:scale>
        <p:origin x="29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EEFA0-FA33-E442-BDA1-D42C96098986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35788-7714-DD4C-9414-35850F68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DD81-C61F-F445-B366-9C07628A5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1956085"/>
            <a:ext cx="9360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E47C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51F69-509D-1840-A9D0-E173EDAA0D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6000" y="4649923"/>
            <a:ext cx="9360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0" i="0" spc="300">
                <a:latin typeface="Gilroy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2822-8647-E925-E807-0AC0E67A2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6F67C1-31F9-E1E1-D153-6D736B6BC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46FE04-CF99-FBA6-C6BC-65C138B27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3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46FCB9E-1A09-D7D1-E409-5CA05855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79410"/>
            <a:ext cx="93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60845DF-86DC-186C-21E6-7160782F840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15999" y="1655409"/>
            <a:ext cx="9360000" cy="50231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FC76C16-96F0-7F81-3601-B78C35E95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CBB2-BF64-8181-023C-8691776C5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3E1AE7-0748-A6BE-E7CC-1EC6166CF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46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EA4A-53B0-F042-AA36-B08CC781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99" y="1925773"/>
            <a:ext cx="9360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48135-6B9A-7943-AFA4-F62D27A2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999" y="4805498"/>
            <a:ext cx="9360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5AC892-4182-ABCC-408B-4E13E219B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939790-078D-1176-6F81-B5B6F40E1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ECEBAF-5AD9-7012-37F9-DF16E77D7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0D6-4D23-8C42-94D6-B941EEC3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80000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5F16-F3D1-904C-A8D3-02A380AB3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5999" y="1656000"/>
            <a:ext cx="4608000" cy="502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1617C-865C-BE43-A9CC-6E27A42D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000" y="1656000"/>
            <a:ext cx="4608000" cy="502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D683CE6-4A6A-1B4A-5418-AA027B92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295FF5-0468-B752-6A40-840424CE5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85DF73A-CF34-9714-9707-1DC2DED3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7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711B-C1CB-C641-9A14-29C5B591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99" y="180000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CFA2-13EB-F74B-AA67-9B33B6A5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999" y="1656000"/>
            <a:ext cx="4608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AC394-7078-4544-8F18-328F8EC6D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5999" y="2479912"/>
            <a:ext cx="4608000" cy="4198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8090A-8871-8F44-BE77-ACE074B2C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999" y="1656000"/>
            <a:ext cx="4608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116FD-4A47-8040-B0A9-6AB6C7017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999" y="2479912"/>
            <a:ext cx="4608000" cy="4198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D0B4838-8A13-4345-BAAB-5FCEE1BD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340ED04-B110-8E3A-909B-63F3C711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8EEA62-031D-2FA6-8333-187AE40B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0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1AF757C-902D-F4EC-B910-22FF775B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79410"/>
            <a:ext cx="93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02C9-AF5A-C017-3942-61E32D0EA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91BE4F-8FE4-3E84-35F9-67EF76E5D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D6C155-C009-890B-0793-93E6A0CA7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36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4248E26-2846-1765-CE26-8B3BFE6C9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9792A2-AAAB-188E-E2EF-BF07E28DF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A0FDA6-F52A-A97F-D865-4A914F851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0D6-4D23-8C42-94D6-B941EEC3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449113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5F16-F3D1-904C-A8D3-02A380AB3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5999" y="195434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1617C-865C-BE43-A9CC-6E27A42D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000" y="195434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F74BD-F583-274C-90E3-9DDC4A2B2D1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15999" y="424888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45FB3FA-692E-5840-B5E2-3230A869136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68000" y="424888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A5E6EB4-B23A-BA4A-EA16-66BA1284369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41A2995-9AAA-95E9-5CA5-3DAB268D1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46A4C41-27CC-3DB4-0694-395F5E044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5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064C-6407-A949-B6D8-D193EB61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449113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9328-D1FC-9141-BBC4-D0EBA1AE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000" y="1959124"/>
            <a:ext cx="93600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164F-F867-6A88-D052-8574DA25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5DC4-72F3-1E5A-D463-C31CE591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47FD-7EBE-095D-F9E1-C04C7EC5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7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8BB04F6-B5DD-9547-AD28-D68B0CA2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79410"/>
            <a:ext cx="93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8EFC54C-3511-ED46-97D6-3D2BC383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000" y="1655410"/>
            <a:ext cx="9360000" cy="502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BC5E760-3157-5142-98E2-94C935173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135C3A2-2A12-664D-8022-6D26893F2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05B7425-7881-8241-A7B9-9954D249B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>
              <a:lumMod val="95000"/>
              <a:lumOff val="5000"/>
            </a:schemeClr>
          </a:solidFill>
          <a:latin typeface="Everett Medium" panose="020B0504000000000000" pitchFamily="34" charset="77"/>
          <a:ea typeface="+mj-ea"/>
          <a:cs typeface="Futura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2DBDBE9-6366-91DF-B0D9-659B68F2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000" y="3578714"/>
            <a:ext cx="5683624" cy="3194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E169D-DD99-B8DB-440C-D2636E150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3429000"/>
            <a:ext cx="9360000" cy="20312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Simulated clinical trials and endpoints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6E93F-68EA-938E-C669-C281E193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5460266"/>
            <a:ext cx="9360000" cy="784477"/>
          </a:xfrm>
        </p:spPr>
        <p:txBody>
          <a:bodyPr/>
          <a:lstStyle/>
          <a:p>
            <a:r>
              <a:rPr lang="en-US" sz="2400" spc="0" dirty="0">
                <a:solidFill>
                  <a:srgbClr val="00E47C"/>
                </a:solidFill>
                <a:latin typeface="Everett" panose="020B0504000000000000" pitchFamily="34" charset="77"/>
              </a:rPr>
              <a:t>Saumil Shah</a:t>
            </a:r>
            <a:br>
              <a:rPr lang="en-US" sz="2400" spc="0" dirty="0">
                <a:solidFill>
                  <a:srgbClr val="00E47C"/>
                </a:solidFill>
                <a:latin typeface="Everett" panose="020B0504000000000000" pitchFamily="34" charset="77"/>
              </a:rPr>
            </a:br>
            <a:r>
              <a:rPr lang="en-US" spc="0" dirty="0">
                <a:solidFill>
                  <a:srgbClr val="00E47C"/>
                </a:solidFill>
                <a:latin typeface="Everett" panose="020B0504000000000000" pitchFamily="34" charset="77"/>
              </a:rPr>
              <a:t>Postdoc Simulation CDS (10499)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DDDF8CF-E8EB-DA0C-7966-4D6B7F44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6000" y="2507937"/>
            <a:ext cx="3600000" cy="10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9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4AAECF-91B3-86C2-3353-EEA9376CA92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496000" y="1655409"/>
            <a:ext cx="7200000" cy="5023181"/>
          </a:xfrm>
        </p:spPr>
        <p:txBody>
          <a:bodyPr anchor="ctr"/>
          <a:lstStyle/>
          <a:p>
            <a:pPr marL="542925" indent="-447675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/>
              <a:t>Based on real-world leukemia dataset</a:t>
            </a:r>
          </a:p>
          <a:p>
            <a:pPr marL="542925" indent="-447675">
              <a:buClr>
                <a:srgbClr val="00E47C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42925" indent="-447675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/>
              <a:t>Estimated sample size for clinical trials</a:t>
            </a:r>
            <a:br>
              <a:rPr lang="en-US" dirty="0"/>
            </a:br>
            <a:r>
              <a:rPr lang="en-US" dirty="0"/>
              <a:t>given level of significance and power</a:t>
            </a:r>
          </a:p>
          <a:p>
            <a:pPr marL="542925" indent="-447675">
              <a:buClr>
                <a:srgbClr val="00E47C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42925" indent="-447675">
              <a:buClr>
                <a:srgbClr val="00E47C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42925" indent="-447675">
              <a:buClr>
                <a:srgbClr val="00E47C"/>
              </a:buCl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9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22B837-6A20-28AC-87AE-491CCCC6DEA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496000" y="1655409"/>
            <a:ext cx="7200000" cy="5023181"/>
          </a:xfrm>
        </p:spPr>
        <p:txBody>
          <a:bodyPr anchor="ctr"/>
          <a:lstStyle/>
          <a:p>
            <a:pPr marL="542925" indent="-447675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/>
              <a:t>R programming language</a:t>
            </a:r>
          </a:p>
          <a:p>
            <a:pPr marL="542925" indent="-447675">
              <a:buClr>
                <a:srgbClr val="00E47C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42925" indent="-447675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survival</a:t>
            </a:r>
            <a:r>
              <a:rPr lang="en-US" dirty="0"/>
              <a:t> package ecosystem</a:t>
            </a:r>
          </a:p>
          <a:p>
            <a:pPr marL="542925" indent="-447675">
              <a:buClr>
                <a:srgbClr val="00E47C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42925" indent="-447675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/>
              <a:t>code is available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0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2DBDBE9-6366-91DF-B0D9-659B68F2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000" y="3578714"/>
            <a:ext cx="5683624" cy="3194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E169D-DD99-B8DB-440C-D2636E150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3429000"/>
            <a:ext cx="9360000" cy="20312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6E93F-68EA-938E-C669-C281E193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5460266"/>
            <a:ext cx="9360000" cy="784477"/>
          </a:xfrm>
        </p:spPr>
        <p:txBody>
          <a:bodyPr/>
          <a:lstStyle/>
          <a:p>
            <a:br>
              <a:rPr lang="en-US" sz="2400" spc="0" dirty="0">
                <a:solidFill>
                  <a:srgbClr val="00E47C"/>
                </a:solidFill>
                <a:latin typeface="Everett" panose="020B0504000000000000" pitchFamily="34" charset="77"/>
              </a:rPr>
            </a:br>
            <a:r>
              <a:rPr lang="en-US" spc="0" dirty="0">
                <a:solidFill>
                  <a:srgbClr val="00E47C"/>
                </a:solidFill>
                <a:latin typeface="Everett" panose="020B0504000000000000" pitchFamily="34" charset="77"/>
              </a:rPr>
              <a:t>Postdoc Simulation CDS (10499)</a:t>
            </a:r>
          </a:p>
        </p:txBody>
      </p:sp>
    </p:spTree>
    <p:extLst>
      <p:ext uri="{BB962C8B-B14F-4D97-AF65-F5344CB8AC3E}">
        <p14:creationId xmlns:p14="http://schemas.microsoft.com/office/powerpoint/2010/main" val="208558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C5C9-CAB7-280F-1FB4-1C2C590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2884-C2F8-2899-EBC8-4A3C32ED39E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00E47C"/>
              </a:buClr>
              <a:buFont typeface="+mj-lt"/>
              <a:buAutoNum type="arabicParenR"/>
            </a:pPr>
            <a:r>
              <a:rPr lang="en-GB" sz="1600" dirty="0">
                <a:latin typeface="Everett" panose="020B0504000000000000" pitchFamily="34" charset="77"/>
              </a:rPr>
              <a:t>Le-Rademacher JG, Peterson RA, </a:t>
            </a:r>
            <a:r>
              <a:rPr lang="en-GB" sz="1600" dirty="0" err="1">
                <a:latin typeface="Everett" panose="020B0504000000000000" pitchFamily="34" charset="77"/>
              </a:rPr>
              <a:t>Therneau</a:t>
            </a:r>
            <a:r>
              <a:rPr lang="en-GB" sz="1600" dirty="0">
                <a:latin typeface="Everett" panose="020B0504000000000000" pitchFamily="34" charset="77"/>
              </a:rPr>
              <a:t> TM, Sanford BL, Stone RM, </a:t>
            </a:r>
            <a:r>
              <a:rPr lang="en-GB" sz="1600" dirty="0" err="1">
                <a:latin typeface="Everett" panose="020B0504000000000000" pitchFamily="34" charset="77"/>
              </a:rPr>
              <a:t>Mandrekar</a:t>
            </a:r>
            <a:r>
              <a:rPr lang="en-GB" sz="1600" dirty="0">
                <a:latin typeface="Everett" panose="020B0504000000000000" pitchFamily="34" charset="77"/>
              </a:rPr>
              <a:t> SJ. Application of multi-state models in cancer clinical trials. Clin Trials. 2018 Oct; 15 (5):489-498.</a:t>
            </a:r>
          </a:p>
          <a:p>
            <a:pPr marL="514350" indent="-514350">
              <a:buClr>
                <a:srgbClr val="00E47C"/>
              </a:buClr>
              <a:buFont typeface="+mj-lt"/>
              <a:buAutoNum type="arabicParenR"/>
            </a:pPr>
            <a:r>
              <a:rPr lang="en-GB" sz="1600" dirty="0">
                <a:latin typeface="Everett" panose="020B0504000000000000" pitchFamily="34" charset="77"/>
              </a:rPr>
              <a:t>Schoenfeld D (1981), The Asymptotic Properties of Nonparametric Tests for Comparing Survival Distributions. </a:t>
            </a:r>
            <a:r>
              <a:rPr lang="en-GB" sz="1600" dirty="0" err="1">
                <a:latin typeface="Everett" panose="020B0504000000000000" pitchFamily="34" charset="77"/>
              </a:rPr>
              <a:t>Biometrika</a:t>
            </a:r>
            <a:r>
              <a:rPr lang="en-GB" sz="1600" dirty="0">
                <a:latin typeface="Everett" panose="020B0504000000000000" pitchFamily="34" charset="77"/>
              </a:rPr>
              <a:t>, 68, 316-319.</a:t>
            </a:r>
          </a:p>
          <a:p>
            <a:pPr marL="514350" indent="-514350">
              <a:buClr>
                <a:srgbClr val="00E47C"/>
              </a:buClr>
              <a:buFont typeface="+mj-lt"/>
              <a:buAutoNum type="arabicParenR"/>
            </a:pPr>
            <a:r>
              <a:rPr lang="en-US" sz="1600" dirty="0">
                <a:latin typeface="Everett" panose="020B0504000000000000" pitchFamily="34" charset="77"/>
              </a:rPr>
              <a:t>Lachin JM and Foulkes MA (1986), Evaluation of Sample Size and Power for Analyses of Survival with Allowance for Nonuniform Patient Entry, Losses to Follow-Up, Noncompliance, and Stratification. Biometrics, 42, 507-519.</a:t>
            </a:r>
          </a:p>
          <a:p>
            <a:pPr marL="514350" indent="-514350">
              <a:buClr>
                <a:srgbClr val="00E47C"/>
              </a:buClr>
              <a:buFont typeface="+mj-lt"/>
              <a:buAutoNum type="arabicParenR"/>
            </a:pPr>
            <a:endParaRPr lang="en-US" sz="1600" dirty="0">
              <a:latin typeface="Everett" panose="020B0504000000000000" pitchFamily="34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609B-D20B-ABC9-AF9B-7D333EF06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CB0F-F669-CFB5-BB41-BD61B724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E74D-8D47-AFF0-D0F8-527246676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3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950-1632-18CF-C3B8-1AEB5BC53B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755999" y="1655409"/>
            <a:ext cx="4680001" cy="5023181"/>
          </a:xfrm>
        </p:spPr>
        <p:txBody>
          <a:bodyPr anchor="ctr"/>
          <a:lstStyle/>
          <a:p>
            <a:pPr marL="538163" indent="-449263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/>
              <a:t>Aim</a:t>
            </a:r>
          </a:p>
          <a:p>
            <a:pPr marL="538163" indent="-449263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/>
              <a:t>Background</a:t>
            </a:r>
          </a:p>
          <a:p>
            <a:pPr marL="538163" indent="-449263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/>
              <a:t>Simulation study</a:t>
            </a:r>
          </a:p>
          <a:p>
            <a:pPr marL="538163" indent="-449263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/>
              <a:t>Possible extensions</a:t>
            </a:r>
          </a:p>
          <a:p>
            <a:pPr>
              <a:buClr>
                <a:srgbClr val="00E47C"/>
              </a:buCl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950-1632-18CF-C3B8-1AEB5BC53B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496000" y="1655409"/>
            <a:ext cx="7200000" cy="5023181"/>
          </a:xfrm>
        </p:spPr>
        <p:txBody>
          <a:bodyPr anchor="ctr"/>
          <a:lstStyle/>
          <a:p>
            <a:pPr marL="603250" indent="-514350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/>
              <a:t>Replicate, </a:t>
            </a:r>
            <a:r>
              <a:rPr lang="en-US" i="1" dirty="0"/>
              <a:t>in-silico</a:t>
            </a:r>
            <a:r>
              <a:rPr lang="en-US" dirty="0"/>
              <a:t>, primary endpoint from a clinical trial</a:t>
            </a:r>
          </a:p>
          <a:p>
            <a:pPr marL="603250" indent="-514350">
              <a:buClr>
                <a:srgbClr val="00E47C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603250" indent="-514350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/>
              <a:t>Estimate the sample size for the </a:t>
            </a:r>
            <a:r>
              <a:rPr lang="en-US" i="1" dirty="0"/>
              <a:t>in-silico</a:t>
            </a:r>
            <a:r>
              <a:rPr lang="en-US" dirty="0"/>
              <a:t> clinical trial</a:t>
            </a:r>
          </a:p>
          <a:p>
            <a:pPr marL="603250" indent="-514350">
              <a:buClr>
                <a:srgbClr val="00E47C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603250" indent="-514350">
              <a:buClr>
                <a:srgbClr val="00E47C"/>
              </a:buClr>
              <a:buFont typeface="Courier New" panose="02070309020205020404" pitchFamily="49" charset="0"/>
              <a:buChar char="o"/>
            </a:pPr>
            <a:r>
              <a:rPr lang="en-US" dirty="0"/>
              <a:t>Test two different survival models</a:t>
            </a:r>
          </a:p>
          <a:p>
            <a:pPr>
              <a:buClr>
                <a:srgbClr val="00E47C"/>
              </a:buCl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4DF5-C90E-2B0A-0CAA-8C0B3E55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978C-FEA2-C1D5-0FA5-0A74ED639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</p:spPr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C4C-D60F-8AA2-EDD6-1205EC73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</p:spPr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A01A-3BF7-F38E-9CE0-B758E9ED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</p:spPr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69259A0-F283-E562-9B9B-38746DA7E395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000" y="1504973"/>
            <a:ext cx="6107267" cy="50228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5FE533-6C3D-DA1A-A0F7-164BB45DE410}"/>
                  </a:ext>
                </a:extLst>
              </p:cNvPr>
              <p:cNvSpPr txBox="1"/>
              <p:nvPr/>
            </p:nvSpPr>
            <p:spPr>
              <a:xfrm>
                <a:off x="7757856" y="2381685"/>
                <a:ext cx="301814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Didot" panose="02000503000000020003" pitchFamily="2" charset="-79"/>
                    <a:cs typeface="Didot" panose="02000503000000020003" pitchFamily="2" charset="-79"/>
                  </a:rPr>
                  <a:t>Derived from the CALGB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Didot" panose="02000503000000020003" pitchFamily="2" charset="-79"/>
                      </a:rPr>
                      <m:t>10603</m:t>
                    </m:r>
                  </m:oMath>
                </a14:m>
                <a:r>
                  <a:rPr lang="en-GB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Didot" panose="02000503000000020003" pitchFamily="2" charset="-79"/>
                    <a:cs typeface="Didot" panose="02000503000000020003" pitchFamily="2" charset="-79"/>
                  </a:rPr>
                  <a:t> trial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idot" panose="02000503000000020003" pitchFamily="2" charset="-79"/>
                  <a:cs typeface="Didot" panose="02000503000000020003" pitchFamily="2" charset="-79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Didot" panose="02000503000000020003" pitchFamily="2" charset="-79"/>
                      </a:rPr>
                      <m:t>646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idot" panose="02000503000000020003" pitchFamily="2" charset="-79"/>
                    <a:cs typeface="Didot" panose="02000503000000020003" pitchFamily="2" charset="-79"/>
                  </a:rPr>
                  <a:t> patient,</a:t>
                </a:r>
                <a:br>
                  <a: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idot" panose="02000503000000020003" pitchFamily="2" charset="-79"/>
                    <a:cs typeface="Didot" panose="02000503000000020003" pitchFamily="2" charset="-79"/>
                  </a:rPr>
                </a:br>
                <a:r>
                  <a: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idot" panose="02000503000000020003" pitchFamily="2" charset="-79"/>
                    <a:cs typeface="Didot" panose="02000503000000020003" pitchFamily="2" charset="-79"/>
                  </a:rPr>
                  <a:t>overall survival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Didot" panose="02000503000000020003" pitchFamily="2" charset="-79"/>
                  <a:cs typeface="Didot" panose="02000503000000020003" pitchFamily="2" charset="-79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idot" panose="02000503000000020003" pitchFamily="2" charset="-79"/>
                    <a:cs typeface="Didot" panose="02000503000000020003" pitchFamily="2" charset="-79"/>
                  </a:rPr>
                  <a:t>Focus: acute myeloid 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idot" panose="02000503000000020003" pitchFamily="2" charset="-79"/>
                    <a:cs typeface="Didot" panose="02000503000000020003" pitchFamily="2" charset="-79"/>
                  </a:rPr>
                  <a:t>leukemia</a:t>
                </a:r>
                <a:r>
                  <a: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idot" panose="02000503000000020003" pitchFamily="2" charset="-79"/>
                    <a:cs typeface="Didot" panose="02000503000000020003" pitchFamily="2" charset="-79"/>
                  </a:rPr>
                  <a:t> with FLT3 mutation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Didot" panose="02000503000000020003" pitchFamily="2" charset="-79"/>
                  <a:cs typeface="Didot" panose="02000503000000020003" pitchFamily="2" charset="-79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idot" panose="02000503000000020003" pitchFamily="2" charset="-79"/>
                    <a:cs typeface="Didot" panose="02000503000000020003" pitchFamily="2" charset="-79"/>
                  </a:rPr>
                  <a:t>To test the effect of</a:t>
                </a:r>
                <a:br>
                  <a: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idot" panose="02000503000000020003" pitchFamily="2" charset="-79"/>
                    <a:cs typeface="Didot" panose="02000503000000020003" pitchFamily="2" charset="-79"/>
                  </a:rPr>
                </a:br>
                <a:r>
                  <a:rPr lang="en-GB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idot" panose="02000503000000020003" pitchFamily="2" charset="-79"/>
                    <a:cs typeface="Didot" panose="02000503000000020003" pitchFamily="2" charset="-79"/>
                  </a:rPr>
                  <a:t>Midostaurin</a:t>
                </a:r>
                <a:endParaRPr lang="en-GB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Didot" panose="02000503000000020003" pitchFamily="2" charset="-79"/>
                  <a:cs typeface="Didot" panose="02000503000000020003" pitchFamily="2" charset="-79"/>
                </a:endParaRPr>
              </a:p>
              <a:p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idot" panose="02000503000000020003" pitchFamily="2" charset="-79"/>
                  <a:cs typeface="Didot" panose="02000503000000020003" pitchFamily="2" charset="-79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5FE533-6C3D-DA1A-A0F7-164BB45DE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856" y="2381685"/>
                <a:ext cx="3018143" cy="3693319"/>
              </a:xfrm>
              <a:prstGeom prst="rect">
                <a:avLst/>
              </a:prstGeom>
              <a:blipFill>
                <a:blip r:embed="rId4"/>
                <a:stretch>
                  <a:fillRect l="-1681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78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A626-E9BD-1680-8E7C-E9615F8F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9B42C-2E94-96C4-72F0-7D24F688C5A6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2496000" y="1655409"/>
                <a:ext cx="7200000" cy="5023181"/>
              </a:xfrm>
            </p:spPr>
            <p:txBody>
              <a:bodyPr anchor="ctr">
                <a:normAutofit/>
              </a:bodyPr>
              <a:lstStyle/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Estimated:</a:t>
                </a:r>
              </a:p>
              <a:p>
                <a:pPr marL="1000125" lvl="1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dirty="0"/>
                  <a:t>restricted mean survival time (RMST)</a:t>
                </a:r>
                <a:br>
                  <a:rPr lang="en-US" dirty="0"/>
                </a:br>
                <a:r>
                  <a:rPr lang="en-US" dirty="0"/>
                  <a:t>arm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1241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𝑑𝑎𝑦𝑠</m:t>
                    </m:r>
                  </m:oMath>
                </a14:m>
                <a:r>
                  <a:rPr lang="en-US" dirty="0"/>
                  <a:t> arm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1489 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𝑑𝑎𝑦𝑠</m:t>
                    </m:r>
                  </m:oMath>
                </a14:m>
                <a:endParaRPr lang="en-US" dirty="0"/>
              </a:p>
              <a:p>
                <a:pPr marL="1000125" lvl="1" indent="-447675" algn="just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dirty="0"/>
                  <a:t>dropout rate: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0.0004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marL="1000125" lvl="1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dirty="0"/>
                  <a:t>hazard rate from RMST</a:t>
                </a:r>
              </a:p>
              <a:p>
                <a:pPr marL="95250" indent="0">
                  <a:buClr>
                    <a:srgbClr val="00E47C"/>
                  </a:buClr>
                  <a:buNone/>
                </a:pPr>
                <a:endParaRPr lang="en-US" sz="2400" dirty="0"/>
              </a:p>
              <a:p>
                <a:pPr marL="95250" indent="0">
                  <a:buClr>
                    <a:srgbClr val="00E47C"/>
                  </a:buClr>
                  <a:buNone/>
                </a:pPr>
                <a:r>
                  <a:rPr lang="en-US" sz="2400" dirty="0"/>
                  <a:t>For given level of significance and power</a:t>
                </a:r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Estimated number of events</a:t>
                </a:r>
                <a:br>
                  <a:rPr lang="en-US" sz="2400" dirty="0"/>
                </a:br>
                <a:r>
                  <a:rPr lang="en-GB" sz="2400" dirty="0"/>
                  <a:t>Schoenfeld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(1981) </m:t>
                    </m:r>
                  </m:oMath>
                </a14:m>
                <a:r>
                  <a:rPr lang="en-GB" sz="2400" dirty="0"/>
                  <a:t>method</a:t>
                </a:r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Estimated Sample size</a:t>
                </a:r>
                <a:br>
                  <a:rPr lang="en-US" sz="2400" dirty="0"/>
                </a:br>
                <a:r>
                  <a:rPr lang="en-US" sz="2400" dirty="0"/>
                  <a:t>Lachin and Foulkes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(1986)</m:t>
                    </m:r>
                  </m:oMath>
                </a14:m>
                <a:r>
                  <a:rPr lang="en-US" sz="2400" dirty="0"/>
                  <a:t> method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9B42C-2E94-96C4-72F0-7D24F688C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2496000" y="1655409"/>
                <a:ext cx="7200000" cy="50231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4B2C1-F138-D8BA-BE74-D32358759B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4B71-B331-82B2-AB08-C0B743CE5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F551-CE34-0D26-764C-455130DCC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3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hazard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950-1632-18CF-C3B8-1AEB5BC53B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Weibull distribution vs Flexible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6E384F1-F1D5-8AB9-9B21-661EFBC68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999" y="1946415"/>
            <a:ext cx="5400000" cy="44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4DF5-C90E-2B0A-0CAA-8C0B3E55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overall survival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978C-FEA2-C1D5-0FA5-0A74ED639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</p:spPr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C4C-D60F-8AA2-EDD6-1205EC73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</p:spPr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A01A-3BF7-F38E-9CE0-B758E9ED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</p:spPr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06AB13-557F-B73E-7595-9B6C72A22D61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770" y="1504973"/>
            <a:ext cx="8250460" cy="5022850"/>
          </a:xfrm>
        </p:spPr>
      </p:pic>
    </p:spTree>
    <p:extLst>
      <p:ext uri="{BB962C8B-B14F-4D97-AF65-F5344CB8AC3E}">
        <p14:creationId xmlns:p14="http://schemas.microsoft.com/office/powerpoint/2010/main" val="64607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DCEB9ED-2241-F178-C119-1D5C8A43FC45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2496000" y="1655409"/>
                <a:ext cx="7200000" cy="5023181"/>
              </a:xfrm>
            </p:spPr>
            <p:txBody>
              <a:bodyPr anchor="ctr"/>
              <a:lstStyle/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dirty="0"/>
                  <a:t>Simulated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in-silico clinical trials</a:t>
                </a:r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dirty="0"/>
                  <a:t>Used log hazard ratio for evaluation</a:t>
                </a:r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dirty="0"/>
                  <a:t>Weibull model bias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8%</m:t>
                    </m:r>
                  </m:oMath>
                </a14:m>
                <a:endParaRPr lang="en-US" dirty="0"/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dirty="0"/>
                  <a:t>Flexible model bias &lt;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DCEB9ED-2241-F178-C119-1D5C8A43F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2496000" y="1655409"/>
                <a:ext cx="7200000" cy="5023181"/>
              </a:xfrm>
              <a:blipFill>
                <a:blip r:embed="rId2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74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DCEB9ED-2241-F178-C119-1D5C8A43FC45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2496000" y="1655409"/>
                <a:ext cx="7200000" cy="5023181"/>
              </a:xfrm>
            </p:spPr>
            <p:txBody>
              <a:bodyPr anchor="ctr"/>
              <a:lstStyle/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dirty="0"/>
                  <a:t>Interim sample size re-estimation</a:t>
                </a:r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r>
                  <a:rPr lang="en-US" dirty="0"/>
                  <a:t>Multi-state models</a:t>
                </a:r>
                <a:br>
                  <a:rPr lang="en-US" dirty="0"/>
                </a:br>
                <a:r>
                  <a:rPr lang="en-US" dirty="0"/>
                  <a:t>for joint models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endpoints</a:t>
                </a:r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542925" indent="-447675">
                  <a:buClr>
                    <a:srgbClr val="00E47C"/>
                  </a:buClr>
                  <a:buFont typeface="Courier New" panose="02070309020205020404" pitchFamily="49" charset="0"/>
                  <a:buChar char="o"/>
                </a:pPr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DCEB9ED-2241-F178-C119-1D5C8A43F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2496000" y="1655409"/>
                <a:ext cx="7200000" cy="5023181"/>
              </a:xfrm>
              <a:blipFill>
                <a:blip r:embed="rId2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A96EB79-9843-AC94-FFB1-307DC410F3CC}"/>
              </a:ext>
            </a:extLst>
          </p:cNvPr>
          <p:cNvSpPr/>
          <p:nvPr/>
        </p:nvSpPr>
        <p:spPr>
          <a:xfrm>
            <a:off x="2496000" y="5327904"/>
            <a:ext cx="1584960" cy="977781"/>
          </a:xfrm>
          <a:prstGeom prst="roundRect">
            <a:avLst/>
          </a:prstGeom>
          <a:solidFill>
            <a:srgbClr val="00E4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Everett" panose="020B0504000000000000" pitchFamily="34" charset="77"/>
              </a:rPr>
              <a:t>progression-free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5BEA08B-217E-84C7-1FCB-337626DBACE8}"/>
              </a:ext>
            </a:extLst>
          </p:cNvPr>
          <p:cNvSpPr/>
          <p:nvPr/>
        </p:nvSpPr>
        <p:spPr>
          <a:xfrm>
            <a:off x="5303520" y="4350122"/>
            <a:ext cx="1584960" cy="977781"/>
          </a:xfrm>
          <a:prstGeom prst="roundRect">
            <a:avLst/>
          </a:prstGeom>
          <a:solidFill>
            <a:srgbClr val="00E4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Everett" panose="020B0504000000000000" pitchFamily="34" charset="77"/>
              </a:rPr>
              <a:t>progression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C58D50-3254-AC96-3418-71C259FFA2A3}"/>
              </a:ext>
            </a:extLst>
          </p:cNvPr>
          <p:cNvSpPr/>
          <p:nvPr/>
        </p:nvSpPr>
        <p:spPr>
          <a:xfrm>
            <a:off x="8111042" y="5327903"/>
            <a:ext cx="1584960" cy="977781"/>
          </a:xfrm>
          <a:prstGeom prst="roundRect">
            <a:avLst/>
          </a:prstGeom>
          <a:solidFill>
            <a:srgbClr val="00E4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Everett" panose="020B0504000000000000" pitchFamily="34" charset="77"/>
              </a:rPr>
              <a:t>death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3323E-E7CF-D239-299F-52AED1C4188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80959" y="4839013"/>
            <a:ext cx="1222561" cy="82578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6F58A9-4354-5544-6102-92D78967C628}"/>
              </a:ext>
            </a:extLst>
          </p:cNvPr>
          <p:cNvCxnSpPr>
            <a:cxnSpLocks/>
          </p:cNvCxnSpPr>
          <p:nvPr/>
        </p:nvCxnSpPr>
        <p:spPr>
          <a:xfrm flipV="1">
            <a:off x="4080960" y="5967230"/>
            <a:ext cx="4030082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85E85B-5559-A4FE-B58E-590BD8D11C53}"/>
              </a:ext>
            </a:extLst>
          </p:cNvPr>
          <p:cNvCxnSpPr>
            <a:cxnSpLocks/>
          </p:cNvCxnSpPr>
          <p:nvPr/>
        </p:nvCxnSpPr>
        <p:spPr>
          <a:xfrm>
            <a:off x="6888480" y="4839012"/>
            <a:ext cx="1222560" cy="82578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81505"/>
      </p:ext>
    </p:extLst>
  </p:cSld>
  <p:clrMapOvr>
    <a:masterClrMapping/>
  </p:clrMapOvr>
</p:sld>
</file>

<file path=ppt/theme/theme1.xml><?xml version="1.0" encoding="utf-8"?>
<a:theme xmlns:a="http://schemas.openxmlformats.org/drawingml/2006/main" name="dark_modern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_modern" id="{1968F4DF-8ED3-404B-A2C1-CE6AA6263DB8}" vid="{73272824-8476-434B-B450-EADD4519BB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defense</Template>
  <TotalTime>5988</TotalTime>
  <Words>396</Words>
  <Application>Microsoft Macintosh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Didot</vt:lpstr>
      <vt:lpstr>Everett</vt:lpstr>
      <vt:lpstr>Everett Medium</vt:lpstr>
      <vt:lpstr>Gilroy Light</vt:lpstr>
      <vt:lpstr>Verdana</vt:lpstr>
      <vt:lpstr>dark_modern</vt:lpstr>
      <vt:lpstr>Simulated clinical trials and endpoints</vt:lpstr>
      <vt:lpstr>Contents</vt:lpstr>
      <vt:lpstr>Aim</vt:lpstr>
      <vt:lpstr>Background</vt:lpstr>
      <vt:lpstr>Sample size estimation</vt:lpstr>
      <vt:lpstr>Two hazard models</vt:lpstr>
      <vt:lpstr>Simulated overall survival </vt:lpstr>
      <vt:lpstr>Comparison</vt:lpstr>
      <vt:lpstr>Possible extensions</vt:lpstr>
      <vt:lpstr>Take away</vt:lpstr>
      <vt:lpstr>Implementation</vt:lpstr>
      <vt:lpstr>Thank you!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clinical trials and endpoints</dc:title>
  <dc:subject/>
  <dc:creator>Saumil Shah</dc:creator>
  <cp:keywords/>
  <dc:description/>
  <cp:lastModifiedBy>Saumil Shah</cp:lastModifiedBy>
  <cp:revision>6</cp:revision>
  <dcterms:created xsi:type="dcterms:W3CDTF">2024-05-26T12:54:35Z</dcterms:created>
  <dcterms:modified xsi:type="dcterms:W3CDTF">2024-06-02T19:00:09Z</dcterms:modified>
  <cp:category/>
</cp:coreProperties>
</file>