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6" roundtripDataSignature="AMtx7mg5uH1bE7Dlq8FAeEzWuX/Vtg+mA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64C9D80-B422-43A6-8D97-D25B0DB9AD43}">
  <a:tblStyle styleId="{A64C9D80-B422-43A6-8D97-D25B0DB9AD43}"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E33FB1D1-75EC-406A-AA79-E48F798B6B25}" styleName="Table_1">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customschemas.google.com/relationships/presentationmetadata" Target="metadata"/><Relationship Id="rId25" Type="http://schemas.openxmlformats.org/officeDocument/2006/relationships/slide" Target="slides/slide20.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I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4" name="Google Shape;94;p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2fb299bac19_0_7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1" name="Google Shape;181;g2fb299bac19_0_7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2fb299bac19_0_8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0" name="Google Shape;190;g2fb299bac19_0_8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2fb299bac19_0_9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9" name="Google Shape;199;g2fb299bac19_0_9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2fb299bac19_0_9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8" name="Google Shape;208;g2fb299bac19_0_9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2fb299bac19_0_10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7" name="Google Shape;217;g2fb299bac19_0_10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2fb299bac19_0_11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6" name="Google Shape;226;g2fb299bac19_0_11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2fb299bac19_0_12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5" name="Google Shape;235;g2fb299bac19_0_12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2fb299bac19_0_13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4" name="Google Shape;244;g2fb299bac19_0_13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2fb299bac19_0_13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3" name="Google Shape;253;g2fb299bac19_0_13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2fb299bac19_0_14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2" name="Google Shape;262;g2fb299bac19_0_14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9" name="Google Shape;109;p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2fb299bac19_0_15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1" name="Google Shape;271;g2fb299bac19_0_15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8" name="Google Shape;118;p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fb299bac19_0_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7" name="Google Shape;127;g2fb299bac19_0_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fb299bac19_0_1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6" name="Google Shape;136;g2fb299bac19_0_1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fb299bac19_0_5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5" name="Google Shape;145;g2fb299bac19_0_5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2fb299bac19_0_5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4" name="Google Shape;154;g2fb299bac19_0_5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fb31e1defb_0_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3" name="Google Shape;163;g2fb31e1defb_0_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2fb299bac19_0_6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2" name="Google Shape;172;g2fb299bac19_0_6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5"/>
          <p:cNvSpPr txBox="1"/>
          <p:nvPr>
            <p:ph type="ctrTitle"/>
          </p:nvPr>
        </p:nvSpPr>
        <p:spPr>
          <a:xfrm>
            <a:off x="1143000" y="1122363"/>
            <a:ext cx="6858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4500"/>
              <a:buFont typeface="Calibri"/>
              <a:buNone/>
              <a:defRPr sz="45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5"/>
          <p:cNvSpPr txBox="1"/>
          <p:nvPr>
            <p:ph idx="1" type="subTitle"/>
          </p:nvPr>
        </p:nvSpPr>
        <p:spPr>
          <a:xfrm>
            <a:off x="1143000" y="3602038"/>
            <a:ext cx="6858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750"/>
              </a:spcBef>
              <a:spcAft>
                <a:spcPts val="0"/>
              </a:spcAft>
              <a:buClr>
                <a:schemeClr val="dk1"/>
              </a:buClr>
              <a:buSzPts val="1800"/>
              <a:buNone/>
              <a:defRPr sz="1800"/>
            </a:lvl1pPr>
            <a:lvl2pPr lvl="1" algn="ctr">
              <a:lnSpc>
                <a:spcPct val="90000"/>
              </a:lnSpc>
              <a:spcBef>
                <a:spcPts val="375"/>
              </a:spcBef>
              <a:spcAft>
                <a:spcPts val="0"/>
              </a:spcAft>
              <a:buClr>
                <a:schemeClr val="dk1"/>
              </a:buClr>
              <a:buSzPts val="1500"/>
              <a:buNone/>
              <a:defRPr sz="1500"/>
            </a:lvl2pPr>
            <a:lvl3pPr lvl="2" algn="ctr">
              <a:lnSpc>
                <a:spcPct val="90000"/>
              </a:lnSpc>
              <a:spcBef>
                <a:spcPts val="375"/>
              </a:spcBef>
              <a:spcAft>
                <a:spcPts val="0"/>
              </a:spcAft>
              <a:buClr>
                <a:schemeClr val="dk1"/>
              </a:buClr>
              <a:buSzPts val="1350"/>
              <a:buNone/>
              <a:defRPr sz="1350"/>
            </a:lvl3pPr>
            <a:lvl4pPr lvl="3" algn="ctr">
              <a:lnSpc>
                <a:spcPct val="90000"/>
              </a:lnSpc>
              <a:spcBef>
                <a:spcPts val="375"/>
              </a:spcBef>
              <a:spcAft>
                <a:spcPts val="0"/>
              </a:spcAft>
              <a:buClr>
                <a:schemeClr val="dk1"/>
              </a:buClr>
              <a:buSzPts val="1200"/>
              <a:buNone/>
              <a:defRPr sz="1200"/>
            </a:lvl4pPr>
            <a:lvl5pPr lvl="4" algn="ctr">
              <a:lnSpc>
                <a:spcPct val="90000"/>
              </a:lnSpc>
              <a:spcBef>
                <a:spcPts val="375"/>
              </a:spcBef>
              <a:spcAft>
                <a:spcPts val="0"/>
              </a:spcAft>
              <a:buClr>
                <a:schemeClr val="dk1"/>
              </a:buClr>
              <a:buSzPts val="1200"/>
              <a:buNone/>
              <a:defRPr sz="1200"/>
            </a:lvl5pPr>
            <a:lvl6pPr lvl="5" algn="ctr">
              <a:lnSpc>
                <a:spcPct val="90000"/>
              </a:lnSpc>
              <a:spcBef>
                <a:spcPts val="375"/>
              </a:spcBef>
              <a:spcAft>
                <a:spcPts val="0"/>
              </a:spcAft>
              <a:buClr>
                <a:schemeClr val="dk1"/>
              </a:buClr>
              <a:buSzPts val="1200"/>
              <a:buNone/>
              <a:defRPr sz="1200"/>
            </a:lvl6pPr>
            <a:lvl7pPr lvl="6" algn="ctr">
              <a:lnSpc>
                <a:spcPct val="90000"/>
              </a:lnSpc>
              <a:spcBef>
                <a:spcPts val="375"/>
              </a:spcBef>
              <a:spcAft>
                <a:spcPts val="0"/>
              </a:spcAft>
              <a:buClr>
                <a:schemeClr val="dk1"/>
              </a:buClr>
              <a:buSzPts val="1200"/>
              <a:buNone/>
              <a:defRPr sz="1200"/>
            </a:lvl7pPr>
            <a:lvl8pPr lvl="7" algn="ctr">
              <a:lnSpc>
                <a:spcPct val="90000"/>
              </a:lnSpc>
              <a:spcBef>
                <a:spcPts val="375"/>
              </a:spcBef>
              <a:spcAft>
                <a:spcPts val="0"/>
              </a:spcAft>
              <a:buClr>
                <a:schemeClr val="dk1"/>
              </a:buClr>
              <a:buSzPts val="1200"/>
              <a:buNone/>
              <a:defRPr sz="1200"/>
            </a:lvl8pPr>
            <a:lvl9pPr lvl="8" algn="ctr">
              <a:lnSpc>
                <a:spcPct val="90000"/>
              </a:lnSpc>
              <a:spcBef>
                <a:spcPts val="375"/>
              </a:spcBef>
              <a:spcAft>
                <a:spcPts val="0"/>
              </a:spcAft>
              <a:buClr>
                <a:schemeClr val="dk1"/>
              </a:buClr>
              <a:buSzPts val="1200"/>
              <a:buNone/>
              <a:defRPr sz="1200"/>
            </a:lvl9pPr>
          </a:lstStyle>
          <a:p/>
        </p:txBody>
      </p:sp>
      <p:sp>
        <p:nvSpPr>
          <p:cNvPr id="18" name="Google Shape;18;p5"/>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5"/>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5"/>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8" name="Shape 78"/>
        <p:cNvGrpSpPr/>
        <p:nvPr/>
      </p:nvGrpSpPr>
      <p:grpSpPr>
        <a:xfrm>
          <a:off x="0" y="0"/>
          <a:ext cx="0" cy="0"/>
          <a:chOff x="0" y="0"/>
          <a:chExt cx="0" cy="0"/>
        </a:xfrm>
      </p:grpSpPr>
      <p:sp>
        <p:nvSpPr>
          <p:cNvPr id="79" name="Google Shape;79;p14"/>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14"/>
          <p:cNvSpPr txBox="1"/>
          <p:nvPr>
            <p:ph idx="1" type="body"/>
          </p:nvPr>
        </p:nvSpPr>
        <p:spPr>
          <a:xfrm rot="5400000">
            <a:off x="2396331" y="57944"/>
            <a:ext cx="4351338" cy="78867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81" name="Google Shape;81;p14"/>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14"/>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14"/>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pic>
        <p:nvPicPr>
          <p:cNvPr id="84" name="Google Shape;84;p14"/>
          <p:cNvPicPr preferRelativeResize="0"/>
          <p:nvPr/>
        </p:nvPicPr>
        <p:blipFill rotWithShape="1">
          <a:blip r:embed="rId2">
            <a:alphaModFix/>
          </a:blip>
          <a:srcRect b="0" l="0" r="0" t="0"/>
          <a:stretch/>
        </p:blipFill>
        <p:spPr>
          <a:xfrm>
            <a:off x="6807238" y="145796"/>
            <a:ext cx="2162125" cy="407821"/>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5" name="Shape 85"/>
        <p:cNvGrpSpPr/>
        <p:nvPr/>
      </p:nvGrpSpPr>
      <p:grpSpPr>
        <a:xfrm>
          <a:off x="0" y="0"/>
          <a:ext cx="0" cy="0"/>
          <a:chOff x="0" y="0"/>
          <a:chExt cx="0" cy="0"/>
        </a:xfrm>
      </p:grpSpPr>
      <p:sp>
        <p:nvSpPr>
          <p:cNvPr id="86" name="Google Shape;86;p15"/>
          <p:cNvSpPr txBox="1"/>
          <p:nvPr>
            <p:ph type="title"/>
          </p:nvPr>
        </p:nvSpPr>
        <p:spPr>
          <a:xfrm rot="5400000">
            <a:off x="4623594" y="2285207"/>
            <a:ext cx="5811838" cy="197167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7" name="Google Shape;87;p15"/>
          <p:cNvSpPr txBox="1"/>
          <p:nvPr>
            <p:ph idx="1" type="body"/>
          </p:nvPr>
        </p:nvSpPr>
        <p:spPr>
          <a:xfrm rot="5400000">
            <a:off x="623094" y="370681"/>
            <a:ext cx="5811838" cy="5800725"/>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88" name="Google Shape;88;p15"/>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9" name="Google Shape;89;p15"/>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0" name="Google Shape;90;p15"/>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pic>
        <p:nvPicPr>
          <p:cNvPr id="91" name="Google Shape;91;p15"/>
          <p:cNvPicPr preferRelativeResize="0"/>
          <p:nvPr/>
        </p:nvPicPr>
        <p:blipFill rotWithShape="1">
          <a:blip r:embed="rId2">
            <a:alphaModFix/>
          </a:blip>
          <a:srcRect b="0" l="0" r="0" t="0"/>
          <a:stretch/>
        </p:blipFill>
        <p:spPr>
          <a:xfrm>
            <a:off x="6807238" y="145796"/>
            <a:ext cx="2162125" cy="407821"/>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6"/>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6"/>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24" name="Google Shape;24;p6"/>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6"/>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6"/>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pic>
        <p:nvPicPr>
          <p:cNvPr id="27" name="Google Shape;27;p6"/>
          <p:cNvPicPr preferRelativeResize="0"/>
          <p:nvPr/>
        </p:nvPicPr>
        <p:blipFill rotWithShape="1">
          <a:blip r:embed="rId2">
            <a:alphaModFix/>
          </a:blip>
          <a:srcRect b="0" l="0" r="0" t="0"/>
          <a:stretch/>
        </p:blipFill>
        <p:spPr>
          <a:xfrm>
            <a:off x="6807238" y="145796"/>
            <a:ext cx="2162125" cy="407821"/>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8" name="Shape 28"/>
        <p:cNvGrpSpPr/>
        <p:nvPr/>
      </p:nvGrpSpPr>
      <p:grpSpPr>
        <a:xfrm>
          <a:off x="0" y="0"/>
          <a:ext cx="0" cy="0"/>
          <a:chOff x="0" y="0"/>
          <a:chExt cx="0" cy="0"/>
        </a:xfrm>
      </p:grpSpPr>
      <p:sp>
        <p:nvSpPr>
          <p:cNvPr id="29" name="Google Shape;29;p7"/>
          <p:cNvSpPr txBox="1"/>
          <p:nvPr>
            <p:ph type="title"/>
          </p:nvPr>
        </p:nvSpPr>
        <p:spPr>
          <a:xfrm>
            <a:off x="623888" y="1709739"/>
            <a:ext cx="78867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4500"/>
              <a:buFont typeface="Calibri"/>
              <a:buNone/>
              <a:defRPr sz="45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7"/>
          <p:cNvSpPr txBox="1"/>
          <p:nvPr>
            <p:ph idx="1" type="body"/>
          </p:nvPr>
        </p:nvSpPr>
        <p:spPr>
          <a:xfrm>
            <a:off x="623888" y="4589464"/>
            <a:ext cx="78867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750"/>
              </a:spcBef>
              <a:spcAft>
                <a:spcPts val="0"/>
              </a:spcAft>
              <a:buClr>
                <a:srgbClr val="888888"/>
              </a:buClr>
              <a:buSzPts val="1800"/>
              <a:buNone/>
              <a:defRPr sz="1800">
                <a:solidFill>
                  <a:srgbClr val="888888"/>
                </a:solidFill>
              </a:defRPr>
            </a:lvl1pPr>
            <a:lvl2pPr indent="-228600" lvl="1" marL="914400" algn="l">
              <a:lnSpc>
                <a:spcPct val="90000"/>
              </a:lnSpc>
              <a:spcBef>
                <a:spcPts val="375"/>
              </a:spcBef>
              <a:spcAft>
                <a:spcPts val="0"/>
              </a:spcAft>
              <a:buClr>
                <a:srgbClr val="888888"/>
              </a:buClr>
              <a:buSzPts val="1500"/>
              <a:buNone/>
              <a:defRPr sz="1500">
                <a:solidFill>
                  <a:srgbClr val="888888"/>
                </a:solidFill>
              </a:defRPr>
            </a:lvl2pPr>
            <a:lvl3pPr indent="-228600" lvl="2" marL="1371600" algn="l">
              <a:lnSpc>
                <a:spcPct val="90000"/>
              </a:lnSpc>
              <a:spcBef>
                <a:spcPts val="375"/>
              </a:spcBef>
              <a:spcAft>
                <a:spcPts val="0"/>
              </a:spcAft>
              <a:buClr>
                <a:srgbClr val="888888"/>
              </a:buClr>
              <a:buSzPts val="1350"/>
              <a:buNone/>
              <a:defRPr sz="1350">
                <a:solidFill>
                  <a:srgbClr val="888888"/>
                </a:solidFill>
              </a:defRPr>
            </a:lvl3pPr>
            <a:lvl4pPr indent="-228600" lvl="3" marL="1828800" algn="l">
              <a:lnSpc>
                <a:spcPct val="90000"/>
              </a:lnSpc>
              <a:spcBef>
                <a:spcPts val="375"/>
              </a:spcBef>
              <a:spcAft>
                <a:spcPts val="0"/>
              </a:spcAft>
              <a:buClr>
                <a:srgbClr val="888888"/>
              </a:buClr>
              <a:buSzPts val="1200"/>
              <a:buNone/>
              <a:defRPr sz="1200">
                <a:solidFill>
                  <a:srgbClr val="888888"/>
                </a:solidFill>
              </a:defRPr>
            </a:lvl4pPr>
            <a:lvl5pPr indent="-228600" lvl="4" marL="2286000" algn="l">
              <a:lnSpc>
                <a:spcPct val="90000"/>
              </a:lnSpc>
              <a:spcBef>
                <a:spcPts val="375"/>
              </a:spcBef>
              <a:spcAft>
                <a:spcPts val="0"/>
              </a:spcAft>
              <a:buClr>
                <a:srgbClr val="888888"/>
              </a:buClr>
              <a:buSzPts val="1200"/>
              <a:buNone/>
              <a:defRPr sz="1200">
                <a:solidFill>
                  <a:srgbClr val="888888"/>
                </a:solidFill>
              </a:defRPr>
            </a:lvl5pPr>
            <a:lvl6pPr indent="-228600" lvl="5" marL="2743200" algn="l">
              <a:lnSpc>
                <a:spcPct val="90000"/>
              </a:lnSpc>
              <a:spcBef>
                <a:spcPts val="375"/>
              </a:spcBef>
              <a:spcAft>
                <a:spcPts val="0"/>
              </a:spcAft>
              <a:buClr>
                <a:srgbClr val="888888"/>
              </a:buClr>
              <a:buSzPts val="1200"/>
              <a:buNone/>
              <a:defRPr sz="1200">
                <a:solidFill>
                  <a:srgbClr val="888888"/>
                </a:solidFill>
              </a:defRPr>
            </a:lvl6pPr>
            <a:lvl7pPr indent="-228600" lvl="6" marL="3200400" algn="l">
              <a:lnSpc>
                <a:spcPct val="90000"/>
              </a:lnSpc>
              <a:spcBef>
                <a:spcPts val="375"/>
              </a:spcBef>
              <a:spcAft>
                <a:spcPts val="0"/>
              </a:spcAft>
              <a:buClr>
                <a:srgbClr val="888888"/>
              </a:buClr>
              <a:buSzPts val="1200"/>
              <a:buNone/>
              <a:defRPr sz="1200">
                <a:solidFill>
                  <a:srgbClr val="888888"/>
                </a:solidFill>
              </a:defRPr>
            </a:lvl7pPr>
            <a:lvl8pPr indent="-228600" lvl="7" marL="3657600" algn="l">
              <a:lnSpc>
                <a:spcPct val="90000"/>
              </a:lnSpc>
              <a:spcBef>
                <a:spcPts val="375"/>
              </a:spcBef>
              <a:spcAft>
                <a:spcPts val="0"/>
              </a:spcAft>
              <a:buClr>
                <a:srgbClr val="888888"/>
              </a:buClr>
              <a:buSzPts val="1200"/>
              <a:buNone/>
              <a:defRPr sz="1200">
                <a:solidFill>
                  <a:srgbClr val="888888"/>
                </a:solidFill>
              </a:defRPr>
            </a:lvl8pPr>
            <a:lvl9pPr indent="-228600" lvl="8" marL="4114800" algn="l">
              <a:lnSpc>
                <a:spcPct val="90000"/>
              </a:lnSpc>
              <a:spcBef>
                <a:spcPts val="375"/>
              </a:spcBef>
              <a:spcAft>
                <a:spcPts val="0"/>
              </a:spcAft>
              <a:buClr>
                <a:srgbClr val="888888"/>
              </a:buClr>
              <a:buSzPts val="1200"/>
              <a:buNone/>
              <a:defRPr sz="1200">
                <a:solidFill>
                  <a:srgbClr val="888888"/>
                </a:solidFill>
              </a:defRPr>
            </a:lvl9pPr>
          </a:lstStyle>
          <a:p/>
        </p:txBody>
      </p:sp>
      <p:sp>
        <p:nvSpPr>
          <p:cNvPr id="31" name="Google Shape;31;p7"/>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7"/>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7"/>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4" name="Shape 34"/>
        <p:cNvGrpSpPr/>
        <p:nvPr/>
      </p:nvGrpSpPr>
      <p:grpSpPr>
        <a:xfrm>
          <a:off x="0" y="0"/>
          <a:ext cx="0" cy="0"/>
          <a:chOff x="0" y="0"/>
          <a:chExt cx="0" cy="0"/>
        </a:xfrm>
      </p:grpSpPr>
      <p:sp>
        <p:nvSpPr>
          <p:cNvPr id="35" name="Google Shape;35;p8"/>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8"/>
          <p:cNvSpPr txBox="1"/>
          <p:nvPr>
            <p:ph idx="1" type="body"/>
          </p:nvPr>
        </p:nvSpPr>
        <p:spPr>
          <a:xfrm>
            <a:off x="628650" y="1825625"/>
            <a:ext cx="38862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37" name="Google Shape;37;p8"/>
          <p:cNvSpPr txBox="1"/>
          <p:nvPr>
            <p:ph idx="2" type="body"/>
          </p:nvPr>
        </p:nvSpPr>
        <p:spPr>
          <a:xfrm>
            <a:off x="4629150" y="1825625"/>
            <a:ext cx="38862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38" name="Google Shape;38;p8"/>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8"/>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8"/>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pic>
        <p:nvPicPr>
          <p:cNvPr id="41" name="Google Shape;41;p8"/>
          <p:cNvPicPr preferRelativeResize="0"/>
          <p:nvPr/>
        </p:nvPicPr>
        <p:blipFill rotWithShape="1">
          <a:blip r:embed="rId2">
            <a:alphaModFix/>
          </a:blip>
          <a:srcRect b="0" l="0" r="0" t="0"/>
          <a:stretch/>
        </p:blipFill>
        <p:spPr>
          <a:xfrm>
            <a:off x="6807238" y="145796"/>
            <a:ext cx="2162125" cy="407821"/>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2" name="Shape 42"/>
        <p:cNvGrpSpPr/>
        <p:nvPr/>
      </p:nvGrpSpPr>
      <p:grpSpPr>
        <a:xfrm>
          <a:off x="0" y="0"/>
          <a:ext cx="0" cy="0"/>
          <a:chOff x="0" y="0"/>
          <a:chExt cx="0" cy="0"/>
        </a:xfrm>
      </p:grpSpPr>
      <p:sp>
        <p:nvSpPr>
          <p:cNvPr id="43" name="Google Shape;43;p9"/>
          <p:cNvSpPr txBox="1"/>
          <p:nvPr>
            <p:ph type="title"/>
          </p:nvPr>
        </p:nvSpPr>
        <p:spPr>
          <a:xfrm>
            <a:off x="629841"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9"/>
          <p:cNvSpPr txBox="1"/>
          <p:nvPr>
            <p:ph idx="1" type="body"/>
          </p:nvPr>
        </p:nvSpPr>
        <p:spPr>
          <a:xfrm>
            <a:off x="629842" y="1681163"/>
            <a:ext cx="3868340"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750"/>
              </a:spcBef>
              <a:spcAft>
                <a:spcPts val="0"/>
              </a:spcAft>
              <a:buClr>
                <a:schemeClr val="dk1"/>
              </a:buClr>
              <a:buSzPts val="1800"/>
              <a:buNone/>
              <a:defRPr b="1" sz="1800"/>
            </a:lvl1pPr>
            <a:lvl2pPr indent="-228600" lvl="1" marL="914400" algn="l">
              <a:lnSpc>
                <a:spcPct val="90000"/>
              </a:lnSpc>
              <a:spcBef>
                <a:spcPts val="375"/>
              </a:spcBef>
              <a:spcAft>
                <a:spcPts val="0"/>
              </a:spcAft>
              <a:buClr>
                <a:schemeClr val="dk1"/>
              </a:buClr>
              <a:buSzPts val="1500"/>
              <a:buNone/>
              <a:defRPr b="1" sz="1500"/>
            </a:lvl2pPr>
            <a:lvl3pPr indent="-228600" lvl="2" marL="1371600" algn="l">
              <a:lnSpc>
                <a:spcPct val="90000"/>
              </a:lnSpc>
              <a:spcBef>
                <a:spcPts val="375"/>
              </a:spcBef>
              <a:spcAft>
                <a:spcPts val="0"/>
              </a:spcAft>
              <a:buClr>
                <a:schemeClr val="dk1"/>
              </a:buClr>
              <a:buSzPts val="1350"/>
              <a:buNone/>
              <a:defRPr b="1" sz="1350"/>
            </a:lvl3pPr>
            <a:lvl4pPr indent="-228600" lvl="3" marL="1828800" algn="l">
              <a:lnSpc>
                <a:spcPct val="90000"/>
              </a:lnSpc>
              <a:spcBef>
                <a:spcPts val="375"/>
              </a:spcBef>
              <a:spcAft>
                <a:spcPts val="0"/>
              </a:spcAft>
              <a:buClr>
                <a:schemeClr val="dk1"/>
              </a:buClr>
              <a:buSzPts val="1200"/>
              <a:buNone/>
              <a:defRPr b="1" sz="1200"/>
            </a:lvl4pPr>
            <a:lvl5pPr indent="-228600" lvl="4" marL="2286000" algn="l">
              <a:lnSpc>
                <a:spcPct val="90000"/>
              </a:lnSpc>
              <a:spcBef>
                <a:spcPts val="375"/>
              </a:spcBef>
              <a:spcAft>
                <a:spcPts val="0"/>
              </a:spcAft>
              <a:buClr>
                <a:schemeClr val="dk1"/>
              </a:buClr>
              <a:buSzPts val="1200"/>
              <a:buNone/>
              <a:defRPr b="1" sz="1200"/>
            </a:lvl5pPr>
            <a:lvl6pPr indent="-228600" lvl="5" marL="2743200" algn="l">
              <a:lnSpc>
                <a:spcPct val="90000"/>
              </a:lnSpc>
              <a:spcBef>
                <a:spcPts val="375"/>
              </a:spcBef>
              <a:spcAft>
                <a:spcPts val="0"/>
              </a:spcAft>
              <a:buClr>
                <a:schemeClr val="dk1"/>
              </a:buClr>
              <a:buSzPts val="1200"/>
              <a:buNone/>
              <a:defRPr b="1" sz="1200"/>
            </a:lvl6pPr>
            <a:lvl7pPr indent="-228600" lvl="6" marL="3200400" algn="l">
              <a:lnSpc>
                <a:spcPct val="90000"/>
              </a:lnSpc>
              <a:spcBef>
                <a:spcPts val="375"/>
              </a:spcBef>
              <a:spcAft>
                <a:spcPts val="0"/>
              </a:spcAft>
              <a:buClr>
                <a:schemeClr val="dk1"/>
              </a:buClr>
              <a:buSzPts val="1200"/>
              <a:buNone/>
              <a:defRPr b="1" sz="1200"/>
            </a:lvl7pPr>
            <a:lvl8pPr indent="-228600" lvl="7" marL="3657600" algn="l">
              <a:lnSpc>
                <a:spcPct val="90000"/>
              </a:lnSpc>
              <a:spcBef>
                <a:spcPts val="375"/>
              </a:spcBef>
              <a:spcAft>
                <a:spcPts val="0"/>
              </a:spcAft>
              <a:buClr>
                <a:schemeClr val="dk1"/>
              </a:buClr>
              <a:buSzPts val="1200"/>
              <a:buNone/>
              <a:defRPr b="1" sz="1200"/>
            </a:lvl8pPr>
            <a:lvl9pPr indent="-228600" lvl="8" marL="4114800" algn="l">
              <a:lnSpc>
                <a:spcPct val="90000"/>
              </a:lnSpc>
              <a:spcBef>
                <a:spcPts val="375"/>
              </a:spcBef>
              <a:spcAft>
                <a:spcPts val="0"/>
              </a:spcAft>
              <a:buClr>
                <a:schemeClr val="dk1"/>
              </a:buClr>
              <a:buSzPts val="1200"/>
              <a:buNone/>
              <a:defRPr b="1" sz="1200"/>
            </a:lvl9pPr>
          </a:lstStyle>
          <a:p/>
        </p:txBody>
      </p:sp>
      <p:sp>
        <p:nvSpPr>
          <p:cNvPr id="45" name="Google Shape;45;p9"/>
          <p:cNvSpPr txBox="1"/>
          <p:nvPr>
            <p:ph idx="2" type="body"/>
          </p:nvPr>
        </p:nvSpPr>
        <p:spPr>
          <a:xfrm>
            <a:off x="629842" y="2505075"/>
            <a:ext cx="3868340"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46" name="Google Shape;46;p9"/>
          <p:cNvSpPr txBox="1"/>
          <p:nvPr>
            <p:ph idx="3" type="body"/>
          </p:nvPr>
        </p:nvSpPr>
        <p:spPr>
          <a:xfrm>
            <a:off x="4629150" y="1681163"/>
            <a:ext cx="3887391"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750"/>
              </a:spcBef>
              <a:spcAft>
                <a:spcPts val="0"/>
              </a:spcAft>
              <a:buClr>
                <a:schemeClr val="dk1"/>
              </a:buClr>
              <a:buSzPts val="1800"/>
              <a:buNone/>
              <a:defRPr b="1" sz="1800"/>
            </a:lvl1pPr>
            <a:lvl2pPr indent="-228600" lvl="1" marL="914400" algn="l">
              <a:lnSpc>
                <a:spcPct val="90000"/>
              </a:lnSpc>
              <a:spcBef>
                <a:spcPts val="375"/>
              </a:spcBef>
              <a:spcAft>
                <a:spcPts val="0"/>
              </a:spcAft>
              <a:buClr>
                <a:schemeClr val="dk1"/>
              </a:buClr>
              <a:buSzPts val="1500"/>
              <a:buNone/>
              <a:defRPr b="1" sz="1500"/>
            </a:lvl2pPr>
            <a:lvl3pPr indent="-228600" lvl="2" marL="1371600" algn="l">
              <a:lnSpc>
                <a:spcPct val="90000"/>
              </a:lnSpc>
              <a:spcBef>
                <a:spcPts val="375"/>
              </a:spcBef>
              <a:spcAft>
                <a:spcPts val="0"/>
              </a:spcAft>
              <a:buClr>
                <a:schemeClr val="dk1"/>
              </a:buClr>
              <a:buSzPts val="1350"/>
              <a:buNone/>
              <a:defRPr b="1" sz="1350"/>
            </a:lvl3pPr>
            <a:lvl4pPr indent="-228600" lvl="3" marL="1828800" algn="l">
              <a:lnSpc>
                <a:spcPct val="90000"/>
              </a:lnSpc>
              <a:spcBef>
                <a:spcPts val="375"/>
              </a:spcBef>
              <a:spcAft>
                <a:spcPts val="0"/>
              </a:spcAft>
              <a:buClr>
                <a:schemeClr val="dk1"/>
              </a:buClr>
              <a:buSzPts val="1200"/>
              <a:buNone/>
              <a:defRPr b="1" sz="1200"/>
            </a:lvl4pPr>
            <a:lvl5pPr indent="-228600" lvl="4" marL="2286000" algn="l">
              <a:lnSpc>
                <a:spcPct val="90000"/>
              </a:lnSpc>
              <a:spcBef>
                <a:spcPts val="375"/>
              </a:spcBef>
              <a:spcAft>
                <a:spcPts val="0"/>
              </a:spcAft>
              <a:buClr>
                <a:schemeClr val="dk1"/>
              </a:buClr>
              <a:buSzPts val="1200"/>
              <a:buNone/>
              <a:defRPr b="1" sz="1200"/>
            </a:lvl5pPr>
            <a:lvl6pPr indent="-228600" lvl="5" marL="2743200" algn="l">
              <a:lnSpc>
                <a:spcPct val="90000"/>
              </a:lnSpc>
              <a:spcBef>
                <a:spcPts val="375"/>
              </a:spcBef>
              <a:spcAft>
                <a:spcPts val="0"/>
              </a:spcAft>
              <a:buClr>
                <a:schemeClr val="dk1"/>
              </a:buClr>
              <a:buSzPts val="1200"/>
              <a:buNone/>
              <a:defRPr b="1" sz="1200"/>
            </a:lvl6pPr>
            <a:lvl7pPr indent="-228600" lvl="6" marL="3200400" algn="l">
              <a:lnSpc>
                <a:spcPct val="90000"/>
              </a:lnSpc>
              <a:spcBef>
                <a:spcPts val="375"/>
              </a:spcBef>
              <a:spcAft>
                <a:spcPts val="0"/>
              </a:spcAft>
              <a:buClr>
                <a:schemeClr val="dk1"/>
              </a:buClr>
              <a:buSzPts val="1200"/>
              <a:buNone/>
              <a:defRPr b="1" sz="1200"/>
            </a:lvl7pPr>
            <a:lvl8pPr indent="-228600" lvl="7" marL="3657600" algn="l">
              <a:lnSpc>
                <a:spcPct val="90000"/>
              </a:lnSpc>
              <a:spcBef>
                <a:spcPts val="375"/>
              </a:spcBef>
              <a:spcAft>
                <a:spcPts val="0"/>
              </a:spcAft>
              <a:buClr>
                <a:schemeClr val="dk1"/>
              </a:buClr>
              <a:buSzPts val="1200"/>
              <a:buNone/>
              <a:defRPr b="1" sz="1200"/>
            </a:lvl8pPr>
            <a:lvl9pPr indent="-228600" lvl="8" marL="4114800" algn="l">
              <a:lnSpc>
                <a:spcPct val="90000"/>
              </a:lnSpc>
              <a:spcBef>
                <a:spcPts val="375"/>
              </a:spcBef>
              <a:spcAft>
                <a:spcPts val="0"/>
              </a:spcAft>
              <a:buClr>
                <a:schemeClr val="dk1"/>
              </a:buClr>
              <a:buSzPts val="1200"/>
              <a:buNone/>
              <a:defRPr b="1" sz="1200"/>
            </a:lvl9pPr>
          </a:lstStyle>
          <a:p/>
        </p:txBody>
      </p:sp>
      <p:sp>
        <p:nvSpPr>
          <p:cNvPr id="47" name="Google Shape;47;p9"/>
          <p:cNvSpPr txBox="1"/>
          <p:nvPr>
            <p:ph idx="4" type="body"/>
          </p:nvPr>
        </p:nvSpPr>
        <p:spPr>
          <a:xfrm>
            <a:off x="4629150" y="2505075"/>
            <a:ext cx="3887391"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48" name="Google Shape;48;p9"/>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9"/>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9"/>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1" name="Shape 51"/>
        <p:cNvGrpSpPr/>
        <p:nvPr/>
      </p:nvGrpSpPr>
      <p:grpSpPr>
        <a:xfrm>
          <a:off x="0" y="0"/>
          <a:ext cx="0" cy="0"/>
          <a:chOff x="0" y="0"/>
          <a:chExt cx="0" cy="0"/>
        </a:xfrm>
      </p:grpSpPr>
      <p:sp>
        <p:nvSpPr>
          <p:cNvPr id="52" name="Google Shape;52;p10"/>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10"/>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10"/>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10"/>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pic>
        <p:nvPicPr>
          <p:cNvPr id="56" name="Google Shape;56;p10"/>
          <p:cNvPicPr preferRelativeResize="0"/>
          <p:nvPr/>
        </p:nvPicPr>
        <p:blipFill rotWithShape="1">
          <a:blip r:embed="rId2">
            <a:alphaModFix/>
          </a:blip>
          <a:srcRect b="0" l="0" r="0" t="0"/>
          <a:stretch/>
        </p:blipFill>
        <p:spPr>
          <a:xfrm>
            <a:off x="6807238" y="145796"/>
            <a:ext cx="2162125" cy="407821"/>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11"/>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11"/>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11"/>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pic>
        <p:nvPicPr>
          <p:cNvPr id="61" name="Google Shape;61;p11"/>
          <p:cNvPicPr preferRelativeResize="0"/>
          <p:nvPr/>
        </p:nvPicPr>
        <p:blipFill rotWithShape="1">
          <a:blip r:embed="rId2">
            <a:alphaModFix/>
          </a:blip>
          <a:srcRect b="0" l="0" r="0" t="0"/>
          <a:stretch/>
        </p:blipFill>
        <p:spPr>
          <a:xfrm>
            <a:off x="6807238" y="145796"/>
            <a:ext cx="2162125" cy="407821"/>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2" name="Shape 62"/>
        <p:cNvGrpSpPr/>
        <p:nvPr/>
      </p:nvGrpSpPr>
      <p:grpSpPr>
        <a:xfrm>
          <a:off x="0" y="0"/>
          <a:ext cx="0" cy="0"/>
          <a:chOff x="0" y="0"/>
          <a:chExt cx="0" cy="0"/>
        </a:xfrm>
      </p:grpSpPr>
      <p:sp>
        <p:nvSpPr>
          <p:cNvPr id="63" name="Google Shape;63;p12"/>
          <p:cNvSpPr txBox="1"/>
          <p:nvPr>
            <p:ph type="title"/>
          </p:nvPr>
        </p:nvSpPr>
        <p:spPr>
          <a:xfrm>
            <a:off x="629841" y="457200"/>
            <a:ext cx="2949178"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2400"/>
              <a:buFont typeface="Calibri"/>
              <a:buNone/>
              <a:defRPr sz="2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12"/>
          <p:cNvSpPr txBox="1"/>
          <p:nvPr>
            <p:ph idx="1" type="body"/>
          </p:nvPr>
        </p:nvSpPr>
        <p:spPr>
          <a:xfrm>
            <a:off x="3887391" y="987426"/>
            <a:ext cx="4629150" cy="4873625"/>
          </a:xfrm>
          <a:prstGeom prst="rect">
            <a:avLst/>
          </a:prstGeom>
          <a:noFill/>
          <a:ln>
            <a:noFill/>
          </a:ln>
        </p:spPr>
        <p:txBody>
          <a:bodyPr anchorCtr="0" anchor="t" bIns="45700" lIns="91425" spcFirstLastPara="1" rIns="91425" wrap="square" tIns="45700">
            <a:normAutofit/>
          </a:bodyPr>
          <a:lstStyle>
            <a:lvl1pPr indent="-381000" lvl="0" marL="457200" algn="l">
              <a:lnSpc>
                <a:spcPct val="90000"/>
              </a:lnSpc>
              <a:spcBef>
                <a:spcPts val="750"/>
              </a:spcBef>
              <a:spcAft>
                <a:spcPts val="0"/>
              </a:spcAft>
              <a:buClr>
                <a:schemeClr val="dk1"/>
              </a:buClr>
              <a:buSzPts val="2400"/>
              <a:buChar char="•"/>
              <a:defRPr sz="2400"/>
            </a:lvl1pPr>
            <a:lvl2pPr indent="-361950" lvl="1" marL="914400" algn="l">
              <a:lnSpc>
                <a:spcPct val="90000"/>
              </a:lnSpc>
              <a:spcBef>
                <a:spcPts val="375"/>
              </a:spcBef>
              <a:spcAft>
                <a:spcPts val="0"/>
              </a:spcAft>
              <a:buClr>
                <a:schemeClr val="dk1"/>
              </a:buClr>
              <a:buSzPts val="2100"/>
              <a:buChar char="•"/>
              <a:defRPr sz="2100"/>
            </a:lvl2pPr>
            <a:lvl3pPr indent="-342900" lvl="2" marL="1371600" algn="l">
              <a:lnSpc>
                <a:spcPct val="90000"/>
              </a:lnSpc>
              <a:spcBef>
                <a:spcPts val="375"/>
              </a:spcBef>
              <a:spcAft>
                <a:spcPts val="0"/>
              </a:spcAft>
              <a:buClr>
                <a:schemeClr val="dk1"/>
              </a:buClr>
              <a:buSzPts val="1800"/>
              <a:buChar char="•"/>
              <a:defRPr sz="1800"/>
            </a:lvl3pPr>
            <a:lvl4pPr indent="-323850" lvl="3" marL="1828800" algn="l">
              <a:lnSpc>
                <a:spcPct val="90000"/>
              </a:lnSpc>
              <a:spcBef>
                <a:spcPts val="375"/>
              </a:spcBef>
              <a:spcAft>
                <a:spcPts val="0"/>
              </a:spcAft>
              <a:buClr>
                <a:schemeClr val="dk1"/>
              </a:buClr>
              <a:buSzPts val="1500"/>
              <a:buChar char="•"/>
              <a:defRPr sz="1500"/>
            </a:lvl4pPr>
            <a:lvl5pPr indent="-323850" lvl="4" marL="2286000" algn="l">
              <a:lnSpc>
                <a:spcPct val="90000"/>
              </a:lnSpc>
              <a:spcBef>
                <a:spcPts val="375"/>
              </a:spcBef>
              <a:spcAft>
                <a:spcPts val="0"/>
              </a:spcAft>
              <a:buClr>
                <a:schemeClr val="dk1"/>
              </a:buClr>
              <a:buSzPts val="1500"/>
              <a:buChar char="•"/>
              <a:defRPr sz="1500"/>
            </a:lvl5pPr>
            <a:lvl6pPr indent="-323850" lvl="5" marL="2743200" algn="l">
              <a:lnSpc>
                <a:spcPct val="90000"/>
              </a:lnSpc>
              <a:spcBef>
                <a:spcPts val="375"/>
              </a:spcBef>
              <a:spcAft>
                <a:spcPts val="0"/>
              </a:spcAft>
              <a:buClr>
                <a:schemeClr val="dk1"/>
              </a:buClr>
              <a:buSzPts val="1500"/>
              <a:buChar char="•"/>
              <a:defRPr sz="1500"/>
            </a:lvl6pPr>
            <a:lvl7pPr indent="-323850" lvl="6" marL="3200400" algn="l">
              <a:lnSpc>
                <a:spcPct val="90000"/>
              </a:lnSpc>
              <a:spcBef>
                <a:spcPts val="375"/>
              </a:spcBef>
              <a:spcAft>
                <a:spcPts val="0"/>
              </a:spcAft>
              <a:buClr>
                <a:schemeClr val="dk1"/>
              </a:buClr>
              <a:buSzPts val="1500"/>
              <a:buChar char="•"/>
              <a:defRPr sz="1500"/>
            </a:lvl7pPr>
            <a:lvl8pPr indent="-323850" lvl="7" marL="3657600" algn="l">
              <a:lnSpc>
                <a:spcPct val="90000"/>
              </a:lnSpc>
              <a:spcBef>
                <a:spcPts val="375"/>
              </a:spcBef>
              <a:spcAft>
                <a:spcPts val="0"/>
              </a:spcAft>
              <a:buClr>
                <a:schemeClr val="dk1"/>
              </a:buClr>
              <a:buSzPts val="1500"/>
              <a:buChar char="•"/>
              <a:defRPr sz="1500"/>
            </a:lvl8pPr>
            <a:lvl9pPr indent="-323850" lvl="8" marL="4114800" algn="l">
              <a:lnSpc>
                <a:spcPct val="90000"/>
              </a:lnSpc>
              <a:spcBef>
                <a:spcPts val="375"/>
              </a:spcBef>
              <a:spcAft>
                <a:spcPts val="0"/>
              </a:spcAft>
              <a:buClr>
                <a:schemeClr val="dk1"/>
              </a:buClr>
              <a:buSzPts val="1500"/>
              <a:buChar char="•"/>
              <a:defRPr sz="1500"/>
            </a:lvl9pPr>
          </a:lstStyle>
          <a:p/>
        </p:txBody>
      </p:sp>
      <p:sp>
        <p:nvSpPr>
          <p:cNvPr id="65" name="Google Shape;65;p12"/>
          <p:cNvSpPr txBox="1"/>
          <p:nvPr>
            <p:ph idx="2" type="body"/>
          </p:nvPr>
        </p:nvSpPr>
        <p:spPr>
          <a:xfrm>
            <a:off x="629841" y="2057400"/>
            <a:ext cx="2949178"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750"/>
              </a:spcBef>
              <a:spcAft>
                <a:spcPts val="0"/>
              </a:spcAft>
              <a:buClr>
                <a:schemeClr val="dk1"/>
              </a:buClr>
              <a:buSzPts val="1200"/>
              <a:buNone/>
              <a:defRPr sz="1200"/>
            </a:lvl1pPr>
            <a:lvl2pPr indent="-228600" lvl="1" marL="914400" algn="l">
              <a:lnSpc>
                <a:spcPct val="90000"/>
              </a:lnSpc>
              <a:spcBef>
                <a:spcPts val="375"/>
              </a:spcBef>
              <a:spcAft>
                <a:spcPts val="0"/>
              </a:spcAft>
              <a:buClr>
                <a:schemeClr val="dk1"/>
              </a:buClr>
              <a:buSzPts val="1050"/>
              <a:buNone/>
              <a:defRPr sz="1050"/>
            </a:lvl2pPr>
            <a:lvl3pPr indent="-228600" lvl="2" marL="1371600" algn="l">
              <a:lnSpc>
                <a:spcPct val="90000"/>
              </a:lnSpc>
              <a:spcBef>
                <a:spcPts val="375"/>
              </a:spcBef>
              <a:spcAft>
                <a:spcPts val="0"/>
              </a:spcAft>
              <a:buClr>
                <a:schemeClr val="dk1"/>
              </a:buClr>
              <a:buSzPts val="900"/>
              <a:buNone/>
              <a:defRPr sz="900"/>
            </a:lvl3pPr>
            <a:lvl4pPr indent="-228600" lvl="3" marL="1828800" algn="l">
              <a:lnSpc>
                <a:spcPct val="90000"/>
              </a:lnSpc>
              <a:spcBef>
                <a:spcPts val="375"/>
              </a:spcBef>
              <a:spcAft>
                <a:spcPts val="0"/>
              </a:spcAft>
              <a:buClr>
                <a:schemeClr val="dk1"/>
              </a:buClr>
              <a:buSzPts val="750"/>
              <a:buNone/>
              <a:defRPr sz="750"/>
            </a:lvl4pPr>
            <a:lvl5pPr indent="-228600" lvl="4" marL="2286000" algn="l">
              <a:lnSpc>
                <a:spcPct val="90000"/>
              </a:lnSpc>
              <a:spcBef>
                <a:spcPts val="375"/>
              </a:spcBef>
              <a:spcAft>
                <a:spcPts val="0"/>
              </a:spcAft>
              <a:buClr>
                <a:schemeClr val="dk1"/>
              </a:buClr>
              <a:buSzPts val="750"/>
              <a:buNone/>
              <a:defRPr sz="750"/>
            </a:lvl5pPr>
            <a:lvl6pPr indent="-228600" lvl="5" marL="2743200" algn="l">
              <a:lnSpc>
                <a:spcPct val="90000"/>
              </a:lnSpc>
              <a:spcBef>
                <a:spcPts val="375"/>
              </a:spcBef>
              <a:spcAft>
                <a:spcPts val="0"/>
              </a:spcAft>
              <a:buClr>
                <a:schemeClr val="dk1"/>
              </a:buClr>
              <a:buSzPts val="750"/>
              <a:buNone/>
              <a:defRPr sz="750"/>
            </a:lvl6pPr>
            <a:lvl7pPr indent="-228600" lvl="6" marL="3200400" algn="l">
              <a:lnSpc>
                <a:spcPct val="90000"/>
              </a:lnSpc>
              <a:spcBef>
                <a:spcPts val="375"/>
              </a:spcBef>
              <a:spcAft>
                <a:spcPts val="0"/>
              </a:spcAft>
              <a:buClr>
                <a:schemeClr val="dk1"/>
              </a:buClr>
              <a:buSzPts val="750"/>
              <a:buNone/>
              <a:defRPr sz="750"/>
            </a:lvl7pPr>
            <a:lvl8pPr indent="-228600" lvl="7" marL="3657600" algn="l">
              <a:lnSpc>
                <a:spcPct val="90000"/>
              </a:lnSpc>
              <a:spcBef>
                <a:spcPts val="375"/>
              </a:spcBef>
              <a:spcAft>
                <a:spcPts val="0"/>
              </a:spcAft>
              <a:buClr>
                <a:schemeClr val="dk1"/>
              </a:buClr>
              <a:buSzPts val="750"/>
              <a:buNone/>
              <a:defRPr sz="750"/>
            </a:lvl8pPr>
            <a:lvl9pPr indent="-228600" lvl="8" marL="4114800" algn="l">
              <a:lnSpc>
                <a:spcPct val="90000"/>
              </a:lnSpc>
              <a:spcBef>
                <a:spcPts val="375"/>
              </a:spcBef>
              <a:spcAft>
                <a:spcPts val="0"/>
              </a:spcAft>
              <a:buClr>
                <a:schemeClr val="dk1"/>
              </a:buClr>
              <a:buSzPts val="750"/>
              <a:buNone/>
              <a:defRPr sz="750"/>
            </a:lvl9pPr>
          </a:lstStyle>
          <a:p/>
        </p:txBody>
      </p:sp>
      <p:sp>
        <p:nvSpPr>
          <p:cNvPr id="66" name="Google Shape;66;p12"/>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12"/>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8" name="Google Shape;68;p12"/>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pic>
        <p:nvPicPr>
          <p:cNvPr id="69" name="Google Shape;69;p12"/>
          <p:cNvPicPr preferRelativeResize="0"/>
          <p:nvPr/>
        </p:nvPicPr>
        <p:blipFill rotWithShape="1">
          <a:blip r:embed="rId2">
            <a:alphaModFix/>
          </a:blip>
          <a:srcRect b="0" l="0" r="0" t="0"/>
          <a:stretch/>
        </p:blipFill>
        <p:spPr>
          <a:xfrm>
            <a:off x="6807238" y="145796"/>
            <a:ext cx="2162125" cy="407821"/>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0" name="Shape 70"/>
        <p:cNvGrpSpPr/>
        <p:nvPr/>
      </p:nvGrpSpPr>
      <p:grpSpPr>
        <a:xfrm>
          <a:off x="0" y="0"/>
          <a:ext cx="0" cy="0"/>
          <a:chOff x="0" y="0"/>
          <a:chExt cx="0" cy="0"/>
        </a:xfrm>
      </p:grpSpPr>
      <p:sp>
        <p:nvSpPr>
          <p:cNvPr id="71" name="Google Shape;71;p13"/>
          <p:cNvSpPr txBox="1"/>
          <p:nvPr>
            <p:ph type="title"/>
          </p:nvPr>
        </p:nvSpPr>
        <p:spPr>
          <a:xfrm>
            <a:off x="629841" y="457200"/>
            <a:ext cx="2949178"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2400"/>
              <a:buFont typeface="Calibri"/>
              <a:buNone/>
              <a:defRPr sz="2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13"/>
          <p:cNvSpPr/>
          <p:nvPr>
            <p:ph idx="2" type="pic"/>
          </p:nvPr>
        </p:nvSpPr>
        <p:spPr>
          <a:xfrm>
            <a:off x="3887391" y="987426"/>
            <a:ext cx="4629150" cy="4873625"/>
          </a:xfrm>
          <a:prstGeom prst="rect">
            <a:avLst/>
          </a:prstGeom>
          <a:noFill/>
          <a:ln>
            <a:noFill/>
          </a:ln>
        </p:spPr>
      </p:sp>
      <p:sp>
        <p:nvSpPr>
          <p:cNvPr id="73" name="Google Shape;73;p13"/>
          <p:cNvSpPr txBox="1"/>
          <p:nvPr>
            <p:ph idx="1" type="body"/>
          </p:nvPr>
        </p:nvSpPr>
        <p:spPr>
          <a:xfrm>
            <a:off x="629841" y="2057400"/>
            <a:ext cx="2949178"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750"/>
              </a:spcBef>
              <a:spcAft>
                <a:spcPts val="0"/>
              </a:spcAft>
              <a:buClr>
                <a:schemeClr val="dk1"/>
              </a:buClr>
              <a:buSzPts val="1200"/>
              <a:buNone/>
              <a:defRPr sz="1200"/>
            </a:lvl1pPr>
            <a:lvl2pPr indent="-228600" lvl="1" marL="914400" algn="l">
              <a:lnSpc>
                <a:spcPct val="90000"/>
              </a:lnSpc>
              <a:spcBef>
                <a:spcPts val="375"/>
              </a:spcBef>
              <a:spcAft>
                <a:spcPts val="0"/>
              </a:spcAft>
              <a:buClr>
                <a:schemeClr val="dk1"/>
              </a:buClr>
              <a:buSzPts val="1050"/>
              <a:buNone/>
              <a:defRPr sz="1050"/>
            </a:lvl2pPr>
            <a:lvl3pPr indent="-228600" lvl="2" marL="1371600" algn="l">
              <a:lnSpc>
                <a:spcPct val="90000"/>
              </a:lnSpc>
              <a:spcBef>
                <a:spcPts val="375"/>
              </a:spcBef>
              <a:spcAft>
                <a:spcPts val="0"/>
              </a:spcAft>
              <a:buClr>
                <a:schemeClr val="dk1"/>
              </a:buClr>
              <a:buSzPts val="900"/>
              <a:buNone/>
              <a:defRPr sz="900"/>
            </a:lvl3pPr>
            <a:lvl4pPr indent="-228600" lvl="3" marL="1828800" algn="l">
              <a:lnSpc>
                <a:spcPct val="90000"/>
              </a:lnSpc>
              <a:spcBef>
                <a:spcPts val="375"/>
              </a:spcBef>
              <a:spcAft>
                <a:spcPts val="0"/>
              </a:spcAft>
              <a:buClr>
                <a:schemeClr val="dk1"/>
              </a:buClr>
              <a:buSzPts val="750"/>
              <a:buNone/>
              <a:defRPr sz="750"/>
            </a:lvl4pPr>
            <a:lvl5pPr indent="-228600" lvl="4" marL="2286000" algn="l">
              <a:lnSpc>
                <a:spcPct val="90000"/>
              </a:lnSpc>
              <a:spcBef>
                <a:spcPts val="375"/>
              </a:spcBef>
              <a:spcAft>
                <a:spcPts val="0"/>
              </a:spcAft>
              <a:buClr>
                <a:schemeClr val="dk1"/>
              </a:buClr>
              <a:buSzPts val="750"/>
              <a:buNone/>
              <a:defRPr sz="750"/>
            </a:lvl5pPr>
            <a:lvl6pPr indent="-228600" lvl="5" marL="2743200" algn="l">
              <a:lnSpc>
                <a:spcPct val="90000"/>
              </a:lnSpc>
              <a:spcBef>
                <a:spcPts val="375"/>
              </a:spcBef>
              <a:spcAft>
                <a:spcPts val="0"/>
              </a:spcAft>
              <a:buClr>
                <a:schemeClr val="dk1"/>
              </a:buClr>
              <a:buSzPts val="750"/>
              <a:buNone/>
              <a:defRPr sz="750"/>
            </a:lvl6pPr>
            <a:lvl7pPr indent="-228600" lvl="6" marL="3200400" algn="l">
              <a:lnSpc>
                <a:spcPct val="90000"/>
              </a:lnSpc>
              <a:spcBef>
                <a:spcPts val="375"/>
              </a:spcBef>
              <a:spcAft>
                <a:spcPts val="0"/>
              </a:spcAft>
              <a:buClr>
                <a:schemeClr val="dk1"/>
              </a:buClr>
              <a:buSzPts val="750"/>
              <a:buNone/>
              <a:defRPr sz="750"/>
            </a:lvl7pPr>
            <a:lvl8pPr indent="-228600" lvl="7" marL="3657600" algn="l">
              <a:lnSpc>
                <a:spcPct val="90000"/>
              </a:lnSpc>
              <a:spcBef>
                <a:spcPts val="375"/>
              </a:spcBef>
              <a:spcAft>
                <a:spcPts val="0"/>
              </a:spcAft>
              <a:buClr>
                <a:schemeClr val="dk1"/>
              </a:buClr>
              <a:buSzPts val="750"/>
              <a:buNone/>
              <a:defRPr sz="750"/>
            </a:lvl8pPr>
            <a:lvl9pPr indent="-228600" lvl="8" marL="4114800" algn="l">
              <a:lnSpc>
                <a:spcPct val="90000"/>
              </a:lnSpc>
              <a:spcBef>
                <a:spcPts val="375"/>
              </a:spcBef>
              <a:spcAft>
                <a:spcPts val="0"/>
              </a:spcAft>
              <a:buClr>
                <a:schemeClr val="dk1"/>
              </a:buClr>
              <a:buSzPts val="750"/>
              <a:buNone/>
              <a:defRPr sz="750"/>
            </a:lvl9pPr>
          </a:lstStyle>
          <a:p/>
        </p:txBody>
      </p:sp>
      <p:sp>
        <p:nvSpPr>
          <p:cNvPr id="74" name="Google Shape;74;p13"/>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5" name="Google Shape;75;p13"/>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3"/>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pic>
        <p:nvPicPr>
          <p:cNvPr id="77" name="Google Shape;77;p13"/>
          <p:cNvPicPr preferRelativeResize="0"/>
          <p:nvPr/>
        </p:nvPicPr>
        <p:blipFill rotWithShape="1">
          <a:blip r:embed="rId2">
            <a:alphaModFix/>
          </a:blip>
          <a:srcRect b="0" l="0" r="0" t="0"/>
          <a:stretch/>
        </p:blipFill>
        <p:spPr>
          <a:xfrm>
            <a:off x="6807238" y="145796"/>
            <a:ext cx="2162125" cy="407821"/>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4"/>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4"/>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lvl1pPr indent="-361950" lvl="0" marL="457200" marR="0" rtl="0" algn="l">
              <a:lnSpc>
                <a:spcPct val="90000"/>
              </a:lnSpc>
              <a:spcBef>
                <a:spcPts val="75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12" name="Google Shape;12;p4"/>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9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4"/>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9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4"/>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pic>
        <p:nvPicPr>
          <p:cNvPr id="96" name="Google Shape;96;p1"/>
          <p:cNvPicPr preferRelativeResize="0"/>
          <p:nvPr/>
        </p:nvPicPr>
        <p:blipFill rotWithShape="1">
          <a:blip r:embed="rId3">
            <a:alphaModFix/>
          </a:blip>
          <a:srcRect b="0" l="0" r="0" t="0"/>
          <a:stretch/>
        </p:blipFill>
        <p:spPr>
          <a:xfrm>
            <a:off x="3023508" y="2577061"/>
            <a:ext cx="3344638" cy="1359787"/>
          </a:xfrm>
          <a:prstGeom prst="rect">
            <a:avLst/>
          </a:prstGeom>
          <a:noFill/>
          <a:ln>
            <a:noFill/>
          </a:ln>
        </p:spPr>
      </p:pic>
      <p:sp>
        <p:nvSpPr>
          <p:cNvPr id="97" name="Google Shape;97;p1"/>
          <p:cNvSpPr txBox="1"/>
          <p:nvPr/>
        </p:nvSpPr>
        <p:spPr>
          <a:xfrm>
            <a:off x="1447800" y="206827"/>
            <a:ext cx="6259286" cy="46166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400"/>
              <a:buFont typeface="Arial"/>
              <a:buNone/>
            </a:pPr>
            <a:r>
              <a:rPr b="1" i="0" lang="en-IN" sz="2400" u="none" cap="none" strike="noStrike">
                <a:solidFill>
                  <a:schemeClr val="dk1"/>
                </a:solidFill>
                <a:latin typeface="Times New Roman"/>
                <a:ea typeface="Times New Roman"/>
                <a:cs typeface="Times New Roman"/>
                <a:sym typeface="Times New Roman"/>
              </a:rPr>
              <a:t>B. Tech. Project AY 2024-25</a:t>
            </a:r>
            <a:endParaRPr b="0" i="0" sz="1400" u="none" cap="none" strike="noStrike">
              <a:solidFill>
                <a:srgbClr val="000000"/>
              </a:solidFill>
              <a:latin typeface="Arial"/>
              <a:ea typeface="Arial"/>
              <a:cs typeface="Arial"/>
              <a:sym typeface="Arial"/>
            </a:endParaRPr>
          </a:p>
        </p:txBody>
      </p:sp>
      <p:sp>
        <p:nvSpPr>
          <p:cNvPr id="98" name="Google Shape;98;p1"/>
          <p:cNvSpPr txBox="1"/>
          <p:nvPr/>
        </p:nvSpPr>
        <p:spPr>
          <a:xfrm>
            <a:off x="1436914" y="829881"/>
            <a:ext cx="6259286" cy="40011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000"/>
              <a:buFont typeface="Arial"/>
              <a:buNone/>
            </a:pPr>
            <a:r>
              <a:rPr b="1" i="0" lang="en-IN" sz="2000" u="none" cap="none" strike="noStrike">
                <a:solidFill>
                  <a:schemeClr val="dk1"/>
                </a:solidFill>
                <a:latin typeface="Times New Roman"/>
                <a:ea typeface="Times New Roman"/>
                <a:cs typeface="Times New Roman"/>
                <a:sym typeface="Times New Roman"/>
              </a:rPr>
              <a:t>First Presentation (CA-1)</a:t>
            </a:r>
            <a:endParaRPr b="0" i="0" sz="1400" u="none" cap="none" strike="noStrike">
              <a:solidFill>
                <a:srgbClr val="000000"/>
              </a:solidFill>
              <a:latin typeface="Arial"/>
              <a:ea typeface="Arial"/>
              <a:cs typeface="Arial"/>
              <a:sym typeface="Arial"/>
            </a:endParaRPr>
          </a:p>
        </p:txBody>
      </p:sp>
      <p:sp>
        <p:nvSpPr>
          <p:cNvPr id="99" name="Google Shape;99;p1"/>
          <p:cNvSpPr txBox="1"/>
          <p:nvPr/>
        </p:nvSpPr>
        <p:spPr>
          <a:xfrm>
            <a:off x="1436914" y="1970924"/>
            <a:ext cx="6259200" cy="3693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1" i="0" lang="en-IN" sz="1800" u="none" cap="none" strike="noStrike">
                <a:solidFill>
                  <a:schemeClr val="dk1"/>
                </a:solidFill>
                <a:latin typeface="Times New Roman"/>
                <a:ea typeface="Times New Roman"/>
                <a:cs typeface="Times New Roman"/>
                <a:sym typeface="Times New Roman"/>
              </a:rPr>
              <a:t>Title of the Project:</a:t>
            </a:r>
            <a:r>
              <a:rPr b="0" i="0" lang="en-IN" sz="1800" u="none" cap="none" strike="noStrike">
                <a:solidFill>
                  <a:schemeClr val="dk1"/>
                </a:solidFill>
                <a:latin typeface="Times New Roman"/>
                <a:ea typeface="Times New Roman"/>
                <a:cs typeface="Times New Roman"/>
                <a:sym typeface="Times New Roman"/>
              </a:rPr>
              <a:t> </a:t>
            </a:r>
            <a:r>
              <a:rPr lang="en-IN" sz="1800">
                <a:solidFill>
                  <a:schemeClr val="dk1"/>
                </a:solidFill>
                <a:latin typeface="Times New Roman"/>
                <a:ea typeface="Times New Roman"/>
                <a:cs typeface="Times New Roman"/>
                <a:sym typeface="Times New Roman"/>
              </a:rPr>
              <a:t>Anomaly Detection in Network Traffic</a:t>
            </a:r>
            <a:endParaRPr b="0" i="0" sz="1400" u="none" cap="none" strike="noStrike">
              <a:solidFill>
                <a:srgbClr val="000000"/>
              </a:solidFill>
              <a:latin typeface="Arial"/>
              <a:ea typeface="Arial"/>
              <a:cs typeface="Arial"/>
              <a:sym typeface="Arial"/>
            </a:endParaRPr>
          </a:p>
        </p:txBody>
      </p:sp>
      <p:sp>
        <p:nvSpPr>
          <p:cNvPr id="100" name="Google Shape;100;p1"/>
          <p:cNvSpPr txBox="1"/>
          <p:nvPr/>
        </p:nvSpPr>
        <p:spPr>
          <a:xfrm>
            <a:off x="130000" y="5155750"/>
            <a:ext cx="4119600" cy="12006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1" i="0" lang="en-IN" sz="1800" u="none" cap="none" strike="noStrike">
                <a:solidFill>
                  <a:schemeClr val="dk1"/>
                </a:solidFill>
                <a:latin typeface="Times New Roman"/>
                <a:ea typeface="Times New Roman"/>
                <a:cs typeface="Times New Roman"/>
                <a:sym typeface="Times New Roman"/>
              </a:rPr>
              <a:t>Group Members:</a:t>
            </a:r>
            <a:endParaRPr b="1" i="0" sz="1400" u="none" cap="none" strike="noStrike">
              <a:solidFill>
                <a:srgbClr val="000000"/>
              </a:solidFill>
            </a:endParaRPr>
          </a:p>
          <a:p>
            <a:pPr indent="-342900" lvl="0" marL="457200" marR="0" rtl="0" algn="ctr">
              <a:lnSpc>
                <a:spcPct val="100000"/>
              </a:lnSpc>
              <a:spcBef>
                <a:spcPts val="0"/>
              </a:spcBef>
              <a:spcAft>
                <a:spcPts val="0"/>
              </a:spcAft>
              <a:buClr>
                <a:schemeClr val="dk1"/>
              </a:buClr>
              <a:buSzPts val="1800"/>
              <a:buFont typeface="Times New Roman"/>
              <a:buAutoNum type="arabicPeriod"/>
            </a:pPr>
            <a:r>
              <a:rPr lang="en-IN" sz="1800">
                <a:solidFill>
                  <a:schemeClr val="dk1"/>
                </a:solidFill>
                <a:latin typeface="Times New Roman"/>
                <a:ea typeface="Times New Roman"/>
                <a:cs typeface="Times New Roman"/>
                <a:sym typeface="Times New Roman"/>
              </a:rPr>
              <a:t>Kanika Gulati 21070126046</a:t>
            </a:r>
            <a:endParaRPr sz="1800">
              <a:solidFill>
                <a:schemeClr val="dk1"/>
              </a:solidFill>
              <a:latin typeface="Times New Roman"/>
              <a:ea typeface="Times New Roman"/>
              <a:cs typeface="Times New Roman"/>
              <a:sym typeface="Times New Roman"/>
            </a:endParaRPr>
          </a:p>
          <a:p>
            <a:pPr indent="-342900" lvl="0" marL="457200" marR="0" rtl="0" algn="ctr">
              <a:lnSpc>
                <a:spcPct val="100000"/>
              </a:lnSpc>
              <a:spcBef>
                <a:spcPts val="0"/>
              </a:spcBef>
              <a:spcAft>
                <a:spcPts val="0"/>
              </a:spcAft>
              <a:buClr>
                <a:schemeClr val="dk1"/>
              </a:buClr>
              <a:buSzPts val="1800"/>
              <a:buFont typeface="Times New Roman"/>
              <a:buAutoNum type="arabicPeriod"/>
            </a:pPr>
            <a:r>
              <a:rPr lang="en-IN" sz="1800">
                <a:solidFill>
                  <a:schemeClr val="dk1"/>
                </a:solidFill>
                <a:latin typeface="Times New Roman"/>
                <a:ea typeface="Times New Roman"/>
                <a:cs typeface="Times New Roman"/>
                <a:sym typeface="Times New Roman"/>
              </a:rPr>
              <a:t>Kermi Kotecha 21070126049</a:t>
            </a:r>
            <a:endParaRPr sz="1800">
              <a:solidFill>
                <a:schemeClr val="dk1"/>
              </a:solidFill>
              <a:latin typeface="Times New Roman"/>
              <a:ea typeface="Times New Roman"/>
              <a:cs typeface="Times New Roman"/>
              <a:sym typeface="Times New Roman"/>
            </a:endParaRPr>
          </a:p>
          <a:p>
            <a:pPr indent="-342900" lvl="0" marL="457200" marR="0" rtl="0" algn="ctr">
              <a:lnSpc>
                <a:spcPct val="100000"/>
              </a:lnSpc>
              <a:spcBef>
                <a:spcPts val="0"/>
              </a:spcBef>
              <a:spcAft>
                <a:spcPts val="0"/>
              </a:spcAft>
              <a:buClr>
                <a:schemeClr val="dk1"/>
              </a:buClr>
              <a:buSzPts val="1800"/>
              <a:buFont typeface="Times New Roman"/>
              <a:buAutoNum type="arabicPeriod"/>
            </a:pPr>
            <a:r>
              <a:rPr lang="en-IN" sz="1800">
                <a:solidFill>
                  <a:schemeClr val="dk1"/>
                </a:solidFill>
                <a:latin typeface="Times New Roman"/>
                <a:ea typeface="Times New Roman"/>
                <a:cs typeface="Times New Roman"/>
                <a:sym typeface="Times New Roman"/>
              </a:rPr>
              <a:t>Saumit Kunder 21070126078</a:t>
            </a:r>
            <a:endParaRPr sz="1800">
              <a:solidFill>
                <a:schemeClr val="dk1"/>
              </a:solidFill>
              <a:latin typeface="Times New Roman"/>
              <a:ea typeface="Times New Roman"/>
              <a:cs typeface="Times New Roman"/>
              <a:sym typeface="Times New Roman"/>
            </a:endParaRPr>
          </a:p>
        </p:txBody>
      </p:sp>
      <p:sp>
        <p:nvSpPr>
          <p:cNvPr id="101" name="Google Shape;101;p1"/>
          <p:cNvSpPr txBox="1"/>
          <p:nvPr/>
        </p:nvSpPr>
        <p:spPr>
          <a:xfrm>
            <a:off x="2051956" y="4267018"/>
            <a:ext cx="4528500" cy="6465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0" i="0" lang="en-IN" sz="1800" u="none" cap="none" strike="noStrike">
                <a:solidFill>
                  <a:schemeClr val="dk1"/>
                </a:solidFill>
                <a:latin typeface="Times New Roman"/>
                <a:ea typeface="Times New Roman"/>
                <a:cs typeface="Times New Roman"/>
                <a:sym typeface="Times New Roman"/>
              </a:rPr>
              <a:t>Name of the Guide: </a:t>
            </a:r>
            <a:r>
              <a:rPr lang="en-IN" sz="1800">
                <a:solidFill>
                  <a:schemeClr val="dk1"/>
                </a:solidFill>
                <a:latin typeface="Times New Roman"/>
                <a:ea typeface="Times New Roman"/>
                <a:cs typeface="Times New Roman"/>
                <a:sym typeface="Times New Roman"/>
              </a:rPr>
              <a:t>Dr. Pooja Kamat</a:t>
            </a:r>
            <a:endParaRPr b="0" i="0" sz="1400" u="none" cap="none" strike="noStrike">
              <a:solidFill>
                <a:srgbClr val="000000"/>
              </a:solidFill>
              <a:latin typeface="Arial"/>
              <a:ea typeface="Arial"/>
              <a:cs typeface="Arial"/>
              <a:sym typeface="Arial"/>
            </a:endParaRPr>
          </a:p>
          <a:p>
            <a:pPr indent="-228600" lvl="0" marL="342900" marR="0" rtl="0" algn="ctr">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Times New Roman"/>
              <a:ea typeface="Times New Roman"/>
              <a:cs typeface="Times New Roman"/>
              <a:sym typeface="Times New Roman"/>
            </a:endParaRPr>
          </a:p>
        </p:txBody>
      </p:sp>
      <p:sp>
        <p:nvSpPr>
          <p:cNvPr id="102" name="Google Shape;102;p1"/>
          <p:cNvSpPr txBox="1"/>
          <p:nvPr/>
        </p:nvSpPr>
        <p:spPr>
          <a:xfrm>
            <a:off x="2051956" y="4685908"/>
            <a:ext cx="4528500" cy="3693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0" i="0" lang="en-IN" sz="1800" u="none" cap="none" strike="noStrike">
                <a:solidFill>
                  <a:schemeClr val="dk1"/>
                </a:solidFill>
                <a:latin typeface="Times New Roman"/>
                <a:ea typeface="Times New Roman"/>
                <a:cs typeface="Times New Roman"/>
                <a:sym typeface="Times New Roman"/>
              </a:rPr>
              <a:t>Name of the Co-guide: </a:t>
            </a:r>
            <a:endParaRPr b="0" i="0" sz="1800" u="none" cap="none" strike="noStrike">
              <a:solidFill>
                <a:schemeClr val="dk1"/>
              </a:solidFill>
              <a:latin typeface="Times New Roman"/>
              <a:ea typeface="Times New Roman"/>
              <a:cs typeface="Times New Roman"/>
              <a:sym typeface="Times New Roman"/>
            </a:endParaRPr>
          </a:p>
        </p:txBody>
      </p:sp>
      <p:sp>
        <p:nvSpPr>
          <p:cNvPr id="103" name="Google Shape;103;p1"/>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IN"/>
              <a:t>12-08-2024</a:t>
            </a:r>
            <a:endParaRPr/>
          </a:p>
        </p:txBody>
      </p:sp>
      <p:sp>
        <p:nvSpPr>
          <p:cNvPr id="104" name="Google Shape;104;p1"/>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IN"/>
              <a:t>Department of Artificial Intelligence &amp; Machine Learning </a:t>
            </a:r>
            <a:endParaRPr/>
          </a:p>
        </p:txBody>
      </p:sp>
      <p:sp>
        <p:nvSpPr>
          <p:cNvPr id="105" name="Google Shape;105;p1"/>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900"/>
              <a:buNone/>
            </a:pPr>
            <a:fld id="{00000000-1234-1234-1234-123412341234}" type="slidenum">
              <a:rPr lang="en-IN"/>
              <a:t>‹#›</a:t>
            </a:fld>
            <a:endParaRPr/>
          </a:p>
        </p:txBody>
      </p:sp>
      <p:sp>
        <p:nvSpPr>
          <p:cNvPr id="106" name="Google Shape;106;p1"/>
          <p:cNvSpPr txBox="1"/>
          <p:nvPr/>
        </p:nvSpPr>
        <p:spPr>
          <a:xfrm>
            <a:off x="1457325" y="1458662"/>
            <a:ext cx="6259286" cy="36933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1" i="0" lang="en-IN" sz="1800" u="none" cap="none" strike="noStrike">
                <a:solidFill>
                  <a:schemeClr val="dk1"/>
                </a:solidFill>
                <a:latin typeface="Times New Roman"/>
                <a:ea typeface="Times New Roman"/>
                <a:cs typeface="Times New Roman"/>
                <a:sym typeface="Times New Roman"/>
              </a:rPr>
              <a:t>ProjectID: </a:t>
            </a:r>
            <a:r>
              <a:rPr b="1" lang="en-IN" sz="1800">
                <a:solidFill>
                  <a:schemeClr val="dk1"/>
                </a:solidFill>
                <a:latin typeface="Times New Roman"/>
                <a:ea typeface="Times New Roman"/>
                <a:cs typeface="Times New Roman"/>
                <a:sym typeface="Times New Roman"/>
              </a:rPr>
              <a:t>16</a:t>
            </a:r>
            <a:endParaRPr b="1" i="0" sz="1400" u="none" cap="none" strike="noStrike">
              <a:solidFill>
                <a:srgbClr val="00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g2fb299bac19_0_74"/>
          <p:cNvSpPr txBox="1"/>
          <p:nvPr>
            <p:ph type="title"/>
          </p:nvPr>
        </p:nvSpPr>
        <p:spPr>
          <a:xfrm>
            <a:off x="628650" y="365126"/>
            <a:ext cx="7886700" cy="13257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3300"/>
              <a:buFont typeface="Calibri"/>
              <a:buNone/>
            </a:pPr>
            <a:r>
              <a:rPr b="1" lang="en-IN"/>
              <a:t>Description of proposed solution</a:t>
            </a:r>
            <a:endParaRPr b="1"/>
          </a:p>
        </p:txBody>
      </p:sp>
      <p:sp>
        <p:nvSpPr>
          <p:cNvPr id="184" name="Google Shape;184;g2fb299bac19_0_74"/>
          <p:cNvSpPr txBox="1"/>
          <p:nvPr>
            <p:ph idx="1" type="body"/>
          </p:nvPr>
        </p:nvSpPr>
        <p:spPr>
          <a:xfrm>
            <a:off x="628650" y="1825625"/>
            <a:ext cx="7886700" cy="4351200"/>
          </a:xfrm>
          <a:prstGeom prst="rect">
            <a:avLst/>
          </a:prstGeom>
          <a:noFill/>
          <a:ln>
            <a:noFill/>
          </a:ln>
        </p:spPr>
        <p:txBody>
          <a:bodyPr anchorCtr="0" anchor="t" bIns="45700" lIns="91425" spcFirstLastPara="1" rIns="91425" wrap="square" tIns="45700">
            <a:normAutofit fontScale="92500" lnSpcReduction="10000"/>
          </a:bodyPr>
          <a:lstStyle/>
          <a:p>
            <a:pPr indent="0" lvl="0" marL="0" rtl="0" algn="l">
              <a:lnSpc>
                <a:spcPct val="115000"/>
              </a:lnSpc>
              <a:spcBef>
                <a:spcPts val="1200"/>
              </a:spcBef>
              <a:spcAft>
                <a:spcPts val="0"/>
              </a:spcAft>
              <a:buClr>
                <a:schemeClr val="dk1"/>
              </a:buClr>
              <a:buSzPct val="52380"/>
              <a:buNone/>
            </a:pPr>
            <a:r>
              <a:rPr lang="en-IN"/>
              <a:t>Our solution leverages machine learning to detect anomalies in network traffic that could indicate potential cyber threats. The system is designed to: </a:t>
            </a:r>
            <a:endParaRPr/>
          </a:p>
          <a:p>
            <a:pPr indent="-334327" lvl="0" marL="457200" rtl="0" algn="l">
              <a:lnSpc>
                <a:spcPct val="115000"/>
              </a:lnSpc>
              <a:spcBef>
                <a:spcPts val="1200"/>
              </a:spcBef>
              <a:spcAft>
                <a:spcPts val="0"/>
              </a:spcAft>
              <a:buSzPct val="85714"/>
              <a:buChar char="-"/>
            </a:pPr>
            <a:r>
              <a:rPr lang="en-IN"/>
              <a:t>Monitor network traffic in real-time: Continuously analyze incoming data packets to detect unusual patterns. </a:t>
            </a:r>
            <a:endParaRPr/>
          </a:p>
          <a:p>
            <a:pPr indent="-334327" lvl="0" marL="457200" rtl="0" algn="l">
              <a:lnSpc>
                <a:spcPct val="115000"/>
              </a:lnSpc>
              <a:spcBef>
                <a:spcPts val="0"/>
              </a:spcBef>
              <a:spcAft>
                <a:spcPts val="0"/>
              </a:spcAft>
              <a:buSzPct val="85714"/>
              <a:buChar char="-"/>
            </a:pPr>
            <a:r>
              <a:rPr lang="en-IN"/>
              <a:t>Identify anomalies using machine learning models: Utilize models such as Isolation Forests, One-Class SVMs, and Autoencoders, which are well-suited for detecting outliers in data. </a:t>
            </a:r>
            <a:endParaRPr/>
          </a:p>
          <a:p>
            <a:pPr indent="-334327" lvl="0" marL="457200" rtl="0" algn="l">
              <a:lnSpc>
                <a:spcPct val="115000"/>
              </a:lnSpc>
              <a:spcBef>
                <a:spcPts val="0"/>
              </a:spcBef>
              <a:spcAft>
                <a:spcPts val="0"/>
              </a:spcAft>
              <a:buSzPct val="85714"/>
              <a:buChar char="-"/>
            </a:pPr>
            <a:r>
              <a:rPr lang="en-IN"/>
              <a:t>Provide actionable alerts: When an anomaly is detected, the system triggers an alert, allowing for immediate investigation and response. </a:t>
            </a:r>
            <a:endParaRPr/>
          </a:p>
          <a:p>
            <a:pPr indent="-334327" lvl="0" marL="457200" rtl="0" algn="l">
              <a:lnSpc>
                <a:spcPct val="115000"/>
              </a:lnSpc>
              <a:spcBef>
                <a:spcPts val="0"/>
              </a:spcBef>
              <a:spcAft>
                <a:spcPts val="0"/>
              </a:spcAft>
              <a:buSzPct val="85714"/>
              <a:buChar char="-"/>
            </a:pPr>
            <a:r>
              <a:rPr lang="en-IN"/>
              <a:t>Scalable and adaptable: The solution is designed to scale with network growth and adapt to new threats over time.</a:t>
            </a:r>
            <a:endParaRPr/>
          </a:p>
          <a:p>
            <a:pPr indent="0" lvl="0" marL="133350" rtl="0" algn="l">
              <a:spcBef>
                <a:spcPts val="1200"/>
              </a:spcBef>
              <a:spcAft>
                <a:spcPts val="0"/>
              </a:spcAft>
              <a:buClr>
                <a:schemeClr val="dk1"/>
              </a:buClr>
              <a:buSzPct val="52380"/>
              <a:buNone/>
            </a:pPr>
            <a:r>
              <a:t/>
            </a:r>
            <a:endParaRPr/>
          </a:p>
        </p:txBody>
      </p:sp>
      <p:sp>
        <p:nvSpPr>
          <p:cNvPr id="185" name="Google Shape;185;g2fb299bac19_0_74"/>
          <p:cNvSpPr txBox="1"/>
          <p:nvPr>
            <p:ph idx="10" type="dt"/>
          </p:nvPr>
        </p:nvSpPr>
        <p:spPr>
          <a:xfrm>
            <a:off x="628650" y="6356351"/>
            <a:ext cx="2057400" cy="3651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IN"/>
              <a:t>12-08-2024</a:t>
            </a:r>
            <a:endParaRPr/>
          </a:p>
        </p:txBody>
      </p:sp>
      <p:sp>
        <p:nvSpPr>
          <p:cNvPr id="186" name="Google Shape;186;g2fb299bac19_0_74"/>
          <p:cNvSpPr txBox="1"/>
          <p:nvPr>
            <p:ph idx="11" type="ftr"/>
          </p:nvPr>
        </p:nvSpPr>
        <p:spPr>
          <a:xfrm>
            <a:off x="3028950" y="6356351"/>
            <a:ext cx="30861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IN"/>
              <a:t>Department of Computer Science and Engineering</a:t>
            </a:r>
            <a:endParaRPr/>
          </a:p>
        </p:txBody>
      </p:sp>
      <p:sp>
        <p:nvSpPr>
          <p:cNvPr id="187" name="Google Shape;187;g2fb299bac19_0_74"/>
          <p:cNvSpPr txBox="1"/>
          <p:nvPr>
            <p:ph idx="12" type="sldNum"/>
          </p:nvPr>
        </p:nvSpPr>
        <p:spPr>
          <a:xfrm>
            <a:off x="6457950" y="6356351"/>
            <a:ext cx="20574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900"/>
              <a:buNone/>
            </a:pPr>
            <a:fld id="{00000000-1234-1234-1234-123412341234}" type="slidenum">
              <a:rPr lang="en-I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g2fb299bac19_0_82"/>
          <p:cNvSpPr txBox="1"/>
          <p:nvPr>
            <p:ph type="title"/>
          </p:nvPr>
        </p:nvSpPr>
        <p:spPr>
          <a:xfrm>
            <a:off x="628650" y="365126"/>
            <a:ext cx="7886700" cy="13257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3300"/>
              <a:buFont typeface="Calibri"/>
              <a:buNone/>
            </a:pPr>
            <a:r>
              <a:rPr b="1" lang="en-IN"/>
              <a:t>Requirement analysis</a:t>
            </a:r>
            <a:endParaRPr b="1"/>
          </a:p>
        </p:txBody>
      </p:sp>
      <p:sp>
        <p:nvSpPr>
          <p:cNvPr id="193" name="Google Shape;193;g2fb299bac19_0_82"/>
          <p:cNvSpPr txBox="1"/>
          <p:nvPr>
            <p:ph idx="10" type="dt"/>
          </p:nvPr>
        </p:nvSpPr>
        <p:spPr>
          <a:xfrm>
            <a:off x="628650" y="6356351"/>
            <a:ext cx="2057400" cy="3651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IN"/>
              <a:t>12-08-2024</a:t>
            </a:r>
            <a:endParaRPr/>
          </a:p>
        </p:txBody>
      </p:sp>
      <p:sp>
        <p:nvSpPr>
          <p:cNvPr id="194" name="Google Shape;194;g2fb299bac19_0_82"/>
          <p:cNvSpPr txBox="1"/>
          <p:nvPr>
            <p:ph idx="11" type="ftr"/>
          </p:nvPr>
        </p:nvSpPr>
        <p:spPr>
          <a:xfrm>
            <a:off x="3028950" y="6356351"/>
            <a:ext cx="30861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IN"/>
              <a:t>Department of Computer Science and Engineering</a:t>
            </a:r>
            <a:endParaRPr/>
          </a:p>
        </p:txBody>
      </p:sp>
      <p:sp>
        <p:nvSpPr>
          <p:cNvPr id="195" name="Google Shape;195;g2fb299bac19_0_82"/>
          <p:cNvSpPr txBox="1"/>
          <p:nvPr>
            <p:ph idx="12" type="sldNum"/>
          </p:nvPr>
        </p:nvSpPr>
        <p:spPr>
          <a:xfrm>
            <a:off x="6457950" y="6356351"/>
            <a:ext cx="20574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900"/>
              <a:buNone/>
            </a:pPr>
            <a:fld id="{00000000-1234-1234-1234-123412341234}" type="slidenum">
              <a:rPr lang="en-IN"/>
              <a:t>‹#›</a:t>
            </a:fld>
            <a:endParaRPr/>
          </a:p>
        </p:txBody>
      </p:sp>
      <p:sp>
        <p:nvSpPr>
          <p:cNvPr id="196" name="Google Shape;196;g2fb299bac19_0_82"/>
          <p:cNvSpPr txBox="1"/>
          <p:nvPr/>
        </p:nvSpPr>
        <p:spPr>
          <a:xfrm>
            <a:off x="323850" y="1934300"/>
            <a:ext cx="8497800" cy="4007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lang="en-IN" sz="2100"/>
              <a:t>To successfully implement the proposed solution, the following requirements must be met: </a:t>
            </a:r>
            <a:endParaRPr sz="2100"/>
          </a:p>
          <a:p>
            <a:pPr indent="-361950" lvl="0" marL="457200" rtl="0" algn="l">
              <a:lnSpc>
                <a:spcPct val="115000"/>
              </a:lnSpc>
              <a:spcBef>
                <a:spcPts val="1200"/>
              </a:spcBef>
              <a:spcAft>
                <a:spcPts val="0"/>
              </a:spcAft>
              <a:buSzPts val="2100"/>
              <a:buChar char="-"/>
            </a:pPr>
            <a:r>
              <a:rPr lang="en-IN" sz="2100"/>
              <a:t>Data Requirements: Access to a large dataset of network traffic, including both normal and anomalous behavior. </a:t>
            </a:r>
            <a:endParaRPr sz="2100"/>
          </a:p>
          <a:p>
            <a:pPr indent="-361950" lvl="0" marL="457200" rtl="0" algn="l">
              <a:lnSpc>
                <a:spcPct val="115000"/>
              </a:lnSpc>
              <a:spcBef>
                <a:spcPts val="0"/>
              </a:spcBef>
              <a:spcAft>
                <a:spcPts val="0"/>
              </a:spcAft>
              <a:buSzPts val="2100"/>
              <a:buChar char="-"/>
            </a:pPr>
            <a:r>
              <a:rPr lang="en-IN" sz="2100"/>
              <a:t>Performance Requirements: The system must detect anomalies in real-time with high accuracy and low latency. </a:t>
            </a:r>
            <a:endParaRPr sz="2100"/>
          </a:p>
          <a:p>
            <a:pPr indent="-361950" lvl="0" marL="457200" rtl="0" algn="l">
              <a:lnSpc>
                <a:spcPct val="115000"/>
              </a:lnSpc>
              <a:spcBef>
                <a:spcPts val="0"/>
              </a:spcBef>
              <a:spcAft>
                <a:spcPts val="0"/>
              </a:spcAft>
              <a:buSzPts val="2100"/>
              <a:buChar char="-"/>
            </a:pPr>
            <a:r>
              <a:rPr lang="en-IN" sz="2100"/>
              <a:t>Scalability: The system should handle high volumes of network traffic without performance degradation. </a:t>
            </a:r>
            <a:endParaRPr sz="2100"/>
          </a:p>
          <a:p>
            <a:pPr indent="-361950" lvl="0" marL="457200" rtl="0" algn="l">
              <a:lnSpc>
                <a:spcPct val="115000"/>
              </a:lnSpc>
              <a:spcBef>
                <a:spcPts val="0"/>
              </a:spcBef>
              <a:spcAft>
                <a:spcPts val="0"/>
              </a:spcAft>
              <a:buSzPts val="2100"/>
              <a:buChar char="-"/>
            </a:pPr>
            <a:r>
              <a:rPr lang="en-IN" sz="2100"/>
              <a:t>Integration Requirements: Compatibility with existing network infrastructure and security protocols.</a:t>
            </a:r>
            <a:endParaRPr sz="21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g2fb299bac19_0_90"/>
          <p:cNvSpPr txBox="1"/>
          <p:nvPr>
            <p:ph type="title"/>
          </p:nvPr>
        </p:nvSpPr>
        <p:spPr>
          <a:xfrm>
            <a:off x="628650" y="365126"/>
            <a:ext cx="7886700" cy="13257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3300"/>
              <a:buFont typeface="Calibri"/>
              <a:buNone/>
            </a:pPr>
            <a:r>
              <a:rPr b="1" lang="en-IN"/>
              <a:t>Technology</a:t>
            </a:r>
            <a:r>
              <a:rPr b="1" lang="en-IN"/>
              <a:t> stack</a:t>
            </a:r>
            <a:endParaRPr b="1"/>
          </a:p>
        </p:txBody>
      </p:sp>
      <p:sp>
        <p:nvSpPr>
          <p:cNvPr id="202" name="Google Shape;202;g2fb299bac19_0_90"/>
          <p:cNvSpPr txBox="1"/>
          <p:nvPr>
            <p:ph idx="1" type="body"/>
          </p:nvPr>
        </p:nvSpPr>
        <p:spPr>
          <a:xfrm>
            <a:off x="628650" y="1825625"/>
            <a:ext cx="7886700" cy="4351200"/>
          </a:xfrm>
          <a:prstGeom prst="rect">
            <a:avLst/>
          </a:prstGeom>
          <a:noFill/>
          <a:ln>
            <a:noFill/>
          </a:ln>
        </p:spPr>
        <p:txBody>
          <a:bodyPr anchorCtr="0" anchor="t" bIns="45700" lIns="91425" spcFirstLastPara="1" rIns="91425" wrap="square" tIns="45700">
            <a:normAutofit/>
          </a:bodyPr>
          <a:lstStyle/>
          <a:p>
            <a:pPr indent="0" lvl="0" marL="0" rtl="0" algn="l">
              <a:lnSpc>
                <a:spcPct val="115000"/>
              </a:lnSpc>
              <a:spcBef>
                <a:spcPts val="1200"/>
              </a:spcBef>
              <a:spcAft>
                <a:spcPts val="0"/>
              </a:spcAft>
              <a:buNone/>
            </a:pPr>
            <a:r>
              <a:rPr lang="en-IN"/>
              <a:t>The project will utilize the following technologies:</a:t>
            </a:r>
            <a:endParaRPr/>
          </a:p>
          <a:p>
            <a:pPr indent="-342900" lvl="0" marL="457200" rtl="0" algn="l">
              <a:lnSpc>
                <a:spcPct val="115000"/>
              </a:lnSpc>
              <a:spcBef>
                <a:spcPts val="1200"/>
              </a:spcBef>
              <a:spcAft>
                <a:spcPts val="0"/>
              </a:spcAft>
              <a:buSzPts val="1800"/>
              <a:buChar char="-"/>
            </a:pPr>
            <a:r>
              <a:rPr lang="en-IN"/>
              <a:t> Programming Languages: Python for implementation. </a:t>
            </a:r>
            <a:endParaRPr/>
          </a:p>
          <a:p>
            <a:pPr indent="-342900" lvl="0" marL="457200" rtl="0" algn="l">
              <a:lnSpc>
                <a:spcPct val="115000"/>
              </a:lnSpc>
              <a:spcBef>
                <a:spcPts val="0"/>
              </a:spcBef>
              <a:spcAft>
                <a:spcPts val="0"/>
              </a:spcAft>
              <a:buSzPts val="1800"/>
              <a:buChar char="-"/>
            </a:pPr>
            <a:r>
              <a:rPr lang="en-IN"/>
              <a:t>Libraries: Scikit-learn for machine learning models, TensorFlow, and PyTorch for deep learning approaches. </a:t>
            </a:r>
            <a:endParaRPr/>
          </a:p>
          <a:p>
            <a:pPr indent="-342900" lvl="0" marL="457200" rtl="0" algn="l">
              <a:lnSpc>
                <a:spcPct val="115000"/>
              </a:lnSpc>
              <a:spcBef>
                <a:spcPts val="0"/>
              </a:spcBef>
              <a:spcAft>
                <a:spcPts val="0"/>
              </a:spcAft>
              <a:buSzPts val="1800"/>
              <a:buChar char="-"/>
            </a:pPr>
            <a:r>
              <a:rPr lang="en-IN"/>
              <a:t>Tools: Jupyter Notebook for data analysis and model development, Git for version control. </a:t>
            </a:r>
            <a:endParaRPr/>
          </a:p>
          <a:p>
            <a:pPr indent="-342900" lvl="0" marL="457200" rtl="0" algn="l">
              <a:lnSpc>
                <a:spcPct val="115000"/>
              </a:lnSpc>
              <a:spcBef>
                <a:spcPts val="0"/>
              </a:spcBef>
              <a:spcAft>
                <a:spcPts val="0"/>
              </a:spcAft>
              <a:buSzPts val="1800"/>
              <a:buChar char="-"/>
            </a:pPr>
            <a:r>
              <a:rPr lang="en-IN"/>
              <a:t>Deployment: Docker for containerization, ensuring the solution is portable and scalable across different environments.</a:t>
            </a:r>
            <a:endParaRPr/>
          </a:p>
        </p:txBody>
      </p:sp>
      <p:sp>
        <p:nvSpPr>
          <p:cNvPr id="203" name="Google Shape;203;g2fb299bac19_0_90"/>
          <p:cNvSpPr txBox="1"/>
          <p:nvPr>
            <p:ph idx="10" type="dt"/>
          </p:nvPr>
        </p:nvSpPr>
        <p:spPr>
          <a:xfrm>
            <a:off x="628650" y="6356351"/>
            <a:ext cx="2057400" cy="3651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IN"/>
              <a:t>12-08-2024</a:t>
            </a:r>
            <a:endParaRPr/>
          </a:p>
        </p:txBody>
      </p:sp>
      <p:sp>
        <p:nvSpPr>
          <p:cNvPr id="204" name="Google Shape;204;g2fb299bac19_0_90"/>
          <p:cNvSpPr txBox="1"/>
          <p:nvPr>
            <p:ph idx="11" type="ftr"/>
          </p:nvPr>
        </p:nvSpPr>
        <p:spPr>
          <a:xfrm>
            <a:off x="3028950" y="6356351"/>
            <a:ext cx="30861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IN"/>
              <a:t>Department of Computer Science and Engineering</a:t>
            </a:r>
            <a:endParaRPr/>
          </a:p>
        </p:txBody>
      </p:sp>
      <p:sp>
        <p:nvSpPr>
          <p:cNvPr id="205" name="Google Shape;205;g2fb299bac19_0_90"/>
          <p:cNvSpPr txBox="1"/>
          <p:nvPr>
            <p:ph idx="12" type="sldNum"/>
          </p:nvPr>
        </p:nvSpPr>
        <p:spPr>
          <a:xfrm>
            <a:off x="6457950" y="6356351"/>
            <a:ext cx="20574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900"/>
              <a:buNone/>
            </a:pPr>
            <a:fld id="{00000000-1234-1234-1234-123412341234}" type="slidenum">
              <a:rPr lang="en-I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g2fb299bac19_0_98"/>
          <p:cNvSpPr txBox="1"/>
          <p:nvPr>
            <p:ph type="title"/>
          </p:nvPr>
        </p:nvSpPr>
        <p:spPr>
          <a:xfrm>
            <a:off x="628650" y="365126"/>
            <a:ext cx="7886700" cy="13257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3300"/>
              <a:buFont typeface="Calibri"/>
              <a:buNone/>
            </a:pPr>
            <a:r>
              <a:rPr b="1" lang="en-IN"/>
              <a:t>Design</a:t>
            </a:r>
            <a:endParaRPr b="1"/>
          </a:p>
        </p:txBody>
      </p:sp>
      <p:sp>
        <p:nvSpPr>
          <p:cNvPr id="211" name="Google Shape;211;g2fb299bac19_0_98"/>
          <p:cNvSpPr txBox="1"/>
          <p:nvPr>
            <p:ph idx="1" type="body"/>
          </p:nvPr>
        </p:nvSpPr>
        <p:spPr>
          <a:xfrm>
            <a:off x="628650" y="1825625"/>
            <a:ext cx="7886700" cy="4351200"/>
          </a:xfrm>
          <a:prstGeom prst="rect">
            <a:avLst/>
          </a:prstGeom>
          <a:noFill/>
          <a:ln>
            <a:noFill/>
          </a:ln>
        </p:spPr>
        <p:txBody>
          <a:bodyPr anchorCtr="0" anchor="t" bIns="45700" lIns="91425" spcFirstLastPara="1" rIns="91425" wrap="square" tIns="45700">
            <a:normAutofit/>
          </a:bodyPr>
          <a:lstStyle/>
          <a:p>
            <a:pPr indent="0" lvl="0" marL="0" rtl="0" algn="l">
              <a:lnSpc>
                <a:spcPct val="115000"/>
              </a:lnSpc>
              <a:spcBef>
                <a:spcPts val="1200"/>
              </a:spcBef>
              <a:spcAft>
                <a:spcPts val="0"/>
              </a:spcAft>
              <a:buNone/>
            </a:pPr>
            <a:r>
              <a:rPr lang="en-IN"/>
              <a:t>The system design consists of the following components: </a:t>
            </a:r>
            <a:endParaRPr/>
          </a:p>
          <a:p>
            <a:pPr indent="-342900" lvl="0" marL="457200" rtl="0" algn="l">
              <a:lnSpc>
                <a:spcPct val="115000"/>
              </a:lnSpc>
              <a:spcBef>
                <a:spcPts val="1200"/>
              </a:spcBef>
              <a:spcAft>
                <a:spcPts val="0"/>
              </a:spcAft>
              <a:buSzPts val="1800"/>
              <a:buChar char="-"/>
            </a:pPr>
            <a:r>
              <a:rPr lang="en-IN"/>
              <a:t>Data Ingestion: Collecting network traffic data from various sources. </a:t>
            </a:r>
            <a:endParaRPr/>
          </a:p>
          <a:p>
            <a:pPr indent="-342900" lvl="0" marL="457200" rtl="0" algn="l">
              <a:lnSpc>
                <a:spcPct val="115000"/>
              </a:lnSpc>
              <a:spcBef>
                <a:spcPts val="0"/>
              </a:spcBef>
              <a:spcAft>
                <a:spcPts val="0"/>
              </a:spcAft>
              <a:buSzPts val="1800"/>
              <a:buChar char="-"/>
            </a:pPr>
            <a:r>
              <a:rPr lang="en-IN"/>
              <a:t>Feature Extraction: Processing the data to extract relevant features for anomaly detection. </a:t>
            </a:r>
            <a:endParaRPr/>
          </a:p>
          <a:p>
            <a:pPr indent="-342900" lvl="0" marL="457200" rtl="0" algn="l">
              <a:lnSpc>
                <a:spcPct val="115000"/>
              </a:lnSpc>
              <a:spcBef>
                <a:spcPts val="0"/>
              </a:spcBef>
              <a:spcAft>
                <a:spcPts val="0"/>
              </a:spcAft>
              <a:buSzPts val="1800"/>
              <a:buChar char="-"/>
            </a:pPr>
            <a:r>
              <a:rPr lang="en-IN"/>
              <a:t>Model Training: Using historical data to train the machine learning model. </a:t>
            </a:r>
            <a:br>
              <a:rPr lang="en-IN"/>
            </a:br>
            <a:r>
              <a:rPr lang="en-IN"/>
              <a:t>Anomaly Detection: Continuously monitoring network traffic to identify and flag anomalies. </a:t>
            </a:r>
            <a:endParaRPr/>
          </a:p>
          <a:p>
            <a:pPr indent="-342900" lvl="0" marL="457200" rtl="0" algn="l">
              <a:lnSpc>
                <a:spcPct val="115000"/>
              </a:lnSpc>
              <a:spcBef>
                <a:spcPts val="0"/>
              </a:spcBef>
              <a:spcAft>
                <a:spcPts val="0"/>
              </a:spcAft>
              <a:buSzPts val="1800"/>
              <a:buChar char="-"/>
            </a:pPr>
            <a:r>
              <a:rPr lang="en-IN"/>
              <a:t>Alert System: Generating alerts for detected anomalies and providing insights for further investigation.</a:t>
            </a:r>
            <a:endParaRPr/>
          </a:p>
        </p:txBody>
      </p:sp>
      <p:sp>
        <p:nvSpPr>
          <p:cNvPr id="212" name="Google Shape;212;g2fb299bac19_0_98"/>
          <p:cNvSpPr txBox="1"/>
          <p:nvPr>
            <p:ph idx="10" type="dt"/>
          </p:nvPr>
        </p:nvSpPr>
        <p:spPr>
          <a:xfrm>
            <a:off x="628650" y="6356351"/>
            <a:ext cx="2057400" cy="3651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IN"/>
              <a:t>12-08-2024</a:t>
            </a:r>
            <a:endParaRPr/>
          </a:p>
        </p:txBody>
      </p:sp>
      <p:sp>
        <p:nvSpPr>
          <p:cNvPr id="213" name="Google Shape;213;g2fb299bac19_0_98"/>
          <p:cNvSpPr txBox="1"/>
          <p:nvPr>
            <p:ph idx="11" type="ftr"/>
          </p:nvPr>
        </p:nvSpPr>
        <p:spPr>
          <a:xfrm>
            <a:off x="3028950" y="6356351"/>
            <a:ext cx="30861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IN"/>
              <a:t>Department of Computer Science and Engineering</a:t>
            </a:r>
            <a:endParaRPr/>
          </a:p>
        </p:txBody>
      </p:sp>
      <p:sp>
        <p:nvSpPr>
          <p:cNvPr id="214" name="Google Shape;214;g2fb299bac19_0_98"/>
          <p:cNvSpPr txBox="1"/>
          <p:nvPr>
            <p:ph idx="12" type="sldNum"/>
          </p:nvPr>
        </p:nvSpPr>
        <p:spPr>
          <a:xfrm>
            <a:off x="6457950" y="6356351"/>
            <a:ext cx="20574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900"/>
              <a:buNone/>
            </a:pPr>
            <a:fld id="{00000000-1234-1234-1234-123412341234}" type="slidenum">
              <a:rPr lang="en-IN"/>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g2fb299bac19_0_106"/>
          <p:cNvSpPr txBox="1"/>
          <p:nvPr>
            <p:ph type="title"/>
          </p:nvPr>
        </p:nvSpPr>
        <p:spPr>
          <a:xfrm>
            <a:off x="628650" y="365126"/>
            <a:ext cx="7886700" cy="13257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3300"/>
              <a:buFont typeface="Calibri"/>
              <a:buNone/>
            </a:pPr>
            <a:r>
              <a:rPr b="1" lang="en-IN"/>
              <a:t>Development</a:t>
            </a:r>
            <a:endParaRPr b="1"/>
          </a:p>
        </p:txBody>
      </p:sp>
      <p:sp>
        <p:nvSpPr>
          <p:cNvPr id="220" name="Google Shape;220;g2fb299bac19_0_106"/>
          <p:cNvSpPr txBox="1"/>
          <p:nvPr>
            <p:ph idx="1" type="body"/>
          </p:nvPr>
        </p:nvSpPr>
        <p:spPr>
          <a:xfrm>
            <a:off x="628650" y="1825625"/>
            <a:ext cx="7886700" cy="4351200"/>
          </a:xfrm>
          <a:prstGeom prst="rect">
            <a:avLst/>
          </a:prstGeom>
          <a:noFill/>
          <a:ln>
            <a:noFill/>
          </a:ln>
        </p:spPr>
        <p:txBody>
          <a:bodyPr anchorCtr="0" anchor="t" bIns="45700" lIns="91425" spcFirstLastPara="1" rIns="91425" wrap="square" tIns="45700">
            <a:normAutofit/>
          </a:bodyPr>
          <a:lstStyle/>
          <a:p>
            <a:pPr indent="0" lvl="0" marL="0" rtl="0" algn="l">
              <a:lnSpc>
                <a:spcPct val="115000"/>
              </a:lnSpc>
              <a:spcBef>
                <a:spcPts val="1200"/>
              </a:spcBef>
              <a:spcAft>
                <a:spcPts val="0"/>
              </a:spcAft>
              <a:buNone/>
            </a:pPr>
            <a:r>
              <a:rPr lang="en-IN"/>
              <a:t>The development process involves the following steps: </a:t>
            </a:r>
            <a:endParaRPr/>
          </a:p>
          <a:p>
            <a:pPr indent="-342900" lvl="0" marL="457200" rtl="0" algn="l">
              <a:lnSpc>
                <a:spcPct val="115000"/>
              </a:lnSpc>
              <a:spcBef>
                <a:spcPts val="1200"/>
              </a:spcBef>
              <a:spcAft>
                <a:spcPts val="0"/>
              </a:spcAft>
              <a:buSzPts val="1800"/>
              <a:buChar char="-"/>
            </a:pPr>
            <a:r>
              <a:rPr lang="en-IN"/>
              <a:t>Data Collection and Preprocessing: Gather network traffic data and preprocess it to remove noise and irrelevant information. </a:t>
            </a:r>
            <a:endParaRPr/>
          </a:p>
          <a:p>
            <a:pPr indent="-342900" lvl="0" marL="457200" rtl="0" algn="l">
              <a:lnSpc>
                <a:spcPct val="115000"/>
              </a:lnSpc>
              <a:spcBef>
                <a:spcPts val="0"/>
              </a:spcBef>
              <a:spcAft>
                <a:spcPts val="0"/>
              </a:spcAft>
              <a:buSzPts val="1800"/>
              <a:buChar char="-"/>
            </a:pPr>
            <a:r>
              <a:rPr lang="en-IN"/>
              <a:t>Model Selection and Training: Train the model using algorithms such as Isolation Forests, One-Class SVMs, or Autoencoders, depending on the nature of the data. </a:t>
            </a:r>
            <a:endParaRPr/>
          </a:p>
          <a:p>
            <a:pPr indent="-342900" lvl="0" marL="457200" rtl="0" algn="l">
              <a:lnSpc>
                <a:spcPct val="115000"/>
              </a:lnSpc>
              <a:spcBef>
                <a:spcPts val="0"/>
              </a:spcBef>
              <a:spcAft>
                <a:spcPts val="0"/>
              </a:spcAft>
              <a:buSzPts val="1800"/>
              <a:buChar char="-"/>
            </a:pPr>
            <a:r>
              <a:rPr lang="en-IN"/>
              <a:t>Implementation of Detection Algorithms: Integrate the trained model into the system, ensuring it can process live network traffic.</a:t>
            </a:r>
            <a:endParaRPr/>
          </a:p>
          <a:p>
            <a:pPr indent="-342900" lvl="0" marL="457200" rtl="0" algn="l">
              <a:lnSpc>
                <a:spcPct val="115000"/>
              </a:lnSpc>
              <a:spcBef>
                <a:spcPts val="0"/>
              </a:spcBef>
              <a:spcAft>
                <a:spcPts val="0"/>
              </a:spcAft>
              <a:buSzPts val="1800"/>
              <a:buChar char="-"/>
            </a:pPr>
            <a:r>
              <a:rPr lang="en-IN"/>
              <a:t>Integration and Deployment: Deploy the system in a real-time environment, ensuring it works seamlessly with existing network infrastructure.</a:t>
            </a:r>
            <a:endParaRPr/>
          </a:p>
        </p:txBody>
      </p:sp>
      <p:sp>
        <p:nvSpPr>
          <p:cNvPr id="221" name="Google Shape;221;g2fb299bac19_0_106"/>
          <p:cNvSpPr txBox="1"/>
          <p:nvPr>
            <p:ph idx="10" type="dt"/>
          </p:nvPr>
        </p:nvSpPr>
        <p:spPr>
          <a:xfrm>
            <a:off x="628650" y="6356351"/>
            <a:ext cx="2057400" cy="3651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IN"/>
              <a:t>12-08-2024</a:t>
            </a:r>
            <a:endParaRPr/>
          </a:p>
        </p:txBody>
      </p:sp>
      <p:sp>
        <p:nvSpPr>
          <p:cNvPr id="222" name="Google Shape;222;g2fb299bac19_0_106"/>
          <p:cNvSpPr txBox="1"/>
          <p:nvPr>
            <p:ph idx="11" type="ftr"/>
          </p:nvPr>
        </p:nvSpPr>
        <p:spPr>
          <a:xfrm>
            <a:off x="3028950" y="6356351"/>
            <a:ext cx="30861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IN"/>
              <a:t>Department of Computer Science and Engineering</a:t>
            </a:r>
            <a:endParaRPr/>
          </a:p>
        </p:txBody>
      </p:sp>
      <p:sp>
        <p:nvSpPr>
          <p:cNvPr id="223" name="Google Shape;223;g2fb299bac19_0_106"/>
          <p:cNvSpPr txBox="1"/>
          <p:nvPr>
            <p:ph idx="12" type="sldNum"/>
          </p:nvPr>
        </p:nvSpPr>
        <p:spPr>
          <a:xfrm>
            <a:off x="6457950" y="6356351"/>
            <a:ext cx="20574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900"/>
              <a:buNone/>
            </a:pPr>
            <a:fld id="{00000000-1234-1234-1234-123412341234}" type="slidenum">
              <a:rPr lang="en-IN"/>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g2fb299bac19_0_114"/>
          <p:cNvSpPr txBox="1"/>
          <p:nvPr>
            <p:ph type="title"/>
          </p:nvPr>
        </p:nvSpPr>
        <p:spPr>
          <a:xfrm>
            <a:off x="628650" y="365126"/>
            <a:ext cx="7886700" cy="13257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3300"/>
              <a:buFont typeface="Calibri"/>
              <a:buNone/>
            </a:pPr>
            <a:r>
              <a:rPr b="1" lang="en-IN"/>
              <a:t>Testing </a:t>
            </a:r>
            <a:endParaRPr b="1"/>
          </a:p>
        </p:txBody>
      </p:sp>
      <p:sp>
        <p:nvSpPr>
          <p:cNvPr id="229" name="Google Shape;229;g2fb299bac19_0_114"/>
          <p:cNvSpPr txBox="1"/>
          <p:nvPr>
            <p:ph idx="1" type="body"/>
          </p:nvPr>
        </p:nvSpPr>
        <p:spPr>
          <a:xfrm>
            <a:off x="628650" y="1825625"/>
            <a:ext cx="7886700" cy="4351200"/>
          </a:xfrm>
          <a:prstGeom prst="rect">
            <a:avLst/>
          </a:prstGeom>
          <a:noFill/>
          <a:ln>
            <a:noFill/>
          </a:ln>
        </p:spPr>
        <p:txBody>
          <a:bodyPr anchorCtr="0" anchor="t" bIns="45700" lIns="91425" spcFirstLastPara="1" rIns="91425" wrap="square" tIns="45700">
            <a:normAutofit/>
          </a:bodyPr>
          <a:lstStyle/>
          <a:p>
            <a:pPr indent="0" lvl="0" marL="0" rtl="0" algn="l">
              <a:lnSpc>
                <a:spcPct val="115000"/>
              </a:lnSpc>
              <a:spcBef>
                <a:spcPts val="1200"/>
              </a:spcBef>
              <a:spcAft>
                <a:spcPts val="0"/>
              </a:spcAft>
              <a:buNone/>
            </a:pPr>
            <a:r>
              <a:rPr lang="en-IN"/>
              <a:t>Testing and debugging are critical to ensuring the system’s effectiveness: </a:t>
            </a:r>
            <a:endParaRPr/>
          </a:p>
          <a:p>
            <a:pPr indent="-342900" lvl="0" marL="457200" rtl="0" algn="l">
              <a:lnSpc>
                <a:spcPct val="115000"/>
              </a:lnSpc>
              <a:spcBef>
                <a:spcPts val="1200"/>
              </a:spcBef>
              <a:spcAft>
                <a:spcPts val="0"/>
              </a:spcAft>
              <a:buSzPts val="1800"/>
              <a:buChar char="-"/>
            </a:pPr>
            <a:r>
              <a:rPr lang="en-IN"/>
              <a:t>Validation: The model will be validated using labeled datasets containing known anomalies to assess its accuracy. </a:t>
            </a:r>
            <a:endParaRPr/>
          </a:p>
          <a:p>
            <a:pPr indent="-342900" lvl="0" marL="457200" rtl="0" algn="l">
              <a:lnSpc>
                <a:spcPct val="115000"/>
              </a:lnSpc>
              <a:spcBef>
                <a:spcPts val="0"/>
              </a:spcBef>
              <a:spcAft>
                <a:spcPts val="0"/>
              </a:spcAft>
              <a:buSzPts val="1800"/>
              <a:buChar char="-"/>
            </a:pPr>
            <a:r>
              <a:rPr lang="en-IN"/>
              <a:t>Performance Metrics: Evaluate the model’s precision, recall, and false-positive rates. </a:t>
            </a:r>
            <a:endParaRPr/>
          </a:p>
          <a:p>
            <a:pPr indent="-342900" lvl="0" marL="457200" rtl="0" algn="l">
              <a:lnSpc>
                <a:spcPct val="115000"/>
              </a:lnSpc>
              <a:spcBef>
                <a:spcPts val="0"/>
              </a:spcBef>
              <a:spcAft>
                <a:spcPts val="0"/>
              </a:spcAft>
              <a:buSzPts val="1800"/>
              <a:buChar char="-"/>
            </a:pPr>
            <a:r>
              <a:rPr lang="en-IN"/>
              <a:t>Debugging: Identify and resolve issues related to data processing, model performance, or system integration. </a:t>
            </a:r>
            <a:endParaRPr/>
          </a:p>
          <a:p>
            <a:pPr indent="-342900" lvl="0" marL="457200" rtl="0" algn="l">
              <a:lnSpc>
                <a:spcPct val="115000"/>
              </a:lnSpc>
              <a:spcBef>
                <a:spcPts val="0"/>
              </a:spcBef>
              <a:spcAft>
                <a:spcPts val="0"/>
              </a:spcAft>
              <a:buSzPts val="1800"/>
              <a:buChar char="-"/>
            </a:pPr>
            <a:r>
              <a:rPr lang="en-IN"/>
              <a:t>Optimization: Fine-tune the model and system parameters to improve detection accuracy and reduce false positives.</a:t>
            </a:r>
            <a:endParaRPr/>
          </a:p>
        </p:txBody>
      </p:sp>
      <p:sp>
        <p:nvSpPr>
          <p:cNvPr id="230" name="Google Shape;230;g2fb299bac19_0_114"/>
          <p:cNvSpPr txBox="1"/>
          <p:nvPr>
            <p:ph idx="10" type="dt"/>
          </p:nvPr>
        </p:nvSpPr>
        <p:spPr>
          <a:xfrm>
            <a:off x="628650" y="6356351"/>
            <a:ext cx="2057400" cy="3651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IN"/>
              <a:t>12-08-2024</a:t>
            </a:r>
            <a:endParaRPr/>
          </a:p>
        </p:txBody>
      </p:sp>
      <p:sp>
        <p:nvSpPr>
          <p:cNvPr id="231" name="Google Shape;231;g2fb299bac19_0_114"/>
          <p:cNvSpPr txBox="1"/>
          <p:nvPr>
            <p:ph idx="11" type="ftr"/>
          </p:nvPr>
        </p:nvSpPr>
        <p:spPr>
          <a:xfrm>
            <a:off x="3028950" y="6356351"/>
            <a:ext cx="30861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IN"/>
              <a:t>Department of Computer Science and Engineering</a:t>
            </a:r>
            <a:endParaRPr/>
          </a:p>
        </p:txBody>
      </p:sp>
      <p:sp>
        <p:nvSpPr>
          <p:cNvPr id="232" name="Google Shape;232;g2fb299bac19_0_114"/>
          <p:cNvSpPr txBox="1"/>
          <p:nvPr>
            <p:ph idx="12" type="sldNum"/>
          </p:nvPr>
        </p:nvSpPr>
        <p:spPr>
          <a:xfrm>
            <a:off x="6457950" y="6356351"/>
            <a:ext cx="20574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900"/>
              <a:buNone/>
            </a:pPr>
            <a:fld id="{00000000-1234-1234-1234-123412341234}" type="slidenum">
              <a:rPr lang="en-IN"/>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g2fb299bac19_0_122"/>
          <p:cNvSpPr txBox="1"/>
          <p:nvPr>
            <p:ph type="title"/>
          </p:nvPr>
        </p:nvSpPr>
        <p:spPr>
          <a:xfrm>
            <a:off x="628650" y="365126"/>
            <a:ext cx="7886700" cy="13257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3300"/>
              <a:buFont typeface="Calibri"/>
              <a:buNone/>
            </a:pPr>
            <a:r>
              <a:rPr b="1" lang="en-IN"/>
              <a:t>Project outcome</a:t>
            </a:r>
            <a:endParaRPr b="1"/>
          </a:p>
        </p:txBody>
      </p:sp>
      <p:sp>
        <p:nvSpPr>
          <p:cNvPr id="238" name="Google Shape;238;g2fb299bac19_0_122"/>
          <p:cNvSpPr txBox="1"/>
          <p:nvPr>
            <p:ph idx="1" type="body"/>
          </p:nvPr>
        </p:nvSpPr>
        <p:spPr>
          <a:xfrm>
            <a:off x="628650" y="1825625"/>
            <a:ext cx="7886700" cy="4351200"/>
          </a:xfrm>
          <a:prstGeom prst="rect">
            <a:avLst/>
          </a:prstGeom>
          <a:noFill/>
          <a:ln>
            <a:noFill/>
          </a:ln>
        </p:spPr>
        <p:txBody>
          <a:bodyPr anchorCtr="0" anchor="t" bIns="45700" lIns="91425" spcFirstLastPara="1" rIns="91425" wrap="square" tIns="45700">
            <a:normAutofit/>
          </a:bodyPr>
          <a:lstStyle/>
          <a:p>
            <a:pPr indent="0" lvl="0" marL="0" rtl="0" algn="l">
              <a:lnSpc>
                <a:spcPct val="115000"/>
              </a:lnSpc>
              <a:spcBef>
                <a:spcPts val="1200"/>
              </a:spcBef>
              <a:spcAft>
                <a:spcPts val="0"/>
              </a:spcAft>
              <a:buNone/>
            </a:pPr>
            <a:r>
              <a:rPr lang="en-IN"/>
              <a:t>The project aims to deliver the following outcomes: </a:t>
            </a:r>
            <a:endParaRPr/>
          </a:p>
          <a:p>
            <a:pPr indent="-342900" lvl="0" marL="457200" rtl="0" algn="l">
              <a:lnSpc>
                <a:spcPct val="115000"/>
              </a:lnSpc>
              <a:spcBef>
                <a:spcPts val="1200"/>
              </a:spcBef>
              <a:spcAft>
                <a:spcPts val="0"/>
              </a:spcAft>
              <a:buSzPts val="1800"/>
              <a:buChar char="-"/>
            </a:pPr>
            <a:r>
              <a:rPr lang="en-IN"/>
              <a:t>Anomaly Detection System: A fully functional machine learning model capable of detecting anomalies in real-time network traffic.</a:t>
            </a:r>
            <a:endParaRPr/>
          </a:p>
          <a:p>
            <a:pPr indent="-342900" lvl="0" marL="457200" rtl="0" algn="l">
              <a:lnSpc>
                <a:spcPct val="115000"/>
              </a:lnSpc>
              <a:spcBef>
                <a:spcPts val="0"/>
              </a:spcBef>
              <a:spcAft>
                <a:spcPts val="0"/>
              </a:spcAft>
              <a:buSzPts val="1800"/>
              <a:buChar char="-"/>
            </a:pPr>
            <a:r>
              <a:rPr lang="en-IN"/>
              <a:t>Performance Evaluation: Detailed metrics showing the model's performance, including accuracy, precision, recall, and the rate of false positives. </a:t>
            </a:r>
            <a:endParaRPr/>
          </a:p>
          <a:p>
            <a:pPr indent="-342900" lvl="0" marL="457200" rtl="0" algn="l">
              <a:lnSpc>
                <a:spcPct val="115000"/>
              </a:lnSpc>
              <a:spcBef>
                <a:spcPts val="0"/>
              </a:spcBef>
              <a:spcAft>
                <a:spcPts val="0"/>
              </a:spcAft>
              <a:buSzPts val="1800"/>
              <a:buChar char="-"/>
            </a:pPr>
            <a:r>
              <a:rPr lang="en-IN"/>
              <a:t>Impact: The system provides enhanced security by identifying potential cyber threats before they can cause significant harm.</a:t>
            </a:r>
            <a:endParaRPr/>
          </a:p>
          <a:p>
            <a:pPr indent="-342900" lvl="0" marL="457200" rtl="0" algn="l">
              <a:lnSpc>
                <a:spcPct val="115000"/>
              </a:lnSpc>
              <a:spcBef>
                <a:spcPts val="0"/>
              </a:spcBef>
              <a:spcAft>
                <a:spcPts val="0"/>
              </a:spcAft>
              <a:buSzPts val="1800"/>
              <a:buChar char="-"/>
            </a:pPr>
            <a:r>
              <a:rPr lang="en-IN"/>
              <a:t>Scalability: The solution is designed to scale with growing network demands and adapt to new threats as they emerge.</a:t>
            </a:r>
            <a:endParaRPr/>
          </a:p>
        </p:txBody>
      </p:sp>
      <p:sp>
        <p:nvSpPr>
          <p:cNvPr id="239" name="Google Shape;239;g2fb299bac19_0_122"/>
          <p:cNvSpPr txBox="1"/>
          <p:nvPr>
            <p:ph idx="10" type="dt"/>
          </p:nvPr>
        </p:nvSpPr>
        <p:spPr>
          <a:xfrm>
            <a:off x="628650" y="6356351"/>
            <a:ext cx="2057400" cy="3651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IN"/>
              <a:t>12-08-2024</a:t>
            </a:r>
            <a:endParaRPr/>
          </a:p>
        </p:txBody>
      </p:sp>
      <p:sp>
        <p:nvSpPr>
          <p:cNvPr id="240" name="Google Shape;240;g2fb299bac19_0_122"/>
          <p:cNvSpPr txBox="1"/>
          <p:nvPr>
            <p:ph idx="11" type="ftr"/>
          </p:nvPr>
        </p:nvSpPr>
        <p:spPr>
          <a:xfrm>
            <a:off x="3028950" y="6356351"/>
            <a:ext cx="30861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IN"/>
              <a:t>Department of Computer Science and Engineering</a:t>
            </a:r>
            <a:endParaRPr/>
          </a:p>
        </p:txBody>
      </p:sp>
      <p:sp>
        <p:nvSpPr>
          <p:cNvPr id="241" name="Google Shape;241;g2fb299bac19_0_122"/>
          <p:cNvSpPr txBox="1"/>
          <p:nvPr>
            <p:ph idx="12" type="sldNum"/>
          </p:nvPr>
        </p:nvSpPr>
        <p:spPr>
          <a:xfrm>
            <a:off x="6457950" y="6356351"/>
            <a:ext cx="20574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900"/>
              <a:buNone/>
            </a:pPr>
            <a:fld id="{00000000-1234-1234-1234-123412341234}" type="slidenum">
              <a:rPr lang="en-IN"/>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g2fb299bac19_0_130"/>
          <p:cNvSpPr txBox="1"/>
          <p:nvPr>
            <p:ph type="title"/>
          </p:nvPr>
        </p:nvSpPr>
        <p:spPr>
          <a:xfrm>
            <a:off x="628650" y="365126"/>
            <a:ext cx="7886700" cy="13257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3300"/>
              <a:buFont typeface="Calibri"/>
              <a:buNone/>
            </a:pPr>
            <a:r>
              <a:rPr b="1" lang="en-IN"/>
              <a:t>Conclusion</a:t>
            </a:r>
            <a:endParaRPr b="1"/>
          </a:p>
        </p:txBody>
      </p:sp>
      <p:sp>
        <p:nvSpPr>
          <p:cNvPr id="247" name="Google Shape;247;g2fb299bac19_0_130"/>
          <p:cNvSpPr txBox="1"/>
          <p:nvPr>
            <p:ph idx="1" type="body"/>
          </p:nvPr>
        </p:nvSpPr>
        <p:spPr>
          <a:xfrm>
            <a:off x="628650" y="1825625"/>
            <a:ext cx="7886700" cy="4351200"/>
          </a:xfrm>
          <a:prstGeom prst="rect">
            <a:avLst/>
          </a:prstGeom>
          <a:noFill/>
          <a:ln>
            <a:noFill/>
          </a:ln>
        </p:spPr>
        <p:txBody>
          <a:bodyPr anchorCtr="0" anchor="t" bIns="45700" lIns="91425" spcFirstLastPara="1" rIns="91425" wrap="square" tIns="45700">
            <a:normAutofit/>
          </a:bodyPr>
          <a:lstStyle/>
          <a:p>
            <a:pPr indent="0" lvl="0" marL="0" rtl="0" algn="l">
              <a:lnSpc>
                <a:spcPct val="115000"/>
              </a:lnSpc>
              <a:spcBef>
                <a:spcPts val="1200"/>
              </a:spcBef>
              <a:spcAft>
                <a:spcPts val="1200"/>
              </a:spcAft>
              <a:buClr>
                <a:schemeClr val="dk1"/>
              </a:buClr>
              <a:buSzPts val="1100"/>
              <a:buFont typeface="Arial"/>
              <a:buNone/>
            </a:pPr>
            <a:r>
              <a:rPr lang="en-IN"/>
              <a:t>In conclusion, the project successfully demonstrates the potential of machine learning for anomaly detection in network traffic. By addressing the limitations of traditional methods, our solution offers a scalable, adaptable, and accurate approach to cybersecurity. Future work could involve extending the model to detect new types of anomalies and integrating it with more advanced threat intelligence systems. This project lays the groundwork for more robust and intelligent network security solutions.</a:t>
            </a:r>
            <a:endParaRPr/>
          </a:p>
        </p:txBody>
      </p:sp>
      <p:sp>
        <p:nvSpPr>
          <p:cNvPr id="248" name="Google Shape;248;g2fb299bac19_0_130"/>
          <p:cNvSpPr txBox="1"/>
          <p:nvPr>
            <p:ph idx="10" type="dt"/>
          </p:nvPr>
        </p:nvSpPr>
        <p:spPr>
          <a:xfrm>
            <a:off x="628650" y="6356351"/>
            <a:ext cx="2057400" cy="3651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IN"/>
              <a:t>12-08-2024</a:t>
            </a:r>
            <a:endParaRPr/>
          </a:p>
        </p:txBody>
      </p:sp>
      <p:sp>
        <p:nvSpPr>
          <p:cNvPr id="249" name="Google Shape;249;g2fb299bac19_0_130"/>
          <p:cNvSpPr txBox="1"/>
          <p:nvPr>
            <p:ph idx="11" type="ftr"/>
          </p:nvPr>
        </p:nvSpPr>
        <p:spPr>
          <a:xfrm>
            <a:off x="3028950" y="6356351"/>
            <a:ext cx="30861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IN"/>
              <a:t>Department of Computer Science and Engineering</a:t>
            </a:r>
            <a:endParaRPr/>
          </a:p>
        </p:txBody>
      </p:sp>
      <p:sp>
        <p:nvSpPr>
          <p:cNvPr id="250" name="Google Shape;250;g2fb299bac19_0_130"/>
          <p:cNvSpPr txBox="1"/>
          <p:nvPr>
            <p:ph idx="12" type="sldNum"/>
          </p:nvPr>
        </p:nvSpPr>
        <p:spPr>
          <a:xfrm>
            <a:off x="6457950" y="6356351"/>
            <a:ext cx="20574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900"/>
              <a:buNone/>
            </a:pPr>
            <a:fld id="{00000000-1234-1234-1234-123412341234}" type="slidenum">
              <a:rPr lang="en-IN"/>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g2fb299bac19_0_138"/>
          <p:cNvSpPr txBox="1"/>
          <p:nvPr>
            <p:ph type="title"/>
          </p:nvPr>
        </p:nvSpPr>
        <p:spPr>
          <a:xfrm>
            <a:off x="628650" y="365126"/>
            <a:ext cx="7886700" cy="13257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3300"/>
              <a:buFont typeface="Calibri"/>
              <a:buNone/>
            </a:pPr>
            <a:r>
              <a:rPr b="1" lang="en-IN"/>
              <a:t>Future Plans</a:t>
            </a:r>
            <a:endParaRPr b="1"/>
          </a:p>
        </p:txBody>
      </p:sp>
      <p:sp>
        <p:nvSpPr>
          <p:cNvPr id="256" name="Google Shape;256;g2fb299bac19_0_138"/>
          <p:cNvSpPr txBox="1"/>
          <p:nvPr>
            <p:ph idx="1" type="body"/>
          </p:nvPr>
        </p:nvSpPr>
        <p:spPr>
          <a:xfrm>
            <a:off x="628650" y="1825625"/>
            <a:ext cx="7886700" cy="4351200"/>
          </a:xfrm>
          <a:prstGeom prst="rect">
            <a:avLst/>
          </a:prstGeom>
          <a:noFill/>
          <a:ln>
            <a:noFill/>
          </a:ln>
        </p:spPr>
        <p:txBody>
          <a:bodyPr anchorCtr="0" anchor="t" bIns="45700" lIns="91425" spcFirstLastPara="1" rIns="91425" wrap="square" tIns="45700">
            <a:normAutofit lnSpcReduction="10000"/>
          </a:bodyPr>
          <a:lstStyle/>
          <a:p>
            <a:pPr indent="0" lvl="0" marL="0" rtl="0" algn="l">
              <a:lnSpc>
                <a:spcPct val="115000"/>
              </a:lnSpc>
              <a:spcBef>
                <a:spcPts val="1200"/>
              </a:spcBef>
              <a:spcAft>
                <a:spcPts val="0"/>
              </a:spcAft>
              <a:buNone/>
            </a:pPr>
            <a:r>
              <a:rPr lang="en-IN"/>
              <a:t>Predictive Maintenance of Network Anomaly Detection Algorithm Using LLMs</a:t>
            </a:r>
            <a:endParaRPr/>
          </a:p>
          <a:p>
            <a:pPr indent="0" lvl="0" marL="0" rtl="0" algn="l">
              <a:lnSpc>
                <a:spcPct val="115000"/>
              </a:lnSpc>
              <a:spcBef>
                <a:spcPts val="1200"/>
              </a:spcBef>
              <a:spcAft>
                <a:spcPts val="1200"/>
              </a:spcAft>
              <a:buClr>
                <a:schemeClr val="dk1"/>
              </a:buClr>
              <a:buSzPts val="1100"/>
              <a:buFont typeface="Arial"/>
              <a:buNone/>
            </a:pPr>
            <a:r>
              <a:rPr lang="en-IN"/>
              <a:t> In the future, we aim to enhance the predictive capabilities of our network anomaly detection algorithm by integrating Large Language Models (LLMs). The LLM will analyze patterns in existing network flows to generate various potential attack scenarios. For each generated scenario, the LLM will provide preemptive solutions, creating a comprehensive database of response strategies. This approach will enable the system to anticipate different types of attacks and ensure that preemptive measures are ready for rapid deployment when an attack occurs. This proactive strategy will significantly reduce response time and enhance the overall security posture of the network.</a:t>
            </a:r>
            <a:endParaRPr/>
          </a:p>
        </p:txBody>
      </p:sp>
      <p:sp>
        <p:nvSpPr>
          <p:cNvPr id="257" name="Google Shape;257;g2fb299bac19_0_138"/>
          <p:cNvSpPr txBox="1"/>
          <p:nvPr>
            <p:ph idx="10" type="dt"/>
          </p:nvPr>
        </p:nvSpPr>
        <p:spPr>
          <a:xfrm>
            <a:off x="628650" y="6356351"/>
            <a:ext cx="2057400" cy="3651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IN"/>
              <a:t>12-08-2024</a:t>
            </a:r>
            <a:endParaRPr/>
          </a:p>
        </p:txBody>
      </p:sp>
      <p:sp>
        <p:nvSpPr>
          <p:cNvPr id="258" name="Google Shape;258;g2fb299bac19_0_138"/>
          <p:cNvSpPr txBox="1"/>
          <p:nvPr>
            <p:ph idx="11" type="ftr"/>
          </p:nvPr>
        </p:nvSpPr>
        <p:spPr>
          <a:xfrm>
            <a:off x="3028950" y="6356351"/>
            <a:ext cx="30861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IN"/>
              <a:t>Department of Computer Science and Engineering</a:t>
            </a:r>
            <a:endParaRPr/>
          </a:p>
        </p:txBody>
      </p:sp>
      <p:sp>
        <p:nvSpPr>
          <p:cNvPr id="259" name="Google Shape;259;g2fb299bac19_0_138"/>
          <p:cNvSpPr txBox="1"/>
          <p:nvPr>
            <p:ph idx="12" type="sldNum"/>
          </p:nvPr>
        </p:nvSpPr>
        <p:spPr>
          <a:xfrm>
            <a:off x="6457950" y="6356351"/>
            <a:ext cx="20574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900"/>
              <a:buNone/>
            </a:pPr>
            <a:fld id="{00000000-1234-1234-1234-123412341234}" type="slidenum">
              <a:rPr lang="en-IN"/>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g2fb299bac19_0_146"/>
          <p:cNvSpPr txBox="1"/>
          <p:nvPr>
            <p:ph type="title"/>
          </p:nvPr>
        </p:nvSpPr>
        <p:spPr>
          <a:xfrm>
            <a:off x="534175" y="-367549"/>
            <a:ext cx="7886700" cy="13257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3300"/>
              <a:buFont typeface="Calibri"/>
              <a:buNone/>
            </a:pPr>
            <a:r>
              <a:rPr lang="en-IN"/>
              <a:t>Photo of </a:t>
            </a:r>
            <a:r>
              <a:rPr lang="en-IN"/>
              <a:t>Presentation</a:t>
            </a:r>
            <a:endParaRPr/>
          </a:p>
        </p:txBody>
      </p:sp>
      <p:sp>
        <p:nvSpPr>
          <p:cNvPr id="265" name="Google Shape;265;g2fb299bac19_0_146"/>
          <p:cNvSpPr txBox="1"/>
          <p:nvPr>
            <p:ph idx="10" type="dt"/>
          </p:nvPr>
        </p:nvSpPr>
        <p:spPr>
          <a:xfrm>
            <a:off x="628650" y="6356351"/>
            <a:ext cx="2057400" cy="3651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IN"/>
              <a:t>12-08-2024</a:t>
            </a:r>
            <a:endParaRPr/>
          </a:p>
        </p:txBody>
      </p:sp>
      <p:sp>
        <p:nvSpPr>
          <p:cNvPr id="266" name="Google Shape;266;g2fb299bac19_0_146"/>
          <p:cNvSpPr txBox="1"/>
          <p:nvPr>
            <p:ph idx="11" type="ftr"/>
          </p:nvPr>
        </p:nvSpPr>
        <p:spPr>
          <a:xfrm>
            <a:off x="3028950" y="6356351"/>
            <a:ext cx="30861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IN"/>
              <a:t>Department of Computer Science and Engineering</a:t>
            </a:r>
            <a:endParaRPr/>
          </a:p>
        </p:txBody>
      </p:sp>
      <p:sp>
        <p:nvSpPr>
          <p:cNvPr id="267" name="Google Shape;267;g2fb299bac19_0_146"/>
          <p:cNvSpPr txBox="1"/>
          <p:nvPr>
            <p:ph idx="12" type="sldNum"/>
          </p:nvPr>
        </p:nvSpPr>
        <p:spPr>
          <a:xfrm>
            <a:off x="6457950" y="6356351"/>
            <a:ext cx="20574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900"/>
              <a:buNone/>
            </a:pPr>
            <a:fld id="{00000000-1234-1234-1234-123412341234}" type="slidenum">
              <a:rPr lang="en-IN"/>
              <a:t>‹#›</a:t>
            </a:fld>
            <a:endParaRPr/>
          </a:p>
        </p:txBody>
      </p:sp>
      <p:pic>
        <p:nvPicPr>
          <p:cNvPr id="268" name="Google Shape;268;g2fb299bac19_0_146"/>
          <p:cNvPicPr preferRelativeResize="0"/>
          <p:nvPr/>
        </p:nvPicPr>
        <p:blipFill>
          <a:blip r:embed="rId3">
            <a:alphaModFix/>
          </a:blip>
          <a:stretch>
            <a:fillRect/>
          </a:stretch>
        </p:blipFill>
        <p:spPr>
          <a:xfrm>
            <a:off x="134325" y="565500"/>
            <a:ext cx="8875350" cy="554710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300"/>
              <a:buFont typeface="Times New Roman"/>
              <a:buNone/>
            </a:pPr>
            <a:r>
              <a:rPr b="1" lang="en-IN">
                <a:latin typeface="Times New Roman"/>
                <a:ea typeface="Times New Roman"/>
                <a:cs typeface="Times New Roman"/>
                <a:sym typeface="Times New Roman"/>
              </a:rPr>
              <a:t>Outline of the Presentation</a:t>
            </a:r>
            <a:endParaRPr b="1"/>
          </a:p>
        </p:txBody>
      </p:sp>
      <p:sp>
        <p:nvSpPr>
          <p:cNvPr id="112" name="Google Shape;112;p2"/>
          <p:cNvSpPr txBox="1"/>
          <p:nvPr>
            <p:ph idx="1" type="body"/>
          </p:nvPr>
        </p:nvSpPr>
        <p:spPr>
          <a:xfrm>
            <a:off x="487135" y="1455511"/>
            <a:ext cx="7886700" cy="4351338"/>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1200"/>
              <a:buFont typeface="Calibri"/>
              <a:buAutoNum type="arabicParenR"/>
            </a:pPr>
            <a:r>
              <a:rPr b="1" lang="en-IN" sz="1200">
                <a:latin typeface="Times New Roman"/>
                <a:ea typeface="Times New Roman"/>
                <a:cs typeface="Times New Roman"/>
                <a:sym typeface="Times New Roman"/>
              </a:rPr>
              <a:t>Names of all the group members and their work distribution</a:t>
            </a:r>
            <a:endParaRPr sz="1200">
              <a:latin typeface="Times New Roman"/>
              <a:ea typeface="Times New Roman"/>
              <a:cs typeface="Times New Roman"/>
              <a:sym typeface="Times New Roman"/>
            </a:endParaRPr>
          </a:p>
          <a:p>
            <a:pPr indent="-342900" lvl="0" marL="342900" rtl="0" algn="l">
              <a:lnSpc>
                <a:spcPct val="100000"/>
              </a:lnSpc>
              <a:spcBef>
                <a:spcPts val="750"/>
              </a:spcBef>
              <a:spcAft>
                <a:spcPts val="0"/>
              </a:spcAft>
              <a:buClr>
                <a:schemeClr val="dk1"/>
              </a:buClr>
              <a:buSzPts val="1200"/>
              <a:buFont typeface="Calibri"/>
              <a:buAutoNum type="arabicParenR"/>
            </a:pPr>
            <a:r>
              <a:rPr b="1" lang="en-IN" sz="1200">
                <a:latin typeface="Times New Roman"/>
                <a:ea typeface="Times New Roman"/>
                <a:cs typeface="Times New Roman"/>
                <a:sym typeface="Times New Roman"/>
              </a:rPr>
              <a:t>Introduction</a:t>
            </a:r>
            <a:endParaRPr sz="1200">
              <a:latin typeface="Times New Roman"/>
              <a:ea typeface="Times New Roman"/>
              <a:cs typeface="Times New Roman"/>
              <a:sym typeface="Times New Roman"/>
            </a:endParaRPr>
          </a:p>
          <a:p>
            <a:pPr indent="-342900" lvl="0" marL="342900" rtl="0" algn="l">
              <a:lnSpc>
                <a:spcPct val="100000"/>
              </a:lnSpc>
              <a:spcBef>
                <a:spcPts val="750"/>
              </a:spcBef>
              <a:spcAft>
                <a:spcPts val="0"/>
              </a:spcAft>
              <a:buClr>
                <a:schemeClr val="dk1"/>
              </a:buClr>
              <a:buSzPts val="1200"/>
              <a:buFont typeface="Calibri"/>
              <a:buAutoNum type="arabicParenR"/>
            </a:pPr>
            <a:r>
              <a:rPr b="1" lang="en-IN" sz="1200">
                <a:latin typeface="Times New Roman"/>
                <a:ea typeface="Times New Roman"/>
                <a:cs typeface="Times New Roman"/>
                <a:sym typeface="Times New Roman"/>
              </a:rPr>
              <a:t>Problem Statement</a:t>
            </a:r>
            <a:endParaRPr sz="1200">
              <a:latin typeface="Times New Roman"/>
              <a:ea typeface="Times New Roman"/>
              <a:cs typeface="Times New Roman"/>
              <a:sym typeface="Times New Roman"/>
            </a:endParaRPr>
          </a:p>
          <a:p>
            <a:pPr indent="-342900" lvl="0" marL="342900" rtl="0" algn="l">
              <a:lnSpc>
                <a:spcPct val="100000"/>
              </a:lnSpc>
              <a:spcBef>
                <a:spcPts val="750"/>
              </a:spcBef>
              <a:spcAft>
                <a:spcPts val="0"/>
              </a:spcAft>
              <a:buClr>
                <a:schemeClr val="dk1"/>
              </a:buClr>
              <a:buSzPts val="1200"/>
              <a:buFont typeface="Calibri"/>
              <a:buAutoNum type="arabicParenR"/>
            </a:pPr>
            <a:r>
              <a:rPr b="1" lang="en-IN" sz="1200">
                <a:latin typeface="Times New Roman"/>
                <a:ea typeface="Times New Roman"/>
                <a:cs typeface="Times New Roman"/>
                <a:sym typeface="Times New Roman"/>
              </a:rPr>
              <a:t>Objectives of the Project</a:t>
            </a:r>
            <a:endParaRPr sz="1200">
              <a:latin typeface="Times New Roman"/>
              <a:ea typeface="Times New Roman"/>
              <a:cs typeface="Times New Roman"/>
              <a:sym typeface="Times New Roman"/>
            </a:endParaRPr>
          </a:p>
          <a:p>
            <a:pPr indent="-342900" lvl="0" marL="342900" rtl="0" algn="l">
              <a:lnSpc>
                <a:spcPct val="100000"/>
              </a:lnSpc>
              <a:spcBef>
                <a:spcPts val="750"/>
              </a:spcBef>
              <a:spcAft>
                <a:spcPts val="0"/>
              </a:spcAft>
              <a:buClr>
                <a:schemeClr val="dk1"/>
              </a:buClr>
              <a:buSzPts val="1200"/>
              <a:buFont typeface="Calibri"/>
              <a:buAutoNum type="arabicParenR"/>
            </a:pPr>
            <a:r>
              <a:rPr b="1" lang="en-IN" sz="1200">
                <a:latin typeface="Times New Roman"/>
                <a:ea typeface="Times New Roman"/>
                <a:cs typeface="Times New Roman"/>
                <a:sym typeface="Times New Roman"/>
              </a:rPr>
              <a:t>Project plan with timeline</a:t>
            </a:r>
            <a:endParaRPr sz="1200">
              <a:latin typeface="Times New Roman"/>
              <a:ea typeface="Times New Roman"/>
              <a:cs typeface="Times New Roman"/>
              <a:sym typeface="Times New Roman"/>
            </a:endParaRPr>
          </a:p>
          <a:p>
            <a:pPr indent="-342900" lvl="0" marL="342900" rtl="0" algn="l">
              <a:lnSpc>
                <a:spcPct val="100000"/>
              </a:lnSpc>
              <a:spcBef>
                <a:spcPts val="750"/>
              </a:spcBef>
              <a:spcAft>
                <a:spcPts val="0"/>
              </a:spcAft>
              <a:buClr>
                <a:schemeClr val="dk1"/>
              </a:buClr>
              <a:buSzPts val="1200"/>
              <a:buFont typeface="Calibri"/>
              <a:buAutoNum type="arabicParenR"/>
            </a:pPr>
            <a:r>
              <a:rPr b="1" lang="en-IN" sz="1200">
                <a:latin typeface="Times New Roman"/>
                <a:ea typeface="Times New Roman"/>
                <a:cs typeface="Times New Roman"/>
                <a:sym typeface="Times New Roman"/>
              </a:rPr>
              <a:t>Literature Review</a:t>
            </a:r>
            <a:endParaRPr sz="1200">
              <a:latin typeface="Times New Roman"/>
              <a:ea typeface="Times New Roman"/>
              <a:cs typeface="Times New Roman"/>
              <a:sym typeface="Times New Roman"/>
            </a:endParaRPr>
          </a:p>
          <a:p>
            <a:pPr indent="-342900" lvl="0" marL="342900" rtl="0" algn="l">
              <a:lnSpc>
                <a:spcPct val="100000"/>
              </a:lnSpc>
              <a:spcBef>
                <a:spcPts val="750"/>
              </a:spcBef>
              <a:spcAft>
                <a:spcPts val="0"/>
              </a:spcAft>
              <a:buClr>
                <a:schemeClr val="dk1"/>
              </a:buClr>
              <a:buSzPts val="1200"/>
              <a:buFont typeface="Calibri"/>
              <a:buAutoNum type="arabicParenR"/>
            </a:pPr>
            <a:r>
              <a:rPr b="1" lang="en-IN" sz="1200">
                <a:latin typeface="Times New Roman"/>
                <a:ea typeface="Times New Roman"/>
                <a:cs typeface="Times New Roman"/>
                <a:sym typeface="Times New Roman"/>
              </a:rPr>
              <a:t>Gap in the Research/ Technology/ Methodology</a:t>
            </a:r>
            <a:endParaRPr sz="1200">
              <a:latin typeface="Times New Roman"/>
              <a:ea typeface="Times New Roman"/>
              <a:cs typeface="Times New Roman"/>
              <a:sym typeface="Times New Roman"/>
            </a:endParaRPr>
          </a:p>
          <a:p>
            <a:pPr indent="-342900" lvl="0" marL="342900" rtl="0" algn="l">
              <a:lnSpc>
                <a:spcPct val="100000"/>
              </a:lnSpc>
              <a:spcBef>
                <a:spcPts val="750"/>
              </a:spcBef>
              <a:spcAft>
                <a:spcPts val="0"/>
              </a:spcAft>
              <a:buClr>
                <a:schemeClr val="dk1"/>
              </a:buClr>
              <a:buSzPts val="1200"/>
              <a:buFont typeface="Calibri"/>
              <a:buAutoNum type="arabicParenR"/>
            </a:pPr>
            <a:r>
              <a:rPr b="1" lang="en-IN" sz="1200">
                <a:latin typeface="Times New Roman"/>
                <a:ea typeface="Times New Roman"/>
                <a:cs typeface="Times New Roman"/>
                <a:sym typeface="Times New Roman"/>
              </a:rPr>
              <a:t>Description of the proposed solution</a:t>
            </a:r>
            <a:endParaRPr sz="1200">
              <a:latin typeface="Times New Roman"/>
              <a:ea typeface="Times New Roman"/>
              <a:cs typeface="Times New Roman"/>
              <a:sym typeface="Times New Roman"/>
            </a:endParaRPr>
          </a:p>
          <a:p>
            <a:pPr indent="-342900" lvl="0" marL="342900" rtl="0" algn="l">
              <a:lnSpc>
                <a:spcPct val="100000"/>
              </a:lnSpc>
              <a:spcBef>
                <a:spcPts val="750"/>
              </a:spcBef>
              <a:spcAft>
                <a:spcPts val="0"/>
              </a:spcAft>
              <a:buClr>
                <a:schemeClr val="dk1"/>
              </a:buClr>
              <a:buSzPts val="1200"/>
              <a:buFont typeface="Calibri"/>
              <a:buAutoNum type="arabicParenR"/>
            </a:pPr>
            <a:r>
              <a:rPr b="1" lang="en-IN" sz="1200">
                <a:latin typeface="Times New Roman"/>
                <a:ea typeface="Times New Roman"/>
                <a:cs typeface="Times New Roman"/>
                <a:sym typeface="Times New Roman"/>
              </a:rPr>
              <a:t>Requirement Analysis</a:t>
            </a:r>
            <a:endParaRPr sz="1200">
              <a:latin typeface="Times New Roman"/>
              <a:ea typeface="Times New Roman"/>
              <a:cs typeface="Times New Roman"/>
              <a:sym typeface="Times New Roman"/>
            </a:endParaRPr>
          </a:p>
          <a:p>
            <a:pPr indent="-342900" lvl="0" marL="342900" rtl="0" algn="l">
              <a:lnSpc>
                <a:spcPct val="100000"/>
              </a:lnSpc>
              <a:spcBef>
                <a:spcPts val="750"/>
              </a:spcBef>
              <a:spcAft>
                <a:spcPts val="0"/>
              </a:spcAft>
              <a:buClr>
                <a:schemeClr val="dk1"/>
              </a:buClr>
              <a:buSzPts val="1200"/>
              <a:buFont typeface="Calibri"/>
              <a:buAutoNum type="arabicParenR"/>
            </a:pPr>
            <a:r>
              <a:rPr b="1" lang="en-IN" sz="1200">
                <a:latin typeface="Times New Roman"/>
                <a:ea typeface="Times New Roman"/>
                <a:cs typeface="Times New Roman"/>
                <a:sym typeface="Times New Roman"/>
              </a:rPr>
              <a:t>Technology Stack</a:t>
            </a:r>
            <a:endParaRPr sz="1200">
              <a:latin typeface="Times New Roman"/>
              <a:ea typeface="Times New Roman"/>
              <a:cs typeface="Times New Roman"/>
              <a:sym typeface="Times New Roman"/>
            </a:endParaRPr>
          </a:p>
          <a:p>
            <a:pPr indent="-342900" lvl="0" marL="342900" rtl="0" algn="l">
              <a:lnSpc>
                <a:spcPct val="100000"/>
              </a:lnSpc>
              <a:spcBef>
                <a:spcPts val="750"/>
              </a:spcBef>
              <a:spcAft>
                <a:spcPts val="0"/>
              </a:spcAft>
              <a:buClr>
                <a:schemeClr val="dk1"/>
              </a:buClr>
              <a:buSzPts val="1200"/>
              <a:buFont typeface="Calibri"/>
              <a:buAutoNum type="arabicParenR"/>
            </a:pPr>
            <a:r>
              <a:rPr b="1" lang="en-IN" sz="1200">
                <a:latin typeface="Times New Roman"/>
                <a:ea typeface="Times New Roman"/>
                <a:cs typeface="Times New Roman"/>
                <a:sym typeface="Times New Roman"/>
              </a:rPr>
              <a:t>Design</a:t>
            </a:r>
            <a:endParaRPr sz="1200">
              <a:latin typeface="Times New Roman"/>
              <a:ea typeface="Times New Roman"/>
              <a:cs typeface="Times New Roman"/>
              <a:sym typeface="Times New Roman"/>
            </a:endParaRPr>
          </a:p>
          <a:p>
            <a:pPr indent="-342900" lvl="0" marL="342900" rtl="0" algn="l">
              <a:lnSpc>
                <a:spcPct val="100000"/>
              </a:lnSpc>
              <a:spcBef>
                <a:spcPts val="750"/>
              </a:spcBef>
              <a:spcAft>
                <a:spcPts val="0"/>
              </a:spcAft>
              <a:buClr>
                <a:schemeClr val="dk1"/>
              </a:buClr>
              <a:buSzPts val="1200"/>
              <a:buFont typeface="Calibri"/>
              <a:buAutoNum type="arabicParenR"/>
            </a:pPr>
            <a:r>
              <a:rPr b="1" lang="en-IN" sz="1200">
                <a:latin typeface="Times New Roman"/>
                <a:ea typeface="Times New Roman"/>
                <a:cs typeface="Times New Roman"/>
                <a:sym typeface="Times New Roman"/>
              </a:rPr>
              <a:t>Development/ Implementation</a:t>
            </a:r>
            <a:endParaRPr sz="1200">
              <a:latin typeface="Times New Roman"/>
              <a:ea typeface="Times New Roman"/>
              <a:cs typeface="Times New Roman"/>
              <a:sym typeface="Times New Roman"/>
            </a:endParaRPr>
          </a:p>
          <a:p>
            <a:pPr indent="-342900" lvl="0" marL="342900" rtl="0" algn="l">
              <a:lnSpc>
                <a:spcPct val="100000"/>
              </a:lnSpc>
              <a:spcBef>
                <a:spcPts val="750"/>
              </a:spcBef>
              <a:spcAft>
                <a:spcPts val="0"/>
              </a:spcAft>
              <a:buClr>
                <a:schemeClr val="dk1"/>
              </a:buClr>
              <a:buSzPts val="1200"/>
              <a:buFont typeface="Calibri"/>
              <a:buAutoNum type="arabicParenR"/>
            </a:pPr>
            <a:r>
              <a:rPr b="1" lang="en-IN" sz="1200">
                <a:latin typeface="Times New Roman"/>
                <a:ea typeface="Times New Roman"/>
                <a:cs typeface="Times New Roman"/>
                <a:sym typeface="Times New Roman"/>
              </a:rPr>
              <a:t>Testing &amp; Debugging</a:t>
            </a:r>
            <a:endParaRPr sz="1200">
              <a:latin typeface="Times New Roman"/>
              <a:ea typeface="Times New Roman"/>
              <a:cs typeface="Times New Roman"/>
              <a:sym typeface="Times New Roman"/>
            </a:endParaRPr>
          </a:p>
          <a:p>
            <a:pPr indent="-342900" lvl="0" marL="342900" rtl="0" algn="l">
              <a:lnSpc>
                <a:spcPct val="100000"/>
              </a:lnSpc>
              <a:spcBef>
                <a:spcPts val="750"/>
              </a:spcBef>
              <a:spcAft>
                <a:spcPts val="0"/>
              </a:spcAft>
              <a:buClr>
                <a:schemeClr val="dk1"/>
              </a:buClr>
              <a:buSzPts val="1200"/>
              <a:buFont typeface="Calibri"/>
              <a:buAutoNum type="arabicParenR"/>
            </a:pPr>
            <a:r>
              <a:rPr b="1" lang="en-IN" sz="1200">
                <a:latin typeface="Times New Roman"/>
                <a:ea typeface="Times New Roman"/>
                <a:cs typeface="Times New Roman"/>
                <a:sym typeface="Times New Roman"/>
              </a:rPr>
              <a:t>Project Outcome</a:t>
            </a:r>
            <a:endParaRPr sz="1200">
              <a:latin typeface="Times New Roman"/>
              <a:ea typeface="Times New Roman"/>
              <a:cs typeface="Times New Roman"/>
              <a:sym typeface="Times New Roman"/>
            </a:endParaRPr>
          </a:p>
          <a:p>
            <a:pPr indent="-342900" lvl="0" marL="342900" rtl="0" algn="l">
              <a:lnSpc>
                <a:spcPct val="100000"/>
              </a:lnSpc>
              <a:spcBef>
                <a:spcPts val="750"/>
              </a:spcBef>
              <a:spcAft>
                <a:spcPts val="0"/>
              </a:spcAft>
              <a:buClr>
                <a:schemeClr val="dk1"/>
              </a:buClr>
              <a:buSzPts val="1200"/>
              <a:buFont typeface="Calibri"/>
              <a:buAutoNum type="arabicParenR"/>
            </a:pPr>
            <a:r>
              <a:rPr b="1" lang="en-IN" sz="1200">
                <a:latin typeface="Times New Roman"/>
                <a:ea typeface="Times New Roman"/>
                <a:cs typeface="Times New Roman"/>
                <a:sym typeface="Times New Roman"/>
              </a:rPr>
              <a:t>Conclusion</a:t>
            </a:r>
            <a:endParaRPr sz="1200">
              <a:latin typeface="Times New Roman"/>
              <a:ea typeface="Times New Roman"/>
              <a:cs typeface="Times New Roman"/>
              <a:sym typeface="Times New Roman"/>
            </a:endParaRPr>
          </a:p>
          <a:p>
            <a:pPr indent="-342900" lvl="0" marL="342900" rtl="0" algn="l">
              <a:lnSpc>
                <a:spcPct val="100000"/>
              </a:lnSpc>
              <a:spcBef>
                <a:spcPts val="750"/>
              </a:spcBef>
              <a:spcAft>
                <a:spcPts val="0"/>
              </a:spcAft>
              <a:buClr>
                <a:schemeClr val="dk1"/>
              </a:buClr>
              <a:buSzPts val="1200"/>
              <a:buFont typeface="Calibri"/>
              <a:buAutoNum type="arabicParenR"/>
            </a:pPr>
            <a:r>
              <a:rPr b="1" lang="en-IN" sz="1200">
                <a:latin typeface="Times New Roman"/>
                <a:ea typeface="Times New Roman"/>
                <a:cs typeface="Times New Roman"/>
                <a:sym typeface="Times New Roman"/>
              </a:rPr>
              <a:t>References</a:t>
            </a:r>
            <a:endParaRPr sz="1200">
              <a:latin typeface="Times New Roman"/>
              <a:ea typeface="Times New Roman"/>
              <a:cs typeface="Times New Roman"/>
              <a:sym typeface="Times New Roman"/>
            </a:endParaRPr>
          </a:p>
          <a:p>
            <a:pPr indent="-342900" lvl="0" marL="342900" rtl="0" algn="l">
              <a:lnSpc>
                <a:spcPct val="100000"/>
              </a:lnSpc>
              <a:spcBef>
                <a:spcPts val="750"/>
              </a:spcBef>
              <a:spcAft>
                <a:spcPts val="0"/>
              </a:spcAft>
              <a:buClr>
                <a:schemeClr val="dk1"/>
              </a:buClr>
              <a:buSzPts val="1200"/>
              <a:buFont typeface="Calibri"/>
              <a:buAutoNum type="arabicParenR"/>
            </a:pPr>
            <a:r>
              <a:rPr b="1" lang="en-IN" sz="1200">
                <a:latin typeface="Times New Roman"/>
                <a:ea typeface="Times New Roman"/>
                <a:cs typeface="Times New Roman"/>
                <a:sym typeface="Times New Roman"/>
              </a:rPr>
              <a:t>A photograph of the presentation after due permission from the guide.</a:t>
            </a:r>
            <a:endParaRPr sz="1200">
              <a:latin typeface="Times New Roman"/>
              <a:ea typeface="Times New Roman"/>
              <a:cs typeface="Times New Roman"/>
              <a:sym typeface="Times New Roman"/>
            </a:endParaRPr>
          </a:p>
          <a:p>
            <a:pPr indent="-95250" lvl="0" marL="171450" rtl="0" algn="l">
              <a:lnSpc>
                <a:spcPct val="100000"/>
              </a:lnSpc>
              <a:spcBef>
                <a:spcPts val="1550"/>
              </a:spcBef>
              <a:spcAft>
                <a:spcPts val="0"/>
              </a:spcAft>
              <a:buClr>
                <a:schemeClr val="dk1"/>
              </a:buClr>
              <a:buSzPts val="1200"/>
              <a:buNone/>
            </a:pPr>
            <a:r>
              <a:t/>
            </a:r>
            <a:endParaRPr sz="1200">
              <a:latin typeface="Times New Roman"/>
              <a:ea typeface="Times New Roman"/>
              <a:cs typeface="Times New Roman"/>
              <a:sym typeface="Times New Roman"/>
            </a:endParaRPr>
          </a:p>
        </p:txBody>
      </p:sp>
      <p:sp>
        <p:nvSpPr>
          <p:cNvPr id="113" name="Google Shape;113;p2"/>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IN">
                <a:latin typeface="Times New Roman"/>
                <a:ea typeface="Times New Roman"/>
                <a:cs typeface="Times New Roman"/>
                <a:sym typeface="Times New Roman"/>
              </a:rPr>
              <a:t>12-08-2024</a:t>
            </a:r>
            <a:endParaRPr>
              <a:latin typeface="Times New Roman"/>
              <a:ea typeface="Times New Roman"/>
              <a:cs typeface="Times New Roman"/>
              <a:sym typeface="Times New Roman"/>
            </a:endParaRPr>
          </a:p>
        </p:txBody>
      </p:sp>
      <p:sp>
        <p:nvSpPr>
          <p:cNvPr id="114" name="Google Shape;114;p2"/>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IN">
                <a:latin typeface="Times New Roman"/>
                <a:ea typeface="Times New Roman"/>
                <a:cs typeface="Times New Roman"/>
                <a:sym typeface="Times New Roman"/>
              </a:rPr>
              <a:t>Department of Computer Science and Engineering</a:t>
            </a:r>
            <a:endParaRPr>
              <a:latin typeface="Times New Roman"/>
              <a:ea typeface="Times New Roman"/>
              <a:cs typeface="Times New Roman"/>
              <a:sym typeface="Times New Roman"/>
            </a:endParaRPr>
          </a:p>
        </p:txBody>
      </p:sp>
      <p:sp>
        <p:nvSpPr>
          <p:cNvPr id="115" name="Google Shape;115;p2"/>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900"/>
              <a:buNone/>
            </a:pPr>
            <a:fld id="{00000000-1234-1234-1234-123412341234}" type="slidenum">
              <a:rPr lang="en-IN">
                <a:latin typeface="Times New Roman"/>
                <a:ea typeface="Times New Roman"/>
                <a:cs typeface="Times New Roman"/>
                <a:sym typeface="Times New Roman"/>
              </a:rPr>
              <a:t>‹#›</a:t>
            </a:fld>
            <a:endParaRPr>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g2fb299bac19_0_154"/>
          <p:cNvSpPr txBox="1"/>
          <p:nvPr>
            <p:ph type="title"/>
          </p:nvPr>
        </p:nvSpPr>
        <p:spPr>
          <a:xfrm>
            <a:off x="628650" y="2504601"/>
            <a:ext cx="7886700" cy="13257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3300"/>
              <a:buFont typeface="Calibri"/>
              <a:buNone/>
            </a:pPr>
            <a:r>
              <a:rPr lang="en-IN"/>
              <a:t>Thankyou</a:t>
            </a:r>
            <a:endParaRPr/>
          </a:p>
        </p:txBody>
      </p:sp>
      <p:sp>
        <p:nvSpPr>
          <p:cNvPr id="274" name="Google Shape;274;g2fb299bac19_0_154"/>
          <p:cNvSpPr txBox="1"/>
          <p:nvPr>
            <p:ph idx="10" type="dt"/>
          </p:nvPr>
        </p:nvSpPr>
        <p:spPr>
          <a:xfrm>
            <a:off x="628650" y="6356351"/>
            <a:ext cx="2057400" cy="3651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IN"/>
              <a:t>12-08-2024</a:t>
            </a:r>
            <a:endParaRPr/>
          </a:p>
        </p:txBody>
      </p:sp>
      <p:sp>
        <p:nvSpPr>
          <p:cNvPr id="275" name="Google Shape;275;g2fb299bac19_0_154"/>
          <p:cNvSpPr txBox="1"/>
          <p:nvPr>
            <p:ph idx="11" type="ftr"/>
          </p:nvPr>
        </p:nvSpPr>
        <p:spPr>
          <a:xfrm>
            <a:off x="3028950" y="6356351"/>
            <a:ext cx="30861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IN"/>
              <a:t>Department of Computer Science and Engineering</a:t>
            </a:r>
            <a:endParaRPr/>
          </a:p>
        </p:txBody>
      </p:sp>
      <p:sp>
        <p:nvSpPr>
          <p:cNvPr id="276" name="Google Shape;276;g2fb299bac19_0_154"/>
          <p:cNvSpPr txBox="1"/>
          <p:nvPr>
            <p:ph idx="12" type="sldNum"/>
          </p:nvPr>
        </p:nvSpPr>
        <p:spPr>
          <a:xfrm>
            <a:off x="6457950" y="6356351"/>
            <a:ext cx="20574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900"/>
              <a:buNone/>
            </a:pPr>
            <a:fld id="{00000000-1234-1234-1234-123412341234}" type="slidenum">
              <a:rPr lang="en-I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3"/>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3300"/>
              <a:buFont typeface="Calibri"/>
              <a:buNone/>
            </a:pPr>
            <a:r>
              <a:rPr b="1" lang="en-IN"/>
              <a:t>Introduction</a:t>
            </a:r>
            <a:endParaRPr b="1"/>
          </a:p>
        </p:txBody>
      </p:sp>
      <p:sp>
        <p:nvSpPr>
          <p:cNvPr id="121" name="Google Shape;121;p3"/>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p>
            <a:pPr indent="-38100" lvl="0" marL="171450" rtl="0" algn="l">
              <a:spcBef>
                <a:spcPts val="0"/>
              </a:spcBef>
              <a:spcAft>
                <a:spcPts val="0"/>
              </a:spcAft>
              <a:buClr>
                <a:schemeClr val="dk1"/>
              </a:buClr>
              <a:buSzPts val="1100"/>
              <a:buFont typeface="Arial"/>
              <a:buNone/>
            </a:pPr>
            <a:r>
              <a:rPr lang="en-IN"/>
              <a:t>The reliance on digital infrastructure by businesses and governments has heightened the risks of network breaches, leading to severe financial and reputational damage. </a:t>
            </a:r>
            <a:endParaRPr/>
          </a:p>
          <a:p>
            <a:pPr indent="-38100" lvl="0" marL="171450" rtl="0" algn="l">
              <a:spcBef>
                <a:spcPts val="0"/>
              </a:spcBef>
              <a:spcAft>
                <a:spcPts val="0"/>
              </a:spcAft>
              <a:buClr>
                <a:schemeClr val="dk1"/>
              </a:buClr>
              <a:buSzPts val="1100"/>
              <a:buFont typeface="Arial"/>
              <a:buNone/>
            </a:pPr>
            <a:r>
              <a:t/>
            </a:r>
            <a:endParaRPr/>
          </a:p>
          <a:p>
            <a:pPr indent="-38100" lvl="0" marL="171450" rtl="0" algn="l">
              <a:spcBef>
                <a:spcPts val="0"/>
              </a:spcBef>
              <a:spcAft>
                <a:spcPts val="0"/>
              </a:spcAft>
              <a:buClr>
                <a:schemeClr val="dk1"/>
              </a:buClr>
              <a:buSzPts val="1100"/>
              <a:buFont typeface="Arial"/>
              <a:buNone/>
            </a:pPr>
            <a:r>
              <a:rPr lang="en-IN"/>
              <a:t>This project centers on Anomaly Detection in Network Traffic, using machine learning to identify unusual patterns or deviations that may signal potential cyber threats.</a:t>
            </a:r>
            <a:endParaRPr/>
          </a:p>
          <a:p>
            <a:pPr indent="-38100" lvl="0" marL="171450" rtl="0" algn="l">
              <a:spcBef>
                <a:spcPts val="0"/>
              </a:spcBef>
              <a:spcAft>
                <a:spcPts val="0"/>
              </a:spcAft>
              <a:buClr>
                <a:schemeClr val="dk1"/>
              </a:buClr>
              <a:buSzPts val="1100"/>
              <a:buFont typeface="Arial"/>
              <a:buNone/>
            </a:pPr>
            <a:r>
              <a:t/>
            </a:r>
            <a:endParaRPr/>
          </a:p>
          <a:p>
            <a:pPr indent="-38100" lvl="0" marL="171450" rtl="0" algn="l">
              <a:spcBef>
                <a:spcPts val="0"/>
              </a:spcBef>
              <a:spcAft>
                <a:spcPts val="0"/>
              </a:spcAft>
              <a:buClr>
                <a:schemeClr val="dk1"/>
              </a:buClr>
              <a:buSzPts val="1100"/>
              <a:buFont typeface="Arial"/>
              <a:buNone/>
            </a:pPr>
            <a:r>
              <a:rPr lang="en-IN"/>
              <a:t> The motivation lies in the need for proactive, intelligent systems that can detect anomalies in real-time, enabling faster and more effective responses to security breaches.</a:t>
            </a:r>
            <a:endParaRPr/>
          </a:p>
          <a:p>
            <a:pPr indent="-38100" lvl="0" marL="171450" rtl="0" algn="l">
              <a:lnSpc>
                <a:spcPct val="90000"/>
              </a:lnSpc>
              <a:spcBef>
                <a:spcPts val="0"/>
              </a:spcBef>
              <a:spcAft>
                <a:spcPts val="0"/>
              </a:spcAft>
              <a:buClr>
                <a:schemeClr val="dk1"/>
              </a:buClr>
              <a:buSzPts val="2100"/>
              <a:buNone/>
            </a:pPr>
            <a:r>
              <a:t/>
            </a:r>
            <a:endParaRPr/>
          </a:p>
        </p:txBody>
      </p:sp>
      <p:sp>
        <p:nvSpPr>
          <p:cNvPr id="122" name="Google Shape;122;p3"/>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IN"/>
              <a:t>12-08-2024</a:t>
            </a:r>
            <a:endParaRPr/>
          </a:p>
        </p:txBody>
      </p:sp>
      <p:sp>
        <p:nvSpPr>
          <p:cNvPr id="123" name="Google Shape;123;p3"/>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IN"/>
              <a:t>Department of Computer Science and Engineering</a:t>
            </a:r>
            <a:endParaRPr/>
          </a:p>
        </p:txBody>
      </p:sp>
      <p:sp>
        <p:nvSpPr>
          <p:cNvPr id="124" name="Google Shape;124;p3"/>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900"/>
              <a:buNone/>
            </a:pPr>
            <a:fld id="{00000000-1234-1234-1234-123412341234}" type="slidenum">
              <a:rPr lang="en-I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g2fb299bac19_0_2"/>
          <p:cNvSpPr txBox="1"/>
          <p:nvPr>
            <p:ph type="title"/>
          </p:nvPr>
        </p:nvSpPr>
        <p:spPr>
          <a:xfrm>
            <a:off x="628650" y="365126"/>
            <a:ext cx="7886700" cy="13257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3300"/>
              <a:buFont typeface="Calibri"/>
              <a:buNone/>
            </a:pPr>
            <a:r>
              <a:rPr b="1" lang="en-IN"/>
              <a:t>Problem Statement (by CDAC)</a:t>
            </a:r>
            <a:endParaRPr b="1"/>
          </a:p>
        </p:txBody>
      </p:sp>
      <p:sp>
        <p:nvSpPr>
          <p:cNvPr id="130" name="Google Shape;130;g2fb299bac19_0_2"/>
          <p:cNvSpPr txBox="1"/>
          <p:nvPr>
            <p:ph idx="1" type="body"/>
          </p:nvPr>
        </p:nvSpPr>
        <p:spPr>
          <a:xfrm>
            <a:off x="628650" y="1825625"/>
            <a:ext cx="7886700" cy="4351200"/>
          </a:xfrm>
          <a:prstGeom prst="rect">
            <a:avLst/>
          </a:prstGeom>
          <a:noFill/>
          <a:ln>
            <a:noFill/>
          </a:ln>
        </p:spPr>
        <p:txBody>
          <a:bodyPr anchorCtr="0" anchor="t" bIns="45700" lIns="91425" spcFirstLastPara="1" rIns="91425" wrap="square" tIns="45700">
            <a:normAutofit/>
          </a:bodyPr>
          <a:lstStyle/>
          <a:p>
            <a:pPr indent="0" lvl="0" marL="0" rtl="0" algn="l">
              <a:lnSpc>
                <a:spcPct val="115000"/>
              </a:lnSpc>
              <a:spcBef>
                <a:spcPts val="1200"/>
              </a:spcBef>
              <a:spcAft>
                <a:spcPts val="0"/>
              </a:spcAft>
              <a:buClr>
                <a:schemeClr val="dk1"/>
              </a:buClr>
              <a:buSzPts val="1100"/>
              <a:buNone/>
            </a:pPr>
            <a:r>
              <a:rPr lang="en-IN"/>
              <a:t>The primary challenge addressed in this project is the detection of anomalies in network traffic that could indicate the presence of cyber-attacks, such as Distributed Denial of Service (DDoS) attacks or unauthorized intrusion attempts. The goal is to develop a machine learning model that can effectively distinguish between normal network activities and suspicious activities in real-time, providing early warnings of potential threats.</a:t>
            </a:r>
            <a:endParaRPr/>
          </a:p>
          <a:p>
            <a:pPr indent="-38100" lvl="0" marL="171450" rtl="0" algn="l">
              <a:spcBef>
                <a:spcPts val="1200"/>
              </a:spcBef>
              <a:spcAft>
                <a:spcPts val="0"/>
              </a:spcAft>
              <a:buClr>
                <a:schemeClr val="dk1"/>
              </a:buClr>
              <a:buSzPts val="1100"/>
              <a:buNone/>
            </a:pPr>
            <a:r>
              <a:t/>
            </a:r>
            <a:endParaRPr/>
          </a:p>
          <a:p>
            <a:pPr indent="-38100" lvl="0" marL="171450" rtl="0" algn="l">
              <a:lnSpc>
                <a:spcPct val="90000"/>
              </a:lnSpc>
              <a:spcBef>
                <a:spcPts val="0"/>
              </a:spcBef>
              <a:spcAft>
                <a:spcPts val="0"/>
              </a:spcAft>
              <a:buClr>
                <a:schemeClr val="dk1"/>
              </a:buClr>
              <a:buSzPts val="2100"/>
              <a:buNone/>
            </a:pPr>
            <a:r>
              <a:t/>
            </a:r>
            <a:endParaRPr/>
          </a:p>
        </p:txBody>
      </p:sp>
      <p:sp>
        <p:nvSpPr>
          <p:cNvPr id="131" name="Google Shape;131;g2fb299bac19_0_2"/>
          <p:cNvSpPr txBox="1"/>
          <p:nvPr>
            <p:ph idx="10" type="dt"/>
          </p:nvPr>
        </p:nvSpPr>
        <p:spPr>
          <a:xfrm>
            <a:off x="628650" y="6356351"/>
            <a:ext cx="2057400" cy="3651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IN"/>
              <a:t>12-08-2024</a:t>
            </a:r>
            <a:endParaRPr/>
          </a:p>
        </p:txBody>
      </p:sp>
      <p:sp>
        <p:nvSpPr>
          <p:cNvPr id="132" name="Google Shape;132;g2fb299bac19_0_2"/>
          <p:cNvSpPr txBox="1"/>
          <p:nvPr>
            <p:ph idx="11" type="ftr"/>
          </p:nvPr>
        </p:nvSpPr>
        <p:spPr>
          <a:xfrm>
            <a:off x="3028950" y="6356351"/>
            <a:ext cx="30861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IN"/>
              <a:t>Department of Computer Science and Engineering</a:t>
            </a:r>
            <a:endParaRPr/>
          </a:p>
        </p:txBody>
      </p:sp>
      <p:sp>
        <p:nvSpPr>
          <p:cNvPr id="133" name="Google Shape;133;g2fb299bac19_0_2"/>
          <p:cNvSpPr txBox="1"/>
          <p:nvPr>
            <p:ph idx="12" type="sldNum"/>
          </p:nvPr>
        </p:nvSpPr>
        <p:spPr>
          <a:xfrm>
            <a:off x="6457950" y="6356351"/>
            <a:ext cx="20574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900"/>
              <a:buNone/>
            </a:pPr>
            <a:fld id="{00000000-1234-1234-1234-123412341234}" type="slidenum">
              <a:rPr lang="en-I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g2fb299bac19_0_10"/>
          <p:cNvSpPr txBox="1"/>
          <p:nvPr>
            <p:ph type="title"/>
          </p:nvPr>
        </p:nvSpPr>
        <p:spPr>
          <a:xfrm>
            <a:off x="628650" y="365126"/>
            <a:ext cx="7886700" cy="13257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3300"/>
              <a:buFont typeface="Calibri"/>
              <a:buNone/>
            </a:pPr>
            <a:r>
              <a:rPr b="1" lang="en-IN"/>
              <a:t>Workflow</a:t>
            </a:r>
            <a:endParaRPr b="1"/>
          </a:p>
        </p:txBody>
      </p:sp>
      <p:sp>
        <p:nvSpPr>
          <p:cNvPr id="139" name="Google Shape;139;g2fb299bac19_0_10"/>
          <p:cNvSpPr txBox="1"/>
          <p:nvPr>
            <p:ph idx="10" type="dt"/>
          </p:nvPr>
        </p:nvSpPr>
        <p:spPr>
          <a:xfrm>
            <a:off x="628650" y="6356351"/>
            <a:ext cx="2057400" cy="3651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IN"/>
              <a:t>12-08-2024</a:t>
            </a:r>
            <a:endParaRPr/>
          </a:p>
        </p:txBody>
      </p:sp>
      <p:sp>
        <p:nvSpPr>
          <p:cNvPr id="140" name="Google Shape;140;g2fb299bac19_0_10"/>
          <p:cNvSpPr txBox="1"/>
          <p:nvPr>
            <p:ph idx="11" type="ftr"/>
          </p:nvPr>
        </p:nvSpPr>
        <p:spPr>
          <a:xfrm>
            <a:off x="3028950" y="6356351"/>
            <a:ext cx="30861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IN"/>
              <a:t>Department of Computer Science and Engineering</a:t>
            </a:r>
            <a:endParaRPr/>
          </a:p>
        </p:txBody>
      </p:sp>
      <p:sp>
        <p:nvSpPr>
          <p:cNvPr id="141" name="Google Shape;141;g2fb299bac19_0_10"/>
          <p:cNvSpPr txBox="1"/>
          <p:nvPr>
            <p:ph idx="12" type="sldNum"/>
          </p:nvPr>
        </p:nvSpPr>
        <p:spPr>
          <a:xfrm>
            <a:off x="6457950" y="6356351"/>
            <a:ext cx="20574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900"/>
              <a:buNone/>
            </a:pPr>
            <a:fld id="{00000000-1234-1234-1234-123412341234}" type="slidenum">
              <a:rPr lang="en-IN"/>
              <a:t>‹#›</a:t>
            </a:fld>
            <a:endParaRPr/>
          </a:p>
        </p:txBody>
      </p:sp>
      <p:pic>
        <p:nvPicPr>
          <p:cNvPr id="142" name="Google Shape;142;g2fb299bac19_0_10"/>
          <p:cNvPicPr preferRelativeResize="0"/>
          <p:nvPr/>
        </p:nvPicPr>
        <p:blipFill>
          <a:blip r:embed="rId3">
            <a:alphaModFix/>
          </a:blip>
          <a:stretch>
            <a:fillRect/>
          </a:stretch>
        </p:blipFill>
        <p:spPr>
          <a:xfrm>
            <a:off x="2322650" y="1770901"/>
            <a:ext cx="4958084" cy="4360724"/>
          </a:xfrm>
          <a:prstGeom prst="rect">
            <a:avLst/>
          </a:prstGeom>
          <a:noFill/>
          <a:ln cap="flat" cmpd="sng" w="19050">
            <a:solidFill>
              <a:schemeClr val="dk2"/>
            </a:solidFill>
            <a:prstDash val="solid"/>
            <a:round/>
            <a:headEnd len="sm" w="sm" type="none"/>
            <a:tailEnd len="sm" w="sm" type="none"/>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g2fb299bac19_0_50"/>
          <p:cNvSpPr txBox="1"/>
          <p:nvPr>
            <p:ph type="title"/>
          </p:nvPr>
        </p:nvSpPr>
        <p:spPr>
          <a:xfrm>
            <a:off x="628650" y="365126"/>
            <a:ext cx="7886700" cy="13257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3300"/>
              <a:buFont typeface="Calibri"/>
              <a:buNone/>
            </a:pPr>
            <a:r>
              <a:rPr b="1" lang="en-IN"/>
              <a:t>Project timeline</a:t>
            </a:r>
            <a:endParaRPr b="1"/>
          </a:p>
        </p:txBody>
      </p:sp>
      <p:sp>
        <p:nvSpPr>
          <p:cNvPr id="148" name="Google Shape;148;g2fb299bac19_0_50"/>
          <p:cNvSpPr txBox="1"/>
          <p:nvPr>
            <p:ph idx="10" type="dt"/>
          </p:nvPr>
        </p:nvSpPr>
        <p:spPr>
          <a:xfrm>
            <a:off x="628650" y="6356351"/>
            <a:ext cx="2057400" cy="3651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IN"/>
              <a:t>12-08-2024</a:t>
            </a:r>
            <a:endParaRPr/>
          </a:p>
        </p:txBody>
      </p:sp>
      <p:sp>
        <p:nvSpPr>
          <p:cNvPr id="149" name="Google Shape;149;g2fb299bac19_0_50"/>
          <p:cNvSpPr txBox="1"/>
          <p:nvPr>
            <p:ph idx="11" type="ftr"/>
          </p:nvPr>
        </p:nvSpPr>
        <p:spPr>
          <a:xfrm>
            <a:off x="3028950" y="6356351"/>
            <a:ext cx="30861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IN"/>
              <a:t>Department of Computer Science and Engineering</a:t>
            </a:r>
            <a:endParaRPr/>
          </a:p>
        </p:txBody>
      </p:sp>
      <p:sp>
        <p:nvSpPr>
          <p:cNvPr id="150" name="Google Shape;150;g2fb299bac19_0_50"/>
          <p:cNvSpPr txBox="1"/>
          <p:nvPr>
            <p:ph idx="12" type="sldNum"/>
          </p:nvPr>
        </p:nvSpPr>
        <p:spPr>
          <a:xfrm>
            <a:off x="6457950" y="6356351"/>
            <a:ext cx="20574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900"/>
              <a:buNone/>
            </a:pPr>
            <a:fld id="{00000000-1234-1234-1234-123412341234}" type="slidenum">
              <a:rPr lang="en-IN"/>
              <a:t>‹#›</a:t>
            </a:fld>
            <a:endParaRPr/>
          </a:p>
        </p:txBody>
      </p:sp>
      <p:sp>
        <p:nvSpPr>
          <p:cNvPr id="151" name="Google Shape;151;g2fb299bac19_0_50"/>
          <p:cNvSpPr txBox="1"/>
          <p:nvPr/>
        </p:nvSpPr>
        <p:spPr>
          <a:xfrm>
            <a:off x="507575" y="1308425"/>
            <a:ext cx="6880500" cy="5526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b="1" lang="en-IN" sz="1100">
                <a:solidFill>
                  <a:schemeClr val="dk1"/>
                </a:solidFill>
              </a:rPr>
              <a:t>Week 1: Planning &amp; Data Collection</a:t>
            </a:r>
            <a:endParaRPr b="1" sz="1100">
              <a:solidFill>
                <a:schemeClr val="dk1"/>
              </a:solidFill>
            </a:endParaRPr>
          </a:p>
          <a:p>
            <a:pPr indent="-298450" lvl="0" marL="457200" rtl="0" algn="l">
              <a:lnSpc>
                <a:spcPct val="115000"/>
              </a:lnSpc>
              <a:spcBef>
                <a:spcPts val="1200"/>
              </a:spcBef>
              <a:spcAft>
                <a:spcPts val="0"/>
              </a:spcAft>
              <a:buClr>
                <a:schemeClr val="dk1"/>
              </a:buClr>
              <a:buSzPts val="1100"/>
              <a:buChar char="●"/>
            </a:pPr>
            <a:r>
              <a:rPr lang="en-IN" sz="1100">
                <a:solidFill>
                  <a:schemeClr val="dk1"/>
                </a:solidFill>
              </a:rPr>
              <a:t>Finalize project scope, including LLMs.</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IN" sz="1100">
                <a:solidFill>
                  <a:schemeClr val="dk1"/>
                </a:solidFill>
              </a:rPr>
              <a:t>Collect and preprocess data.</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IN" sz="1100">
                <a:solidFill>
                  <a:schemeClr val="dk1"/>
                </a:solidFill>
              </a:rPr>
              <a:t>Explore LLMs for early predictive maintenance.</a:t>
            </a:r>
            <a:endParaRPr sz="1100">
              <a:solidFill>
                <a:schemeClr val="dk1"/>
              </a:solidFill>
            </a:endParaRPr>
          </a:p>
          <a:p>
            <a:pPr indent="0" lvl="0" marL="0" rtl="0" algn="l">
              <a:lnSpc>
                <a:spcPct val="115000"/>
              </a:lnSpc>
              <a:spcBef>
                <a:spcPts val="1200"/>
              </a:spcBef>
              <a:spcAft>
                <a:spcPts val="0"/>
              </a:spcAft>
              <a:buNone/>
            </a:pPr>
            <a:r>
              <a:rPr b="1" lang="en-IN" sz="1100">
                <a:solidFill>
                  <a:schemeClr val="dk1"/>
                </a:solidFill>
              </a:rPr>
              <a:t>Week 2: Initial Models &amp; LLM Setup</a:t>
            </a:r>
            <a:endParaRPr b="1" sz="1100">
              <a:solidFill>
                <a:schemeClr val="dk1"/>
              </a:solidFill>
            </a:endParaRPr>
          </a:p>
          <a:p>
            <a:pPr indent="-298450" lvl="0" marL="457200" rtl="0" algn="l">
              <a:lnSpc>
                <a:spcPct val="115000"/>
              </a:lnSpc>
              <a:spcBef>
                <a:spcPts val="1200"/>
              </a:spcBef>
              <a:spcAft>
                <a:spcPts val="0"/>
              </a:spcAft>
              <a:buClr>
                <a:schemeClr val="dk1"/>
              </a:buClr>
              <a:buSzPts val="1100"/>
              <a:buChar char="●"/>
            </a:pPr>
            <a:r>
              <a:rPr lang="en-IN" sz="1100">
                <a:solidFill>
                  <a:schemeClr val="dk1"/>
                </a:solidFill>
              </a:rPr>
              <a:t>Develop machine learning models (KNN, SVM).</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IN" sz="1100">
                <a:solidFill>
                  <a:schemeClr val="dk1"/>
                </a:solidFill>
              </a:rPr>
              <a:t>Set up LLMs for log analysis and predictive maintenance.</a:t>
            </a:r>
            <a:endParaRPr sz="1100">
              <a:solidFill>
                <a:schemeClr val="dk1"/>
              </a:solidFill>
            </a:endParaRPr>
          </a:p>
          <a:p>
            <a:pPr indent="0" lvl="0" marL="0" rtl="0" algn="l">
              <a:lnSpc>
                <a:spcPct val="115000"/>
              </a:lnSpc>
              <a:spcBef>
                <a:spcPts val="1200"/>
              </a:spcBef>
              <a:spcAft>
                <a:spcPts val="0"/>
              </a:spcAft>
              <a:buNone/>
            </a:pPr>
            <a:r>
              <a:rPr b="1" lang="en-IN" sz="1100">
                <a:solidFill>
                  <a:schemeClr val="dk1"/>
                </a:solidFill>
              </a:rPr>
              <a:t>Week 3: Model Evaluation &amp; LLM Integration</a:t>
            </a:r>
            <a:endParaRPr b="1" sz="1100">
              <a:solidFill>
                <a:schemeClr val="dk1"/>
              </a:solidFill>
            </a:endParaRPr>
          </a:p>
          <a:p>
            <a:pPr indent="-298450" lvl="0" marL="457200" rtl="0" algn="l">
              <a:lnSpc>
                <a:spcPct val="115000"/>
              </a:lnSpc>
              <a:spcBef>
                <a:spcPts val="1200"/>
              </a:spcBef>
              <a:spcAft>
                <a:spcPts val="0"/>
              </a:spcAft>
              <a:buClr>
                <a:schemeClr val="dk1"/>
              </a:buClr>
              <a:buSzPts val="1100"/>
              <a:buChar char="●"/>
            </a:pPr>
            <a:r>
              <a:rPr lang="en-IN" sz="1100">
                <a:solidFill>
                  <a:schemeClr val="dk1"/>
                </a:solidFill>
              </a:rPr>
              <a:t>Train models, integrate LLMs for early anomaly detection.</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IN" sz="1100">
                <a:solidFill>
                  <a:schemeClr val="dk1"/>
                </a:solidFill>
              </a:rPr>
              <a:t>Tune hyperparameters for both.</a:t>
            </a:r>
            <a:endParaRPr sz="1100">
              <a:solidFill>
                <a:schemeClr val="dk1"/>
              </a:solidFill>
            </a:endParaRPr>
          </a:p>
          <a:p>
            <a:pPr indent="0" lvl="0" marL="0" rtl="0" algn="l">
              <a:lnSpc>
                <a:spcPct val="115000"/>
              </a:lnSpc>
              <a:spcBef>
                <a:spcPts val="1200"/>
              </a:spcBef>
              <a:spcAft>
                <a:spcPts val="0"/>
              </a:spcAft>
              <a:buNone/>
            </a:pPr>
            <a:r>
              <a:rPr b="1" lang="en-IN" sz="1100">
                <a:solidFill>
                  <a:schemeClr val="dk1"/>
                </a:solidFill>
              </a:rPr>
              <a:t>Week 4: Advanced Deep Learning &amp; LLM Refinement</a:t>
            </a:r>
            <a:endParaRPr b="1" sz="1100">
              <a:solidFill>
                <a:schemeClr val="dk1"/>
              </a:solidFill>
            </a:endParaRPr>
          </a:p>
          <a:p>
            <a:pPr indent="-298450" lvl="0" marL="457200" rtl="0" algn="l">
              <a:lnSpc>
                <a:spcPct val="115000"/>
              </a:lnSpc>
              <a:spcBef>
                <a:spcPts val="1200"/>
              </a:spcBef>
              <a:spcAft>
                <a:spcPts val="0"/>
              </a:spcAft>
              <a:buClr>
                <a:schemeClr val="dk1"/>
              </a:buClr>
              <a:buSzPts val="1100"/>
              <a:buChar char="●"/>
            </a:pPr>
            <a:r>
              <a:rPr lang="en-IN" sz="1100">
                <a:solidFill>
                  <a:schemeClr val="dk1"/>
                </a:solidFill>
              </a:rPr>
              <a:t>Develop advanced deep learning models (Bi-LSTM, Autoencoders).</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IN" sz="1100">
                <a:solidFill>
                  <a:schemeClr val="dk1"/>
                </a:solidFill>
              </a:rPr>
              <a:t>Refine LLM predictions for early warnings.</a:t>
            </a:r>
            <a:endParaRPr sz="1100">
              <a:solidFill>
                <a:schemeClr val="dk1"/>
              </a:solidFill>
            </a:endParaRPr>
          </a:p>
          <a:p>
            <a:pPr indent="0" lvl="0" marL="0" rtl="0" algn="l">
              <a:lnSpc>
                <a:spcPct val="115000"/>
              </a:lnSpc>
              <a:spcBef>
                <a:spcPts val="1200"/>
              </a:spcBef>
              <a:spcAft>
                <a:spcPts val="0"/>
              </a:spcAft>
              <a:buNone/>
            </a:pPr>
            <a:r>
              <a:rPr b="1" lang="en-IN" sz="1100">
                <a:solidFill>
                  <a:schemeClr val="dk1"/>
                </a:solidFill>
              </a:rPr>
              <a:t>Week 5: Results Analysis &amp; LLM Contingency Plans</a:t>
            </a:r>
            <a:endParaRPr b="1" sz="1100">
              <a:solidFill>
                <a:schemeClr val="dk1"/>
              </a:solidFill>
            </a:endParaRPr>
          </a:p>
          <a:p>
            <a:pPr indent="-298450" lvl="0" marL="457200" rtl="0" algn="l">
              <a:lnSpc>
                <a:spcPct val="115000"/>
              </a:lnSpc>
              <a:spcBef>
                <a:spcPts val="1200"/>
              </a:spcBef>
              <a:spcAft>
                <a:spcPts val="0"/>
              </a:spcAft>
              <a:buClr>
                <a:schemeClr val="dk1"/>
              </a:buClr>
              <a:buSzPts val="1100"/>
              <a:buChar char="●"/>
            </a:pPr>
            <a:r>
              <a:rPr lang="en-IN" sz="1100">
                <a:solidFill>
                  <a:schemeClr val="dk1"/>
                </a:solidFill>
              </a:rPr>
              <a:t>Analyze model results, implement LLM-based contingency plans.</a:t>
            </a:r>
            <a:endParaRPr sz="1100">
              <a:solidFill>
                <a:schemeClr val="dk1"/>
              </a:solidFill>
            </a:endParaRPr>
          </a:p>
          <a:p>
            <a:pPr indent="0" lvl="0" marL="0" rtl="0" algn="l">
              <a:lnSpc>
                <a:spcPct val="115000"/>
              </a:lnSpc>
              <a:spcBef>
                <a:spcPts val="1200"/>
              </a:spcBef>
              <a:spcAft>
                <a:spcPts val="0"/>
              </a:spcAft>
              <a:buNone/>
            </a:pPr>
            <a:r>
              <a:rPr b="1" lang="en-IN" sz="1100">
                <a:solidFill>
                  <a:schemeClr val="dk1"/>
                </a:solidFill>
              </a:rPr>
              <a:t>Week 6: Final Report &amp; Presentation</a:t>
            </a:r>
            <a:endParaRPr b="1" sz="1100">
              <a:solidFill>
                <a:schemeClr val="dk1"/>
              </a:solidFill>
            </a:endParaRPr>
          </a:p>
          <a:p>
            <a:pPr indent="-298450" lvl="0" marL="457200" rtl="0" algn="l">
              <a:lnSpc>
                <a:spcPct val="115000"/>
              </a:lnSpc>
              <a:spcBef>
                <a:spcPts val="1200"/>
              </a:spcBef>
              <a:spcAft>
                <a:spcPts val="0"/>
              </a:spcAft>
              <a:buClr>
                <a:schemeClr val="dk1"/>
              </a:buClr>
              <a:buSzPts val="1100"/>
              <a:buChar char="●"/>
            </a:pPr>
            <a:r>
              <a:rPr lang="en-IN" sz="1100">
                <a:solidFill>
                  <a:schemeClr val="dk1"/>
                </a:solidFill>
              </a:rPr>
              <a:t>Finalize report and presentation, highlighting LLM-enhanced predictions.</a:t>
            </a:r>
            <a:endParaRPr sz="1100">
              <a:solidFill>
                <a:schemeClr val="dk1"/>
              </a:solidFill>
            </a:endParaRPr>
          </a:p>
          <a:p>
            <a:pPr indent="0" lvl="0" marL="0" rtl="0" algn="l">
              <a:lnSpc>
                <a:spcPct val="115000"/>
              </a:lnSpc>
              <a:spcBef>
                <a:spcPts val="1200"/>
              </a:spcBef>
              <a:spcAft>
                <a:spcPts val="0"/>
              </a:spcAft>
              <a:buNone/>
            </a:pPr>
            <a:r>
              <a:t/>
            </a:r>
            <a:endParaRPr sz="12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g2fb299bac19_0_58"/>
          <p:cNvSpPr txBox="1"/>
          <p:nvPr>
            <p:ph type="title"/>
          </p:nvPr>
        </p:nvSpPr>
        <p:spPr>
          <a:xfrm>
            <a:off x="1176825" y="218951"/>
            <a:ext cx="6497400" cy="53640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chemeClr val="dk1"/>
              </a:buClr>
              <a:buSzPct val="100000"/>
              <a:buFont typeface="Calibri"/>
              <a:buNone/>
            </a:pPr>
            <a:r>
              <a:rPr b="1" lang="en-IN"/>
              <a:t>Literature Review</a:t>
            </a:r>
            <a:endParaRPr b="1"/>
          </a:p>
        </p:txBody>
      </p:sp>
      <p:sp>
        <p:nvSpPr>
          <p:cNvPr id="157" name="Google Shape;157;g2fb299bac19_0_58"/>
          <p:cNvSpPr txBox="1"/>
          <p:nvPr>
            <p:ph idx="10" type="dt"/>
          </p:nvPr>
        </p:nvSpPr>
        <p:spPr>
          <a:xfrm>
            <a:off x="628650" y="6356351"/>
            <a:ext cx="2057400" cy="3651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IN"/>
              <a:t>12-08-2024</a:t>
            </a:r>
            <a:endParaRPr/>
          </a:p>
        </p:txBody>
      </p:sp>
      <p:sp>
        <p:nvSpPr>
          <p:cNvPr id="158" name="Google Shape;158;g2fb299bac19_0_58"/>
          <p:cNvSpPr txBox="1"/>
          <p:nvPr>
            <p:ph idx="11" type="ftr"/>
          </p:nvPr>
        </p:nvSpPr>
        <p:spPr>
          <a:xfrm>
            <a:off x="3028950" y="6356351"/>
            <a:ext cx="30861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IN"/>
              <a:t>Department of Computer Science and Engineering</a:t>
            </a:r>
            <a:endParaRPr/>
          </a:p>
        </p:txBody>
      </p:sp>
      <p:sp>
        <p:nvSpPr>
          <p:cNvPr id="159" name="Google Shape;159;g2fb299bac19_0_58"/>
          <p:cNvSpPr txBox="1"/>
          <p:nvPr>
            <p:ph idx="12" type="sldNum"/>
          </p:nvPr>
        </p:nvSpPr>
        <p:spPr>
          <a:xfrm>
            <a:off x="6457950" y="6356351"/>
            <a:ext cx="20574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900"/>
              <a:buNone/>
            </a:pPr>
            <a:fld id="{00000000-1234-1234-1234-123412341234}" type="slidenum">
              <a:rPr lang="en-IN"/>
              <a:t>‹#›</a:t>
            </a:fld>
            <a:endParaRPr/>
          </a:p>
        </p:txBody>
      </p:sp>
      <p:graphicFrame>
        <p:nvGraphicFramePr>
          <p:cNvPr id="160" name="Google Shape;160;g2fb299bac19_0_58"/>
          <p:cNvGraphicFramePr/>
          <p:nvPr/>
        </p:nvGraphicFramePr>
        <p:xfrm>
          <a:off x="245675" y="852788"/>
          <a:ext cx="3000000" cy="3000000"/>
        </p:xfrm>
        <a:graphic>
          <a:graphicData uri="http://schemas.openxmlformats.org/drawingml/2006/table">
            <a:tbl>
              <a:tblPr>
                <a:noFill/>
                <a:tableStyleId>{A64C9D80-B422-43A6-8D97-D25B0DB9AD43}</a:tableStyleId>
              </a:tblPr>
              <a:tblGrid>
                <a:gridCol w="382850"/>
                <a:gridCol w="1437350"/>
                <a:gridCol w="2298750"/>
                <a:gridCol w="727375"/>
                <a:gridCol w="1811500"/>
                <a:gridCol w="1799325"/>
              </a:tblGrid>
              <a:tr h="306825">
                <a:tc>
                  <a:txBody>
                    <a:bodyPr/>
                    <a:lstStyle/>
                    <a:p>
                      <a:pPr indent="0" lvl="0" marL="0" rtl="0" algn="l">
                        <a:spcBef>
                          <a:spcPts val="0"/>
                        </a:spcBef>
                        <a:spcAft>
                          <a:spcPts val="0"/>
                        </a:spcAft>
                        <a:buNone/>
                      </a:pPr>
                      <a:r>
                        <a:rPr b="1" lang="en-IN" sz="1200"/>
                        <a:t>S.no</a:t>
                      </a:r>
                      <a:endParaRPr b="1" sz="1200"/>
                    </a:p>
                  </a:txBody>
                  <a:tcPr marT="91425" marB="91425" marR="91425" marL="91425"/>
                </a:tc>
                <a:tc>
                  <a:txBody>
                    <a:bodyPr/>
                    <a:lstStyle/>
                    <a:p>
                      <a:pPr indent="0" lvl="0" marL="0" rtl="0" algn="l">
                        <a:spcBef>
                          <a:spcPts val="0"/>
                        </a:spcBef>
                        <a:spcAft>
                          <a:spcPts val="0"/>
                        </a:spcAft>
                        <a:buNone/>
                      </a:pPr>
                      <a:r>
                        <a:rPr b="1" lang="en-IN" sz="1200"/>
                        <a:t>Title</a:t>
                      </a:r>
                      <a:endParaRPr b="1" sz="1200"/>
                    </a:p>
                  </a:txBody>
                  <a:tcPr marT="91425" marB="91425" marR="91425" marL="91425"/>
                </a:tc>
                <a:tc>
                  <a:txBody>
                    <a:bodyPr/>
                    <a:lstStyle/>
                    <a:p>
                      <a:pPr indent="0" lvl="0" marL="0" rtl="0" algn="l">
                        <a:spcBef>
                          <a:spcPts val="0"/>
                        </a:spcBef>
                        <a:spcAft>
                          <a:spcPts val="0"/>
                        </a:spcAft>
                        <a:buNone/>
                      </a:pPr>
                      <a:r>
                        <a:rPr b="1" lang="en-IN" sz="1200"/>
                        <a:t>Objectives</a:t>
                      </a:r>
                      <a:endParaRPr b="1" sz="1200"/>
                    </a:p>
                  </a:txBody>
                  <a:tcPr marT="91425" marB="91425" marR="91425" marL="91425"/>
                </a:tc>
                <a:tc>
                  <a:txBody>
                    <a:bodyPr/>
                    <a:lstStyle/>
                    <a:p>
                      <a:pPr indent="0" lvl="0" marL="0" rtl="0" algn="l">
                        <a:spcBef>
                          <a:spcPts val="0"/>
                        </a:spcBef>
                        <a:spcAft>
                          <a:spcPts val="0"/>
                        </a:spcAft>
                        <a:buNone/>
                      </a:pPr>
                      <a:r>
                        <a:rPr b="1" lang="en-IN" sz="1200"/>
                        <a:t>Year</a:t>
                      </a:r>
                      <a:endParaRPr b="1" sz="1200"/>
                    </a:p>
                  </a:txBody>
                  <a:tcPr marT="91425" marB="91425" marR="91425" marL="91425"/>
                </a:tc>
                <a:tc>
                  <a:txBody>
                    <a:bodyPr/>
                    <a:lstStyle/>
                    <a:p>
                      <a:pPr indent="0" lvl="0" marL="0" rtl="0" algn="l">
                        <a:spcBef>
                          <a:spcPts val="0"/>
                        </a:spcBef>
                        <a:spcAft>
                          <a:spcPts val="0"/>
                        </a:spcAft>
                        <a:buNone/>
                      </a:pPr>
                      <a:r>
                        <a:rPr b="1" lang="en-IN" sz="1200"/>
                        <a:t>Techniques Used</a:t>
                      </a:r>
                      <a:endParaRPr b="1" sz="1200"/>
                    </a:p>
                  </a:txBody>
                  <a:tcPr marT="91425" marB="91425" marR="91425" marL="91425"/>
                </a:tc>
                <a:tc>
                  <a:txBody>
                    <a:bodyPr/>
                    <a:lstStyle/>
                    <a:p>
                      <a:pPr indent="0" lvl="0" marL="0" rtl="0" algn="l">
                        <a:spcBef>
                          <a:spcPts val="0"/>
                        </a:spcBef>
                        <a:spcAft>
                          <a:spcPts val="0"/>
                        </a:spcAft>
                        <a:buNone/>
                      </a:pPr>
                      <a:r>
                        <a:rPr b="1" lang="en-IN" sz="1200"/>
                        <a:t>Results</a:t>
                      </a:r>
                      <a:endParaRPr b="1" sz="1200"/>
                    </a:p>
                  </a:txBody>
                  <a:tcPr marT="91425" marB="91425" marR="91425" marL="91425"/>
                </a:tc>
              </a:tr>
              <a:tr h="1088875">
                <a:tc>
                  <a:txBody>
                    <a:bodyPr/>
                    <a:lstStyle/>
                    <a:p>
                      <a:pPr indent="0" lvl="0" marL="0" rtl="0" algn="l">
                        <a:spcBef>
                          <a:spcPts val="0"/>
                        </a:spcBef>
                        <a:spcAft>
                          <a:spcPts val="0"/>
                        </a:spcAft>
                        <a:buNone/>
                      </a:pPr>
                      <a:r>
                        <a:rPr lang="en-IN" sz="1000"/>
                        <a:t>1.</a:t>
                      </a:r>
                      <a:endParaRPr sz="1000"/>
                    </a:p>
                  </a:txBody>
                  <a:tcPr marT="91425" marB="91425" marR="91425" marL="91425"/>
                </a:tc>
                <a:tc>
                  <a:txBody>
                    <a:bodyPr/>
                    <a:lstStyle/>
                    <a:p>
                      <a:pPr indent="0" lvl="0" marL="0" rtl="0" algn="l">
                        <a:spcBef>
                          <a:spcPts val="0"/>
                        </a:spcBef>
                        <a:spcAft>
                          <a:spcPts val="0"/>
                        </a:spcAft>
                        <a:buNone/>
                      </a:pPr>
                      <a:r>
                        <a:rPr lang="en-IN" sz="900"/>
                        <a:t>AI-Driven Anomaly Detection in Network Monitoring Techniques and Tools</a:t>
                      </a:r>
                      <a:endParaRPr sz="900"/>
                    </a:p>
                  </a:txBody>
                  <a:tcPr marT="91425" marB="91425" marR="91425" marL="91425"/>
                </a:tc>
                <a:tc>
                  <a:txBody>
                    <a:bodyPr/>
                    <a:lstStyle/>
                    <a:p>
                      <a:pPr indent="0" lvl="0" marL="0" rtl="0" algn="l">
                        <a:spcBef>
                          <a:spcPts val="0"/>
                        </a:spcBef>
                        <a:spcAft>
                          <a:spcPts val="0"/>
                        </a:spcAft>
                        <a:buNone/>
                      </a:pPr>
                      <a:r>
                        <a:rPr lang="en-IN" sz="900"/>
                        <a:t>Examine how AI and machine learning techniques can improve anomaly detection capabilities for network monitoring systems.</a:t>
                      </a:r>
                      <a:endParaRPr sz="900"/>
                    </a:p>
                  </a:txBody>
                  <a:tcPr marT="91425" marB="91425" marR="91425" marL="91425"/>
                </a:tc>
                <a:tc>
                  <a:txBody>
                    <a:bodyPr/>
                    <a:lstStyle/>
                    <a:p>
                      <a:pPr indent="0" lvl="0" marL="0" rtl="0" algn="l">
                        <a:spcBef>
                          <a:spcPts val="0"/>
                        </a:spcBef>
                        <a:spcAft>
                          <a:spcPts val="0"/>
                        </a:spcAft>
                        <a:buNone/>
                      </a:pPr>
                      <a:r>
                        <a:rPr lang="en-IN" sz="900"/>
                        <a:t>2024</a:t>
                      </a:r>
                      <a:endParaRPr sz="900"/>
                    </a:p>
                  </a:txBody>
                  <a:tcPr marT="91425" marB="91425" marR="91425" marL="91425"/>
                </a:tc>
                <a:tc>
                  <a:txBody>
                    <a:bodyPr/>
                    <a:lstStyle/>
                    <a:p>
                      <a:pPr indent="0" lvl="0" marL="0" rtl="0" algn="l">
                        <a:spcBef>
                          <a:spcPts val="0"/>
                        </a:spcBef>
                        <a:spcAft>
                          <a:spcPts val="0"/>
                        </a:spcAft>
                        <a:buNone/>
                      </a:pPr>
                      <a:r>
                        <a:rPr lang="en-IN" sz="900"/>
                        <a:t>Clustering, Isolation Forest, Autoencoders, Recurrent Neural Networks (RNNs), Machine Learning Models</a:t>
                      </a:r>
                      <a:endParaRPr sz="900"/>
                    </a:p>
                  </a:txBody>
                  <a:tcPr marT="91425" marB="91425" marR="91425" marL="91425"/>
                </a:tc>
                <a:tc>
                  <a:txBody>
                    <a:bodyPr/>
                    <a:lstStyle/>
                    <a:p>
                      <a:pPr indent="0" lvl="0" marL="0" rtl="0" algn="l">
                        <a:spcBef>
                          <a:spcPts val="0"/>
                        </a:spcBef>
                        <a:spcAft>
                          <a:spcPts val="0"/>
                        </a:spcAft>
                        <a:buNone/>
                      </a:pPr>
                      <a:r>
                        <a:rPr lang="en-IN" sz="900"/>
                        <a:t>AI-driven approach improved detection rates of synthetic network attacks compared to traditional threshold monitoring; achieved an average detection rate of 89% with a 2.4% false positive rate.</a:t>
                      </a:r>
                      <a:endParaRPr sz="900"/>
                    </a:p>
                  </a:txBody>
                  <a:tcPr marT="91425" marB="91425" marR="91425" marL="91425"/>
                </a:tc>
              </a:tr>
              <a:tr h="413225">
                <a:tc>
                  <a:txBody>
                    <a:bodyPr/>
                    <a:lstStyle/>
                    <a:p>
                      <a:pPr indent="0" lvl="0" marL="0" rtl="0" algn="l">
                        <a:spcBef>
                          <a:spcPts val="0"/>
                        </a:spcBef>
                        <a:spcAft>
                          <a:spcPts val="0"/>
                        </a:spcAft>
                        <a:buNone/>
                      </a:pPr>
                      <a:r>
                        <a:rPr lang="en-IN" sz="1000"/>
                        <a:t>2.</a:t>
                      </a:r>
                      <a:endParaRPr sz="1000"/>
                    </a:p>
                  </a:txBody>
                  <a:tcPr marT="91425" marB="91425" marR="91425" marL="91425"/>
                </a:tc>
                <a:tc>
                  <a:txBody>
                    <a:bodyPr/>
                    <a:lstStyle/>
                    <a:p>
                      <a:pPr indent="0" lvl="0" marL="0" rtl="0" algn="l">
                        <a:spcBef>
                          <a:spcPts val="0"/>
                        </a:spcBef>
                        <a:spcAft>
                          <a:spcPts val="0"/>
                        </a:spcAft>
                        <a:buNone/>
                      </a:pPr>
                      <a:r>
                        <a:rPr lang="en-IN" sz="900"/>
                        <a:t>Anomaly Detection in Cloud Network: A Review</a:t>
                      </a:r>
                      <a:endParaRPr sz="900"/>
                    </a:p>
                  </a:txBody>
                  <a:tcPr marT="91425" marB="91425" marR="91425" marL="91425"/>
                </a:tc>
                <a:tc>
                  <a:txBody>
                    <a:bodyPr/>
                    <a:lstStyle/>
                    <a:p>
                      <a:pPr indent="0" lvl="0" marL="0" rtl="0" algn="l">
                        <a:spcBef>
                          <a:spcPts val="0"/>
                        </a:spcBef>
                        <a:spcAft>
                          <a:spcPts val="0"/>
                        </a:spcAft>
                        <a:buNone/>
                      </a:pPr>
                      <a:r>
                        <a:rPr lang="en-IN" sz="900"/>
                        <a:t>Review various strategies, datasets, and challenges associated with anomaly detection in cloud networks, and discuss future directions in the field.</a:t>
                      </a:r>
                      <a:endParaRPr sz="900"/>
                    </a:p>
                  </a:txBody>
                  <a:tcPr marT="91425" marB="91425" marR="91425" marL="91425"/>
                </a:tc>
                <a:tc>
                  <a:txBody>
                    <a:bodyPr/>
                    <a:lstStyle/>
                    <a:p>
                      <a:pPr indent="0" lvl="0" marL="0" rtl="0" algn="l">
                        <a:spcBef>
                          <a:spcPts val="0"/>
                        </a:spcBef>
                        <a:spcAft>
                          <a:spcPts val="0"/>
                        </a:spcAft>
                        <a:buNone/>
                      </a:pPr>
                      <a:r>
                        <a:rPr lang="en-IN" sz="900"/>
                        <a:t>2024</a:t>
                      </a:r>
                      <a:endParaRPr sz="900"/>
                    </a:p>
                  </a:txBody>
                  <a:tcPr marT="91425" marB="91425" marR="91425" marL="91425"/>
                </a:tc>
                <a:tc>
                  <a:txBody>
                    <a:bodyPr/>
                    <a:lstStyle/>
                    <a:p>
                      <a:pPr indent="0" lvl="0" marL="0" rtl="0" algn="l">
                        <a:spcBef>
                          <a:spcPts val="0"/>
                        </a:spcBef>
                        <a:spcAft>
                          <a:spcPts val="0"/>
                        </a:spcAft>
                        <a:buNone/>
                      </a:pPr>
                      <a:r>
                        <a:rPr lang="en-IN" sz="900"/>
                        <a:t>Machine Learning, Deep Learning, Fuzzy Classifier Ensembles, Dynamic Weighting, LSTM, NLP, Graph-based Learning</a:t>
                      </a:r>
                      <a:endParaRPr sz="900"/>
                    </a:p>
                  </a:txBody>
                  <a:tcPr marT="91425" marB="91425" marR="91425" marL="91425"/>
                </a:tc>
                <a:tc>
                  <a:txBody>
                    <a:bodyPr/>
                    <a:lstStyle/>
                    <a:p>
                      <a:pPr indent="0" lvl="0" marL="0" rtl="0" algn="l">
                        <a:spcBef>
                          <a:spcPts val="0"/>
                        </a:spcBef>
                        <a:spcAft>
                          <a:spcPts val="0"/>
                        </a:spcAft>
                        <a:buNone/>
                      </a:pPr>
                      <a:r>
                        <a:rPr lang="en-IN" sz="900"/>
                        <a:t>Reviewed multiple approaches, with some methods achieving up to 99.9% accuracy in detecting anomalies in cloud environments, though challenges such as false alarms and parameter tuning persist.</a:t>
                      </a:r>
                      <a:endParaRPr sz="900"/>
                    </a:p>
                  </a:txBody>
                  <a:tcPr marT="91425" marB="91425" marR="91425" marL="91425"/>
                </a:tc>
              </a:tr>
              <a:tr h="413225">
                <a:tc>
                  <a:txBody>
                    <a:bodyPr/>
                    <a:lstStyle/>
                    <a:p>
                      <a:pPr indent="0" lvl="0" marL="0" rtl="0" algn="l">
                        <a:spcBef>
                          <a:spcPts val="0"/>
                        </a:spcBef>
                        <a:spcAft>
                          <a:spcPts val="0"/>
                        </a:spcAft>
                        <a:buNone/>
                      </a:pPr>
                      <a:r>
                        <a:rPr lang="en-IN" sz="1000"/>
                        <a:t>3.</a:t>
                      </a:r>
                      <a:endParaRPr sz="1000"/>
                    </a:p>
                  </a:txBody>
                  <a:tcPr marT="91425" marB="91425" marR="91425" marL="91425"/>
                </a:tc>
                <a:tc>
                  <a:txBody>
                    <a:bodyPr/>
                    <a:lstStyle/>
                    <a:p>
                      <a:pPr indent="0" lvl="0" marL="0" rtl="0" algn="l">
                        <a:spcBef>
                          <a:spcPts val="0"/>
                        </a:spcBef>
                        <a:spcAft>
                          <a:spcPts val="0"/>
                        </a:spcAft>
                        <a:buNone/>
                      </a:pPr>
                      <a:r>
                        <a:rPr lang="en-IN" sz="900"/>
                        <a:t>Network Intrusion Anomaly Detection Model Based on Multiclassifier Fusion Technology</a:t>
                      </a:r>
                      <a:endParaRPr sz="900"/>
                    </a:p>
                  </a:txBody>
                  <a:tcPr marT="91425" marB="91425" marR="91425" marL="91425"/>
                </a:tc>
                <a:tc>
                  <a:txBody>
                    <a:bodyPr/>
                    <a:lstStyle/>
                    <a:p>
                      <a:pPr indent="0" lvl="0" marL="0" rtl="0" algn="l">
                        <a:spcBef>
                          <a:spcPts val="0"/>
                        </a:spcBef>
                        <a:spcAft>
                          <a:spcPts val="0"/>
                        </a:spcAft>
                        <a:buNone/>
                      </a:pPr>
                      <a:r>
                        <a:rPr lang="en-IN" sz="900"/>
                        <a:t>Develop a network anomaly detection model that enhances the accuracy of unsupervised detection methods by fusing multiple classifiers.</a:t>
                      </a:r>
                      <a:endParaRPr sz="900"/>
                    </a:p>
                  </a:txBody>
                  <a:tcPr marT="91425" marB="91425" marR="91425" marL="91425"/>
                </a:tc>
                <a:tc>
                  <a:txBody>
                    <a:bodyPr/>
                    <a:lstStyle/>
                    <a:p>
                      <a:pPr indent="0" lvl="0" marL="0" rtl="0" algn="l">
                        <a:spcBef>
                          <a:spcPts val="0"/>
                        </a:spcBef>
                        <a:spcAft>
                          <a:spcPts val="0"/>
                        </a:spcAft>
                        <a:buNone/>
                      </a:pPr>
                      <a:r>
                        <a:rPr lang="en-IN" sz="900"/>
                        <a:t>2023</a:t>
                      </a:r>
                      <a:endParaRPr sz="900"/>
                    </a:p>
                  </a:txBody>
                  <a:tcPr marT="91425" marB="91425" marR="91425" marL="91425"/>
                </a:tc>
                <a:tc>
                  <a:txBody>
                    <a:bodyPr/>
                    <a:lstStyle/>
                    <a:p>
                      <a:pPr indent="0" lvl="0" marL="0" rtl="0" algn="l">
                        <a:spcBef>
                          <a:spcPts val="0"/>
                        </a:spcBef>
                        <a:spcAft>
                          <a:spcPts val="0"/>
                        </a:spcAft>
                        <a:buNone/>
                      </a:pPr>
                      <a:r>
                        <a:rPr lang="en-IN" sz="900"/>
                        <a:t>Unsupervised Machine Learning, Multiclassifier Fusion (Majority Vote, Weighted Majority Vote, Naive Bayes)</a:t>
                      </a:r>
                      <a:endParaRPr sz="900"/>
                    </a:p>
                  </a:txBody>
                  <a:tcPr marT="91425" marB="91425" marR="91425" marL="91425"/>
                </a:tc>
                <a:tc>
                  <a:txBody>
                    <a:bodyPr/>
                    <a:lstStyle/>
                    <a:p>
                      <a:pPr indent="0" lvl="0" marL="0" rtl="0" algn="l">
                        <a:spcBef>
                          <a:spcPts val="0"/>
                        </a:spcBef>
                        <a:spcAft>
                          <a:spcPts val="0"/>
                        </a:spcAft>
                        <a:buNone/>
                      </a:pPr>
                      <a:r>
                        <a:rPr lang="en-IN" sz="900"/>
                        <a:t>The fusion model, particularly with Naive Bayes, outperformed individual classifiers in terms of RECALL and AUC across three public datasets, showing better robustness and stability.</a:t>
                      </a:r>
                      <a:endParaRPr sz="900"/>
                    </a:p>
                  </a:txBody>
                  <a:tcPr marT="91425" marB="91425" marR="91425" marL="91425"/>
                </a:tc>
              </a:tr>
              <a:tr h="413225">
                <a:tc>
                  <a:txBody>
                    <a:bodyPr/>
                    <a:lstStyle/>
                    <a:p>
                      <a:pPr indent="0" lvl="0" marL="0" rtl="0" algn="l">
                        <a:spcBef>
                          <a:spcPts val="0"/>
                        </a:spcBef>
                        <a:spcAft>
                          <a:spcPts val="0"/>
                        </a:spcAft>
                        <a:buNone/>
                      </a:pPr>
                      <a:r>
                        <a:rPr lang="en-IN" sz="1000"/>
                        <a:t>4.</a:t>
                      </a:r>
                      <a:endParaRPr sz="1000"/>
                    </a:p>
                  </a:txBody>
                  <a:tcPr marT="91425" marB="91425" marR="91425" marL="91425"/>
                </a:tc>
                <a:tc>
                  <a:txBody>
                    <a:bodyPr/>
                    <a:lstStyle/>
                    <a:p>
                      <a:pPr indent="0" lvl="0" marL="0" rtl="0" algn="l">
                        <a:spcBef>
                          <a:spcPts val="0"/>
                        </a:spcBef>
                        <a:spcAft>
                          <a:spcPts val="0"/>
                        </a:spcAft>
                        <a:buNone/>
                      </a:pPr>
                      <a:r>
                        <a:rPr lang="en-IN" sz="900"/>
                        <a:t>A Survey on Intrusion Detection Systems</a:t>
                      </a:r>
                      <a:endParaRPr sz="900"/>
                    </a:p>
                  </a:txBody>
                  <a:tcPr marT="91425" marB="91425" marR="91425" marL="91425"/>
                </a:tc>
                <a:tc>
                  <a:txBody>
                    <a:bodyPr/>
                    <a:lstStyle/>
                    <a:p>
                      <a:pPr indent="0" lvl="0" marL="0" rtl="0" algn="l">
                        <a:spcBef>
                          <a:spcPts val="0"/>
                        </a:spcBef>
                        <a:spcAft>
                          <a:spcPts val="0"/>
                        </a:spcAft>
                        <a:buNone/>
                      </a:pPr>
                      <a:r>
                        <a:rPr lang="en-IN" sz="900"/>
                        <a:t>Review different types of intrusion detection systems (IDS) and explore their challenges and future directions.</a:t>
                      </a:r>
                      <a:endParaRPr sz="900"/>
                    </a:p>
                  </a:txBody>
                  <a:tcPr marT="91425" marB="91425" marR="91425" marL="91425"/>
                </a:tc>
                <a:tc>
                  <a:txBody>
                    <a:bodyPr/>
                    <a:lstStyle/>
                    <a:p>
                      <a:pPr indent="0" lvl="0" marL="0" rtl="0" algn="l">
                        <a:spcBef>
                          <a:spcPts val="0"/>
                        </a:spcBef>
                        <a:spcAft>
                          <a:spcPts val="0"/>
                        </a:spcAft>
                        <a:buNone/>
                      </a:pPr>
                      <a:r>
                        <a:rPr lang="en-IN" sz="900"/>
                        <a:t>2023</a:t>
                      </a:r>
                      <a:endParaRPr sz="900"/>
                    </a:p>
                  </a:txBody>
                  <a:tcPr marT="91425" marB="91425" marR="91425" marL="91425"/>
                </a:tc>
                <a:tc>
                  <a:txBody>
                    <a:bodyPr/>
                    <a:lstStyle/>
                    <a:p>
                      <a:pPr indent="0" lvl="0" marL="0" rtl="0" algn="l">
                        <a:spcBef>
                          <a:spcPts val="0"/>
                        </a:spcBef>
                        <a:spcAft>
                          <a:spcPts val="0"/>
                        </a:spcAft>
                        <a:buNone/>
                      </a:pPr>
                      <a:r>
                        <a:rPr lang="en-IN" sz="900"/>
                        <a:t>Signature-based IDS, Anomaly-based IDS, Hybrid IDS, Machine Learning, Deep Learning</a:t>
                      </a:r>
                      <a:endParaRPr sz="900"/>
                    </a:p>
                  </a:txBody>
                  <a:tcPr marT="91425" marB="91425" marR="91425" marL="91425"/>
                </a:tc>
                <a:tc>
                  <a:txBody>
                    <a:bodyPr/>
                    <a:lstStyle/>
                    <a:p>
                      <a:pPr indent="0" lvl="0" marL="0" rtl="0" algn="l">
                        <a:spcBef>
                          <a:spcPts val="0"/>
                        </a:spcBef>
                        <a:spcAft>
                          <a:spcPts val="0"/>
                        </a:spcAft>
                        <a:buNone/>
                      </a:pPr>
                      <a:r>
                        <a:rPr lang="en-IN" sz="900"/>
                        <a:t>Provides a comprehensive overview of IDS, identifies key challenges such as high false positive rates, and discusses the potential of hybrid IDS in improving detection accuracy.</a:t>
                      </a:r>
                      <a:endParaRPr sz="900"/>
                    </a:p>
                  </a:txBody>
                  <a:tcPr marT="91425" marB="91425" marR="91425" marL="91425"/>
                </a:tc>
              </a:tr>
              <a:tr h="413225">
                <a:tc>
                  <a:txBody>
                    <a:bodyPr/>
                    <a:lstStyle/>
                    <a:p>
                      <a:pPr indent="0" lvl="0" marL="0" rtl="0" algn="l">
                        <a:spcBef>
                          <a:spcPts val="0"/>
                        </a:spcBef>
                        <a:spcAft>
                          <a:spcPts val="0"/>
                        </a:spcAft>
                        <a:buNone/>
                      </a:pPr>
                      <a:r>
                        <a:rPr lang="en-IN" sz="1000"/>
                        <a:t>5.</a:t>
                      </a:r>
                      <a:endParaRPr sz="1000"/>
                    </a:p>
                  </a:txBody>
                  <a:tcPr marT="91425" marB="91425" marR="91425" marL="91425"/>
                </a:tc>
                <a:tc>
                  <a:txBody>
                    <a:bodyPr/>
                    <a:lstStyle/>
                    <a:p>
                      <a:pPr indent="0" lvl="0" marL="0" rtl="0" algn="l">
                        <a:spcBef>
                          <a:spcPts val="0"/>
                        </a:spcBef>
                        <a:spcAft>
                          <a:spcPts val="0"/>
                        </a:spcAft>
                        <a:buNone/>
                      </a:pPr>
                      <a:r>
                        <a:rPr lang="en-IN" sz="900"/>
                        <a:t>Machine Learning in Anomaly Detection for Cybersecurity</a:t>
                      </a:r>
                      <a:endParaRPr sz="900"/>
                    </a:p>
                  </a:txBody>
                  <a:tcPr marT="91425" marB="91425" marR="91425" marL="91425"/>
                </a:tc>
                <a:tc>
                  <a:txBody>
                    <a:bodyPr/>
                    <a:lstStyle/>
                    <a:p>
                      <a:pPr indent="0" lvl="0" marL="0" rtl="0" algn="l">
                        <a:spcBef>
                          <a:spcPts val="0"/>
                        </a:spcBef>
                        <a:spcAft>
                          <a:spcPts val="0"/>
                        </a:spcAft>
                        <a:buNone/>
                      </a:pPr>
                      <a:r>
                        <a:rPr lang="en-IN" sz="900"/>
                        <a:t>Analyze the application of machine learning techniques in detecting anomalies in cybersecurity systems.</a:t>
                      </a:r>
                      <a:endParaRPr sz="900"/>
                    </a:p>
                  </a:txBody>
                  <a:tcPr marT="91425" marB="91425" marR="91425" marL="91425"/>
                </a:tc>
                <a:tc>
                  <a:txBody>
                    <a:bodyPr/>
                    <a:lstStyle/>
                    <a:p>
                      <a:pPr indent="0" lvl="0" marL="0" rtl="0" algn="l">
                        <a:spcBef>
                          <a:spcPts val="0"/>
                        </a:spcBef>
                        <a:spcAft>
                          <a:spcPts val="0"/>
                        </a:spcAft>
                        <a:buNone/>
                      </a:pPr>
                      <a:r>
                        <a:rPr lang="en-IN" sz="900"/>
                        <a:t>2023</a:t>
                      </a:r>
                      <a:endParaRPr sz="900"/>
                    </a:p>
                  </a:txBody>
                  <a:tcPr marT="91425" marB="91425" marR="91425" marL="91425"/>
                </a:tc>
                <a:tc>
                  <a:txBody>
                    <a:bodyPr/>
                    <a:lstStyle/>
                    <a:p>
                      <a:pPr indent="0" lvl="0" marL="0" rtl="0" algn="l">
                        <a:spcBef>
                          <a:spcPts val="0"/>
                        </a:spcBef>
                        <a:spcAft>
                          <a:spcPts val="0"/>
                        </a:spcAft>
                        <a:buNone/>
                      </a:pPr>
                      <a:r>
                        <a:rPr lang="en-IN" sz="900"/>
                        <a:t>Support Vector Machines (SVM), Neural Networks, Clustering, PCA</a:t>
                      </a:r>
                      <a:endParaRPr sz="900"/>
                    </a:p>
                  </a:txBody>
                  <a:tcPr marT="91425" marB="91425" marR="91425" marL="91425"/>
                </a:tc>
                <a:tc>
                  <a:txBody>
                    <a:bodyPr/>
                    <a:lstStyle/>
                    <a:p>
                      <a:pPr indent="0" lvl="0" marL="0" rtl="0" algn="l">
                        <a:spcBef>
                          <a:spcPts val="0"/>
                        </a:spcBef>
                        <a:spcAft>
                          <a:spcPts val="0"/>
                        </a:spcAft>
                        <a:buNone/>
                      </a:pPr>
                      <a:r>
                        <a:rPr lang="en-IN" sz="900"/>
                        <a:t>ML techniques showed improvement in detection accuracy, but challenges like feature selection and real-time processing remain.</a:t>
                      </a:r>
                      <a:endParaRPr sz="900"/>
                    </a:p>
                  </a:txBody>
                  <a:tcPr marT="91425" marB="91425" marR="91425" marL="91425"/>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g2fb31e1defb_0_9"/>
          <p:cNvSpPr txBox="1"/>
          <p:nvPr>
            <p:ph type="title"/>
          </p:nvPr>
        </p:nvSpPr>
        <p:spPr>
          <a:xfrm>
            <a:off x="531150" y="-463774"/>
            <a:ext cx="7886700" cy="13257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3300"/>
              <a:buFont typeface="Calibri"/>
              <a:buNone/>
            </a:pPr>
            <a:r>
              <a:rPr b="1" lang="en-IN"/>
              <a:t>Literature Review</a:t>
            </a:r>
            <a:endParaRPr b="1"/>
          </a:p>
        </p:txBody>
      </p:sp>
      <p:sp>
        <p:nvSpPr>
          <p:cNvPr id="166" name="Google Shape;166;g2fb31e1defb_0_9"/>
          <p:cNvSpPr txBox="1"/>
          <p:nvPr>
            <p:ph idx="10" type="dt"/>
          </p:nvPr>
        </p:nvSpPr>
        <p:spPr>
          <a:xfrm>
            <a:off x="628650" y="6356351"/>
            <a:ext cx="2057400" cy="3651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IN"/>
              <a:t>12-08-2024</a:t>
            </a:r>
            <a:endParaRPr/>
          </a:p>
        </p:txBody>
      </p:sp>
      <p:sp>
        <p:nvSpPr>
          <p:cNvPr id="167" name="Google Shape;167;g2fb31e1defb_0_9"/>
          <p:cNvSpPr txBox="1"/>
          <p:nvPr>
            <p:ph idx="11" type="ftr"/>
          </p:nvPr>
        </p:nvSpPr>
        <p:spPr>
          <a:xfrm>
            <a:off x="3028950" y="6356351"/>
            <a:ext cx="30861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IN"/>
              <a:t>Department of Computer Science and Engineering</a:t>
            </a:r>
            <a:endParaRPr/>
          </a:p>
        </p:txBody>
      </p:sp>
      <p:sp>
        <p:nvSpPr>
          <p:cNvPr id="168" name="Google Shape;168;g2fb31e1defb_0_9"/>
          <p:cNvSpPr txBox="1"/>
          <p:nvPr>
            <p:ph idx="12" type="sldNum"/>
          </p:nvPr>
        </p:nvSpPr>
        <p:spPr>
          <a:xfrm>
            <a:off x="6457950" y="6356351"/>
            <a:ext cx="20574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900"/>
              <a:buNone/>
            </a:pPr>
            <a:fld id="{00000000-1234-1234-1234-123412341234}" type="slidenum">
              <a:rPr lang="en-IN"/>
              <a:t>‹#›</a:t>
            </a:fld>
            <a:endParaRPr/>
          </a:p>
        </p:txBody>
      </p:sp>
      <p:graphicFrame>
        <p:nvGraphicFramePr>
          <p:cNvPr id="169" name="Google Shape;169;g2fb31e1defb_0_9"/>
          <p:cNvGraphicFramePr/>
          <p:nvPr/>
        </p:nvGraphicFramePr>
        <p:xfrm>
          <a:off x="329275" y="573200"/>
          <a:ext cx="3000000" cy="3000000"/>
        </p:xfrm>
        <a:graphic>
          <a:graphicData uri="http://schemas.openxmlformats.org/drawingml/2006/table">
            <a:tbl>
              <a:tblPr>
                <a:noFill/>
                <a:tableStyleId>{A64C9D80-B422-43A6-8D97-D25B0DB9AD43}</a:tableStyleId>
              </a:tblPr>
              <a:tblGrid>
                <a:gridCol w="642975"/>
                <a:gridCol w="1612200"/>
                <a:gridCol w="1796225"/>
                <a:gridCol w="728875"/>
                <a:gridCol w="1931175"/>
                <a:gridCol w="1857600"/>
              </a:tblGrid>
              <a:tr h="463750">
                <a:tc>
                  <a:txBody>
                    <a:bodyPr/>
                    <a:lstStyle/>
                    <a:p>
                      <a:pPr indent="0" lvl="0" marL="0" rtl="0" algn="l">
                        <a:spcBef>
                          <a:spcPts val="0"/>
                        </a:spcBef>
                        <a:spcAft>
                          <a:spcPts val="0"/>
                        </a:spcAft>
                        <a:buNone/>
                      </a:pPr>
                      <a:r>
                        <a:rPr b="1" lang="en-IN"/>
                        <a:t>S.no</a:t>
                      </a:r>
                      <a:endParaRPr b="1"/>
                    </a:p>
                  </a:txBody>
                  <a:tcPr marT="91425" marB="91425" marR="91425" marL="91425"/>
                </a:tc>
                <a:tc>
                  <a:txBody>
                    <a:bodyPr/>
                    <a:lstStyle/>
                    <a:p>
                      <a:pPr indent="0" lvl="0" marL="0" rtl="0" algn="l">
                        <a:spcBef>
                          <a:spcPts val="0"/>
                        </a:spcBef>
                        <a:spcAft>
                          <a:spcPts val="0"/>
                        </a:spcAft>
                        <a:buNone/>
                      </a:pPr>
                      <a:r>
                        <a:rPr b="1" lang="en-IN"/>
                        <a:t>Title</a:t>
                      </a:r>
                      <a:endParaRPr b="1"/>
                    </a:p>
                  </a:txBody>
                  <a:tcPr marT="91425" marB="91425" marR="91425" marL="91425"/>
                </a:tc>
                <a:tc>
                  <a:txBody>
                    <a:bodyPr/>
                    <a:lstStyle/>
                    <a:p>
                      <a:pPr indent="0" lvl="0" marL="0" rtl="0" algn="l">
                        <a:spcBef>
                          <a:spcPts val="0"/>
                        </a:spcBef>
                        <a:spcAft>
                          <a:spcPts val="0"/>
                        </a:spcAft>
                        <a:buNone/>
                      </a:pPr>
                      <a:r>
                        <a:rPr b="1" lang="en-IN"/>
                        <a:t>Objectives</a:t>
                      </a:r>
                      <a:endParaRPr b="1"/>
                    </a:p>
                  </a:txBody>
                  <a:tcPr marT="91425" marB="91425" marR="91425" marL="91425"/>
                </a:tc>
                <a:tc>
                  <a:txBody>
                    <a:bodyPr/>
                    <a:lstStyle/>
                    <a:p>
                      <a:pPr indent="0" lvl="0" marL="0" rtl="0" algn="l">
                        <a:spcBef>
                          <a:spcPts val="0"/>
                        </a:spcBef>
                        <a:spcAft>
                          <a:spcPts val="0"/>
                        </a:spcAft>
                        <a:buNone/>
                      </a:pPr>
                      <a:r>
                        <a:rPr b="1" lang="en-IN"/>
                        <a:t>Year</a:t>
                      </a:r>
                      <a:endParaRPr b="1"/>
                    </a:p>
                  </a:txBody>
                  <a:tcPr marT="91425" marB="91425" marR="91425" marL="91425"/>
                </a:tc>
                <a:tc>
                  <a:txBody>
                    <a:bodyPr/>
                    <a:lstStyle/>
                    <a:p>
                      <a:pPr indent="0" lvl="0" marL="0" rtl="0" algn="l">
                        <a:spcBef>
                          <a:spcPts val="0"/>
                        </a:spcBef>
                        <a:spcAft>
                          <a:spcPts val="0"/>
                        </a:spcAft>
                        <a:buNone/>
                      </a:pPr>
                      <a:r>
                        <a:rPr b="1" lang="en-IN"/>
                        <a:t>Techniques Used</a:t>
                      </a:r>
                      <a:endParaRPr b="1"/>
                    </a:p>
                  </a:txBody>
                  <a:tcPr marT="91425" marB="91425" marR="91425" marL="91425"/>
                </a:tc>
                <a:tc>
                  <a:txBody>
                    <a:bodyPr/>
                    <a:lstStyle/>
                    <a:p>
                      <a:pPr indent="0" lvl="0" marL="0" rtl="0" algn="l">
                        <a:spcBef>
                          <a:spcPts val="0"/>
                        </a:spcBef>
                        <a:spcAft>
                          <a:spcPts val="0"/>
                        </a:spcAft>
                        <a:buNone/>
                      </a:pPr>
                      <a:r>
                        <a:rPr b="1" lang="en-IN"/>
                        <a:t>Results</a:t>
                      </a:r>
                      <a:endParaRPr b="1"/>
                    </a:p>
                  </a:txBody>
                  <a:tcPr marT="91425" marB="91425" marR="91425" marL="91425"/>
                </a:tc>
              </a:tr>
              <a:tr h="997650">
                <a:tc>
                  <a:txBody>
                    <a:bodyPr/>
                    <a:lstStyle/>
                    <a:p>
                      <a:pPr indent="0" lvl="0" marL="0" rtl="0" algn="l">
                        <a:spcBef>
                          <a:spcPts val="0"/>
                        </a:spcBef>
                        <a:spcAft>
                          <a:spcPts val="0"/>
                        </a:spcAft>
                        <a:buNone/>
                      </a:pPr>
                      <a:r>
                        <a:rPr lang="en-IN" sz="1000"/>
                        <a:t>6.</a:t>
                      </a:r>
                      <a:endParaRPr sz="1000"/>
                    </a:p>
                  </a:txBody>
                  <a:tcPr marT="91425" marB="91425" marR="91425" marL="91425"/>
                </a:tc>
                <a:tc>
                  <a:txBody>
                    <a:bodyPr/>
                    <a:lstStyle/>
                    <a:p>
                      <a:pPr indent="0" lvl="0" marL="0" rtl="0" algn="l">
                        <a:spcBef>
                          <a:spcPts val="0"/>
                        </a:spcBef>
                        <a:spcAft>
                          <a:spcPts val="0"/>
                        </a:spcAft>
                        <a:buNone/>
                      </a:pPr>
                      <a:r>
                        <a:rPr lang="en-IN" sz="900"/>
                        <a:t>Deep Learning Approaches to Intrusion Detection</a:t>
                      </a:r>
                      <a:endParaRPr sz="900"/>
                    </a:p>
                  </a:txBody>
                  <a:tcPr marT="91425" marB="91425" marR="91425" marL="91425"/>
                </a:tc>
                <a:tc>
                  <a:txBody>
                    <a:bodyPr/>
                    <a:lstStyle/>
                    <a:p>
                      <a:pPr indent="0" lvl="0" marL="0" rtl="0" algn="l">
                        <a:spcBef>
                          <a:spcPts val="0"/>
                        </a:spcBef>
                        <a:spcAft>
                          <a:spcPts val="0"/>
                        </a:spcAft>
                        <a:buNone/>
                      </a:pPr>
                      <a:r>
                        <a:rPr lang="en-IN" sz="900"/>
                        <a:t>Investigate how deep learning models can enhance the performance of intrusion detection systems.</a:t>
                      </a:r>
                      <a:endParaRPr sz="900"/>
                    </a:p>
                  </a:txBody>
                  <a:tcPr marT="91425" marB="91425" marR="91425" marL="91425"/>
                </a:tc>
                <a:tc>
                  <a:txBody>
                    <a:bodyPr/>
                    <a:lstStyle/>
                    <a:p>
                      <a:pPr indent="0" lvl="0" marL="0" rtl="0" algn="l">
                        <a:spcBef>
                          <a:spcPts val="0"/>
                        </a:spcBef>
                        <a:spcAft>
                          <a:spcPts val="0"/>
                        </a:spcAft>
                        <a:buNone/>
                      </a:pPr>
                      <a:r>
                        <a:rPr lang="en-IN" sz="900"/>
                        <a:t>2023</a:t>
                      </a:r>
                      <a:endParaRPr sz="900"/>
                    </a:p>
                  </a:txBody>
                  <a:tcPr marT="91425" marB="91425" marR="91425" marL="91425"/>
                </a:tc>
                <a:tc>
                  <a:txBody>
                    <a:bodyPr/>
                    <a:lstStyle/>
                    <a:p>
                      <a:pPr indent="0" lvl="0" marL="0" rtl="0" algn="l">
                        <a:spcBef>
                          <a:spcPts val="0"/>
                        </a:spcBef>
                        <a:spcAft>
                          <a:spcPts val="0"/>
                        </a:spcAft>
                        <a:buNone/>
                      </a:pPr>
                      <a:r>
                        <a:rPr lang="en-IN" sz="900"/>
                        <a:t>Convolutional Neural Networks (CNN), Recurrent Neural Networks (RNN), Autoencoders</a:t>
                      </a:r>
                      <a:endParaRPr sz="900"/>
                    </a:p>
                  </a:txBody>
                  <a:tcPr marT="91425" marB="91425" marR="91425" marL="91425"/>
                </a:tc>
                <a:tc>
                  <a:txBody>
                    <a:bodyPr/>
                    <a:lstStyle/>
                    <a:p>
                      <a:pPr indent="0" lvl="0" marL="0" rtl="0" algn="l">
                        <a:spcBef>
                          <a:spcPts val="0"/>
                        </a:spcBef>
                        <a:spcAft>
                          <a:spcPts val="0"/>
                        </a:spcAft>
                        <a:buNone/>
                      </a:pPr>
                      <a:r>
                        <a:rPr lang="en-IN" sz="900"/>
                        <a:t>Deep learning models achieved higher accuracy and detection rates, but computational costs and data requirements are significant obstacles.</a:t>
                      </a:r>
                      <a:endParaRPr sz="900"/>
                    </a:p>
                  </a:txBody>
                  <a:tcPr marT="91425" marB="91425" marR="91425" marL="91425"/>
                </a:tc>
              </a:tr>
              <a:tr h="1269750">
                <a:tc>
                  <a:txBody>
                    <a:bodyPr/>
                    <a:lstStyle/>
                    <a:p>
                      <a:pPr indent="0" lvl="0" marL="0" rtl="0" algn="l">
                        <a:spcBef>
                          <a:spcPts val="0"/>
                        </a:spcBef>
                        <a:spcAft>
                          <a:spcPts val="0"/>
                        </a:spcAft>
                        <a:buNone/>
                      </a:pPr>
                      <a:r>
                        <a:rPr lang="en-IN" sz="1000"/>
                        <a:t>7.</a:t>
                      </a:r>
                      <a:endParaRPr sz="1000"/>
                    </a:p>
                  </a:txBody>
                  <a:tcPr marT="91425" marB="91425" marR="91425" marL="91425"/>
                </a:tc>
                <a:tc>
                  <a:txBody>
                    <a:bodyPr/>
                    <a:lstStyle/>
                    <a:p>
                      <a:pPr indent="0" lvl="0" marL="0" rtl="0" algn="l">
                        <a:spcBef>
                          <a:spcPts val="0"/>
                        </a:spcBef>
                        <a:spcAft>
                          <a:spcPts val="0"/>
                        </a:spcAft>
                        <a:buNone/>
                      </a:pPr>
                      <a:r>
                        <a:rPr lang="en-IN" sz="900"/>
                        <a:t>Hybrid Intrusion Detection Systems: A Comprehensive Review</a:t>
                      </a:r>
                      <a:endParaRPr sz="900"/>
                    </a:p>
                  </a:txBody>
                  <a:tcPr marT="91425" marB="91425" marR="91425" marL="91425"/>
                </a:tc>
                <a:tc>
                  <a:txBody>
                    <a:bodyPr/>
                    <a:lstStyle/>
                    <a:p>
                      <a:pPr indent="0" lvl="0" marL="0" rtl="0" algn="l">
                        <a:spcBef>
                          <a:spcPts val="0"/>
                        </a:spcBef>
                        <a:spcAft>
                          <a:spcPts val="0"/>
                        </a:spcAft>
                        <a:buNone/>
                      </a:pPr>
                      <a:r>
                        <a:rPr lang="en-IN" sz="900"/>
                        <a:t>Review hybrid IDS that combine multiple techniques to improve detection accuracy and reduce false positives.</a:t>
                      </a:r>
                      <a:endParaRPr sz="900"/>
                    </a:p>
                  </a:txBody>
                  <a:tcPr marT="91425" marB="91425" marR="91425" marL="91425"/>
                </a:tc>
                <a:tc>
                  <a:txBody>
                    <a:bodyPr/>
                    <a:lstStyle/>
                    <a:p>
                      <a:pPr indent="0" lvl="0" marL="0" rtl="0" algn="l">
                        <a:spcBef>
                          <a:spcPts val="0"/>
                        </a:spcBef>
                        <a:spcAft>
                          <a:spcPts val="0"/>
                        </a:spcAft>
                        <a:buNone/>
                      </a:pPr>
                      <a:r>
                        <a:rPr lang="en-IN" sz="900"/>
                        <a:t>2023</a:t>
                      </a:r>
                      <a:endParaRPr sz="900"/>
                    </a:p>
                  </a:txBody>
                  <a:tcPr marT="91425" marB="91425" marR="91425" marL="91425"/>
                </a:tc>
                <a:tc>
                  <a:txBody>
                    <a:bodyPr/>
                    <a:lstStyle/>
                    <a:p>
                      <a:pPr indent="0" lvl="0" marL="0" rtl="0" algn="l">
                        <a:spcBef>
                          <a:spcPts val="0"/>
                        </a:spcBef>
                        <a:spcAft>
                          <a:spcPts val="0"/>
                        </a:spcAft>
                        <a:buNone/>
                      </a:pPr>
                      <a:r>
                        <a:rPr lang="en-IN" sz="900"/>
                        <a:t>Hybrid IDS, Machine Learning, Signature-based Detection, Anomaly-based Detection</a:t>
                      </a:r>
                      <a:endParaRPr sz="900"/>
                    </a:p>
                  </a:txBody>
                  <a:tcPr marT="91425" marB="91425" marR="91425" marL="91425"/>
                </a:tc>
                <a:tc>
                  <a:txBody>
                    <a:bodyPr/>
                    <a:lstStyle/>
                    <a:p>
                      <a:pPr indent="0" lvl="0" marL="0" rtl="0" algn="l">
                        <a:spcBef>
                          <a:spcPts val="0"/>
                        </a:spcBef>
                        <a:spcAft>
                          <a:spcPts val="0"/>
                        </a:spcAft>
                        <a:buNone/>
                      </a:pPr>
                      <a:r>
                        <a:rPr lang="en-IN" sz="900"/>
                        <a:t>Hybrid IDS combining anomaly-based and signature-based techniques provided better accuracy and lower false positives but at the cost of increased complexity and computational resources.</a:t>
                      </a:r>
                      <a:endParaRPr sz="900"/>
                    </a:p>
                  </a:txBody>
                  <a:tcPr marT="91425" marB="91425" marR="91425" marL="91425"/>
                </a:tc>
              </a:tr>
              <a:tr h="1269750">
                <a:tc>
                  <a:txBody>
                    <a:bodyPr/>
                    <a:lstStyle/>
                    <a:p>
                      <a:pPr indent="0" lvl="0" marL="0" rtl="0" algn="l">
                        <a:spcBef>
                          <a:spcPts val="0"/>
                        </a:spcBef>
                        <a:spcAft>
                          <a:spcPts val="0"/>
                        </a:spcAft>
                        <a:buNone/>
                      </a:pPr>
                      <a:r>
                        <a:rPr lang="en-IN" sz="1000"/>
                        <a:t>8.</a:t>
                      </a:r>
                      <a:endParaRPr sz="1000"/>
                    </a:p>
                  </a:txBody>
                  <a:tcPr marT="91425" marB="91425" marR="91425" marL="91425"/>
                </a:tc>
                <a:tc>
                  <a:txBody>
                    <a:bodyPr/>
                    <a:lstStyle/>
                    <a:p>
                      <a:pPr indent="0" lvl="0" marL="0" rtl="0" algn="l">
                        <a:spcBef>
                          <a:spcPts val="0"/>
                        </a:spcBef>
                        <a:spcAft>
                          <a:spcPts val="0"/>
                        </a:spcAft>
                        <a:buNone/>
                      </a:pPr>
                      <a:r>
                        <a:rPr lang="en-IN" sz="900"/>
                        <a:t>Leveraging Machine Learning for Cyber Threat Detection</a:t>
                      </a:r>
                      <a:endParaRPr sz="900"/>
                    </a:p>
                  </a:txBody>
                  <a:tcPr marT="91425" marB="91425" marR="91425" marL="91425"/>
                </a:tc>
                <a:tc>
                  <a:txBody>
                    <a:bodyPr/>
                    <a:lstStyle/>
                    <a:p>
                      <a:pPr indent="0" lvl="0" marL="0" rtl="0" algn="l">
                        <a:spcBef>
                          <a:spcPts val="0"/>
                        </a:spcBef>
                        <a:spcAft>
                          <a:spcPts val="0"/>
                        </a:spcAft>
                        <a:buNone/>
                      </a:pPr>
                      <a:r>
                        <a:rPr lang="en-IN" sz="900"/>
                        <a:t>Explore the integration of machine learning techniques with traditional cyber threat detection methods to enhance detection capabilities</a:t>
                      </a:r>
                      <a:endParaRPr sz="900"/>
                    </a:p>
                  </a:txBody>
                  <a:tcPr marT="91425" marB="91425" marR="91425" marL="91425"/>
                </a:tc>
                <a:tc>
                  <a:txBody>
                    <a:bodyPr/>
                    <a:lstStyle/>
                    <a:p>
                      <a:pPr indent="0" lvl="0" marL="0" rtl="0" algn="l">
                        <a:spcBef>
                          <a:spcPts val="0"/>
                        </a:spcBef>
                        <a:spcAft>
                          <a:spcPts val="0"/>
                        </a:spcAft>
                        <a:buNone/>
                      </a:pPr>
                      <a:r>
                        <a:rPr lang="en-IN" sz="900"/>
                        <a:t>2023</a:t>
                      </a:r>
                      <a:endParaRPr sz="900"/>
                    </a:p>
                  </a:txBody>
                  <a:tcPr marT="91425" marB="91425" marR="91425" marL="91425"/>
                </a:tc>
                <a:tc>
                  <a:txBody>
                    <a:bodyPr/>
                    <a:lstStyle/>
                    <a:p>
                      <a:pPr indent="0" lvl="0" marL="0" rtl="0" algn="l">
                        <a:spcBef>
                          <a:spcPts val="0"/>
                        </a:spcBef>
                        <a:spcAft>
                          <a:spcPts val="0"/>
                        </a:spcAft>
                        <a:buNone/>
                      </a:pPr>
                      <a:r>
                        <a:rPr lang="en-IN" sz="900"/>
                        <a:t>Machine Learning, Ensemble Learning, Data Fusion, Feature Engineering</a:t>
                      </a:r>
                      <a:endParaRPr sz="900"/>
                    </a:p>
                  </a:txBody>
                  <a:tcPr marT="91425" marB="91425" marR="91425" marL="91425"/>
                </a:tc>
                <a:tc>
                  <a:txBody>
                    <a:bodyPr/>
                    <a:lstStyle/>
                    <a:p>
                      <a:pPr indent="0" lvl="0" marL="0" rtl="0" algn="l">
                        <a:spcBef>
                          <a:spcPts val="0"/>
                        </a:spcBef>
                        <a:spcAft>
                          <a:spcPts val="0"/>
                        </a:spcAft>
                        <a:buNone/>
                      </a:pPr>
                      <a:r>
                        <a:rPr lang="en-IN" sz="900"/>
                        <a:t>Integration of ML with traditional methods showed significant improvements in threat detection accuracy, particularly when using ensemble models and advanced feature engineering techniques</a:t>
                      </a:r>
                      <a:endParaRPr sz="900"/>
                    </a:p>
                  </a:txBody>
                  <a:tcPr marT="91425" marB="91425" marR="91425" marL="91425"/>
                </a:tc>
              </a:tr>
              <a:tr h="1133700">
                <a:tc>
                  <a:txBody>
                    <a:bodyPr/>
                    <a:lstStyle/>
                    <a:p>
                      <a:pPr indent="0" lvl="0" marL="0" rtl="0" algn="l">
                        <a:spcBef>
                          <a:spcPts val="0"/>
                        </a:spcBef>
                        <a:spcAft>
                          <a:spcPts val="0"/>
                        </a:spcAft>
                        <a:buNone/>
                      </a:pPr>
                      <a:r>
                        <a:rPr lang="en-IN" sz="1000"/>
                        <a:t>9.</a:t>
                      </a:r>
                      <a:endParaRPr sz="1000"/>
                    </a:p>
                  </a:txBody>
                  <a:tcPr marT="91425" marB="91425" marR="91425" marL="91425"/>
                </a:tc>
                <a:tc>
                  <a:txBody>
                    <a:bodyPr/>
                    <a:lstStyle/>
                    <a:p>
                      <a:pPr indent="0" lvl="0" marL="0" rtl="0" algn="l">
                        <a:spcBef>
                          <a:spcPts val="0"/>
                        </a:spcBef>
                        <a:spcAft>
                          <a:spcPts val="0"/>
                        </a:spcAft>
                        <a:buNone/>
                      </a:pPr>
                      <a:r>
                        <a:rPr lang="en-IN" sz="900"/>
                        <a:t>Intrusion Detection Using Ensemble Learning Techniques</a:t>
                      </a:r>
                      <a:endParaRPr sz="900"/>
                    </a:p>
                  </a:txBody>
                  <a:tcPr marT="91425" marB="91425" marR="91425" marL="91425"/>
                </a:tc>
                <a:tc>
                  <a:txBody>
                    <a:bodyPr/>
                    <a:lstStyle/>
                    <a:p>
                      <a:pPr indent="0" lvl="0" marL="0" rtl="0" algn="l">
                        <a:spcBef>
                          <a:spcPts val="0"/>
                        </a:spcBef>
                        <a:spcAft>
                          <a:spcPts val="0"/>
                        </a:spcAft>
                        <a:buNone/>
                      </a:pPr>
                      <a:r>
                        <a:rPr lang="en-IN" sz="900"/>
                        <a:t>Investigate the application of ensemble learning techniques to improve the accuracy and robustness of intrusion detection systems.</a:t>
                      </a:r>
                      <a:endParaRPr sz="900"/>
                    </a:p>
                  </a:txBody>
                  <a:tcPr marT="91425" marB="91425" marR="91425" marL="91425"/>
                </a:tc>
                <a:tc>
                  <a:txBody>
                    <a:bodyPr/>
                    <a:lstStyle/>
                    <a:p>
                      <a:pPr indent="0" lvl="0" marL="0" rtl="0" algn="l">
                        <a:spcBef>
                          <a:spcPts val="0"/>
                        </a:spcBef>
                        <a:spcAft>
                          <a:spcPts val="0"/>
                        </a:spcAft>
                        <a:buNone/>
                      </a:pPr>
                      <a:r>
                        <a:rPr lang="en-IN" sz="900"/>
                        <a:t>2023</a:t>
                      </a:r>
                      <a:endParaRPr sz="900"/>
                    </a:p>
                  </a:txBody>
                  <a:tcPr marT="91425" marB="91425" marR="91425" marL="91425"/>
                </a:tc>
                <a:tc>
                  <a:txBody>
                    <a:bodyPr/>
                    <a:lstStyle/>
                    <a:p>
                      <a:pPr indent="0" lvl="0" marL="0" rtl="0" algn="l">
                        <a:spcBef>
                          <a:spcPts val="0"/>
                        </a:spcBef>
                        <a:spcAft>
                          <a:spcPts val="0"/>
                        </a:spcAft>
                        <a:buNone/>
                      </a:pPr>
                      <a:r>
                        <a:rPr lang="en-IN" sz="900"/>
                        <a:t>Random Forest, Gradient Boosting, Voting Classifier</a:t>
                      </a:r>
                      <a:endParaRPr sz="900"/>
                    </a:p>
                  </a:txBody>
                  <a:tcPr marT="91425" marB="91425" marR="91425" marL="91425"/>
                </a:tc>
                <a:tc>
                  <a:txBody>
                    <a:bodyPr/>
                    <a:lstStyle/>
                    <a:p>
                      <a:pPr indent="0" lvl="0" marL="0" rtl="0" algn="l">
                        <a:spcBef>
                          <a:spcPts val="0"/>
                        </a:spcBef>
                        <a:spcAft>
                          <a:spcPts val="0"/>
                        </a:spcAft>
                        <a:buNone/>
                      </a:pPr>
                      <a:r>
                        <a:rPr lang="en-IN" sz="900"/>
                        <a:t>Ensemble learning techniques demonstrated higher accuracy and robustness in intrusion detection, with Random Forest and Gradient Boosting performing particularly well.</a:t>
                      </a:r>
                      <a:endParaRPr sz="900"/>
                    </a:p>
                  </a:txBody>
                  <a:tcPr marT="91425" marB="91425" marR="91425" marL="91425"/>
                </a:tc>
              </a:tr>
              <a:tr h="846175">
                <a:tc>
                  <a:txBody>
                    <a:bodyPr/>
                    <a:lstStyle/>
                    <a:p>
                      <a:pPr indent="0" lvl="0" marL="0" rtl="0" algn="l">
                        <a:spcBef>
                          <a:spcPts val="0"/>
                        </a:spcBef>
                        <a:spcAft>
                          <a:spcPts val="0"/>
                        </a:spcAft>
                        <a:buNone/>
                      </a:pPr>
                      <a:r>
                        <a:rPr lang="en-IN" sz="1000"/>
                        <a:t>10.</a:t>
                      </a:r>
                      <a:endParaRPr sz="1000"/>
                    </a:p>
                  </a:txBody>
                  <a:tcPr marT="91425" marB="91425" marR="91425" marL="91425"/>
                </a:tc>
                <a:tc>
                  <a:txBody>
                    <a:bodyPr/>
                    <a:lstStyle/>
                    <a:p>
                      <a:pPr indent="0" lvl="0" marL="0" rtl="0" algn="l">
                        <a:spcBef>
                          <a:spcPts val="0"/>
                        </a:spcBef>
                        <a:spcAft>
                          <a:spcPts val="0"/>
                        </a:spcAft>
                        <a:buNone/>
                      </a:pPr>
                      <a:r>
                        <a:rPr lang="en-IN" sz="900"/>
                        <a:t>Real-Time Network Anomaly Detection Using Deep Autoencoders</a:t>
                      </a:r>
                      <a:endParaRPr sz="900"/>
                    </a:p>
                  </a:txBody>
                  <a:tcPr marT="91425" marB="91425" marR="91425" marL="91425"/>
                </a:tc>
                <a:tc>
                  <a:txBody>
                    <a:bodyPr/>
                    <a:lstStyle/>
                    <a:p>
                      <a:pPr indent="0" lvl="0" marL="0" rtl="0" algn="l">
                        <a:spcBef>
                          <a:spcPts val="0"/>
                        </a:spcBef>
                        <a:spcAft>
                          <a:spcPts val="0"/>
                        </a:spcAft>
                        <a:buNone/>
                      </a:pPr>
                      <a:r>
                        <a:rPr lang="en-IN" sz="900"/>
                        <a:t>Propose a real-time anomaly detection system using deep autoencoders for network traffic analysis.</a:t>
                      </a:r>
                      <a:endParaRPr sz="900"/>
                    </a:p>
                  </a:txBody>
                  <a:tcPr marT="91425" marB="91425" marR="91425" marL="91425"/>
                </a:tc>
                <a:tc>
                  <a:txBody>
                    <a:bodyPr/>
                    <a:lstStyle/>
                    <a:p>
                      <a:pPr indent="0" lvl="0" marL="0" rtl="0" algn="l">
                        <a:spcBef>
                          <a:spcPts val="0"/>
                        </a:spcBef>
                        <a:spcAft>
                          <a:spcPts val="0"/>
                        </a:spcAft>
                        <a:buNone/>
                      </a:pPr>
                      <a:r>
                        <a:rPr lang="en-IN" sz="900"/>
                        <a:t>2023</a:t>
                      </a:r>
                      <a:endParaRPr sz="900"/>
                    </a:p>
                  </a:txBody>
                  <a:tcPr marT="91425" marB="91425" marR="91425" marL="91425"/>
                </a:tc>
                <a:tc>
                  <a:txBody>
                    <a:bodyPr/>
                    <a:lstStyle/>
                    <a:p>
                      <a:pPr indent="0" lvl="0" marL="0" rtl="0" algn="l">
                        <a:spcBef>
                          <a:spcPts val="0"/>
                        </a:spcBef>
                        <a:spcAft>
                          <a:spcPts val="0"/>
                        </a:spcAft>
                        <a:buNone/>
                      </a:pPr>
                      <a:r>
                        <a:rPr lang="en-IN" sz="900"/>
                        <a:t>Deep Autoencoders, Real-time Processing, Network Traffic Analysis</a:t>
                      </a:r>
                      <a:endParaRPr sz="900"/>
                    </a:p>
                  </a:txBody>
                  <a:tcPr marT="91425" marB="91425" marR="91425" marL="91425"/>
                </a:tc>
                <a:tc>
                  <a:txBody>
                    <a:bodyPr/>
                    <a:lstStyle/>
                    <a:p>
                      <a:pPr indent="0" lvl="0" marL="0" rtl="0" algn="l">
                        <a:spcBef>
                          <a:spcPts val="0"/>
                        </a:spcBef>
                        <a:spcAft>
                          <a:spcPts val="0"/>
                        </a:spcAft>
                        <a:buNone/>
                      </a:pPr>
                      <a:r>
                        <a:rPr lang="en-IN" sz="900"/>
                        <a:t>The proposed system achieved high detection accuracy in real-time network traffic analysis but required significant computational resources for training and deployment.</a:t>
                      </a:r>
                      <a:endParaRPr sz="900"/>
                    </a:p>
                  </a:txBody>
                  <a:tcPr marT="91425" marB="91425" marR="91425" marL="91425"/>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g2fb299bac19_0_66"/>
          <p:cNvSpPr txBox="1"/>
          <p:nvPr>
            <p:ph type="title"/>
          </p:nvPr>
        </p:nvSpPr>
        <p:spPr>
          <a:xfrm>
            <a:off x="615463" y="365076"/>
            <a:ext cx="7886700" cy="13257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3300"/>
              <a:buFont typeface="Calibri"/>
              <a:buNone/>
            </a:pPr>
            <a:r>
              <a:rPr b="1" lang="en-IN"/>
              <a:t>Research Gaps</a:t>
            </a:r>
            <a:endParaRPr b="1"/>
          </a:p>
        </p:txBody>
      </p:sp>
      <p:sp>
        <p:nvSpPr>
          <p:cNvPr id="175" name="Google Shape;175;g2fb299bac19_0_66"/>
          <p:cNvSpPr txBox="1"/>
          <p:nvPr>
            <p:ph idx="10" type="dt"/>
          </p:nvPr>
        </p:nvSpPr>
        <p:spPr>
          <a:xfrm>
            <a:off x="628650" y="6356351"/>
            <a:ext cx="2057400" cy="3651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IN"/>
              <a:t>12-08-2024</a:t>
            </a:r>
            <a:endParaRPr/>
          </a:p>
        </p:txBody>
      </p:sp>
      <p:sp>
        <p:nvSpPr>
          <p:cNvPr id="176" name="Google Shape;176;g2fb299bac19_0_66"/>
          <p:cNvSpPr txBox="1"/>
          <p:nvPr>
            <p:ph idx="11" type="ftr"/>
          </p:nvPr>
        </p:nvSpPr>
        <p:spPr>
          <a:xfrm>
            <a:off x="3028950" y="6356351"/>
            <a:ext cx="30861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IN"/>
              <a:t>Department of Computer Science and Engineering</a:t>
            </a:r>
            <a:endParaRPr/>
          </a:p>
        </p:txBody>
      </p:sp>
      <p:sp>
        <p:nvSpPr>
          <p:cNvPr id="177" name="Google Shape;177;g2fb299bac19_0_66"/>
          <p:cNvSpPr txBox="1"/>
          <p:nvPr>
            <p:ph idx="12" type="sldNum"/>
          </p:nvPr>
        </p:nvSpPr>
        <p:spPr>
          <a:xfrm>
            <a:off x="6457950" y="6356351"/>
            <a:ext cx="20574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900"/>
              <a:buNone/>
            </a:pPr>
            <a:fld id="{00000000-1234-1234-1234-123412341234}" type="slidenum">
              <a:rPr lang="en-IN"/>
              <a:t>‹#›</a:t>
            </a:fld>
            <a:endParaRPr/>
          </a:p>
        </p:txBody>
      </p:sp>
      <p:graphicFrame>
        <p:nvGraphicFramePr>
          <p:cNvPr id="178" name="Google Shape;178;g2fb299bac19_0_66"/>
          <p:cNvGraphicFramePr/>
          <p:nvPr/>
        </p:nvGraphicFramePr>
        <p:xfrm>
          <a:off x="449875" y="1690775"/>
          <a:ext cx="3000000" cy="3000000"/>
        </p:xfrm>
        <a:graphic>
          <a:graphicData uri="http://schemas.openxmlformats.org/drawingml/2006/table">
            <a:tbl>
              <a:tblPr>
                <a:noFill/>
                <a:tableStyleId>{E33FB1D1-75EC-406A-AA79-E48F798B6B25}</a:tableStyleId>
              </a:tblPr>
              <a:tblGrid>
                <a:gridCol w="1925000"/>
                <a:gridCol w="6292875"/>
              </a:tblGrid>
              <a:tr h="390425">
                <a:tc>
                  <a:txBody>
                    <a:bodyPr/>
                    <a:lstStyle/>
                    <a:p>
                      <a:pPr indent="0" lvl="0" marL="0" rtl="0" algn="l">
                        <a:spcBef>
                          <a:spcPts val="0"/>
                        </a:spcBef>
                        <a:spcAft>
                          <a:spcPts val="0"/>
                        </a:spcAft>
                        <a:buNone/>
                      </a:pPr>
                      <a:r>
                        <a:rPr b="1" lang="en-IN"/>
                        <a:t>Research Gap</a:t>
                      </a:r>
                      <a:endParaRPr b="1"/>
                    </a:p>
                  </a:txBody>
                  <a:tcPr marT="91425" marB="91425" marR="91425" marL="91425"/>
                </a:tc>
                <a:tc>
                  <a:txBody>
                    <a:bodyPr/>
                    <a:lstStyle/>
                    <a:p>
                      <a:pPr indent="0" lvl="0" marL="0" rtl="0" algn="l">
                        <a:spcBef>
                          <a:spcPts val="0"/>
                        </a:spcBef>
                        <a:spcAft>
                          <a:spcPts val="0"/>
                        </a:spcAft>
                        <a:buNone/>
                      </a:pPr>
                      <a:r>
                        <a:rPr b="1" lang="en-IN"/>
                        <a:t>Description</a:t>
                      </a:r>
                      <a:endParaRPr b="1"/>
                    </a:p>
                  </a:txBody>
                  <a:tcPr marT="91425" marB="91425" marR="91425" marL="91425"/>
                </a:tc>
              </a:tr>
              <a:tr h="598925">
                <a:tc>
                  <a:txBody>
                    <a:bodyPr/>
                    <a:lstStyle/>
                    <a:p>
                      <a:pPr indent="0" lvl="0" marL="0" rtl="0" algn="l">
                        <a:spcBef>
                          <a:spcPts val="0"/>
                        </a:spcBef>
                        <a:spcAft>
                          <a:spcPts val="0"/>
                        </a:spcAft>
                        <a:buNone/>
                      </a:pPr>
                      <a:r>
                        <a:rPr lang="en-IN"/>
                        <a:t>Scalability and Real-time Detection</a:t>
                      </a:r>
                      <a:endParaRPr/>
                    </a:p>
                  </a:txBody>
                  <a:tcPr marT="91425" marB="91425" marR="91425" marL="91425"/>
                </a:tc>
                <a:tc>
                  <a:txBody>
                    <a:bodyPr/>
                    <a:lstStyle/>
                    <a:p>
                      <a:pPr indent="0" lvl="0" marL="0" rtl="0" algn="l">
                        <a:spcBef>
                          <a:spcPts val="0"/>
                        </a:spcBef>
                        <a:spcAft>
                          <a:spcPts val="0"/>
                        </a:spcAft>
                        <a:buNone/>
                      </a:pPr>
                      <a:r>
                        <a:rPr lang="en-IN"/>
                        <a:t>Current models face challenges in efficiently scaling with the growing volume of network traffic, impacting real-time detection capabilities.</a:t>
                      </a:r>
                      <a:endParaRPr/>
                    </a:p>
                  </a:txBody>
                  <a:tcPr marT="91425" marB="91425" marR="91425" marL="91425"/>
                </a:tc>
              </a:tr>
              <a:tr h="807425">
                <a:tc>
                  <a:txBody>
                    <a:bodyPr/>
                    <a:lstStyle/>
                    <a:p>
                      <a:pPr indent="0" lvl="0" marL="0" rtl="0" algn="l">
                        <a:spcBef>
                          <a:spcPts val="0"/>
                        </a:spcBef>
                        <a:spcAft>
                          <a:spcPts val="0"/>
                        </a:spcAft>
                        <a:buNone/>
                      </a:pPr>
                      <a:r>
                        <a:rPr lang="en-IN"/>
                        <a:t>High False Positive Rate</a:t>
                      </a:r>
                      <a:endParaRPr/>
                    </a:p>
                  </a:txBody>
                  <a:tcPr marT="91425" marB="91425" marR="91425" marL="91425"/>
                </a:tc>
                <a:tc>
                  <a:txBody>
                    <a:bodyPr/>
                    <a:lstStyle/>
                    <a:p>
                      <a:pPr indent="0" lvl="0" marL="0" rtl="0" algn="l">
                        <a:spcBef>
                          <a:spcPts val="0"/>
                        </a:spcBef>
                        <a:spcAft>
                          <a:spcPts val="0"/>
                        </a:spcAft>
                        <a:buNone/>
                      </a:pPr>
                      <a:r>
                        <a:rPr lang="en-IN"/>
                        <a:t>Traditional methods often generate high false positive rates, leading to benign activities being flagged as threats, especially in dynamic networks.</a:t>
                      </a:r>
                      <a:endParaRPr/>
                    </a:p>
                  </a:txBody>
                  <a:tcPr marT="91425" marB="91425" marR="91425" marL="91425"/>
                </a:tc>
              </a:tr>
              <a:tr h="807425">
                <a:tc>
                  <a:txBody>
                    <a:bodyPr/>
                    <a:lstStyle/>
                    <a:p>
                      <a:pPr indent="0" lvl="0" marL="0" rtl="0" algn="l">
                        <a:spcBef>
                          <a:spcPts val="0"/>
                        </a:spcBef>
                        <a:spcAft>
                          <a:spcPts val="0"/>
                        </a:spcAft>
                        <a:buNone/>
                      </a:pPr>
                      <a:r>
                        <a:rPr lang="en-IN"/>
                        <a:t>Evolving Threats and Adaptive Techniques</a:t>
                      </a:r>
                      <a:endParaRPr/>
                    </a:p>
                  </a:txBody>
                  <a:tcPr marT="91425" marB="91425" marR="91425" marL="91425"/>
                </a:tc>
                <a:tc>
                  <a:txBody>
                    <a:bodyPr/>
                    <a:lstStyle/>
                    <a:p>
                      <a:pPr indent="0" lvl="0" marL="0" rtl="0" algn="l">
                        <a:spcBef>
                          <a:spcPts val="0"/>
                        </a:spcBef>
                        <a:spcAft>
                          <a:spcPts val="0"/>
                        </a:spcAft>
                        <a:buNone/>
                      </a:pPr>
                      <a:r>
                        <a:rPr lang="en-IN"/>
                        <a:t>Static models struggle with rapidly evolving threats, highlighting the need for adaptive models that can learn and respond without frequent retraining.</a:t>
                      </a:r>
                      <a:endParaRPr/>
                    </a:p>
                  </a:txBody>
                  <a:tcPr marT="91425" marB="91425" marR="91425" marL="91425"/>
                </a:tc>
              </a:tr>
              <a:tr h="807425">
                <a:tc>
                  <a:txBody>
                    <a:bodyPr/>
                    <a:lstStyle/>
                    <a:p>
                      <a:pPr indent="0" lvl="0" marL="0" rtl="0" algn="l">
                        <a:spcBef>
                          <a:spcPts val="0"/>
                        </a:spcBef>
                        <a:spcAft>
                          <a:spcPts val="0"/>
                        </a:spcAft>
                        <a:buNone/>
                      </a:pPr>
                      <a:r>
                        <a:rPr lang="en-IN"/>
                        <a:t>Data Quality and Labeling Issues</a:t>
                      </a:r>
                      <a:endParaRPr/>
                    </a:p>
                  </a:txBody>
                  <a:tcPr marT="91425" marB="91425" marR="91425" marL="91425"/>
                </a:tc>
                <a:tc>
                  <a:txBody>
                    <a:bodyPr/>
                    <a:lstStyle/>
                    <a:p>
                      <a:pPr indent="0" lvl="0" marL="0" rtl="0" algn="l">
                        <a:spcBef>
                          <a:spcPts val="0"/>
                        </a:spcBef>
                        <a:spcAft>
                          <a:spcPts val="0"/>
                        </a:spcAft>
                        <a:buNone/>
                      </a:pPr>
                      <a:r>
                        <a:rPr lang="en-IN"/>
                        <a:t>The scarcity of quality labeled datasets hampers the effectiveness of models, as many rely on synthetic or outdated data that may not reflect current threats.</a:t>
                      </a:r>
                      <a:endParaRPr/>
                    </a:p>
                  </a:txBody>
                  <a:tcPr marT="91425" marB="91425" marR="91425" marL="91425"/>
                </a:tc>
              </a:tr>
              <a:tr h="598925">
                <a:tc>
                  <a:txBody>
                    <a:bodyPr/>
                    <a:lstStyle/>
                    <a:p>
                      <a:pPr indent="0" lvl="0" marL="0" rtl="0" algn="l">
                        <a:spcBef>
                          <a:spcPts val="0"/>
                        </a:spcBef>
                        <a:spcAft>
                          <a:spcPts val="0"/>
                        </a:spcAft>
                        <a:buNone/>
                      </a:pPr>
                      <a:r>
                        <a:rPr lang="en-IN"/>
                        <a:t>Explainability and Interpretability</a:t>
                      </a:r>
                      <a:endParaRPr/>
                    </a:p>
                  </a:txBody>
                  <a:tcPr marT="91425" marB="91425" marR="91425" marL="91425"/>
                </a:tc>
                <a:tc>
                  <a:txBody>
                    <a:bodyPr/>
                    <a:lstStyle/>
                    <a:p>
                      <a:pPr indent="0" lvl="0" marL="0" rtl="0" algn="l">
                        <a:spcBef>
                          <a:spcPts val="0"/>
                        </a:spcBef>
                        <a:spcAft>
                          <a:spcPts val="0"/>
                        </a:spcAft>
                        <a:buNone/>
                      </a:pPr>
                      <a:r>
                        <a:rPr lang="en-IN"/>
                        <a:t>Deep learning-based models often lack transparency, making it difficult for security analysts to understand and act on the detected anomalies.</a:t>
                      </a:r>
                      <a:endParaRPr/>
                    </a:p>
                  </a:txBody>
                  <a:tcPr marT="91425" marB="91425" marR="91425" marL="91425"/>
                </a:tc>
              </a:tr>
              <a:tr h="807425">
                <a:tc>
                  <a:txBody>
                    <a:bodyPr/>
                    <a:lstStyle/>
                    <a:p>
                      <a:pPr indent="0" lvl="0" marL="0" rtl="0" algn="l">
                        <a:spcBef>
                          <a:spcPts val="0"/>
                        </a:spcBef>
                        <a:spcAft>
                          <a:spcPts val="0"/>
                        </a:spcAft>
                        <a:buNone/>
                      </a:pPr>
                      <a:r>
                        <a:rPr lang="en-IN"/>
                        <a:t>Integration with Existing Systems</a:t>
                      </a:r>
                      <a:endParaRPr/>
                    </a:p>
                  </a:txBody>
                  <a:tcPr marT="91425" marB="91425" marR="91425" marL="91425"/>
                </a:tc>
                <a:tc>
                  <a:txBody>
                    <a:bodyPr/>
                    <a:lstStyle/>
                    <a:p>
                      <a:pPr indent="0" lvl="0" marL="0" rtl="0" algn="l">
                        <a:spcBef>
                          <a:spcPts val="0"/>
                        </a:spcBef>
                        <a:spcAft>
                          <a:spcPts val="0"/>
                        </a:spcAft>
                        <a:buNone/>
                      </a:pPr>
                      <a:r>
                        <a:rPr lang="en-IN"/>
                        <a:t>Difficulty in integrating anomaly detection models with existing network security infrastructure limits their adoption due to compatibility and deployment challenges.</a:t>
                      </a:r>
                      <a:endParaRPr/>
                    </a:p>
                  </a:txBody>
                  <a:tcPr marT="91425" marB="91425" marR="91425" marL="91425"/>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2024-07-20T13:31:42Z</dcterms:created>
  <dc:creator>Jitendra Rajpurohit</dc:creator>
</cp:coreProperties>
</file>