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63" r:id="rId4"/>
    <p:sldId id="290" r:id="rId5"/>
    <p:sldId id="287" r:id="rId6"/>
    <p:sldId id="288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8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 varScale="1">
        <p:scale>
          <a:sx n="71" d="100"/>
          <a:sy n="71" d="100"/>
        </p:scale>
        <p:origin x="7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mitra\Documents\calcI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mitra\Documents\calcI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umitra\Documents\calcI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Recall</a:t>
            </a:r>
            <a:r>
              <a:rPr lang="en-US" baseline="0"/>
              <a:t> Precision Graph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Sheet1!$E$3:$E$15</c:f>
              <c:numCache>
                <c:formatCode>0.00</c:formatCode>
                <c:ptCount val="13"/>
                <c:pt idx="0">
                  <c:v>0.5</c:v>
                </c:pt>
                <c:pt idx="1">
                  <c:v>0.2</c:v>
                </c:pt>
                <c:pt idx="2">
                  <c:v>0.66666666666666663</c:v>
                </c:pt>
                <c:pt idx="3">
                  <c:v>0.8571428571428571</c:v>
                </c:pt>
                <c:pt idx="4">
                  <c:v>0.2</c:v>
                </c:pt>
                <c:pt idx="5">
                  <c:v>0.1111111111111111</c:v>
                </c:pt>
                <c:pt idx="6">
                  <c:v>1</c:v>
                </c:pt>
                <c:pt idx="7">
                  <c:v>0.375</c:v>
                </c:pt>
                <c:pt idx="8">
                  <c:v>0.41666666666666669</c:v>
                </c:pt>
                <c:pt idx="9">
                  <c:v>0.2</c:v>
                </c:pt>
                <c:pt idx="10">
                  <c:v>0.25</c:v>
                </c:pt>
                <c:pt idx="11">
                  <c:v>0.46666666666666667</c:v>
                </c:pt>
                <c:pt idx="12">
                  <c:v>0.44444444444444442</c:v>
                </c:pt>
              </c:numCache>
            </c:numRef>
          </c:cat>
          <c:val>
            <c:numRef>
              <c:f>Sheet1!$D$3:$D$15</c:f>
              <c:numCache>
                <c:formatCode>0.00</c:formatCode>
                <c:ptCount val="13"/>
                <c:pt idx="0">
                  <c:v>0.15384615384615385</c:v>
                </c:pt>
                <c:pt idx="1">
                  <c:v>0.14285714285714285</c:v>
                </c:pt>
                <c:pt idx="2">
                  <c:v>0.25</c:v>
                </c:pt>
                <c:pt idx="3">
                  <c:v>0.21875</c:v>
                </c:pt>
                <c:pt idx="4">
                  <c:v>8.9285714285714288E-2</c:v>
                </c:pt>
                <c:pt idx="5">
                  <c:v>0.12676056338028169</c:v>
                </c:pt>
                <c:pt idx="6">
                  <c:v>7.1428571428571425E-2</c:v>
                </c:pt>
                <c:pt idx="7">
                  <c:v>0.22222222222222221</c:v>
                </c:pt>
                <c:pt idx="8">
                  <c:v>0.2857142857142857</c:v>
                </c:pt>
                <c:pt idx="9">
                  <c:v>0.25</c:v>
                </c:pt>
                <c:pt idx="10">
                  <c:v>0.35294117647058826</c:v>
                </c:pt>
                <c:pt idx="11">
                  <c:v>0.5</c:v>
                </c:pt>
                <c:pt idx="12">
                  <c:v>0.22500000000000001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7880440"/>
        <c:axId val="307879656"/>
      </c:lineChart>
      <c:catAx>
        <c:axId val="307880440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879656"/>
        <c:crosses val="autoZero"/>
        <c:auto val="1"/>
        <c:lblAlgn val="ctr"/>
        <c:lblOffset val="100"/>
        <c:noMultiLvlLbl val="0"/>
      </c:catAx>
      <c:valAx>
        <c:axId val="307879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880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Sheet1!$E$22</c:f>
              <c:strCache>
                <c:ptCount val="1"/>
                <c:pt idx="0">
                  <c:v>Recall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Sheet1!$E$23:$E$37</c:f>
              <c:numCache>
                <c:formatCode>0.00</c:formatCode>
                <c:ptCount val="15"/>
                <c:pt idx="0">
                  <c:v>0.5</c:v>
                </c:pt>
                <c:pt idx="1">
                  <c:v>0.33333333333333331</c:v>
                </c:pt>
                <c:pt idx="2">
                  <c:v>0.5</c:v>
                </c:pt>
                <c:pt idx="3">
                  <c:v>0.2857142857142857</c:v>
                </c:pt>
                <c:pt idx="4">
                  <c:v>0.58333333333333337</c:v>
                </c:pt>
                <c:pt idx="5">
                  <c:v>1</c:v>
                </c:pt>
                <c:pt idx="6">
                  <c:v>0.5</c:v>
                </c:pt>
                <c:pt idx="7">
                  <c:v>0.55555555555555558</c:v>
                </c:pt>
                <c:pt idx="8">
                  <c:v>0.5</c:v>
                </c:pt>
                <c:pt idx="9">
                  <c:v>0.66666666666666663</c:v>
                </c:pt>
                <c:pt idx="10">
                  <c:v>0.5</c:v>
                </c:pt>
                <c:pt idx="11">
                  <c:v>0.14285714285714285</c:v>
                </c:pt>
                <c:pt idx="12">
                  <c:v>0.66666666666666663</c:v>
                </c:pt>
                <c:pt idx="13">
                  <c:v>0.17857142857142858</c:v>
                </c:pt>
                <c:pt idx="14">
                  <c:v>0.49376417233560099</c:v>
                </c:pt>
              </c:numCache>
            </c:numRef>
          </c:cat>
          <c:val>
            <c:numRef>
              <c:f>Sheet1!$D$23:$D$36</c:f>
              <c:numCache>
                <c:formatCode>0.00</c:formatCode>
                <c:ptCount val="14"/>
                <c:pt idx="0">
                  <c:v>0.125</c:v>
                </c:pt>
                <c:pt idx="1">
                  <c:v>0.25</c:v>
                </c:pt>
                <c:pt idx="2">
                  <c:v>0.15384615384615385</c:v>
                </c:pt>
                <c:pt idx="3">
                  <c:v>0.21212121212121213</c:v>
                </c:pt>
                <c:pt idx="4">
                  <c:v>0.17910447761194029</c:v>
                </c:pt>
                <c:pt idx="5">
                  <c:v>0.12121212121212122</c:v>
                </c:pt>
                <c:pt idx="6">
                  <c:v>0.23529411764705882</c:v>
                </c:pt>
                <c:pt idx="7">
                  <c:v>0.29032258064516131</c:v>
                </c:pt>
                <c:pt idx="8">
                  <c:v>0.16666666666666666</c:v>
                </c:pt>
                <c:pt idx="9">
                  <c:v>0.23076923076923078</c:v>
                </c:pt>
                <c:pt idx="10">
                  <c:v>0.2857142857142857</c:v>
                </c:pt>
                <c:pt idx="11">
                  <c:v>0.53846153846153844</c:v>
                </c:pt>
                <c:pt idx="12">
                  <c:v>0.17647058823529413</c:v>
                </c:pt>
                <c:pt idx="13">
                  <c:v>0.49122807017543857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1472256"/>
        <c:axId val="341473432"/>
      </c:lineChart>
      <c:catAx>
        <c:axId val="341472256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73432"/>
        <c:crosses val="autoZero"/>
        <c:auto val="1"/>
        <c:lblAlgn val="ctr"/>
        <c:lblOffset val="100"/>
        <c:noMultiLvlLbl val="0"/>
      </c:catAx>
      <c:valAx>
        <c:axId val="341473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7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Sheet1!$D$40:$I$40</c:f>
              <c:strCache>
                <c:ptCount val="6"/>
                <c:pt idx="0">
                  <c:v>Alta Vista</c:v>
                </c:pt>
                <c:pt idx="1">
                  <c:v>Google</c:v>
                </c:pt>
                <c:pt idx="2">
                  <c:v>Hotbot</c:v>
                </c:pt>
                <c:pt idx="3">
                  <c:v>Scirus</c:v>
                </c:pt>
                <c:pt idx="4">
                  <c:v>Bioweb</c:v>
                </c:pt>
                <c:pt idx="5">
                  <c:v>Our Method</c:v>
                </c:pt>
              </c:strCache>
            </c:strRef>
          </c:cat>
          <c:val>
            <c:numRef>
              <c:f>Sheet1!$D$41:$I$41</c:f>
              <c:numCache>
                <c:formatCode>General</c:formatCode>
                <c:ptCount val="6"/>
                <c:pt idx="0">
                  <c:v>0.27</c:v>
                </c:pt>
                <c:pt idx="1">
                  <c:v>0.28000000000000003</c:v>
                </c:pt>
                <c:pt idx="2">
                  <c:v>0.28999999999999998</c:v>
                </c:pt>
                <c:pt idx="3">
                  <c:v>0.56999999999999995</c:v>
                </c:pt>
                <c:pt idx="4">
                  <c:v>0.14000000000000001</c:v>
                </c:pt>
                <c:pt idx="5">
                  <c:v>0.25</c:v>
                </c:pt>
              </c:numCache>
            </c:numRef>
          </c:val>
        </c:ser>
        <c:ser>
          <c:idx val="1"/>
          <c:order val="1"/>
          <c:tx>
            <c:strRef>
              <c:f>Sheet1!$C$42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Sheet1!$D$40:$I$40</c:f>
              <c:strCache>
                <c:ptCount val="6"/>
                <c:pt idx="0">
                  <c:v>Alta Vista</c:v>
                </c:pt>
                <c:pt idx="1">
                  <c:v>Google</c:v>
                </c:pt>
                <c:pt idx="2">
                  <c:v>Hotbot</c:v>
                </c:pt>
                <c:pt idx="3">
                  <c:v>Scirus</c:v>
                </c:pt>
                <c:pt idx="4">
                  <c:v>Bioweb</c:v>
                </c:pt>
                <c:pt idx="5">
                  <c:v>Our Method</c:v>
                </c:pt>
              </c:strCache>
            </c:strRef>
          </c:cat>
          <c:val>
            <c:numRef>
              <c:f>Sheet1!$D$42:$I$42</c:f>
              <c:numCache>
                <c:formatCode>General</c:formatCode>
                <c:ptCount val="6"/>
                <c:pt idx="0">
                  <c:v>0.18</c:v>
                </c:pt>
                <c:pt idx="1">
                  <c:v>0.2</c:v>
                </c:pt>
                <c:pt idx="2">
                  <c:v>0.28999999999999998</c:v>
                </c:pt>
                <c:pt idx="3">
                  <c:v>0.32</c:v>
                </c:pt>
                <c:pt idx="4">
                  <c:v>0.05</c:v>
                </c:pt>
                <c:pt idx="5">
                  <c:v>0.46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2814000"/>
        <c:axId val="512808120"/>
      </c:barChart>
      <c:catAx>
        <c:axId val="51281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08120"/>
        <c:crosses val="autoZero"/>
        <c:auto val="1"/>
        <c:lblAlgn val="ctr"/>
        <c:lblOffset val="100"/>
        <c:noMultiLvlLbl val="0"/>
      </c:catAx>
      <c:valAx>
        <c:axId val="512808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281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AF16D-970E-4171-A2C2-E22EAFF10F39}" type="datetimeFigureOut">
              <a:rPr lang="en-US" smtClean="0"/>
              <a:t>12/4/2013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0D5D-37EE-471D-ADB7-CE9719260F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7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0D5D-37EE-471D-ADB7-CE9719260FD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3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1"/>
                </a:solidFill>
                <a:latin typeface="Adobe Caslon Pro" pitchFamily="18" charset="0"/>
              </a:rPr>
              <a:t>Segmentation of Search Engine Results for</a:t>
            </a:r>
            <a:br>
              <a:rPr lang="en-US" u="sng" dirty="0">
                <a:solidFill>
                  <a:schemeClr val="tx1"/>
                </a:solidFill>
                <a:latin typeface="Adobe Caslon Pro" pitchFamily="18" charset="0"/>
              </a:rPr>
            </a:br>
            <a:r>
              <a:rPr lang="en-US" u="sng" dirty="0">
                <a:solidFill>
                  <a:schemeClr val="tx1"/>
                </a:solidFill>
                <a:latin typeface="Adobe Caslon Pro" pitchFamily="18" charset="0"/>
              </a:rPr>
              <a:t>E</a:t>
            </a:r>
            <a:r>
              <a:rPr lang="en-US" u="sng" dirty="0" smtClean="0">
                <a:solidFill>
                  <a:schemeClr val="tx1"/>
                </a:solidFill>
                <a:latin typeface="Adobe Caslon Pro" pitchFamily="18" charset="0"/>
              </a:rPr>
              <a:t>ffective </a:t>
            </a:r>
            <a:r>
              <a:rPr lang="en-US" u="sng" dirty="0" smtClean="0">
                <a:solidFill>
                  <a:schemeClr val="tx1"/>
                </a:solidFill>
                <a:latin typeface="Adobe Caslon Pro" pitchFamily="18" charset="0"/>
              </a:rPr>
              <a:t>Data-Fusion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</a:rPr>
              <a:t>                                   </a:t>
            </a:r>
            <a:r>
              <a:rPr lang="en-US" b="1" dirty="0" err="1" smtClean="0">
                <a:latin typeface="Calibri" pitchFamily="34" charset="0"/>
              </a:rPr>
              <a:t>Saumitra</a:t>
            </a:r>
            <a:r>
              <a:rPr lang="en-US" b="1" dirty="0" smtClean="0">
                <a:latin typeface="Calibri" pitchFamily="34" charset="0"/>
              </a:rPr>
              <a:t> Jain</a:t>
            </a:r>
          </a:p>
          <a:p>
            <a:r>
              <a:rPr lang="en-US" b="1" dirty="0" smtClean="0">
                <a:latin typeface="Calibri" pitchFamily="34" charset="0"/>
              </a:rPr>
              <a:t>                                   </a:t>
            </a:r>
            <a:r>
              <a:rPr lang="en-US" b="1" dirty="0" err="1" smtClean="0">
                <a:latin typeface="Calibri" pitchFamily="34" charset="0"/>
              </a:rPr>
              <a:t>Akhilesh</a:t>
            </a:r>
            <a:r>
              <a:rPr lang="en-US" b="1" dirty="0" smtClean="0">
                <a:latin typeface="Calibri" pitchFamily="34" charset="0"/>
              </a:rPr>
              <a:t> </a:t>
            </a:r>
            <a:r>
              <a:rPr lang="en-US" b="1" dirty="0" err="1" smtClean="0">
                <a:latin typeface="Calibri" pitchFamily="34" charset="0"/>
              </a:rPr>
              <a:t>Desu</a:t>
            </a:r>
            <a:endParaRPr lang="en-US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13" y="1417638"/>
            <a:ext cx="9044759" cy="54403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Retrieved results from Database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4603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098103" cy="54403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relevant results of Database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44427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R-P Curve  for Database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737281"/>
              </p:ext>
            </p:extLst>
          </p:nvPr>
        </p:nvGraphicFramePr>
        <p:xfrm>
          <a:off x="4572000" y="1417638"/>
          <a:ext cx="4572000" cy="338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12966"/>
              </p:ext>
            </p:extLst>
          </p:nvPr>
        </p:nvGraphicFramePr>
        <p:xfrm>
          <a:off x="152400" y="1523995"/>
          <a:ext cx="4190999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772"/>
                <a:gridCol w="680772"/>
                <a:gridCol w="1404091"/>
                <a:gridCol w="712682"/>
                <a:gridCol w="712682"/>
              </a:tblGrid>
              <a:tr h="3925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Retrieved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Relevant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Required document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16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20250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R-P Curve for Database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6539"/>
              </p:ext>
            </p:extLst>
          </p:nvPr>
        </p:nvGraphicFramePr>
        <p:xfrm>
          <a:off x="4495800" y="1481138"/>
          <a:ext cx="4191000" cy="37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0623"/>
              </p:ext>
            </p:extLst>
          </p:nvPr>
        </p:nvGraphicFramePr>
        <p:xfrm>
          <a:off x="-1" y="1600200"/>
          <a:ext cx="4343400" cy="3200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5527"/>
                <a:gridCol w="705527"/>
                <a:gridCol w="1455150"/>
                <a:gridCol w="738598"/>
                <a:gridCol w="738598"/>
              </a:tblGrid>
              <a:tr h="366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Retrieve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Relevant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Required Document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2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1516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with other techniques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94797"/>
              </p:ext>
            </p:extLst>
          </p:nvPr>
        </p:nvGraphicFramePr>
        <p:xfrm>
          <a:off x="381000" y="3810000"/>
          <a:ext cx="8382000" cy="2328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25085"/>
              </p:ext>
            </p:extLst>
          </p:nvPr>
        </p:nvGraphicFramePr>
        <p:xfrm>
          <a:off x="457200" y="1905000"/>
          <a:ext cx="82296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9200"/>
                <a:gridCol w="1019821"/>
                <a:gridCol w="1019821"/>
                <a:gridCol w="974157"/>
                <a:gridCol w="974157"/>
                <a:gridCol w="974157"/>
                <a:gridCol w="1258287"/>
              </a:tblGrid>
              <a:tr h="470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Alta Vista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Google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Hotbot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Scirus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Bioweb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Our Method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22622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905000"/>
            <a:ext cx="525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Metasearch and data-fusion techniques combine the </a:t>
            </a:r>
            <a:r>
              <a:rPr lang="en-US" sz="2400" dirty="0" smtClean="0"/>
              <a:t>rank lists </a:t>
            </a:r>
            <a:r>
              <a:rPr lang="en-US" sz="2400" dirty="0"/>
              <a:t>of multiple document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/>
              <a:t>We propose a new fusion method that partitions the rank lists of </a:t>
            </a:r>
            <a:r>
              <a:rPr lang="en-US" sz="2400" dirty="0" smtClean="0"/>
              <a:t>document retrieval </a:t>
            </a:r>
            <a:r>
              <a:rPr lang="en-US" sz="2400" dirty="0"/>
              <a:t>systems into chunks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/>
              <a:t>Using a small number of training queries, </a:t>
            </a:r>
            <a:r>
              <a:rPr lang="en-US" sz="2400" dirty="0" smtClean="0"/>
              <a:t>the probabilities </a:t>
            </a:r>
            <a:r>
              <a:rPr lang="en-US" sz="2400" dirty="0"/>
              <a:t>of relevance of documents in different chunks are </a:t>
            </a:r>
            <a:r>
              <a:rPr lang="en-US" sz="2400" dirty="0" smtClean="0"/>
              <a:t>approximated for </a:t>
            </a:r>
            <a:r>
              <a:rPr lang="en-US" sz="2400" dirty="0"/>
              <a:t>each search system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We tried to </a:t>
            </a:r>
            <a:r>
              <a:rPr lang="en-US" sz="2400" dirty="0"/>
              <a:t>show that our proposed method produces higher </a:t>
            </a:r>
            <a:r>
              <a:rPr lang="en-US" sz="2400" dirty="0" smtClean="0"/>
              <a:t>average precision </a:t>
            </a:r>
            <a:r>
              <a:rPr lang="en-US" sz="2400" dirty="0"/>
              <a:t>values than previous </a:t>
            </a:r>
            <a:r>
              <a:rPr lang="en-US" sz="2400" dirty="0" smtClean="0"/>
              <a:t>systems.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ProbFuse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800" dirty="0" err="1" smtClean="0">
                <a:latin typeface="Calibri" pitchFamily="34" charset="0"/>
                <a:cs typeface="Calibri" pitchFamily="34" charset="0"/>
              </a:rPr>
              <a:t>Segfuse</a:t>
            </a: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800" dirty="0" smtClean="0">
                <a:latin typeface="Calibri" pitchFamily="34" charset="0"/>
                <a:cs typeface="Calibri" pitchFamily="34" charset="0"/>
              </a:rPr>
              <a:t> Experimental Results</a:t>
            </a:r>
          </a:p>
          <a:p>
            <a:pPr>
              <a:buNone/>
            </a:pP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8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IN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ignores the rank provided by the system and builds its own rank based on the frequency of the </a:t>
            </a:r>
            <a:r>
              <a:rPr lang="en-US" sz="2400" dirty="0" smtClean="0"/>
              <a:t>words</a:t>
            </a:r>
          </a:p>
          <a:p>
            <a:endParaRPr lang="en-US" sz="2400" dirty="0"/>
          </a:p>
          <a:p>
            <a:r>
              <a:rPr lang="en-US" sz="2400" dirty="0" err="1" smtClean="0"/>
              <a:t>ProbFuse</a:t>
            </a:r>
            <a:r>
              <a:rPr lang="en-US" sz="2400" dirty="0" smtClean="0"/>
              <a:t> </a:t>
            </a:r>
            <a:r>
              <a:rPr lang="en-US" sz="2400" dirty="0" smtClean="0"/>
              <a:t>divides </a:t>
            </a:r>
            <a:r>
              <a:rPr lang="en-US" sz="2400" dirty="0"/>
              <a:t>the probability of relevance of a document by its segment number (</a:t>
            </a:r>
            <a:r>
              <a:rPr lang="en-US" sz="2400" i="1" dirty="0"/>
              <a:t>k</a:t>
            </a:r>
            <a:r>
              <a:rPr lang="en-US" sz="2400" dirty="0" smtClean="0"/>
              <a:t>). This </a:t>
            </a:r>
            <a:r>
              <a:rPr lang="en-US" sz="2400" dirty="0"/>
              <a:t>strategy advantages the documents that appear on the top ranks of </a:t>
            </a:r>
            <a:r>
              <a:rPr lang="en-US" sz="2400" dirty="0" smtClean="0"/>
              <a:t>each result </a:t>
            </a:r>
            <a:r>
              <a:rPr lang="en-US" sz="2400" dirty="0"/>
              <a:t>set (the skimming effect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So we use it as one of our baseline of our experiment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5662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SegFuse </a:t>
            </a:r>
            <a:r>
              <a:rPr lang="en-US" dirty="0" smtClean="0"/>
              <a:t>is a </a:t>
            </a:r>
            <a:r>
              <a:rPr lang="en-US" dirty="0"/>
              <a:t>probabilistic data-fusion method that estimates the probabilities of relevance </a:t>
            </a:r>
            <a:r>
              <a:rPr lang="en-US" dirty="0" smtClean="0"/>
              <a:t>of documents </a:t>
            </a:r>
            <a:r>
              <a:rPr lang="en-US" dirty="0"/>
              <a:t>using a small number of </a:t>
            </a:r>
            <a:r>
              <a:rPr lang="en-US" dirty="0" smtClean="0"/>
              <a:t>training queries</a:t>
            </a:r>
          </a:p>
          <a:p>
            <a:endParaRPr lang="en-US" dirty="0"/>
          </a:p>
          <a:p>
            <a:r>
              <a:rPr lang="en-US" dirty="0"/>
              <a:t>SegFuse can be </a:t>
            </a:r>
            <a:r>
              <a:rPr lang="en-US" dirty="0" smtClean="0"/>
              <a:t>summarized in </a:t>
            </a:r>
            <a:r>
              <a:rPr lang="en-US" dirty="0"/>
              <a:t>three steps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70438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search system, the returned rank list is partitioned into </a:t>
            </a:r>
            <a:r>
              <a:rPr lang="en-US" sz="2400" dirty="0" smtClean="0"/>
              <a:t>chunks. The </a:t>
            </a:r>
            <a:r>
              <a:rPr lang="en-US" sz="2400" dirty="0"/>
              <a:t>size of chunks increases exponentially in the rank </a:t>
            </a:r>
            <a:r>
              <a:rPr lang="en-US" sz="2400" dirty="0" smtClean="0"/>
              <a:t>lists</a:t>
            </a:r>
          </a:p>
          <a:p>
            <a:r>
              <a:rPr lang="en-US" sz="2400" dirty="0"/>
              <a:t>For each search system, the probability of relevance for documents in </a:t>
            </a:r>
            <a:r>
              <a:rPr lang="en-US" sz="2400" dirty="0" smtClean="0"/>
              <a:t>each chunk </a:t>
            </a:r>
            <a:r>
              <a:rPr lang="en-US" sz="2400" dirty="0"/>
              <a:t>is estimated using a few training queries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final score of a document is computed according to its </a:t>
            </a:r>
            <a:r>
              <a:rPr lang="en-US" sz="2400" dirty="0" smtClean="0"/>
              <a:t>probabilities of </a:t>
            </a:r>
            <a:r>
              <a:rPr lang="en-US" sz="2400" dirty="0"/>
              <a:t>relevance in the rank lists. SegFuse merges the results and ranks </a:t>
            </a:r>
            <a:r>
              <a:rPr lang="en-US" sz="2400" dirty="0" smtClean="0"/>
              <a:t>the documents </a:t>
            </a:r>
            <a:r>
              <a:rPr lang="en-US" sz="2400" dirty="0"/>
              <a:t>according to their final scores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6780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5053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5334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47" y="4572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Retrieved Results from Database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957572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1717"/>
            <a:ext cx="9143999" cy="569628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Relevant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449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243</TotalTime>
  <Words>477</Words>
  <Application>Microsoft Office PowerPoint</Application>
  <PresentationFormat>On-screen Show (4:3)</PresentationFormat>
  <Paragraphs>214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Caslon Pro</vt:lpstr>
      <vt:lpstr>Calibri</vt:lpstr>
      <vt:lpstr>Lucida Sans Unicode</vt:lpstr>
      <vt:lpstr>Verdana</vt:lpstr>
      <vt:lpstr>Wingdings 2</vt:lpstr>
      <vt:lpstr>Wingdings 3</vt:lpstr>
      <vt:lpstr>Concourse</vt:lpstr>
      <vt:lpstr>Segmentation of Search Engine Results for Effective Data-Fusion</vt:lpstr>
      <vt:lpstr>Abstract</vt:lpstr>
      <vt:lpstr>Modules</vt:lpstr>
      <vt:lpstr>ProbFuse</vt:lpstr>
      <vt:lpstr>SEGFUSE</vt:lpstr>
      <vt:lpstr>PowerPoint Presentation</vt:lpstr>
      <vt:lpstr>Results</vt:lpstr>
      <vt:lpstr>PowerPoint Presentation</vt:lpstr>
      <vt:lpstr>Final Relevant Results</vt:lpstr>
      <vt:lpstr>Retrieved results from Database 2</vt:lpstr>
      <vt:lpstr>Final relevant results of Database 2</vt:lpstr>
      <vt:lpstr>R-P Curve  for Database 1</vt:lpstr>
      <vt:lpstr>R-P Curve for Database 2</vt:lpstr>
      <vt:lpstr>Comparison with other techniques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Delay and Maximizing Lifetime of Wireless Sensor Networks with Anycast</dc:title>
  <dc:creator>nikhil</dc:creator>
  <cp:lastModifiedBy>Saumitra Jain</cp:lastModifiedBy>
  <cp:revision>26</cp:revision>
  <dcterms:created xsi:type="dcterms:W3CDTF">2006-08-16T00:00:00Z</dcterms:created>
  <dcterms:modified xsi:type="dcterms:W3CDTF">2013-12-04T21:21:51Z</dcterms:modified>
</cp:coreProperties>
</file>