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CEB4BD-676C-4CC6-A77B-FD2D26B473DB}" v="1692" dt="2021-07-15T19:50:37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07D5A-A3A7-4A5A-B48F-35448B147F40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07174-BA17-4DEC-AB70-1C679DC8C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666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174-BA17-4DEC-AB70-1C679DC8CAE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22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57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98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203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37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855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117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074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1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98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44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52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56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36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92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7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85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AB480-AE6A-4BC1-B4BF-EF517C922DD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2DE854-F249-40F6-8A43-ACAC6E2B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19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umitrasapre/training-cod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9312-AA53-435E-8E59-1D247FC64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 Assignment Presentation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CD6B8-AB0E-4375-ADF1-8A755952C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Name- Saumitra Sapre</a:t>
            </a:r>
          </a:p>
          <a:p>
            <a:r>
              <a:rPr lang="en-US" dirty="0"/>
              <a:t>Mentor- Hansraj Mete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25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7B35-9FBC-4D36-815D-B5B69C11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24136" cy="900223"/>
          </a:xfrm>
        </p:spPr>
        <p:txBody>
          <a:bodyPr/>
          <a:lstStyle/>
          <a:p>
            <a:r>
              <a:rPr lang="en-US" dirty="0"/>
              <a:t>Microsoft WMI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3A420-290F-476A-918C-8ED75A8E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0366"/>
            <a:ext cx="8596668" cy="3880773"/>
          </a:xfrm>
        </p:spPr>
        <p:txBody>
          <a:bodyPr anchor="ctr"/>
          <a:lstStyle/>
          <a:p>
            <a:r>
              <a:rPr lang="en-US" dirty="0"/>
              <a:t>Stands for </a:t>
            </a:r>
            <a:r>
              <a:rPr lang="en-US" b="1" dirty="0"/>
              <a:t>Windows Management Instrumentation</a:t>
            </a:r>
          </a:p>
          <a:p>
            <a:r>
              <a:rPr lang="en-US" dirty="0"/>
              <a:t>It is a subsystem of Windows </a:t>
            </a:r>
            <a:r>
              <a:rPr lang="en-US" dirty="0" err="1"/>
              <a:t>Powershell</a:t>
            </a:r>
            <a:r>
              <a:rPr lang="en-US" dirty="0"/>
              <a:t> that gives administrators access to powerful system monitoring tools. </a:t>
            </a:r>
          </a:p>
          <a:p>
            <a:r>
              <a:rPr lang="en-US" dirty="0"/>
              <a:t>It is basically a management interface that can access data in great detail about a computer.</a:t>
            </a:r>
          </a:p>
          <a:p>
            <a:r>
              <a:rPr lang="en-US" dirty="0"/>
              <a:t>Built upon the </a:t>
            </a:r>
            <a:r>
              <a:rPr lang="en-US" b="1" dirty="0"/>
              <a:t>Common Information Model </a:t>
            </a:r>
            <a:r>
              <a:rPr lang="en-US" dirty="0"/>
              <a:t>(CIM) - an open-source standard for displaying information about a computer. </a:t>
            </a:r>
          </a:p>
          <a:p>
            <a:r>
              <a:rPr lang="en-US" dirty="0"/>
              <a:t>WMI is Microsoft’s version of CIM.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08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C9F3-3F2A-4B9B-8119-F481EFC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6939"/>
            <a:ext cx="8315746" cy="801950"/>
          </a:xfrm>
        </p:spPr>
        <p:txBody>
          <a:bodyPr/>
          <a:lstStyle/>
          <a:p>
            <a:r>
              <a:rPr lang="en-US" dirty="0"/>
              <a:t>WMI Structure-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F13B-E567-42CB-B475-A5DE8BF3E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85" y="692815"/>
            <a:ext cx="8596668" cy="51309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Namespaces-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Logical grouping of classes belonging to the same environment.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Organizes information like folders in a filesystem.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top “folder” of the WMI namespace is always called root.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default namespace is root/cimv2.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Classes-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Used as the recipe to create an instance of a WMI object.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Like an OOP class, the WMI class also defines properties and methods.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Instances-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Implementation of a WMI class.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It is not necessary that every WMI class should have an instance in the system.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E.g., The class Win32_Battery class will not have an instance in a desktop.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94BE36E-D9A8-4557-B719-809598FFF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080" y="0"/>
            <a:ext cx="3238952" cy="5134692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D548E2B-6983-45C7-B8FF-BC5A4179C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380C50-EE02-46F3-BF50-C01E777E1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866" y="0"/>
            <a:ext cx="7452134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4A6B8E-40AB-4FCC-8786-46AAF2486E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85" y="1"/>
            <a:ext cx="5639845" cy="414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6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0071-02C7-4AD3-AC8F-62C2AB41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85817"/>
            <a:ext cx="8218092" cy="677663"/>
          </a:xfrm>
        </p:spPr>
        <p:txBody>
          <a:bodyPr/>
          <a:lstStyle/>
          <a:p>
            <a:r>
              <a:rPr lang="en-US" dirty="0"/>
              <a:t>The 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301B-491B-47A2-AF2A-B0857C25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73" y="707255"/>
            <a:ext cx="9727295" cy="5423763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The base command –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CimInstance</a:t>
            </a:r>
            <a:r>
              <a:rPr lang="en-US" dirty="0"/>
              <a:t> -Namespace root/CIMV2 -</a:t>
            </a:r>
            <a:r>
              <a:rPr lang="en-US" dirty="0" err="1"/>
              <a:t>ClassName</a:t>
            </a:r>
            <a:r>
              <a:rPr lang="en-US" dirty="0"/>
              <a:t> Win32_LogicalDisk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US" dirty="0"/>
              <a:t>Filters –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Where-Object - select only those instances which satisfy a certain condition</a:t>
            </a:r>
          </a:p>
          <a:p>
            <a:pPr marL="1200150" lvl="2" indent="-342900"/>
            <a:r>
              <a:rPr lang="en-US" dirty="0"/>
              <a:t> Where-Object {$_.</a:t>
            </a:r>
            <a:r>
              <a:rPr lang="en-US" dirty="0" err="1"/>
              <a:t>DriveType</a:t>
            </a:r>
            <a:r>
              <a:rPr lang="en-US" dirty="0"/>
              <a:t> -ne 5}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Sort-Object - sort our disks in descending order of free space.</a:t>
            </a:r>
          </a:p>
          <a:p>
            <a:pPr marL="1200150" lvl="2" indent="-342900"/>
            <a:r>
              <a:rPr lang="en-US" dirty="0"/>
              <a:t>Sort-Object -Descending -Property </a:t>
            </a:r>
            <a:r>
              <a:rPr lang="en-US" dirty="0" err="1"/>
              <a:t>FreeSpace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Select-Object - we specify only those properties that we need (Name, </a:t>
            </a:r>
            <a:r>
              <a:rPr lang="en-US" dirty="0" err="1"/>
              <a:t>VolumeName</a:t>
            </a:r>
            <a:r>
              <a:rPr lang="en-US" dirty="0"/>
              <a:t>, </a:t>
            </a:r>
            <a:r>
              <a:rPr lang="en-US" dirty="0" err="1"/>
              <a:t>FileSystem</a:t>
            </a:r>
            <a:r>
              <a:rPr lang="en-US" dirty="0"/>
              <a:t>, Description, </a:t>
            </a:r>
            <a:r>
              <a:rPr lang="en-US" dirty="0" err="1"/>
              <a:t>Size,FreeSpace</a:t>
            </a:r>
            <a:r>
              <a:rPr lang="en-US" dirty="0"/>
              <a:t>, </a:t>
            </a:r>
            <a:r>
              <a:rPr lang="en-US" dirty="0" err="1"/>
              <a:t>PercentageFree</a:t>
            </a:r>
            <a:r>
              <a:rPr lang="en-US" dirty="0"/>
              <a:t>). </a:t>
            </a:r>
          </a:p>
          <a:p>
            <a:pPr marL="1200150" lvl="2" indent="-342900"/>
            <a:r>
              <a:rPr lang="en-US" dirty="0"/>
              <a:t>$</a:t>
            </a:r>
            <a:r>
              <a:rPr lang="en-US" dirty="0" err="1"/>
              <a:t>dsize</a:t>
            </a:r>
            <a:r>
              <a:rPr lang="en-US" dirty="0"/>
              <a:t> = @{label = "</a:t>
            </a:r>
            <a:r>
              <a:rPr lang="en-US" dirty="0" err="1"/>
              <a:t>DiskSize</a:t>
            </a:r>
            <a:r>
              <a:rPr lang="en-US" dirty="0"/>
              <a:t> (GB)"; expression = {"{0:N}" -f ($_.Size/1GB) -as [float]}}</a:t>
            </a:r>
          </a:p>
          <a:p>
            <a:pPr marL="1200150" lvl="2" indent="-342900"/>
            <a:r>
              <a:rPr lang="en-US" dirty="0"/>
              <a:t>$</a:t>
            </a:r>
            <a:r>
              <a:rPr lang="en-US" dirty="0" err="1"/>
              <a:t>fspace</a:t>
            </a:r>
            <a:r>
              <a:rPr lang="en-US" dirty="0"/>
              <a:t> = @{label = "</a:t>
            </a:r>
            <a:r>
              <a:rPr lang="en-US" dirty="0" err="1"/>
              <a:t>FreeSpace</a:t>
            </a:r>
            <a:r>
              <a:rPr lang="en-US" dirty="0"/>
              <a:t> (GB)"; expression = {"{0:N}" -f ($_.</a:t>
            </a:r>
            <a:r>
              <a:rPr lang="en-US" dirty="0" err="1"/>
              <a:t>FreeSpace</a:t>
            </a:r>
            <a:r>
              <a:rPr lang="en-US" dirty="0"/>
              <a:t>/1GB) -as [float]}}</a:t>
            </a:r>
          </a:p>
          <a:p>
            <a:pPr marL="1200150" lvl="2" indent="-342900"/>
            <a:r>
              <a:rPr lang="en-US" dirty="0"/>
              <a:t>$</a:t>
            </a:r>
            <a:r>
              <a:rPr lang="en-US" dirty="0" err="1"/>
              <a:t>percfree</a:t>
            </a:r>
            <a:r>
              <a:rPr lang="en-US" dirty="0"/>
              <a:t> =  @{label = "% Free"; expression = {"{0:N}" -f ($_.</a:t>
            </a:r>
            <a:r>
              <a:rPr lang="en-US" dirty="0" err="1"/>
              <a:t>FreeSpace</a:t>
            </a:r>
            <a:r>
              <a:rPr lang="en-US" dirty="0"/>
              <a:t>/$_.Size * 100) -as [float]}}</a:t>
            </a:r>
          </a:p>
          <a:p>
            <a:pPr marL="1200150" lvl="2" indent="-342900"/>
            <a:r>
              <a:rPr lang="en-US" dirty="0"/>
              <a:t> Select-Object Name, </a:t>
            </a:r>
            <a:r>
              <a:rPr lang="en-US" dirty="0" err="1"/>
              <a:t>VolumeName</a:t>
            </a:r>
            <a:r>
              <a:rPr lang="en-US" dirty="0"/>
              <a:t>, </a:t>
            </a:r>
            <a:r>
              <a:rPr lang="en-US" dirty="0" err="1"/>
              <a:t>FileSystem</a:t>
            </a:r>
            <a:r>
              <a:rPr lang="en-US" dirty="0"/>
              <a:t>, Description, $</a:t>
            </a:r>
            <a:r>
              <a:rPr lang="en-US" dirty="0" err="1"/>
              <a:t>dsize</a:t>
            </a:r>
            <a:r>
              <a:rPr lang="en-US" dirty="0"/>
              <a:t>,$</a:t>
            </a:r>
            <a:r>
              <a:rPr lang="en-US" dirty="0" err="1"/>
              <a:t>fspace</a:t>
            </a:r>
            <a:r>
              <a:rPr lang="en-US" dirty="0"/>
              <a:t>, $</a:t>
            </a:r>
            <a:r>
              <a:rPr lang="en-US" dirty="0" err="1"/>
              <a:t>percfree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Format-Table - specify that we want to view the output in a table</a:t>
            </a:r>
          </a:p>
          <a:p>
            <a:pPr marL="1200150" lvl="2" indent="-342900"/>
            <a:r>
              <a:rPr lang="en-US" dirty="0"/>
              <a:t>Format-Table -</a:t>
            </a:r>
            <a:r>
              <a:rPr lang="en-US" dirty="0" err="1"/>
              <a:t>AutoSize</a:t>
            </a:r>
            <a:r>
              <a:rPr lang="en-US" dirty="0"/>
              <a:t> </a:t>
            </a:r>
          </a:p>
          <a:p>
            <a:pPr marL="400050">
              <a:buFont typeface="+mj-lt"/>
              <a:buAutoNum type="arabicPeriod"/>
            </a:pPr>
            <a:r>
              <a:rPr lang="en-US" dirty="0"/>
              <a:t>Final Command 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3CA8C58-3BDC-4586-9469-B133C47D6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912" y="0"/>
            <a:ext cx="4388528" cy="130365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ACC2081-17C0-4730-B627-9F5F7B1D1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524" y="5138292"/>
            <a:ext cx="5045476" cy="1719707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7854B9-B85D-4AC4-A8FF-8E4BBEE16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20" y="1384918"/>
            <a:ext cx="7059010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CCEE-8CCA-4BAC-BB43-334D8C8F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6424802" cy="695417"/>
          </a:xfrm>
        </p:spPr>
        <p:txBody>
          <a:bodyPr/>
          <a:lstStyle/>
          <a:p>
            <a:r>
              <a:rPr lang="en-US" dirty="0"/>
              <a:t>SSH, Winexe &amp; Rsync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40B5-9733-44AC-9588-88B257D09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95417"/>
            <a:ext cx="9114736" cy="6096000"/>
          </a:xfrm>
        </p:spPr>
        <p:txBody>
          <a:bodyPr>
            <a:normAutofit/>
          </a:bodyPr>
          <a:lstStyle/>
          <a:p>
            <a:r>
              <a:rPr lang="en-US" b="1" dirty="0"/>
              <a:t>SSH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Stands for ‘Secure Shell’.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Provides a secure way to access a computer over an unsecured network.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Widely used for managing systems remotely.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Enables users to log in to another computer over a network, execute commands and move files from one computer to another.</a:t>
            </a:r>
          </a:p>
          <a:p>
            <a:r>
              <a:rPr lang="en-US" b="1" dirty="0"/>
              <a:t>Winexe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 Linux-based application that allows users to execute commands remotely on Windows systems.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It installs a service on the remote system, executes the command, and uninstalls the service.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Allows execution of most of the windows shell commands.</a:t>
            </a:r>
          </a:p>
          <a:p>
            <a:r>
              <a:rPr lang="en-US" b="1" dirty="0"/>
              <a:t>Rsync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A utility for efficiently transferring and synchronizing files between a computer and an external hard drive and across networked computers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Found in Unix-like OS.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64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C039-CED9-49DE-B149-987A2379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7774208" cy="731529"/>
          </a:xfrm>
        </p:spPr>
        <p:txBody>
          <a:bodyPr/>
          <a:lstStyle/>
          <a:p>
            <a:r>
              <a:rPr lang="en-US" dirty="0"/>
              <a:t>The 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7B56-72E2-4043-BEF0-C920B8392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51731"/>
            <a:ext cx="11379988" cy="567235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Creating the text file</a:t>
            </a:r>
          </a:p>
          <a:p>
            <a:pPr>
              <a:buFont typeface="+mj-lt"/>
              <a:buAutoNum type="arabicPeriod"/>
            </a:pPr>
            <a:r>
              <a:rPr lang="en-US" dirty="0"/>
              <a:t>Reading the file inside the shell script</a:t>
            </a:r>
          </a:p>
          <a:p>
            <a:pPr>
              <a:buFont typeface="+mj-lt"/>
              <a:buAutoNum type="arabicPeriod"/>
            </a:pPr>
            <a:r>
              <a:rPr lang="en-US" dirty="0"/>
              <a:t>SSH Commands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sshpass</a:t>
            </a:r>
            <a:r>
              <a:rPr lang="en-US" dirty="0"/>
              <a:t> –p </a:t>
            </a:r>
            <a:r>
              <a:rPr lang="en-US" dirty="0" err="1"/>
              <a:t>pass_word</a:t>
            </a:r>
            <a:r>
              <a:rPr lang="en-US" dirty="0"/>
              <a:t>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ssh</a:t>
            </a:r>
            <a:r>
              <a:rPr lang="en-US" dirty="0"/>
              <a:t> –n (prevents </a:t>
            </a:r>
            <a:r>
              <a:rPr lang="en-US" dirty="0" err="1"/>
              <a:t>ssh</a:t>
            </a:r>
            <a:r>
              <a:rPr lang="en-US" dirty="0"/>
              <a:t> from reading from standard input)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IN" dirty="0" err="1"/>
              <a:t>StrictHostKeyChecking</a:t>
            </a:r>
            <a:r>
              <a:rPr lang="en-IN" dirty="0"/>
              <a:t> (</a:t>
            </a:r>
            <a:r>
              <a:rPr lang="en-US" dirty="0"/>
              <a:t>When </a:t>
            </a:r>
            <a:r>
              <a:rPr lang="en-US" dirty="0" err="1"/>
              <a:t>enabled,ssh</a:t>
            </a:r>
            <a:r>
              <a:rPr lang="en-US" dirty="0"/>
              <a:t> connects only to known hosts with keys that are stored in the known hosts list. </a:t>
            </a:r>
            <a:endParaRPr lang="en-IN" dirty="0"/>
          </a:p>
          <a:p>
            <a:pPr marL="800100" lvl="1" indent="-342900">
              <a:buFont typeface="+mj-lt"/>
              <a:buAutoNum type="alphaLcPeriod"/>
            </a:pPr>
            <a:r>
              <a:rPr lang="en-IN" dirty="0" err="1"/>
              <a:t>BatchMode</a:t>
            </a:r>
            <a:r>
              <a:rPr lang="en-IN" dirty="0"/>
              <a:t> (</a:t>
            </a:r>
            <a:r>
              <a:rPr lang="en-US" dirty="0"/>
              <a:t>connection fails immediately if the key is rejected, instead of failing back to a password prompt)</a:t>
            </a:r>
            <a:endParaRPr lang="en-IN" dirty="0"/>
          </a:p>
          <a:p>
            <a:pPr marL="800100" lvl="1" indent="-342900">
              <a:buFont typeface="+mj-lt"/>
              <a:buAutoNum type="alphaLcPeriod"/>
            </a:pPr>
            <a:r>
              <a:rPr lang="en-IN" dirty="0" err="1"/>
              <a:t>ConnectTimeout</a:t>
            </a:r>
            <a:r>
              <a:rPr lang="en-IN" dirty="0"/>
              <a:t> (Timeout for waiting)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IN" dirty="0" err="1"/>
              <a:t>RemoteCommand</a:t>
            </a:r>
            <a:endParaRPr lang="en-IN" dirty="0"/>
          </a:p>
          <a:p>
            <a:pPr marL="400050">
              <a:buFont typeface="+mj-lt"/>
              <a:buAutoNum type="arabicPeriod"/>
            </a:pPr>
            <a:r>
              <a:rPr lang="en-IN" dirty="0" err="1"/>
              <a:t>Winexe</a:t>
            </a:r>
            <a:r>
              <a:rPr lang="en-IN" dirty="0"/>
              <a:t> Commands</a:t>
            </a:r>
          </a:p>
          <a:p>
            <a:pPr marL="800100" lvl="1">
              <a:buFont typeface="+mj-lt"/>
              <a:buAutoNum type="alphaLcPeriod"/>
            </a:pPr>
            <a:r>
              <a:rPr lang="fr-FR" dirty="0" err="1"/>
              <a:t>winexe</a:t>
            </a:r>
            <a:r>
              <a:rPr lang="fr-FR" dirty="0"/>
              <a:t> -U [Domain/]</a:t>
            </a:r>
            <a:r>
              <a:rPr lang="fr-FR" dirty="0" err="1"/>
              <a:t>User%Password</a:t>
            </a:r>
            <a:r>
              <a:rPr lang="fr-FR" dirty="0"/>
              <a:t> //host command</a:t>
            </a:r>
            <a:endParaRPr lang="en-IN" dirty="0"/>
          </a:p>
          <a:p>
            <a:pPr marL="400050">
              <a:buFont typeface="+mj-lt"/>
              <a:buAutoNum type="arabicPeriod"/>
            </a:pPr>
            <a:r>
              <a:rPr lang="en-IN" dirty="0" err="1"/>
              <a:t>Rsync</a:t>
            </a:r>
            <a:r>
              <a:rPr lang="en-IN" dirty="0"/>
              <a:t> Commands</a:t>
            </a:r>
          </a:p>
          <a:p>
            <a:pPr marL="400050">
              <a:buFont typeface="+mj-lt"/>
              <a:buAutoNum type="arabicPeriod"/>
            </a:pPr>
            <a:r>
              <a:rPr lang="en-IN" dirty="0"/>
              <a:t>Output</a:t>
            </a:r>
          </a:p>
          <a:p>
            <a:pPr marL="800100" lvl="1" indent="-342900">
              <a:buFont typeface="+mj-lt"/>
              <a:buAutoNum type="alphaLcPeriod"/>
            </a:pPr>
            <a:endParaRPr lang="en-IN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34A0549-8BA4-4766-952C-B9EBAE2DA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856" y="800699"/>
            <a:ext cx="4503810" cy="69348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9B3B24-FF03-4EB4-A703-89F1E92C6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77" y="1745751"/>
            <a:ext cx="4717189" cy="602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4793D0-55F6-4DCC-A075-28417807B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30" y="4983536"/>
            <a:ext cx="9845893" cy="243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CF9BE7-3C49-4F36-B1DF-D58AFB26C3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7301"/>
            <a:ext cx="12192000" cy="276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1DA2CF-20CD-47CC-A470-B50A183FB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18" y="4265721"/>
            <a:ext cx="5486875" cy="220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337C41-251A-4A8B-B218-67445AE20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43" y="5453094"/>
            <a:ext cx="5502117" cy="12421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934E52-926F-4F8A-BF62-136FF0425F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045" y="0"/>
            <a:ext cx="5958955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8DA765-380D-4AB8-8153-ECF28D5A782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54"/>
          <a:stretch/>
        </p:blipFill>
        <p:spPr>
          <a:xfrm>
            <a:off x="-7561" y="1098897"/>
            <a:ext cx="4196790" cy="18957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45248F2-1596-4E62-8372-862503D8A4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2" y="3099258"/>
            <a:ext cx="5382376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4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474F-F99F-4F62-9008-3753351E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Socket Programming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65D0-E885-4857-9F55-35BCB1720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85" y="1059759"/>
            <a:ext cx="8596668" cy="3880773"/>
          </a:xfrm>
        </p:spPr>
        <p:txBody>
          <a:bodyPr anchor="ctr"/>
          <a:lstStyle/>
          <a:p>
            <a:r>
              <a:rPr lang="en-US" dirty="0"/>
              <a:t>Sockets allow communication between two different processes on the same or different machines. </a:t>
            </a:r>
          </a:p>
          <a:p>
            <a:r>
              <a:rPr lang="en-US" dirty="0"/>
              <a:t>In simpler words, sockets are simply a mechanism using which two computers can easily talk to each other.</a:t>
            </a:r>
          </a:p>
          <a:p>
            <a:r>
              <a:rPr lang="en-US" dirty="0"/>
              <a:t>At the programming level, a socket looks like a file descriptor, and we can perform read and write operations over it.</a:t>
            </a:r>
          </a:p>
          <a:p>
            <a:r>
              <a:rPr lang="en-US" dirty="0"/>
              <a:t>2 Types of Sockets-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Stream Socket (TCP)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Datagram Socket (UDP)</a:t>
            </a:r>
            <a:endParaRPr lang="en-IN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102CE47-8600-4757-A7E1-349D1843C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143" y="0"/>
            <a:ext cx="3142857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9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537D-32D9-474C-BF19-E64001E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7942883" cy="767040"/>
          </a:xfrm>
        </p:spPr>
        <p:txBody>
          <a:bodyPr/>
          <a:lstStyle/>
          <a:p>
            <a:r>
              <a:rPr lang="en-US" dirty="0"/>
              <a:t>The 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FB1F-AE3B-4753-871A-3C7B2FDE3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846694"/>
            <a:ext cx="8759158" cy="5855068"/>
          </a:xfrm>
        </p:spPr>
        <p:txBody>
          <a:bodyPr>
            <a:normAutofit/>
          </a:bodyPr>
          <a:lstStyle/>
          <a:p>
            <a:r>
              <a:rPr lang="en-US" b="1" dirty="0"/>
              <a:t>Server-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Creating a socket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Initialising the </a:t>
            </a:r>
            <a:r>
              <a:rPr lang="en-IN" dirty="0" err="1"/>
              <a:t>sockaddr</a:t>
            </a:r>
            <a:r>
              <a:rPr lang="en-IN" dirty="0"/>
              <a:t> structure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Selecting socket options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Binding the socket to the port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Listen to client requests</a:t>
            </a:r>
          </a:p>
          <a:p>
            <a:pPr marL="400050"/>
            <a:r>
              <a:rPr lang="en-IN" b="1" dirty="0"/>
              <a:t>Client-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IN" dirty="0"/>
              <a:t>Same till server step 2.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IN" dirty="0"/>
              <a:t>Connecting to server</a:t>
            </a:r>
          </a:p>
          <a:p>
            <a:pPr marL="457200"/>
            <a:r>
              <a:rPr lang="en-IN" b="1" dirty="0"/>
              <a:t>Script</a:t>
            </a:r>
          </a:p>
          <a:p>
            <a:pPr marL="914400" lvl="1" indent="-342900">
              <a:buFont typeface="+mj-lt"/>
              <a:buAutoNum type="arabicPeriod"/>
            </a:pPr>
            <a:r>
              <a:rPr lang="en-IN" dirty="0"/>
              <a:t>Get options</a:t>
            </a:r>
          </a:p>
          <a:p>
            <a:pPr marL="914400" lvl="1" indent="-342900">
              <a:buFont typeface="+mj-lt"/>
              <a:buAutoNum type="arabicPeriod"/>
            </a:pPr>
            <a:r>
              <a:rPr lang="en-IN" dirty="0"/>
              <a:t>Write to file</a:t>
            </a:r>
          </a:p>
          <a:p>
            <a:pPr marL="914400" lvl="1" indent="-342900">
              <a:buFont typeface="+mj-lt"/>
              <a:buAutoNum type="arabicPeriod"/>
            </a:pPr>
            <a:r>
              <a:rPr lang="en-IN" dirty="0"/>
              <a:t>Count characters</a:t>
            </a:r>
          </a:p>
          <a:p>
            <a:pPr marL="914400" lvl="1" indent="-342900">
              <a:buFont typeface="+mj-lt"/>
              <a:buAutoNum type="arabicPeriod"/>
            </a:pPr>
            <a:r>
              <a:rPr lang="en-IN" dirty="0"/>
              <a:t>Send to client</a:t>
            </a:r>
          </a:p>
          <a:p>
            <a:pPr marL="514350"/>
            <a:r>
              <a:rPr lang="en-IN" b="1" dirty="0"/>
              <a:t>Output</a:t>
            </a:r>
          </a:p>
          <a:p>
            <a:pPr marL="800100" lvl="1" indent="-342900">
              <a:buFont typeface="+mj-lt"/>
              <a:buAutoNum type="arabicPeriod"/>
            </a:pPr>
            <a:endParaRPr lang="en-IN" dirty="0"/>
          </a:p>
          <a:p>
            <a:pPr marL="800100" lvl="1" indent="-342900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39582D1-5F91-4BAB-9090-FB64FAC73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726" y="734744"/>
            <a:ext cx="5197290" cy="70110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FB30C1E-2529-44C1-A03A-09687F422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105" y="1547795"/>
            <a:ext cx="5204911" cy="1585097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E0609617-DBF9-4143-B086-E2FE48CEF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73" y="1945239"/>
            <a:ext cx="2095682" cy="1600339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1B53372-D588-4CCA-83FA-5472FEF53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192" y="3776926"/>
            <a:ext cx="4877223" cy="1272650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1F2FBE2-8124-4E3B-BD30-55A1046AF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79" y="2340343"/>
            <a:ext cx="2286198" cy="1219306"/>
          </a:xfrm>
          <a:prstGeom prst="rect">
            <a:avLst/>
          </a:prstGeom>
        </p:spPr>
      </p:pic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0AF5C3C-EC1A-4D6D-8240-1C9E6B8333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052" y="4758390"/>
            <a:ext cx="4709568" cy="693480"/>
          </a:xfrm>
          <a:prstGeom prst="rect">
            <a:avLst/>
          </a:prstGeom>
        </p:spPr>
      </p:pic>
      <p:pic>
        <p:nvPicPr>
          <p:cNvPr id="17" name="Picture 16" descr="Text&#10;&#10;Description automatically generated with medium confidence">
            <a:extLst>
              <a:ext uri="{FF2B5EF4-FFF2-40B4-BE49-F238E27FC236}">
                <a16:creationId xmlns:a16="http://schemas.microsoft.com/office/drawing/2014/main" id="{CD43D363-C1A7-4261-9C8D-CAC07C2DFD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53" y="2340343"/>
            <a:ext cx="1661304" cy="1082134"/>
          </a:xfrm>
          <a:prstGeom prst="rect">
            <a:avLst/>
          </a:prstGeom>
        </p:spPr>
      </p:pic>
      <p:pic>
        <p:nvPicPr>
          <p:cNvPr id="19" name="Picture 1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50F1770-AB66-4386-A56F-540AFB3196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13" y="4107651"/>
            <a:ext cx="3025402" cy="655377"/>
          </a:xfrm>
          <a:prstGeom prst="rect">
            <a:avLst/>
          </a:prstGeom>
        </p:spPr>
      </p:pic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615520-2E92-456F-8F18-662991DAA2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157" y="1704018"/>
            <a:ext cx="2179509" cy="117358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85FB86-326F-400A-A3BF-22138E5476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38" y="4381087"/>
            <a:ext cx="5166808" cy="525826"/>
          </a:xfrm>
          <a:prstGeom prst="rect">
            <a:avLst/>
          </a:prstGeom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4000C739-C9CB-436A-8C37-D8DDE5C076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398" y="4540557"/>
            <a:ext cx="3452159" cy="1714649"/>
          </a:xfrm>
          <a:prstGeom prst="rect">
            <a:avLst/>
          </a:prstGeom>
        </p:spPr>
      </p:pic>
      <p:pic>
        <p:nvPicPr>
          <p:cNvPr id="33" name="Picture 32" descr="Text&#10;&#10;Description automatically generated">
            <a:extLst>
              <a:ext uri="{FF2B5EF4-FFF2-40B4-BE49-F238E27FC236}">
                <a16:creationId xmlns:a16="http://schemas.microsoft.com/office/drawing/2014/main" id="{3B9172C4-4C42-43D3-A12A-319A4E2F7D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182"/>
            <a:ext cx="12192000" cy="530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9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E461-7A67-46F7-9801-F4B6B8F0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030731" cy="660400"/>
          </a:xfrm>
        </p:spPr>
        <p:txBody>
          <a:bodyPr/>
          <a:lstStyle/>
          <a:p>
            <a:r>
              <a:rPr lang="en-US" dirty="0"/>
              <a:t>ZFS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1B39-8BA4-4502-957A-D2A4C7604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90" y="496533"/>
            <a:ext cx="8596668" cy="3880773"/>
          </a:xfrm>
        </p:spPr>
        <p:txBody>
          <a:bodyPr anchor="ctr"/>
          <a:lstStyle/>
          <a:p>
            <a:r>
              <a:rPr lang="en-IN" dirty="0"/>
              <a:t>Stands for the </a:t>
            </a:r>
            <a:r>
              <a:rPr lang="en-IN" b="1" dirty="0"/>
              <a:t>"Z" File System.</a:t>
            </a:r>
          </a:p>
          <a:p>
            <a:r>
              <a:rPr lang="en-US" dirty="0"/>
              <a:t>Developed by Sun Microsystems, and eventually made open-source.</a:t>
            </a:r>
          </a:p>
          <a:p>
            <a:r>
              <a:rPr lang="en-US" dirty="0"/>
              <a:t>Designed to have impeccable file integrity and it can achieve it using commodity hardware.</a:t>
            </a:r>
          </a:p>
          <a:p>
            <a:r>
              <a:rPr lang="en-US" dirty="0"/>
              <a:t>Created with the assumption that "mechanical hard drives are unreliable and are eventually going to fail".</a:t>
            </a:r>
          </a:p>
          <a:p>
            <a:r>
              <a:rPr lang="en-US" dirty="0"/>
              <a:t> It is a filesystem, a volume manager and device manager, all rolled into one.</a:t>
            </a:r>
            <a:endParaRPr lang="en-IN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DD0FABA-0C9E-4A2C-87B9-FDDF45E74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77" y="3788109"/>
            <a:ext cx="5175181" cy="268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94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F04E-5B41-4E50-9008-C008B0D6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02" y="0"/>
            <a:ext cx="6513579" cy="923278"/>
          </a:xfrm>
        </p:spPr>
        <p:txBody>
          <a:bodyPr/>
          <a:lstStyle/>
          <a:p>
            <a:r>
              <a:rPr lang="en-US" dirty="0"/>
              <a:t>The 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C33EE-82AB-48C8-A3BF-1D9259D7F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47" y="809754"/>
            <a:ext cx="8596668" cy="586764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Before we start, create partitions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Creating a storage pool</a:t>
            </a:r>
          </a:p>
          <a:p>
            <a:pPr lvl="1"/>
            <a:r>
              <a:rPr lang="en-US" dirty="0"/>
              <a:t>ZFS will automatically: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Create a filesystem with the same name (i.e. tank)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Mount the filesystem under that name (e.g. /tank)</a:t>
            </a:r>
          </a:p>
          <a:p>
            <a:pPr>
              <a:buFont typeface="+mj-lt"/>
              <a:buAutoNum type="arabicPeriod"/>
            </a:pPr>
            <a:r>
              <a:rPr lang="en-IN" dirty="0"/>
              <a:t>Creating a sparse file</a:t>
            </a:r>
          </a:p>
          <a:p>
            <a:pPr lvl="1"/>
            <a:r>
              <a:rPr lang="en-US" dirty="0"/>
              <a:t>It is a file that has large amounts of space pre-allocated to it, without occupying that entire space from the filesystem.</a:t>
            </a:r>
          </a:p>
          <a:p>
            <a:pPr lvl="1"/>
            <a:r>
              <a:rPr lang="en-US" dirty="0"/>
              <a:t>To create a sparse file, use the dd command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Creating a loop device</a:t>
            </a:r>
          </a:p>
          <a:p>
            <a:pPr lvl="1"/>
            <a:r>
              <a:rPr lang="en-US" dirty="0" err="1"/>
              <a:t>losetup</a:t>
            </a:r>
            <a:r>
              <a:rPr lang="en-US" dirty="0"/>
              <a:t> –</a:t>
            </a:r>
            <a:r>
              <a:rPr lang="en-US" dirty="0" err="1"/>
              <a:t>fP</a:t>
            </a:r>
            <a:r>
              <a:rPr lang="en-US" dirty="0"/>
              <a:t> </a:t>
            </a:r>
            <a:r>
              <a:rPr lang="en-US" dirty="0" err="1"/>
              <a:t>sparse_file.img</a:t>
            </a:r>
            <a:r>
              <a:rPr lang="en-US" dirty="0"/>
              <a:t>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-f implies that Linux finds the first unused loop device. If a file argument is present, use this device. Otherwise, print its name.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-P – force kernel to scan partition table on newly created loop device.</a:t>
            </a:r>
          </a:p>
          <a:p>
            <a:pPr marL="457200">
              <a:buFont typeface="+mj-lt"/>
              <a:buAutoNum type="arabicPeriod"/>
            </a:pPr>
            <a:r>
              <a:rPr lang="en-US" dirty="0"/>
              <a:t>Create filesystem and mount</a:t>
            </a:r>
          </a:p>
          <a:p>
            <a:pPr marL="457200">
              <a:buFont typeface="+mj-lt"/>
              <a:buAutoNum type="arabicPeriod"/>
            </a:pPr>
            <a:r>
              <a:rPr lang="en-US" dirty="0"/>
              <a:t>Partitioning the mount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2EB7FB9-5C5B-4C2B-A68E-F845C6A44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045" y="1522"/>
            <a:ext cx="5410955" cy="318179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49C61F3-15DD-4F02-88A9-2A8C6B2047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29"/>
          <a:stretch/>
        </p:blipFill>
        <p:spPr>
          <a:xfrm>
            <a:off x="6341930" y="0"/>
            <a:ext cx="5850070" cy="68580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8E1BCD2-9E07-4216-A8AA-50C953032A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7"/>
          <a:stretch/>
        </p:blipFill>
        <p:spPr>
          <a:xfrm>
            <a:off x="8580788" y="461639"/>
            <a:ext cx="3040410" cy="426567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8D3ABE6-79D3-43D7-8A11-376739FF5A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3" b="29514"/>
          <a:stretch/>
        </p:blipFill>
        <p:spPr>
          <a:xfrm>
            <a:off x="5833918" y="24541"/>
            <a:ext cx="6358082" cy="1591386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29E2B53A-0E0B-407A-834C-3AB24BF792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413" y="1844922"/>
            <a:ext cx="5144218" cy="1086002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2212A12C-4735-4B62-A0B7-1D619C2190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065" y="0"/>
            <a:ext cx="6630325" cy="1562318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0E8D5C69-4D59-47AF-BC0F-32ABF574512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19" b="9988"/>
          <a:stretch/>
        </p:blipFill>
        <p:spPr>
          <a:xfrm>
            <a:off x="8566789" y="0"/>
            <a:ext cx="3600406" cy="2930924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BFACB4E9-BA6B-40D2-AB21-06347F6CC82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43" b="37748"/>
          <a:stretch/>
        </p:blipFill>
        <p:spPr>
          <a:xfrm>
            <a:off x="7436516" y="3429000"/>
            <a:ext cx="4688238" cy="700066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B0FC9CC1-9212-41B7-89B3-02C88F4DF7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323" y="5755091"/>
            <a:ext cx="4157339" cy="932788"/>
          </a:xfrm>
          <a:prstGeom prst="rect">
            <a:avLst/>
          </a:prstGeom>
        </p:spPr>
      </p:pic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0F448EBA-29DA-49D1-A17A-CBF925124D6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5" r="3727"/>
          <a:stretch/>
        </p:blipFill>
        <p:spPr>
          <a:xfrm>
            <a:off x="6065961" y="1005408"/>
            <a:ext cx="6058793" cy="4749683"/>
          </a:xfrm>
          <a:prstGeom prst="rect">
            <a:avLst/>
          </a:prstGeom>
        </p:spPr>
      </p:pic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EC00D257-C201-467B-9B42-CDFAD9DEC3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93" y="840552"/>
            <a:ext cx="5696745" cy="520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9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C9C6-F04E-45D6-BCA4-603471B1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69" y="2576624"/>
            <a:ext cx="8596668" cy="132080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87D92-86CD-4566-9604-E908C7C3CC79}"/>
              </a:ext>
            </a:extLst>
          </p:cNvPr>
          <p:cNvSpPr txBox="1"/>
          <p:nvPr/>
        </p:nvSpPr>
        <p:spPr>
          <a:xfrm>
            <a:off x="1113269" y="3429000"/>
            <a:ext cx="845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Detailed notes, and codes available at: </a:t>
            </a:r>
            <a:r>
              <a:rPr lang="en-US" dirty="0">
                <a:hlinkClick r:id="rId2"/>
              </a:rPr>
              <a:t>https://github.com/saumitrasapre/training-codes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52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9761-D660-4906-AB59-013559C9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Buffers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12405-5E66-4FB8-80BD-A7CDB3E38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02" y="1401832"/>
            <a:ext cx="8596668" cy="3880773"/>
          </a:xfrm>
        </p:spPr>
        <p:txBody>
          <a:bodyPr anchor="ctr"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Protocol buffers are Google's language-neutral, platform-neutral, extensible mechanism for serializing structured data.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We define how we want our data to be structured once.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B0604020202020204" pitchFamily="2" charset="0"/>
              </a:rPr>
              <a:t>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hen we use special generated source code to easily write and read that structured data to and from a variety of data streams and using a variety of languages.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B0604020202020204" pitchFamily="2" charset="0"/>
              </a:rPr>
              <a:t>Protobuf results in smaller file sizes and faster operation.</a:t>
            </a:r>
            <a:endParaRPr lang="en-US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endParaRPr lang="en-IN" dirty="0"/>
          </a:p>
        </p:txBody>
      </p:sp>
      <p:pic>
        <p:nvPicPr>
          <p:cNvPr id="1028" name="Picture 4" descr="How to Use Google&amp;#39;s Protocol Buffers in Python">
            <a:extLst>
              <a:ext uri="{FF2B5EF4-FFF2-40B4-BE49-F238E27FC236}">
                <a16:creationId xmlns:a16="http://schemas.microsoft.com/office/drawing/2014/main" id="{E1B6EF22-4F70-4159-84EE-6093B8D0B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886" y="1"/>
            <a:ext cx="3838113" cy="143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73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9248-C434-4874-BCB6-DA20AE57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protobuf though?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757-2E9D-4592-97AC-0B40D81C6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35" y="1627929"/>
            <a:ext cx="8596668" cy="3880773"/>
          </a:xfrm>
        </p:spPr>
        <p:txBody>
          <a:bodyPr anchor="ctr"/>
          <a:lstStyle/>
          <a:p>
            <a:r>
              <a:rPr lang="en-US" dirty="0"/>
              <a:t>Sending binary data works, but it is fragile in the long run.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Here, the receiving code must be compiled with the same memory layout, endianness, etc.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Another approach is to serialize to XML.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But it is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space intensive, and encoding/decoding it imposes a huge performance penalty on applications.</a:t>
            </a:r>
          </a:p>
          <a:p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Protobuf is smaller, faster and simpler.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3318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DA2A-A7EC-46F3-9283-2284E351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LVM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59B0-18D7-430E-8892-F09C83F39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3843"/>
            <a:ext cx="8596668" cy="3880773"/>
          </a:xfrm>
        </p:spPr>
        <p:txBody>
          <a:bodyPr/>
          <a:lstStyle/>
          <a:p>
            <a:r>
              <a:rPr lang="en-US" dirty="0"/>
              <a:t>Stands for - </a:t>
            </a:r>
            <a:r>
              <a:rPr lang="en-US" b="1" dirty="0"/>
              <a:t>Logical volume manager</a:t>
            </a:r>
            <a:r>
              <a:rPr lang="en-US" dirty="0"/>
              <a:t>. </a:t>
            </a:r>
          </a:p>
          <a:p>
            <a:r>
              <a:rPr lang="en-US" dirty="0"/>
              <a:t>It introduces an extra layer between the physical disks and the file system.</a:t>
            </a:r>
          </a:p>
          <a:p>
            <a:r>
              <a:rPr lang="en-US" dirty="0"/>
              <a:t>Using LVM, filesystems can-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be resized and moved easily and online without requiring a system-wide outage.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 discontinuous space on disk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have meaningful names to volumes, rather than the usual cryptic device names.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span multiple physical disks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61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C9F3-3F2A-4B9B-8119-F481EFC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6939"/>
            <a:ext cx="8315746" cy="801950"/>
          </a:xfrm>
        </p:spPr>
        <p:txBody>
          <a:bodyPr/>
          <a:lstStyle/>
          <a:p>
            <a:r>
              <a:rPr lang="en-US" dirty="0"/>
              <a:t>LVM Essentials-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F13B-E567-42CB-B475-A5DE8BF3E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1591"/>
            <a:ext cx="8596668" cy="51309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Physical Volumes (PV)-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They can be a disk partition, the whole disk, a meta-device, or a loopback file.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E.g.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/dev/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sda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/dev/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sdb</a:t>
            </a:r>
            <a:endParaRPr lang="en-IN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Volume Group (VG) –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It is an arbitrary container for PVs and LVs. It sits on top of PVs.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Logical Volumes (LV)-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 Logical Volume is the conceptual equivalent of a disk partition in a non-LVM system.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An LV can be grown or shrunken as per our convenience. (assuming there is unclaimed space present in the VG).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E.g.,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`/`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`/var`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`/home`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File Systems-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Every time we create an LV, we need to format it with a file system.\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.g., Ext4, XFS.</a:t>
            </a:r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1091363-625D-4A29-9523-705000C13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006" y="0"/>
            <a:ext cx="2612994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551F-F7D1-4C2F-AF59-08772215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3187F-2C87-43DA-8778-3061FBF7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3743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Creating PVs –</a:t>
            </a:r>
          </a:p>
          <a:p>
            <a:pPr>
              <a:buFont typeface="+mj-lt"/>
              <a:buAutoNum type="arabicPeriod"/>
            </a:pPr>
            <a:r>
              <a:rPr lang="en-US" dirty="0"/>
              <a:t>Extending VGs - </a:t>
            </a:r>
          </a:p>
          <a:p>
            <a:pPr>
              <a:buFont typeface="+mj-lt"/>
              <a:buAutoNum type="arabicPeriod"/>
            </a:pPr>
            <a:r>
              <a:rPr lang="en-US" dirty="0"/>
              <a:t>Logical Volumes-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Extending Existing LVs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pt-BR" dirty="0"/>
              <a:t>`xfs_growfs /dev/centos/root`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/>
              <a:t>Creating New LVs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/>
              <a:t>Creating the file system</a:t>
            </a:r>
          </a:p>
          <a:p>
            <a:pPr marL="457200">
              <a:buFont typeface="+mj-lt"/>
              <a:buAutoNum type="arabicPeriod"/>
            </a:pPr>
            <a:r>
              <a:rPr lang="en-US" dirty="0"/>
              <a:t>Editing fstab</a:t>
            </a:r>
            <a:endParaRPr lang="en-IN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882522E-615F-42E0-B8BE-4E7A97151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51" y="227136"/>
            <a:ext cx="5391902" cy="3543795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2939BA9-EC72-4A12-8C95-EF45A2C46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54" y="1685777"/>
            <a:ext cx="5421699" cy="4935236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4D7F8F83-F004-4367-AEEF-5540F4FC7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54" y="227136"/>
            <a:ext cx="5229955" cy="1562318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664B2026-C515-4C7F-B432-7F74C71A41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33" y="0"/>
            <a:ext cx="6573167" cy="6525536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1B75A8ED-FF5A-45AD-985E-EBEF19E876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147" y="1798966"/>
            <a:ext cx="6030167" cy="3143689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70FBCB7A-E305-4BEC-99B8-5BE9BA5698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96" y="13885"/>
            <a:ext cx="5992061" cy="1390844"/>
          </a:xfrm>
          <a:prstGeom prst="rect">
            <a:avLst/>
          </a:prstGeom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E7F7E1EC-33C0-41F3-94F3-0EE090225B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91" y="3152258"/>
            <a:ext cx="9612066" cy="370574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6D91EE6-A12D-4453-8A53-88F7266385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49" y="-5129"/>
            <a:ext cx="7211431" cy="809738"/>
          </a:xfrm>
          <a:prstGeom prst="rect">
            <a:avLst/>
          </a:prstGeom>
        </p:spPr>
      </p:pic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53F9DE32-7188-46D5-A96A-E6755A38CA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451" y="-58190"/>
            <a:ext cx="5918549" cy="6858000"/>
          </a:xfrm>
          <a:prstGeom prst="rect">
            <a:avLst/>
          </a:prstGeom>
        </p:spPr>
      </p:pic>
      <p:pic>
        <p:nvPicPr>
          <p:cNvPr id="30" name="Picture 29" descr="Text&#10;&#10;Description automatically generated">
            <a:extLst>
              <a:ext uri="{FF2B5EF4-FFF2-40B4-BE49-F238E27FC236}">
                <a16:creationId xmlns:a16="http://schemas.microsoft.com/office/drawing/2014/main" id="{383031AE-ED6E-414C-AB59-71F9D63B68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198" y="1232897"/>
            <a:ext cx="8611802" cy="19719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2F32698-6BFB-4DF1-B127-AE10A32862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87" y="-58190"/>
            <a:ext cx="7048613" cy="41249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6BD8568-0BF9-4A24-8703-ECAEDE3AF3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91" y="-17271"/>
            <a:ext cx="7541030" cy="156231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95B6B32-FAEC-4D94-9A55-43BBEC9DDF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543" y="1557189"/>
            <a:ext cx="6951746" cy="4149251"/>
          </a:xfrm>
          <a:prstGeom prst="rect">
            <a:avLst/>
          </a:prstGeom>
        </p:spPr>
      </p:pic>
      <p:pic>
        <p:nvPicPr>
          <p:cNvPr id="38" name="Picture 37" descr="Text&#10;&#10;Description automatically generated">
            <a:extLst>
              <a:ext uri="{FF2B5EF4-FFF2-40B4-BE49-F238E27FC236}">
                <a16:creationId xmlns:a16="http://schemas.microsoft.com/office/drawing/2014/main" id="{12B57842-3F46-4820-8ABF-4FF446FA24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143" y="-37933"/>
            <a:ext cx="6211167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6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A8D9-8723-4519-AA44-CDE54DF9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VSS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3D9B2-958E-410A-A7BA-ACBA46E47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12" y="1453103"/>
            <a:ext cx="9611886" cy="4601469"/>
          </a:xfrm>
        </p:spPr>
        <p:txBody>
          <a:bodyPr anchor="ctr"/>
          <a:lstStyle/>
          <a:p>
            <a:r>
              <a:rPr lang="en-US" dirty="0"/>
              <a:t>Stands for </a:t>
            </a:r>
            <a:r>
              <a:rPr lang="en-US" b="1" dirty="0"/>
              <a:t>Volume Shadow Copy Service.</a:t>
            </a:r>
          </a:p>
          <a:p>
            <a:r>
              <a:rPr lang="en-US" dirty="0"/>
              <a:t>The VSS service in Windows enables users to have a backup (shadow) volume of a particular drive. </a:t>
            </a:r>
          </a:p>
          <a:p>
            <a:r>
              <a:rPr lang="en-US" dirty="0"/>
              <a:t>This enables users to roll back to a previous state on the drive if a need arises to do so.</a:t>
            </a:r>
          </a:p>
          <a:p>
            <a:r>
              <a:rPr lang="en-US" dirty="0"/>
              <a:t>As users overwrite data blocks in a drive, the previous data blocks are stored in the Shadow Storage.</a:t>
            </a:r>
          </a:p>
          <a:p>
            <a:r>
              <a:rPr lang="en-US" dirty="0"/>
              <a:t> Thus, the old data which we replace, is technically not "replaced". It is copied into the Shadow Storage. </a:t>
            </a:r>
          </a:p>
          <a:p>
            <a:r>
              <a:rPr lang="en-US" dirty="0"/>
              <a:t>As a result, the Shadow Storage continues to grow as we keep making changes to a drive.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89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C9F3-3F2A-4B9B-8119-F481EFC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6939"/>
            <a:ext cx="8315746" cy="801950"/>
          </a:xfrm>
        </p:spPr>
        <p:txBody>
          <a:bodyPr/>
          <a:lstStyle/>
          <a:p>
            <a:r>
              <a:rPr lang="en-US" dirty="0"/>
              <a:t>VSS Essentials-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F13B-E567-42CB-B475-A5DE8BF3E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85" y="692815"/>
            <a:ext cx="8596668" cy="513093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VSS Writers-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They tell Shadow Copy when it can start backup.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They are application specific (e.g., SQL Writer, Exchange Writer).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They are provided by the of the vendor application.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an application does not have its own VSS Writer, there is a chance that the backed-up file might end up corrupted.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They trigger the backup process.</a:t>
            </a:r>
            <a:endParaRPr lang="en-IN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VSS Requesters–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They initiate the request for VSS.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It could be a click in the UI, a backup app which starts the request, or even a system activity.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VSS Providers-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Triggered by the </a:t>
            </a:r>
            <a:r>
              <a:rPr lang="en-US" dirty="0" err="1"/>
              <a:t>vss</a:t>
            </a:r>
            <a:r>
              <a:rPr lang="en-US" dirty="0"/>
              <a:t> requester.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They tell Windows where to go and start a backup.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Can be hardware or software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18ADD2F1-2902-4CB2-896D-AC2AEFF09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318" y="11097"/>
            <a:ext cx="3651681" cy="6858000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A4255DD-6921-44BC-88E1-E92A38543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52" y="4069854"/>
            <a:ext cx="4696047" cy="271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0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9590-1EEE-480C-95E2-A050A8E9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74" y="311888"/>
            <a:ext cx="8596668" cy="1320800"/>
          </a:xfrm>
        </p:spPr>
        <p:txBody>
          <a:bodyPr/>
          <a:lstStyle/>
          <a:p>
            <a:r>
              <a:rPr lang="en-US" dirty="0"/>
              <a:t>The 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F498-B51C-48D6-92D5-0C253EFD1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74" y="1488613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Creating sample file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Creating persistent shadow copy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IN" dirty="0" err="1"/>
              <a:t>diskshadow</a:t>
            </a:r>
            <a:endParaRPr lang="en-IN" dirty="0"/>
          </a:p>
          <a:p>
            <a:pPr marL="800100" lvl="1" indent="-342900">
              <a:buFont typeface="+mj-lt"/>
              <a:buAutoNum type="alphaLcPeriod"/>
            </a:pPr>
            <a:r>
              <a:rPr lang="en-IN" dirty="0"/>
              <a:t>add volume </a:t>
            </a:r>
            <a:r>
              <a:rPr lang="en-IN" dirty="0" err="1"/>
              <a:t>volume_path</a:t>
            </a:r>
            <a:endParaRPr lang="en-IN" dirty="0"/>
          </a:p>
          <a:p>
            <a:pPr marL="800100" lvl="1" indent="-342900">
              <a:buFont typeface="+mj-lt"/>
              <a:buAutoNum type="alphaLcPeriod"/>
            </a:pPr>
            <a:r>
              <a:rPr lang="en-IN" dirty="0"/>
              <a:t>set context persistent</a:t>
            </a:r>
          </a:p>
          <a:p>
            <a:pPr marL="400050">
              <a:buFont typeface="+mj-lt"/>
              <a:buAutoNum type="arabicPeriod"/>
            </a:pPr>
            <a:r>
              <a:rPr lang="en-IN" dirty="0"/>
              <a:t>Making changes</a:t>
            </a:r>
          </a:p>
          <a:p>
            <a:pPr marL="400050">
              <a:buFont typeface="+mj-lt"/>
              <a:buAutoNum type="arabicPeriod"/>
            </a:pPr>
            <a:r>
              <a:rPr lang="en-IN" dirty="0"/>
              <a:t>Exposing the shadow copy to the filesystem</a:t>
            </a:r>
          </a:p>
          <a:p>
            <a:pPr marL="857250" lvl="1" indent="-342900">
              <a:buFont typeface="+mj-lt"/>
              <a:buAutoNum type="alphaLcPeriod"/>
            </a:pPr>
            <a:r>
              <a:rPr lang="en-US" dirty="0"/>
              <a:t>expose </a:t>
            </a:r>
            <a:r>
              <a:rPr lang="en-US" dirty="0" err="1"/>
              <a:t>shadow_copy_id</a:t>
            </a:r>
            <a:r>
              <a:rPr lang="en-US" dirty="0"/>
              <a:t> </a:t>
            </a:r>
            <a:r>
              <a:rPr lang="en-US" dirty="0" err="1"/>
              <a:t>new_drive_letter</a:t>
            </a:r>
            <a:endParaRPr lang="en-US" dirty="0"/>
          </a:p>
          <a:p>
            <a:pPr marL="857250" lvl="1" indent="-342900">
              <a:buFont typeface="+mj-lt"/>
              <a:buAutoNum type="alphaLcPeriod"/>
            </a:pPr>
            <a:r>
              <a:rPr lang="en-US" dirty="0"/>
              <a:t>Recover file</a:t>
            </a:r>
          </a:p>
          <a:p>
            <a:pPr marL="457200">
              <a:buFont typeface="+mj-lt"/>
              <a:buAutoNum type="arabicPeriod"/>
            </a:pPr>
            <a:r>
              <a:rPr lang="en-IN" dirty="0"/>
              <a:t>Cleaning Up</a:t>
            </a:r>
          </a:p>
          <a:p>
            <a:pPr marL="914400" lvl="1" indent="-342900">
              <a:buFont typeface="+mj-lt"/>
              <a:buAutoNum type="alphaLcPeriod"/>
            </a:pPr>
            <a:r>
              <a:rPr lang="en-IN" dirty="0"/>
              <a:t> </a:t>
            </a:r>
            <a:r>
              <a:rPr lang="en-IN" dirty="0" err="1"/>
              <a:t>unexpose</a:t>
            </a:r>
            <a:r>
              <a:rPr lang="en-IN" dirty="0"/>
              <a:t> </a:t>
            </a:r>
            <a:r>
              <a:rPr lang="en-IN" dirty="0" err="1"/>
              <a:t>shadow_copy_id</a:t>
            </a:r>
            <a:endParaRPr lang="en-IN" dirty="0"/>
          </a:p>
          <a:p>
            <a:pPr marL="914400" lvl="1" indent="-342900">
              <a:buFont typeface="+mj-lt"/>
              <a:buAutoNum type="alphaLcPeriod"/>
            </a:pPr>
            <a:r>
              <a:rPr lang="en-US" dirty="0"/>
              <a:t>delete shadows id </a:t>
            </a:r>
            <a:r>
              <a:rPr lang="en-US" dirty="0" err="1"/>
              <a:t>shadow_copy_id</a:t>
            </a:r>
            <a:endParaRPr lang="en-IN" dirty="0"/>
          </a:p>
          <a:p>
            <a:pPr marL="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9244002-E467-4BD7-9F40-E6E586CE9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18" y="0"/>
            <a:ext cx="5782482" cy="4182059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EC961BB-0716-4F30-8341-47CA36CDF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96" y="608083"/>
            <a:ext cx="7129992" cy="459858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CCCD94-C9A5-47B6-865C-98516125C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413" y="-39589"/>
            <a:ext cx="5820587" cy="3381847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D0F81D-2D6D-44AE-B36F-6F8BD32A4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33" y="3190363"/>
            <a:ext cx="6573167" cy="3667637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D87535C5-8434-44B3-97AE-A8ECAB5062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33" y="-23958"/>
            <a:ext cx="6573167" cy="3078787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92268F-6F80-457C-86A1-952CC1DFB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655" y="3125189"/>
            <a:ext cx="6116885" cy="3732811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D5DFCD3-B688-4D42-BC5F-69F6FC1C2F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292" y="-39589"/>
            <a:ext cx="6707245" cy="3625709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AE64704-437E-45B2-B931-F2451A7F96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829" y="3586660"/>
            <a:ext cx="6751708" cy="2945204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815168-9E50-407A-A611-56AE06AF06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993" y="-12226"/>
            <a:ext cx="6117544" cy="3622304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1186EF2A-937A-4C62-9C75-58B377EE69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236" y="-79143"/>
            <a:ext cx="6367279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7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D7339A875CD941873E8F62B401A48F" ma:contentTypeVersion="0" ma:contentTypeDescription="Create a new document." ma:contentTypeScope="" ma:versionID="257cc17a96a0bde58fa768e3bd91ea7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2c7c6929ac13d639138f20055dd62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1F8234-CE59-4A33-8FA5-FA4063DCA7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1B0B70-0C7B-4023-AB27-C9CE1EAB8D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49FBB3B-D505-4844-9698-4DD59891F90F}">
  <ds:schemaRefs>
    <ds:schemaRef ds:uri="http://schemas.microsoft.com/office/infopath/2007/PartnerControls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</TotalTime>
  <Words>1653</Words>
  <Application>Microsoft Office PowerPoint</Application>
  <PresentationFormat>Widescreen</PresentationFormat>
  <Paragraphs>188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Roboto</vt:lpstr>
      <vt:lpstr>Trebuchet MS</vt:lpstr>
      <vt:lpstr>Wingdings</vt:lpstr>
      <vt:lpstr>Wingdings 3</vt:lpstr>
      <vt:lpstr>Facet</vt:lpstr>
      <vt:lpstr>Post Assignment Presentation</vt:lpstr>
      <vt:lpstr>Protocol Buffers</vt:lpstr>
      <vt:lpstr>Why protobuf though?</vt:lpstr>
      <vt:lpstr>Linux LVM</vt:lpstr>
      <vt:lpstr>LVM Essentials-</vt:lpstr>
      <vt:lpstr>The assignment</vt:lpstr>
      <vt:lpstr>Windows VSS</vt:lpstr>
      <vt:lpstr>VSS Essentials-</vt:lpstr>
      <vt:lpstr>The assignment</vt:lpstr>
      <vt:lpstr>Microsoft WMI</vt:lpstr>
      <vt:lpstr>WMI Structure-</vt:lpstr>
      <vt:lpstr>The assignment</vt:lpstr>
      <vt:lpstr>SSH, Winexe &amp; Rsync</vt:lpstr>
      <vt:lpstr>The Assignment</vt:lpstr>
      <vt:lpstr>Socket Programming</vt:lpstr>
      <vt:lpstr>The Assignment</vt:lpstr>
      <vt:lpstr>ZFS</vt:lpstr>
      <vt:lpstr>The assignment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Saumitra Sapre</dc:creator>
  <cp:lastModifiedBy>Saumitra Sapre</cp:lastModifiedBy>
  <cp:revision>2</cp:revision>
  <dcterms:created xsi:type="dcterms:W3CDTF">2021-07-15T14:58:05Z</dcterms:created>
  <dcterms:modified xsi:type="dcterms:W3CDTF">2021-07-16T04:00:47Z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0x0101003CD7339A875CD941873E8F62B401A48F</vt:lpwstr>
  </property>
</Properties>
</file>