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75" r:id="rId6"/>
    <p:sldId id="276" r:id="rId7"/>
    <p:sldId id="295" r:id="rId8"/>
    <p:sldId id="283" r:id="rId9"/>
    <p:sldId id="296" r:id="rId10"/>
    <p:sldId id="297" r:id="rId11"/>
    <p:sldId id="298" r:id="rId12"/>
    <p:sldId id="299" r:id="rId13"/>
    <p:sldId id="300" r:id="rId14"/>
    <p:sldId id="301" r:id="rId15"/>
    <p:sldId id="281" r:id="rId16"/>
    <p:sldId id="28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9" d="100"/>
          <a:sy n="89" d="100"/>
        </p:scale>
        <p:origin x="466"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7/11/2024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freestock.com/free-videos/animation-full-fluttering-national-flag-malawi-2479466"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hyperlink" Target="https://www.freestock.com/free-videos/transformation-form-luminous-particles-325334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creativecommons.org/licenses/by-nd/3.0/" TargetMode="External"/><Relationship Id="rId4" Type="http://schemas.openxmlformats.org/officeDocument/2006/relationships/hyperlink" Target="https://www.quoteinspector.com/images/investing/stock-ticker-flar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Stock Exchange</a:t>
            </a:r>
            <a:br>
              <a:rPr lang="en-US" dirty="0"/>
            </a:br>
            <a:r>
              <a:rPr lang="en-US" dirty="0"/>
              <a:t>Prediction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2625577" cy="760288"/>
          </a:xfrm>
        </p:spPr>
        <p:txBody>
          <a:bodyPr/>
          <a:lstStyle/>
          <a:p>
            <a:r>
              <a:rPr lang="en-US" dirty="0"/>
              <a:t>IBM Data Science Summer Training Project</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5534" r="25534"/>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7532-B565-3C58-B65F-30C9434E614D}"/>
              </a:ext>
            </a:extLst>
          </p:cNvPr>
          <p:cNvSpPr>
            <a:spLocks noGrp="1"/>
          </p:cNvSpPr>
          <p:nvPr>
            <p:ph type="title"/>
          </p:nvPr>
        </p:nvSpPr>
        <p:spPr/>
        <p:txBody>
          <a:bodyPr/>
          <a:lstStyle/>
          <a:p>
            <a:r>
              <a:rPr lang="en-US" dirty="0"/>
              <a:t>Visualization</a:t>
            </a:r>
            <a:endParaRPr lang="en-IN" dirty="0"/>
          </a:p>
        </p:txBody>
      </p:sp>
      <p:sp>
        <p:nvSpPr>
          <p:cNvPr id="3" name="Chart Placeholder 2">
            <a:extLst>
              <a:ext uri="{FF2B5EF4-FFF2-40B4-BE49-F238E27FC236}">
                <a16:creationId xmlns:a16="http://schemas.microsoft.com/office/drawing/2014/main" id="{AC141008-8F57-DF8F-F608-88A23F7DB3AD}"/>
              </a:ext>
            </a:extLst>
          </p:cNvPr>
          <p:cNvSpPr>
            <a:spLocks noGrp="1"/>
          </p:cNvSpPr>
          <p:nvPr>
            <p:ph type="chart" sz="quarter" idx="27"/>
          </p:nvPr>
        </p:nvSpPr>
        <p:spPr/>
        <p:txBody>
          <a:bodyPr/>
          <a:lstStyle/>
          <a:p>
            <a:r>
              <a:rPr lang="en-US" dirty="0"/>
              <a:t>The plot below shows the actual vs. predicted stock prices for the test period. The blue points represent the actual prices, while the red points represents the predicted prices. This visualization helps us assess the accuracy and effectiveness of the model.</a:t>
            </a:r>
          </a:p>
          <a:p>
            <a:endParaRPr lang="en-IN" dirty="0"/>
          </a:p>
        </p:txBody>
      </p:sp>
      <p:sp>
        <p:nvSpPr>
          <p:cNvPr id="4" name="Footer Placeholder 3">
            <a:extLst>
              <a:ext uri="{FF2B5EF4-FFF2-40B4-BE49-F238E27FC236}">
                <a16:creationId xmlns:a16="http://schemas.microsoft.com/office/drawing/2014/main" id="{B7B515D8-DC1D-E96A-7B08-0AB191AF36D0}"/>
              </a:ext>
            </a:extLst>
          </p:cNvPr>
          <p:cNvSpPr>
            <a:spLocks noGrp="1"/>
          </p:cNvSpPr>
          <p:nvPr>
            <p:ph type="ftr" sz="quarter" idx="28"/>
          </p:nvPr>
        </p:nvSpPr>
        <p:spPr/>
        <p:txBody>
          <a:bodyPr/>
          <a:lstStyle/>
          <a:p>
            <a:endParaRPr lang="en-US" dirty="0"/>
          </a:p>
        </p:txBody>
      </p:sp>
      <p:sp>
        <p:nvSpPr>
          <p:cNvPr id="5" name="Slide Number Placeholder 4">
            <a:extLst>
              <a:ext uri="{FF2B5EF4-FFF2-40B4-BE49-F238E27FC236}">
                <a16:creationId xmlns:a16="http://schemas.microsoft.com/office/drawing/2014/main" id="{87B5ABCB-2390-D660-4EE7-F68B1F3D2C16}"/>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7" name="Picture 6">
            <a:extLst>
              <a:ext uri="{FF2B5EF4-FFF2-40B4-BE49-F238E27FC236}">
                <a16:creationId xmlns:a16="http://schemas.microsoft.com/office/drawing/2014/main" id="{5A22590E-2FB0-99AE-484B-0D7DD5ACF4A0}"/>
              </a:ext>
            </a:extLst>
          </p:cNvPr>
          <p:cNvPicPr>
            <a:picLocks noChangeAspect="1"/>
          </p:cNvPicPr>
          <p:nvPr/>
        </p:nvPicPr>
        <p:blipFill>
          <a:blip r:embed="rId2"/>
          <a:stretch>
            <a:fillRect/>
          </a:stretch>
        </p:blipFill>
        <p:spPr>
          <a:xfrm>
            <a:off x="2343417" y="3040574"/>
            <a:ext cx="7763958" cy="2105319"/>
          </a:xfrm>
          <a:prstGeom prst="rect">
            <a:avLst/>
          </a:prstGeom>
        </p:spPr>
      </p:pic>
    </p:spTree>
    <p:extLst>
      <p:ext uri="{BB962C8B-B14F-4D97-AF65-F5344CB8AC3E}">
        <p14:creationId xmlns:p14="http://schemas.microsoft.com/office/powerpoint/2010/main" val="42415180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0ECE-FD1D-7791-1AF7-099D9695A4EB}"/>
              </a:ext>
            </a:extLst>
          </p:cNvPr>
          <p:cNvSpPr>
            <a:spLocks noGrp="1"/>
          </p:cNvSpPr>
          <p:nvPr>
            <p:ph type="title"/>
          </p:nvPr>
        </p:nvSpPr>
        <p:spPr/>
        <p:txBody>
          <a:bodyPr/>
          <a:lstStyle/>
          <a:p>
            <a:r>
              <a:rPr lang="en-US" dirty="0"/>
              <a:t>Output</a:t>
            </a:r>
            <a:endParaRPr lang="en-IN" dirty="0"/>
          </a:p>
        </p:txBody>
      </p:sp>
      <p:sp>
        <p:nvSpPr>
          <p:cNvPr id="3" name="Chart Placeholder 2">
            <a:extLst>
              <a:ext uri="{FF2B5EF4-FFF2-40B4-BE49-F238E27FC236}">
                <a16:creationId xmlns:a16="http://schemas.microsoft.com/office/drawing/2014/main" id="{4FB186E6-56BC-65F9-D485-6B08B5F871E9}"/>
              </a:ext>
            </a:extLst>
          </p:cNvPr>
          <p:cNvSpPr>
            <a:spLocks noGrp="1"/>
          </p:cNvSpPr>
          <p:nvPr>
            <p:ph type="chart" sz="quarter" idx="27"/>
          </p:nvPr>
        </p:nvSpPr>
        <p:spPr/>
        <p:txBody>
          <a:bodyPr/>
          <a:lstStyle/>
          <a:p>
            <a:endParaRPr lang="en-IN" dirty="0"/>
          </a:p>
        </p:txBody>
      </p:sp>
      <p:sp>
        <p:nvSpPr>
          <p:cNvPr id="4" name="Footer Placeholder 3">
            <a:extLst>
              <a:ext uri="{FF2B5EF4-FFF2-40B4-BE49-F238E27FC236}">
                <a16:creationId xmlns:a16="http://schemas.microsoft.com/office/drawing/2014/main" id="{14A94BD3-EC2D-BE86-9A0D-385CB4C0FE63}"/>
              </a:ext>
            </a:extLst>
          </p:cNvPr>
          <p:cNvSpPr>
            <a:spLocks noGrp="1"/>
          </p:cNvSpPr>
          <p:nvPr>
            <p:ph type="ftr" sz="quarter" idx="28"/>
          </p:nvPr>
        </p:nvSpPr>
        <p:spPr/>
        <p:txBody>
          <a:bodyPr/>
          <a:lstStyle/>
          <a:p>
            <a:endParaRPr lang="en-US" dirty="0"/>
          </a:p>
        </p:txBody>
      </p:sp>
      <p:sp>
        <p:nvSpPr>
          <p:cNvPr id="5" name="Slide Number Placeholder 4">
            <a:extLst>
              <a:ext uri="{FF2B5EF4-FFF2-40B4-BE49-F238E27FC236}">
                <a16:creationId xmlns:a16="http://schemas.microsoft.com/office/drawing/2014/main" id="{DDB1CAAA-F491-60DF-FDED-C17B30D29241}"/>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pic>
        <p:nvPicPr>
          <p:cNvPr id="7" name="Picture 6" descr="A graph showing the price of a stock&#10;&#10;Description automatically generated">
            <a:extLst>
              <a:ext uri="{FF2B5EF4-FFF2-40B4-BE49-F238E27FC236}">
                <a16:creationId xmlns:a16="http://schemas.microsoft.com/office/drawing/2014/main" id="{331EF04E-5AD0-C222-3D32-2524D8738581}"/>
              </a:ext>
            </a:extLst>
          </p:cNvPr>
          <p:cNvPicPr>
            <a:picLocks noChangeAspect="1"/>
          </p:cNvPicPr>
          <p:nvPr/>
        </p:nvPicPr>
        <p:blipFill>
          <a:blip r:embed="rId2"/>
          <a:stretch>
            <a:fillRect/>
          </a:stretch>
        </p:blipFill>
        <p:spPr>
          <a:xfrm>
            <a:off x="2242529" y="1376289"/>
            <a:ext cx="8149246" cy="4648200"/>
          </a:xfrm>
          <a:prstGeom prst="rect">
            <a:avLst/>
          </a:prstGeom>
        </p:spPr>
      </p:pic>
    </p:spTree>
    <p:extLst>
      <p:ext uri="{BB962C8B-B14F-4D97-AF65-F5344CB8AC3E}">
        <p14:creationId xmlns:p14="http://schemas.microsoft.com/office/powerpoint/2010/main" val="1902271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Libraries Used</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p:txBody>
          <a:bodyPr/>
          <a:lstStyle/>
          <a:p>
            <a:r>
              <a:rPr lang="en-US" dirty="0"/>
              <a:t>NumPy</a:t>
            </a:r>
          </a:p>
        </p:txBody>
      </p:sp>
      <p:sp>
        <p:nvSpPr>
          <p:cNvPr id="5" name="Text Placeholder 4">
            <a:extLst>
              <a:ext uri="{FF2B5EF4-FFF2-40B4-BE49-F238E27FC236}">
                <a16:creationId xmlns:a16="http://schemas.microsoft.com/office/drawing/2014/main" id="{E527BA33-7687-746F-7A99-5769ACAA19DD}"/>
              </a:ext>
            </a:extLst>
          </p:cNvPr>
          <p:cNvSpPr>
            <a:spLocks noGrp="1"/>
          </p:cNvSpPr>
          <p:nvPr>
            <p:ph type="body" sz="quarter" idx="28"/>
          </p:nvPr>
        </p:nvSpPr>
        <p:spPr/>
        <p:txBody>
          <a:bodyPr/>
          <a:lstStyle/>
          <a:p>
            <a:r>
              <a:rPr lang="en-US" dirty="0"/>
              <a:t>Numerical Operations</a:t>
            </a:r>
          </a:p>
        </p:txBody>
      </p:sp>
      <p:pic>
        <p:nvPicPr>
          <p:cNvPr id="52" name="Picture Placeholder 51" descr="Microscope with chemical flasks">
            <a:extLst>
              <a:ext uri="{FF2B5EF4-FFF2-40B4-BE49-F238E27FC236}">
                <a16:creationId xmlns:a16="http://schemas.microsoft.com/office/drawing/2014/main" id="{6FA36B7F-14F3-90DF-9E76-191C5C5FAC68}"/>
              </a:ext>
            </a:extLst>
          </p:cNvPr>
          <p:cNvPicPr>
            <a:picLocks noGrp="1" noChangeAspect="1"/>
          </p:cNvPicPr>
          <p:nvPr>
            <p:ph type="pic" sz="quarter" idx="49"/>
          </p:nvPr>
        </p:nvPicPr>
        <p:blipFill>
          <a:blip r:embed="rId3">
            <a:extLst>
              <a:ext uri="{96DAC541-7B7A-43D3-8B79-37D633B846F1}">
                <asvg:svgBlip xmlns:asvg="http://schemas.microsoft.com/office/drawing/2016/SVG/main" r:embed="rId4"/>
              </a:ext>
            </a:extLst>
          </a:blip>
          <a:srcRect/>
          <a:stretch/>
        </p:blipFill>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p:txBody>
          <a:bodyPr/>
          <a:lstStyle/>
          <a:p>
            <a:r>
              <a:rPr lang="en-US" dirty="0"/>
              <a:t>Pandas</a:t>
            </a:r>
          </a:p>
        </p:txBody>
      </p:sp>
      <p:sp>
        <p:nvSpPr>
          <p:cNvPr id="12" name="Text Placeholder 11">
            <a:extLst>
              <a:ext uri="{FF2B5EF4-FFF2-40B4-BE49-F238E27FC236}">
                <a16:creationId xmlns:a16="http://schemas.microsoft.com/office/drawing/2014/main" id="{B673DA38-7DA2-CC40-82FC-BFB56BC10FC1}"/>
              </a:ext>
            </a:extLst>
          </p:cNvPr>
          <p:cNvSpPr>
            <a:spLocks noGrp="1"/>
          </p:cNvSpPr>
          <p:nvPr>
            <p:ph type="body" sz="quarter" idx="55"/>
          </p:nvPr>
        </p:nvSpPr>
        <p:spPr/>
        <p:txBody>
          <a:bodyPr/>
          <a:lstStyle/>
          <a:p>
            <a:r>
              <a:rPr lang="en-US" dirty="0"/>
              <a:t>Data Cleaning</a:t>
            </a:r>
          </a:p>
        </p:txBody>
      </p:sp>
      <p:pic>
        <p:nvPicPr>
          <p:cNvPr id="49" name="Picture Placeholder 48" descr="Graph paper with paints, pencil, and a ruler">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5">
            <a:extLst>
              <a:ext uri="{96DAC541-7B7A-43D3-8B79-37D633B846F1}">
                <asvg:svgBlip xmlns:asvg="http://schemas.microsoft.com/office/drawing/2016/SVG/main" r:embed="rId6"/>
              </a:ext>
            </a:extLst>
          </a:blip>
          <a:srcRect/>
          <a:stretch/>
        </p:blipFill>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p:txBody>
          <a:bodyPr/>
          <a:lstStyle/>
          <a:p>
            <a:r>
              <a:rPr lang="en-US" dirty="0"/>
              <a:t>Matplotlib</a:t>
            </a:r>
          </a:p>
        </p:txBody>
      </p:sp>
      <p:sp>
        <p:nvSpPr>
          <p:cNvPr id="24" name="Text Placeholder 23">
            <a:extLst>
              <a:ext uri="{FF2B5EF4-FFF2-40B4-BE49-F238E27FC236}">
                <a16:creationId xmlns:a16="http://schemas.microsoft.com/office/drawing/2014/main" id="{517DFAED-4F69-372D-790F-14ABD197D926}"/>
              </a:ext>
            </a:extLst>
          </p:cNvPr>
          <p:cNvSpPr>
            <a:spLocks noGrp="1"/>
          </p:cNvSpPr>
          <p:nvPr>
            <p:ph type="body" sz="quarter" idx="53"/>
          </p:nvPr>
        </p:nvSpPr>
        <p:spPr/>
        <p:txBody>
          <a:bodyPr/>
          <a:lstStyle/>
          <a:p>
            <a:r>
              <a:rPr lang="en-US" dirty="0"/>
              <a:t>Data Visualization</a:t>
            </a:r>
          </a:p>
        </p:txBody>
      </p:sp>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p:txBody>
          <a:bodyPr/>
          <a:lstStyle/>
          <a:p>
            <a:r>
              <a:rPr lang="en-US" dirty="0" err="1"/>
              <a:t>ScikitLearn</a:t>
            </a:r>
            <a:endParaRPr lang="en-US" dirty="0"/>
          </a:p>
        </p:txBody>
      </p:sp>
      <p:sp>
        <p:nvSpPr>
          <p:cNvPr id="30" name="Text Placeholder 29">
            <a:extLst>
              <a:ext uri="{FF2B5EF4-FFF2-40B4-BE49-F238E27FC236}">
                <a16:creationId xmlns:a16="http://schemas.microsoft.com/office/drawing/2014/main" id="{78DDF0BA-462B-C044-14AF-F2FD2BFBAE3B}"/>
              </a:ext>
            </a:extLst>
          </p:cNvPr>
          <p:cNvSpPr>
            <a:spLocks noGrp="1"/>
          </p:cNvSpPr>
          <p:nvPr>
            <p:ph type="body" sz="quarter" idx="57"/>
          </p:nvPr>
        </p:nvSpPr>
        <p:spPr/>
        <p:txBody>
          <a:bodyPr/>
          <a:lstStyle/>
          <a:p>
            <a:r>
              <a:rPr lang="en-US" dirty="0"/>
              <a:t>Machine Learning Algorithms</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endParaRPr lang="en-US" dirty="0"/>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12</a:t>
            </a:fld>
            <a:endParaRPr lang="en-US" altLang="zh-CN" dirty="0"/>
          </a:p>
        </p:txBody>
      </p:sp>
      <p:pic>
        <p:nvPicPr>
          <p:cNvPr id="14" name="Picture Placeholder 13" descr="Pencils with note paper and pencil sharpener">
            <a:extLst>
              <a:ext uri="{FF2B5EF4-FFF2-40B4-BE49-F238E27FC236}">
                <a16:creationId xmlns:a16="http://schemas.microsoft.com/office/drawing/2014/main" id="{A973E7DF-0C31-339B-6521-86C23DCBE8BB}"/>
              </a:ext>
            </a:extLst>
          </p:cNvPr>
          <p:cNvPicPr>
            <a:picLocks noGrp="1" noChangeAspect="1"/>
          </p:cNvPicPr>
          <p:nvPr>
            <p:ph type="pic" sz="quarter" idx="48"/>
          </p:nvPr>
        </p:nvPicPr>
        <p:blipFill>
          <a:blip r:embed="rId7">
            <a:extLst>
              <a:ext uri="{96DAC541-7B7A-43D3-8B79-37D633B846F1}">
                <asvg:svgBlip xmlns:asvg="http://schemas.microsoft.com/office/drawing/2016/SVG/main" r:embed="rId8"/>
              </a:ext>
            </a:extLst>
          </a:blip>
          <a:srcRect t="5630" b="5630"/>
          <a:stretch>
            <a:fillRect/>
          </a:stretch>
        </p:blipFill>
        <p:spPr/>
      </p:pic>
      <p:pic>
        <p:nvPicPr>
          <p:cNvPr id="18" name="Picture Placeholder 17" descr="Laptop with phone and calculator">
            <a:extLst>
              <a:ext uri="{FF2B5EF4-FFF2-40B4-BE49-F238E27FC236}">
                <a16:creationId xmlns:a16="http://schemas.microsoft.com/office/drawing/2014/main" id="{D9448173-BC3B-3CEB-48D4-108C07C9FD8C}"/>
              </a:ext>
            </a:extLst>
          </p:cNvPr>
          <p:cNvPicPr>
            <a:picLocks noGrp="1" noChangeAspect="1"/>
          </p:cNvPicPr>
          <p:nvPr>
            <p:ph type="pic" sz="quarter" idx="51"/>
          </p:nvPr>
        </p:nvPicPr>
        <p:blipFill>
          <a:blip r:embed="rId9">
            <a:extLst>
              <a:ext uri="{96DAC541-7B7A-43D3-8B79-37D633B846F1}">
                <asvg:svgBlip xmlns:asvg="http://schemas.microsoft.com/office/drawing/2016/SVG/main" r:embed="rId10"/>
              </a:ext>
            </a:extLst>
          </a:blip>
          <a:srcRect t="5600" b="5600"/>
          <a:stretch>
            <a:fillRect/>
          </a:stretch>
        </p:blipFill>
        <p:spPr/>
      </p:pic>
    </p:spTree>
    <p:extLst>
      <p:ext uri="{BB962C8B-B14F-4D97-AF65-F5344CB8AC3E}">
        <p14:creationId xmlns:p14="http://schemas.microsoft.com/office/powerpoint/2010/main" val="2107888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dirty="0"/>
              <a:t>We successfully developed a Random Forest Regression model to predict the stock prices of Britannia Industries Ltd. based on historical data. The model demonstrated reasonable accuracy, as evidenced by the Mean Squared Error metric and Mean Absolute Error metric. This project highlights the potential of machine learning in financial analysis and stock market prediction.</a:t>
            </a:r>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extLst>
              <a:ext uri="{837473B0-CC2E-450A-ABE3-18F120FF3D39}">
                <a1611:picAttrSrcUrl xmlns:a1611="http://schemas.microsoft.com/office/drawing/2016/11/main" r:id="rId4"/>
              </a:ext>
            </a:extLst>
          </a:blip>
          <a:src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41575333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Workflow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Code Snippets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Tools Used</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1820411"/>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2967487"/>
            <a:ext cx="4260180" cy="3148641"/>
          </a:xfrm>
        </p:spPr>
        <p:txBody>
          <a:bodyPr/>
          <a:lstStyle/>
          <a:p>
            <a:r>
              <a:rPr kumimoji="0" lang="en-US" altLang="en-US" sz="1400" b="0" i="0" u="none" strike="noStrike" cap="none" normalizeH="0" baseline="0" dirty="0">
                <a:ln>
                  <a:noFill/>
                </a:ln>
                <a:solidFill>
                  <a:schemeClr val="tx1"/>
                </a:solidFill>
                <a:effectLst/>
                <a:latin typeface="Arial" panose="020B0604020202020204" pitchFamily="34" charset="0"/>
              </a:rPr>
              <a:t>Predicting stock prices is a difficult but fascinating task that fascinates scholars, financial experts, and data scientists alike. In this project, we use machine learning approaches to predict future stock prices using previous data.</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goal of this project is to create a predictive model using linear regression that can </a:t>
            </a:r>
            <a:r>
              <a:rPr kumimoji="0" lang="en-US" altLang="en-US" sz="1400" b="0" i="0" u="none" strike="noStrike" cap="none" normalizeH="0" baseline="0" dirty="0" err="1">
                <a:ln>
                  <a:noFill/>
                </a:ln>
                <a:solidFill>
                  <a:schemeClr val="tx1"/>
                </a:solidFill>
                <a:effectLst/>
                <a:latin typeface="Arial" panose="020B0604020202020204" pitchFamily="34" charset="0"/>
              </a:rPr>
              <a:t>analyse</a:t>
            </a:r>
            <a:r>
              <a:rPr kumimoji="0" lang="en-US" altLang="en-US" sz="1400" b="0" i="0" u="none" strike="noStrike" cap="none" normalizeH="0" baseline="0" dirty="0">
                <a:ln>
                  <a:noFill/>
                </a:ln>
                <a:solidFill>
                  <a:schemeClr val="tx1"/>
                </a:solidFill>
                <a:effectLst/>
                <a:latin typeface="Arial" panose="020B0604020202020204" pitchFamily="34" charset="0"/>
              </a:rPr>
              <a:t> previous stock prices and forecast future </a:t>
            </a:r>
            <a:r>
              <a:rPr kumimoji="0" lang="en-US" altLang="en-US" sz="1400" b="0" i="0" u="none" strike="noStrike" cap="none" normalizeH="0" baseline="0" dirty="0" err="1">
                <a:ln>
                  <a:noFill/>
                </a:ln>
                <a:solidFill>
                  <a:schemeClr val="tx1"/>
                </a:solidFill>
                <a:effectLst/>
                <a:latin typeface="Arial" panose="020B0604020202020204" pitchFamily="34" charset="0"/>
              </a:rPr>
              <a:t>prices.By</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analysing</a:t>
            </a:r>
            <a:r>
              <a:rPr kumimoji="0" lang="en-US" altLang="en-US" sz="1400" b="0" i="0" u="none" strike="noStrike" cap="none" normalizeH="0" baseline="0" dirty="0">
                <a:ln>
                  <a:noFill/>
                </a:ln>
                <a:solidFill>
                  <a:schemeClr val="tx1"/>
                </a:solidFill>
                <a:effectLst/>
                <a:latin typeface="Arial" panose="020B0604020202020204" pitchFamily="34" charset="0"/>
              </a:rPr>
              <a:t> the underlying trends and patterns in stock market data, we hope to create informed predictions that will be useful to investors and analysts.</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9" name="TextBox 8">
            <a:extLst>
              <a:ext uri="{FF2B5EF4-FFF2-40B4-BE49-F238E27FC236}">
                <a16:creationId xmlns:a16="http://schemas.microsoft.com/office/drawing/2014/main" id="{309626B3-DB20-A2EA-BAE2-C50EA99FF403}"/>
              </a:ext>
            </a:extLst>
          </p:cNvPr>
          <p:cNvSpPr txBox="1"/>
          <p:nvPr/>
        </p:nvSpPr>
        <p:spPr>
          <a:xfrm>
            <a:off x="5745001" y="6858000"/>
            <a:ext cx="6446999" cy="230832"/>
          </a:xfrm>
          <a:prstGeom prst="rect">
            <a:avLst/>
          </a:prstGeom>
        </p:spPr>
        <p:txBody>
          <a:bodyPr wrap="square" rtlCol="0">
            <a:spAutoFit/>
          </a:bodyPr>
          <a:lstStyle/>
          <a:p>
            <a:r>
              <a:rPr lang="en-IN" sz="900">
                <a:hlinkClick r:id="rId4" tooltip="https://www.quoteinspector.com/images/investing/stock-ticker-flare/"/>
              </a:rPr>
              <a:t>This Photo</a:t>
            </a:r>
            <a:r>
              <a:rPr lang="en-IN" sz="900"/>
              <a:t> by Unknown Author is licensed under </a:t>
            </a:r>
            <a:r>
              <a:rPr lang="en-IN" sz="900">
                <a:hlinkClick r:id="rId5" tooltip="https://creativecommons.org/licenses/by-nd/3.0/"/>
              </a:rPr>
              <a:t>CC BY-ND</a:t>
            </a:r>
            <a:endParaRPr lang="en-IN" sz="900"/>
          </a:p>
        </p:txBody>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Tools</a:t>
            </a:r>
            <a:br>
              <a:rPr lang="en-US" dirty="0"/>
            </a:br>
            <a:r>
              <a:rPr lang="en-US" dirty="0"/>
              <a:t>Used</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Python</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dirty="0"/>
              <a:t>Python is a versatile and powerful programming language that has become the de facto standard for machine learning and data analysis.</a:t>
            </a:r>
          </a:p>
          <a:p>
            <a:r>
              <a:rPr lang="en-US" dirty="0"/>
              <a:t> Its popularity in the data science community can be attributed to several key features</a:t>
            </a:r>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dirty="0"/>
              <a:t>Python Libraries</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r>
              <a:rPr lang="en-US" dirty="0"/>
              <a:t>In this project, we utilized Python's powerful libraries such as pandas for data manipulation, scikit-learn for implementing machine learning algorithms, and matplotlib for data visualization</a:t>
            </a:r>
          </a:p>
          <a:p>
            <a:r>
              <a:rPr lang="en-US" dirty="0"/>
              <a:t>It showcases Python's ability to handle end-to-end data science workflows efficiently.</a:t>
            </a:r>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a:xfrm>
            <a:off x="4724705" y="4788282"/>
            <a:ext cx="536270" cy="565882"/>
          </a:xfrm>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5271607" y="4788282"/>
            <a:ext cx="5162709" cy="421399"/>
          </a:xfrm>
        </p:spPr>
        <p:txBody>
          <a:bodyPr/>
          <a:lstStyle/>
          <a:p>
            <a:r>
              <a:rPr lang="en-US" dirty="0"/>
              <a:t>Machine Learning</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71607" y="5281923"/>
            <a:ext cx="5162709" cy="1635938"/>
          </a:xfrm>
        </p:spPr>
        <p:txBody>
          <a:bodyPr/>
          <a:lstStyle/>
          <a:p>
            <a:r>
              <a:rPr lang="en-US" dirty="0"/>
              <a:t>In this project, we employed </a:t>
            </a:r>
            <a:r>
              <a:rPr lang="en-US" b="1" dirty="0"/>
              <a:t>Supervised Learning</a:t>
            </a:r>
            <a:r>
              <a:rPr lang="en-US" dirty="0"/>
              <a:t> to predict the stock prices of Britannia Industries Ltd. </a:t>
            </a:r>
          </a:p>
          <a:p>
            <a:r>
              <a:rPr lang="en-US" dirty="0"/>
              <a:t>We used a </a:t>
            </a:r>
            <a:r>
              <a:rPr lang="en-US" b="1" dirty="0"/>
              <a:t>Random Forest Regression</a:t>
            </a:r>
            <a:r>
              <a:rPr lang="en-US" dirty="0"/>
              <a:t> model, a popular supervised learning algorithm that assumes a linear relationship between the input feature (date) and the output label (closing price).</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Workflow of the Project</a:t>
            </a:r>
          </a:p>
        </p:txBody>
      </p:sp>
      <p:pic>
        <p:nvPicPr>
          <p:cNvPr id="8" name="Picture Placeholder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Text Placeholder">
            <a:extLst>
              <a:ext uri="{FF2B5EF4-FFF2-40B4-BE49-F238E27FC236}">
                <a16:creationId xmlns:a16="http://schemas.microsoft.com/office/drawing/2014/main" id="{0490F6D4-84D0-42DF-A807-E56706B577D6}"/>
              </a:ext>
            </a:extLst>
          </p:cNvPr>
          <p:cNvSpPr>
            <a:spLocks noGrp="1"/>
          </p:cNvSpPr>
          <p:nvPr>
            <p:ph type="body" sz="quarter" idx="27"/>
          </p:nvPr>
        </p:nvSpPr>
        <p:spPr>
          <a:xfrm>
            <a:off x="855010" y="4060801"/>
            <a:ext cx="1877575" cy="506399"/>
          </a:xfrm>
        </p:spPr>
        <p:txBody>
          <a:bodyPr/>
          <a:lstStyle/>
          <a:p>
            <a:r>
              <a:rPr lang="en-US" altLang="zh-CN" dirty="0"/>
              <a:t>Data Collection</a:t>
            </a:r>
          </a:p>
          <a:p>
            <a:endParaRPr lang="zh-CN" altLang="en-US" dirty="0"/>
          </a:p>
        </p:txBody>
      </p:sp>
      <p:sp>
        <p:nvSpPr>
          <p:cNvPr id="30" name="Text Placeholder">
            <a:extLst>
              <a:ext uri="{FF2B5EF4-FFF2-40B4-BE49-F238E27FC236}">
                <a16:creationId xmlns:a16="http://schemas.microsoft.com/office/drawing/2014/main" id="{99E3B6AA-5679-428D-B466-0173CBC55728}"/>
              </a:ext>
            </a:extLst>
          </p:cNvPr>
          <p:cNvSpPr>
            <a:spLocks noGrp="1"/>
          </p:cNvSpPr>
          <p:nvPr>
            <p:ph type="body" sz="quarter" idx="28"/>
          </p:nvPr>
        </p:nvSpPr>
        <p:spPr>
          <a:xfrm>
            <a:off x="912627" y="4474566"/>
            <a:ext cx="1691687" cy="1091144"/>
          </a:xfrm>
        </p:spPr>
        <p:txBody>
          <a:bodyPr/>
          <a:lstStyle/>
          <a:p>
            <a:r>
              <a:rPr lang="en-US" dirty="0"/>
              <a:t>The first step in any machine learning project is gathering the data. In this project, we use historical stock prices of Britannia Industries Ltd.</a:t>
            </a:r>
            <a:endParaRPr lang="zh-CN" altLang="en-US" dirty="0"/>
          </a:p>
        </p:txBody>
      </p:sp>
      <p:pic>
        <p:nvPicPr>
          <p:cNvPr id="10" name="Picture Placeholder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Text Placeholder">
            <a:extLst>
              <a:ext uri="{FF2B5EF4-FFF2-40B4-BE49-F238E27FC236}">
                <a16:creationId xmlns:a16="http://schemas.microsoft.com/office/drawing/2014/main" id="{3A30B02E-FBE1-41C5-AF6E-E1013275E84A}"/>
              </a:ext>
            </a:extLst>
          </p:cNvPr>
          <p:cNvSpPr>
            <a:spLocks noGrp="1"/>
          </p:cNvSpPr>
          <p:nvPr>
            <p:ph type="body" sz="quarter" idx="49"/>
          </p:nvPr>
        </p:nvSpPr>
        <p:spPr>
          <a:xfrm>
            <a:off x="2964454" y="4060801"/>
            <a:ext cx="1877575" cy="506399"/>
          </a:xfrm>
        </p:spPr>
        <p:txBody>
          <a:bodyPr/>
          <a:lstStyle/>
          <a:p>
            <a:r>
              <a:rPr lang="en-US" altLang="zh-CN" dirty="0"/>
              <a:t>Data Preparation</a:t>
            </a:r>
          </a:p>
          <a:p>
            <a:endParaRPr lang="zh-CN" altLang="en-US" dirty="0"/>
          </a:p>
        </p:txBody>
      </p:sp>
      <p:sp>
        <p:nvSpPr>
          <p:cNvPr id="38" name="Text Placeholder">
            <a:extLst>
              <a:ext uri="{FF2B5EF4-FFF2-40B4-BE49-F238E27FC236}">
                <a16:creationId xmlns:a16="http://schemas.microsoft.com/office/drawing/2014/main" id="{6BEF3457-28AE-41BA-B285-C77561919C1A}"/>
              </a:ext>
            </a:extLst>
          </p:cNvPr>
          <p:cNvSpPr>
            <a:spLocks noGrp="1"/>
          </p:cNvSpPr>
          <p:nvPr>
            <p:ph type="body" sz="quarter" idx="50"/>
          </p:nvPr>
        </p:nvSpPr>
        <p:spPr>
          <a:xfrm>
            <a:off x="3071127" y="4474566"/>
            <a:ext cx="1691687" cy="811178"/>
          </a:xfrm>
        </p:spPr>
        <p:txBody>
          <a:bodyPr/>
          <a:lstStyle/>
          <a:p>
            <a:r>
              <a:rPr lang="en-US" dirty="0"/>
              <a:t>Convert date information to a numerical format suitable for machine learning algorithms and split the data into training and testing sets.</a:t>
            </a:r>
            <a:endParaRPr lang="zh-CN" altLang="en-US" dirty="0"/>
          </a:p>
        </p:txBody>
      </p:sp>
      <p:pic>
        <p:nvPicPr>
          <p:cNvPr id="12" name="Picture Placeholder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Text Placeholder">
            <a:extLst>
              <a:ext uri="{FF2B5EF4-FFF2-40B4-BE49-F238E27FC236}">
                <a16:creationId xmlns:a16="http://schemas.microsoft.com/office/drawing/2014/main" id="{1B558BFC-AA9F-4991-A6BB-D56BEC07C16E}"/>
              </a:ext>
            </a:extLst>
          </p:cNvPr>
          <p:cNvSpPr>
            <a:spLocks noGrp="1"/>
          </p:cNvSpPr>
          <p:nvPr>
            <p:ph type="body" sz="quarter" idx="51"/>
          </p:nvPr>
        </p:nvSpPr>
        <p:spPr>
          <a:xfrm>
            <a:off x="5107138" y="4060801"/>
            <a:ext cx="1877575" cy="506399"/>
          </a:xfrm>
        </p:spPr>
        <p:txBody>
          <a:bodyPr/>
          <a:lstStyle/>
          <a:p>
            <a:r>
              <a:rPr lang="en-US" altLang="zh-CN" dirty="0"/>
              <a:t>Model Training</a:t>
            </a:r>
          </a:p>
          <a:p>
            <a:endParaRPr lang="zh-CN" altLang="en-US" dirty="0"/>
          </a:p>
        </p:txBody>
      </p:sp>
      <p:sp>
        <p:nvSpPr>
          <p:cNvPr id="40" name="Text Placeholder">
            <a:extLst>
              <a:ext uri="{FF2B5EF4-FFF2-40B4-BE49-F238E27FC236}">
                <a16:creationId xmlns:a16="http://schemas.microsoft.com/office/drawing/2014/main" id="{17095E6E-F279-4342-B53E-E53B820336B3}"/>
              </a:ext>
            </a:extLst>
          </p:cNvPr>
          <p:cNvSpPr>
            <a:spLocks noGrp="1"/>
          </p:cNvSpPr>
          <p:nvPr>
            <p:ph type="body" sz="quarter" idx="52"/>
          </p:nvPr>
        </p:nvSpPr>
        <p:spPr>
          <a:xfrm>
            <a:off x="5173738" y="4474566"/>
            <a:ext cx="1691687" cy="811178"/>
          </a:xfrm>
        </p:spPr>
        <p:txBody>
          <a:bodyPr/>
          <a:lstStyle/>
          <a:p>
            <a:r>
              <a:rPr lang="en-US" dirty="0"/>
              <a:t>Train a random forest regression model using the training dataset to understand the relationship between the date and the stock closing price.</a:t>
            </a:r>
            <a:endParaRPr lang="en-US" altLang="zh-CN" dirty="0"/>
          </a:p>
        </p:txBody>
      </p:sp>
      <p:pic>
        <p:nvPicPr>
          <p:cNvPr id="14" name="Picture Placeholder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7361472" y="2073439"/>
            <a:ext cx="1621032" cy="1841551"/>
          </a:xfrm>
        </p:spPr>
      </p:pic>
      <p:sp>
        <p:nvSpPr>
          <p:cNvPr id="41" name="Text Placeholder">
            <a:extLst>
              <a:ext uri="{FF2B5EF4-FFF2-40B4-BE49-F238E27FC236}">
                <a16:creationId xmlns:a16="http://schemas.microsoft.com/office/drawing/2014/main" id="{DBA8686B-D3EF-40DF-939C-F875885DD598}"/>
              </a:ext>
            </a:extLst>
          </p:cNvPr>
          <p:cNvSpPr>
            <a:spLocks noGrp="1"/>
          </p:cNvSpPr>
          <p:nvPr>
            <p:ph type="body" sz="quarter" idx="53"/>
          </p:nvPr>
        </p:nvSpPr>
        <p:spPr>
          <a:xfrm>
            <a:off x="7302382" y="4060801"/>
            <a:ext cx="1877575" cy="506399"/>
          </a:xfrm>
        </p:spPr>
        <p:txBody>
          <a:bodyPr/>
          <a:lstStyle/>
          <a:p>
            <a:r>
              <a:rPr lang="en-US" altLang="zh-CN" dirty="0"/>
              <a:t>Prediction and Evaluation</a:t>
            </a:r>
          </a:p>
          <a:p>
            <a:endParaRPr lang="zh-CN" altLang="en-US" dirty="0"/>
          </a:p>
        </p:txBody>
      </p:sp>
      <p:sp>
        <p:nvSpPr>
          <p:cNvPr id="42" name="Text Placeholder">
            <a:extLst>
              <a:ext uri="{FF2B5EF4-FFF2-40B4-BE49-F238E27FC236}">
                <a16:creationId xmlns:a16="http://schemas.microsoft.com/office/drawing/2014/main" id="{6BF979FF-A4F0-4625-889A-AB985F98B2D4}"/>
              </a:ext>
            </a:extLst>
          </p:cNvPr>
          <p:cNvSpPr>
            <a:spLocks noGrp="1"/>
          </p:cNvSpPr>
          <p:nvPr>
            <p:ph type="body" sz="quarter" idx="54"/>
          </p:nvPr>
        </p:nvSpPr>
        <p:spPr>
          <a:xfrm>
            <a:off x="7361472" y="4614549"/>
            <a:ext cx="1691687" cy="811178"/>
          </a:xfrm>
        </p:spPr>
        <p:txBody>
          <a:bodyPr/>
          <a:lstStyle/>
          <a:p>
            <a:pPr lvl="0"/>
            <a:r>
              <a:rPr lang="en-US" dirty="0"/>
              <a:t>Use the trained model to predict stock prices on the test dataset and evaluate the model’s performance using mean squared error (MSE).</a:t>
            </a:r>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p:pic>
      <p:sp>
        <p:nvSpPr>
          <p:cNvPr id="43" name="Text Placeholder">
            <a:extLst>
              <a:ext uri="{FF2B5EF4-FFF2-40B4-BE49-F238E27FC236}">
                <a16:creationId xmlns:a16="http://schemas.microsoft.com/office/drawing/2014/main" id="{759A333C-6D37-427A-BE2A-4C2660134A5A}"/>
              </a:ext>
            </a:extLst>
          </p:cNvPr>
          <p:cNvSpPr>
            <a:spLocks noGrp="1"/>
          </p:cNvSpPr>
          <p:nvPr>
            <p:ph type="body" sz="quarter" idx="55"/>
          </p:nvPr>
        </p:nvSpPr>
        <p:spPr>
          <a:xfrm>
            <a:off x="9442978" y="4060801"/>
            <a:ext cx="1877575" cy="506399"/>
          </a:xfrm>
        </p:spPr>
        <p:txBody>
          <a:bodyPr/>
          <a:lstStyle/>
          <a:p>
            <a:r>
              <a:rPr lang="en-US" altLang="zh-CN" dirty="0"/>
              <a:t>Visualization</a:t>
            </a:r>
          </a:p>
          <a:p>
            <a:endParaRPr lang="zh-CN" altLang="en-US" dirty="0"/>
          </a:p>
        </p:txBody>
      </p:sp>
      <p:sp>
        <p:nvSpPr>
          <p:cNvPr id="50" name="Text Placeholder">
            <a:extLst>
              <a:ext uri="{FF2B5EF4-FFF2-40B4-BE49-F238E27FC236}">
                <a16:creationId xmlns:a16="http://schemas.microsoft.com/office/drawing/2014/main" id="{4E9BE8F8-2FF1-43CB-B1AA-4F07E411D171}"/>
              </a:ext>
            </a:extLst>
          </p:cNvPr>
          <p:cNvSpPr>
            <a:spLocks noGrp="1"/>
          </p:cNvSpPr>
          <p:nvPr>
            <p:ph type="body" sz="quarter" idx="56"/>
          </p:nvPr>
        </p:nvSpPr>
        <p:spPr>
          <a:xfrm>
            <a:off x="9487536" y="4618523"/>
            <a:ext cx="1691687" cy="811178"/>
          </a:xfrm>
        </p:spPr>
        <p:txBody>
          <a:bodyPr/>
          <a:lstStyle/>
          <a:p>
            <a:r>
              <a:rPr lang="en-US" dirty="0"/>
              <a:t>Plot the actual and predicted stock prices to visually assess the model's accuracy and predictive capabilities.</a:t>
            </a:r>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endParaRPr 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r>
              <a:rPr lang="en-US" altLang="zh-CN" dirty="0"/>
              <a:t>5</a:t>
            </a:r>
          </a:p>
        </p:txBody>
      </p:sp>
    </p:spTree>
    <p:extLst>
      <p:ext uri="{BB962C8B-B14F-4D97-AF65-F5344CB8AC3E}">
        <p14:creationId xmlns:p14="http://schemas.microsoft.com/office/powerpoint/2010/main" val="25171403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87E-0E68-4DCB-49BF-F262CA040BD2}"/>
              </a:ext>
            </a:extLst>
          </p:cNvPr>
          <p:cNvSpPr>
            <a:spLocks noGrp="1"/>
          </p:cNvSpPr>
          <p:nvPr>
            <p:ph type="title"/>
          </p:nvPr>
        </p:nvSpPr>
        <p:spPr/>
        <p:txBody>
          <a:bodyPr/>
          <a:lstStyle/>
          <a:p>
            <a:r>
              <a:rPr lang="en-US" dirty="0"/>
              <a:t>Data Collection</a:t>
            </a:r>
            <a:endParaRPr lang="en-IN" dirty="0"/>
          </a:p>
        </p:txBody>
      </p:sp>
      <p:sp>
        <p:nvSpPr>
          <p:cNvPr id="3" name="Chart Placeholder 2">
            <a:extLst>
              <a:ext uri="{FF2B5EF4-FFF2-40B4-BE49-F238E27FC236}">
                <a16:creationId xmlns:a16="http://schemas.microsoft.com/office/drawing/2014/main" id="{29A1C952-261B-E66C-DF02-06E87ACF580F}"/>
              </a:ext>
            </a:extLst>
          </p:cNvPr>
          <p:cNvSpPr>
            <a:spLocks noGrp="1"/>
          </p:cNvSpPr>
          <p:nvPr>
            <p:ph type="chart" sz="quarter" idx="27"/>
          </p:nvPr>
        </p:nvSpPr>
        <p:spPr/>
        <p:txBody>
          <a:bodyPr/>
          <a:lstStyle/>
          <a:p>
            <a:r>
              <a:rPr lang="en-US" dirty="0"/>
              <a:t>For this project, we used historical stock price data for Britannia Industries Ltd., spanning from March 2000 to April 2021. The dataset includes the following columns:</a:t>
            </a:r>
          </a:p>
          <a:p>
            <a:pPr>
              <a:buFont typeface="Arial" panose="020B0604020202020204" pitchFamily="34" charset="0"/>
              <a:buChar char="•"/>
            </a:pPr>
            <a:r>
              <a:rPr lang="en-US" b="1" dirty="0"/>
              <a:t>Date</a:t>
            </a:r>
            <a:r>
              <a:rPr lang="en-US" dirty="0"/>
              <a:t>: The date of each trading day.</a:t>
            </a:r>
          </a:p>
          <a:p>
            <a:pPr>
              <a:buFont typeface="Arial" panose="020B0604020202020204" pitchFamily="34" charset="0"/>
              <a:buChar char="•"/>
            </a:pPr>
            <a:r>
              <a:rPr lang="en-US" b="1" dirty="0"/>
              <a:t>Close</a:t>
            </a:r>
            <a:r>
              <a:rPr lang="en-US" dirty="0"/>
              <a:t>: The closing price of the stock on each trading day.</a:t>
            </a:r>
          </a:p>
          <a:p>
            <a:endParaRPr lang="en-IN" dirty="0"/>
          </a:p>
        </p:txBody>
      </p:sp>
      <p:sp>
        <p:nvSpPr>
          <p:cNvPr id="4" name="Footer Placeholder 3">
            <a:extLst>
              <a:ext uri="{FF2B5EF4-FFF2-40B4-BE49-F238E27FC236}">
                <a16:creationId xmlns:a16="http://schemas.microsoft.com/office/drawing/2014/main" id="{26410073-D31F-6FF4-F862-4E4B95582449}"/>
              </a:ext>
            </a:extLst>
          </p:cNvPr>
          <p:cNvSpPr>
            <a:spLocks noGrp="1"/>
          </p:cNvSpPr>
          <p:nvPr>
            <p:ph type="ftr" sz="quarter" idx="28"/>
          </p:nvPr>
        </p:nvSpPr>
        <p:spPr/>
        <p:txBody>
          <a:bodyPr/>
          <a:lstStyle/>
          <a:p>
            <a:endParaRPr lang="en-US" dirty="0"/>
          </a:p>
        </p:txBody>
      </p:sp>
      <p:sp>
        <p:nvSpPr>
          <p:cNvPr id="5" name="Slide Number Placeholder 4">
            <a:extLst>
              <a:ext uri="{FF2B5EF4-FFF2-40B4-BE49-F238E27FC236}">
                <a16:creationId xmlns:a16="http://schemas.microsoft.com/office/drawing/2014/main" id="{AFBDD2C5-A1F4-4992-C3B9-4808D1DE7D22}"/>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7" name="Picture 6">
            <a:extLst>
              <a:ext uri="{FF2B5EF4-FFF2-40B4-BE49-F238E27FC236}">
                <a16:creationId xmlns:a16="http://schemas.microsoft.com/office/drawing/2014/main" id="{254EC86A-AA4A-61F3-63DD-F2747DA9A2E1}"/>
              </a:ext>
            </a:extLst>
          </p:cNvPr>
          <p:cNvPicPr>
            <a:picLocks noChangeAspect="1"/>
          </p:cNvPicPr>
          <p:nvPr/>
        </p:nvPicPr>
        <p:blipFill>
          <a:blip r:embed="rId2"/>
          <a:stretch>
            <a:fillRect/>
          </a:stretch>
        </p:blipFill>
        <p:spPr>
          <a:xfrm>
            <a:off x="2185193" y="3157614"/>
            <a:ext cx="7821614" cy="3494442"/>
          </a:xfrm>
          <a:prstGeom prst="rect">
            <a:avLst/>
          </a:prstGeom>
        </p:spPr>
      </p:pic>
    </p:spTree>
    <p:extLst>
      <p:ext uri="{BB962C8B-B14F-4D97-AF65-F5344CB8AC3E}">
        <p14:creationId xmlns:p14="http://schemas.microsoft.com/office/powerpoint/2010/main" val="1102594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3138-76F6-EC6F-D6BA-551E913EFF77}"/>
              </a:ext>
            </a:extLst>
          </p:cNvPr>
          <p:cNvSpPr>
            <a:spLocks noGrp="1"/>
          </p:cNvSpPr>
          <p:nvPr>
            <p:ph type="title"/>
          </p:nvPr>
        </p:nvSpPr>
        <p:spPr/>
        <p:txBody>
          <a:bodyPr/>
          <a:lstStyle/>
          <a:p>
            <a:r>
              <a:rPr lang="en-US" dirty="0"/>
              <a:t>Data Preparation</a:t>
            </a:r>
            <a:endParaRPr lang="en-IN" dirty="0"/>
          </a:p>
        </p:txBody>
      </p:sp>
      <p:sp>
        <p:nvSpPr>
          <p:cNvPr id="3" name="Chart Placeholder 2">
            <a:extLst>
              <a:ext uri="{FF2B5EF4-FFF2-40B4-BE49-F238E27FC236}">
                <a16:creationId xmlns:a16="http://schemas.microsoft.com/office/drawing/2014/main" id="{08B1FC55-CB01-DA90-01DB-8342FCE5F7B7}"/>
              </a:ext>
            </a:extLst>
          </p:cNvPr>
          <p:cNvSpPr>
            <a:spLocks noGrp="1"/>
          </p:cNvSpPr>
          <p:nvPr>
            <p:ph type="chart" sz="quarter" idx="27"/>
          </p:nvPr>
        </p:nvSpPr>
        <p:spPr/>
        <p:txBody>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Date Conversion</a:t>
            </a:r>
            <a:r>
              <a:rPr kumimoji="0" lang="en-US" altLang="en-US" sz="2000" b="0" i="0" u="none" strike="noStrike" cap="none" normalizeH="0" baseline="0" dirty="0">
                <a:ln>
                  <a:noFill/>
                </a:ln>
                <a:solidFill>
                  <a:schemeClr val="tx1"/>
                </a:solidFill>
                <a:effectLst/>
                <a:latin typeface="Arial" panose="020B0604020202020204" pitchFamily="34" charset="0"/>
              </a:rPr>
              <a:t>: Dates are converted from string format to datetime objects.</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Numerical Mapping</a:t>
            </a:r>
            <a:r>
              <a:rPr kumimoji="0" lang="en-US" altLang="en-US" sz="2000" b="0" i="0" u="none" strike="noStrike" cap="none" normalizeH="0" baseline="0" dirty="0">
                <a:ln>
                  <a:noFill/>
                </a:ln>
                <a:solidFill>
                  <a:schemeClr val="tx1"/>
                </a:solidFill>
                <a:effectLst/>
                <a:latin typeface="Arial" panose="020B0604020202020204" pitchFamily="34" charset="0"/>
              </a:rPr>
              <a:t>: Dates are mapped to numerical timestamps to be used as features.</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lang="en-US" altLang="en-US" b="1" dirty="0">
              <a:solidFill>
                <a:schemeClr val="tx1"/>
              </a:solidFill>
              <a:latin typeface="Arial" panose="020B0604020202020204" pitchFamily="34" charset="0"/>
            </a:endParaRPr>
          </a:p>
          <a:p>
            <a:pPr eaLnBrk="0" fontAlgn="base" hangingPunct="0">
              <a:lnSpc>
                <a:spcPct val="100000"/>
              </a:lnSpc>
              <a:spcBef>
                <a:spcPct val="0"/>
              </a:spcBef>
              <a:spcAft>
                <a:spcPct val="0"/>
              </a:spcAf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lang="en-US" altLang="en-US" b="1" dirty="0">
              <a:solidFill>
                <a:schemeClr val="tx1"/>
              </a:solidFill>
              <a:latin typeface="Arial" panose="020B0604020202020204" pitchFamily="34" charset="0"/>
            </a:endParaRPr>
          </a:p>
          <a:p>
            <a:pPr eaLnBrk="0" fontAlgn="base" hangingPunct="0">
              <a:lnSpc>
                <a:spcPct val="100000"/>
              </a:lnSpc>
              <a:spcBef>
                <a:spcPct val="0"/>
              </a:spcBef>
              <a:spcAft>
                <a:spcPct val="0"/>
              </a:spcAf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Feature and Target Split</a:t>
            </a:r>
            <a:r>
              <a:rPr kumimoji="0" lang="en-US" altLang="en-US" sz="2000" b="0" i="0" u="none" strike="noStrike" cap="none" normalizeH="0" baseline="0" dirty="0">
                <a:ln>
                  <a:noFill/>
                </a:ln>
                <a:solidFill>
                  <a:schemeClr val="tx1"/>
                </a:solidFill>
                <a:effectLst/>
                <a:latin typeface="Arial" panose="020B0604020202020204" pitchFamily="34" charset="0"/>
              </a:rPr>
              <a:t>: The dataset is split into features (Date) and target (Close price). </a:t>
            </a:r>
          </a:p>
          <a:p>
            <a:endParaRPr lang="en-IN" dirty="0"/>
          </a:p>
        </p:txBody>
      </p:sp>
      <p:sp>
        <p:nvSpPr>
          <p:cNvPr id="4" name="Footer Placeholder 3">
            <a:extLst>
              <a:ext uri="{FF2B5EF4-FFF2-40B4-BE49-F238E27FC236}">
                <a16:creationId xmlns:a16="http://schemas.microsoft.com/office/drawing/2014/main" id="{3FB894FC-E446-01CE-93E6-69F920B16968}"/>
              </a:ext>
            </a:extLst>
          </p:cNvPr>
          <p:cNvSpPr>
            <a:spLocks noGrp="1"/>
          </p:cNvSpPr>
          <p:nvPr>
            <p:ph type="ftr" sz="quarter" idx="28"/>
          </p:nvPr>
        </p:nvSpPr>
        <p:spPr/>
        <p:txBody>
          <a:bodyPr/>
          <a:lstStyle/>
          <a:p>
            <a:endParaRPr lang="en-US" dirty="0"/>
          </a:p>
        </p:txBody>
      </p:sp>
      <p:sp>
        <p:nvSpPr>
          <p:cNvPr id="5" name="Slide Number Placeholder 4">
            <a:extLst>
              <a:ext uri="{FF2B5EF4-FFF2-40B4-BE49-F238E27FC236}">
                <a16:creationId xmlns:a16="http://schemas.microsoft.com/office/drawing/2014/main" id="{3200BC08-33CC-974E-CA94-774A70871910}"/>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13" name="Picture 12">
            <a:extLst>
              <a:ext uri="{FF2B5EF4-FFF2-40B4-BE49-F238E27FC236}">
                <a16:creationId xmlns:a16="http://schemas.microsoft.com/office/drawing/2014/main" id="{6794350F-8B72-0904-8128-AE0E0605EC2F}"/>
              </a:ext>
            </a:extLst>
          </p:cNvPr>
          <p:cNvPicPr>
            <a:picLocks noChangeAspect="1"/>
          </p:cNvPicPr>
          <p:nvPr/>
        </p:nvPicPr>
        <p:blipFill>
          <a:blip r:embed="rId2"/>
          <a:stretch>
            <a:fillRect/>
          </a:stretch>
        </p:blipFill>
        <p:spPr>
          <a:xfrm>
            <a:off x="3129722" y="2458246"/>
            <a:ext cx="5302305" cy="1466774"/>
          </a:xfrm>
          <a:prstGeom prst="rect">
            <a:avLst/>
          </a:prstGeom>
        </p:spPr>
      </p:pic>
      <p:pic>
        <p:nvPicPr>
          <p:cNvPr id="15" name="Picture 14">
            <a:extLst>
              <a:ext uri="{FF2B5EF4-FFF2-40B4-BE49-F238E27FC236}">
                <a16:creationId xmlns:a16="http://schemas.microsoft.com/office/drawing/2014/main" id="{FC139408-0448-643E-64D5-5B1D1991366A}"/>
              </a:ext>
            </a:extLst>
          </p:cNvPr>
          <p:cNvPicPr>
            <a:picLocks noChangeAspect="1"/>
          </p:cNvPicPr>
          <p:nvPr/>
        </p:nvPicPr>
        <p:blipFill>
          <a:blip r:embed="rId3"/>
          <a:stretch>
            <a:fillRect/>
          </a:stretch>
        </p:blipFill>
        <p:spPr>
          <a:xfrm>
            <a:off x="3129722" y="4942935"/>
            <a:ext cx="5302305" cy="1129411"/>
          </a:xfrm>
          <a:prstGeom prst="rect">
            <a:avLst/>
          </a:prstGeom>
        </p:spPr>
      </p:pic>
    </p:spTree>
    <p:extLst>
      <p:ext uri="{BB962C8B-B14F-4D97-AF65-F5344CB8AC3E}">
        <p14:creationId xmlns:p14="http://schemas.microsoft.com/office/powerpoint/2010/main" val="15715032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0B6-B7E7-16D4-589B-E07229CB6837}"/>
              </a:ext>
            </a:extLst>
          </p:cNvPr>
          <p:cNvSpPr>
            <a:spLocks noGrp="1"/>
          </p:cNvSpPr>
          <p:nvPr>
            <p:ph type="title"/>
          </p:nvPr>
        </p:nvSpPr>
        <p:spPr/>
        <p:txBody>
          <a:bodyPr/>
          <a:lstStyle/>
          <a:p>
            <a:r>
              <a:rPr lang="en-US" dirty="0"/>
              <a:t>Model Training</a:t>
            </a:r>
            <a:endParaRPr lang="en-IN" dirty="0"/>
          </a:p>
        </p:txBody>
      </p:sp>
      <p:sp>
        <p:nvSpPr>
          <p:cNvPr id="3" name="Chart Placeholder 2">
            <a:extLst>
              <a:ext uri="{FF2B5EF4-FFF2-40B4-BE49-F238E27FC236}">
                <a16:creationId xmlns:a16="http://schemas.microsoft.com/office/drawing/2014/main" id="{8C0CA99D-006D-DD7F-AEDC-1FD137DBAE86}"/>
              </a:ext>
            </a:extLst>
          </p:cNvPr>
          <p:cNvSpPr>
            <a:spLocks noGrp="1"/>
          </p:cNvSpPr>
          <p:nvPr>
            <p:ph type="chart" sz="quarter" idx="27"/>
          </p:nvPr>
        </p:nvSpPr>
        <p:spPr/>
        <p:txBody>
          <a:bodyPr/>
          <a:lstStyle/>
          <a:p>
            <a:pPr marL="0" indent="0">
              <a:buNone/>
            </a:pPr>
            <a:r>
              <a:rPr lang="en-US" b="1" dirty="0"/>
              <a:t>Random Forest Regressor </a:t>
            </a:r>
            <a:r>
              <a:rPr lang="en-US" dirty="0"/>
              <a:t>: This is a regressor from the ensemble family in the scikit-learn library. It fits a number of decision tree regressors on various sub-samples of the dataset and uses averaging to improve the predictive accuracy and control over-fitting.</a:t>
            </a:r>
          </a:p>
          <a:p>
            <a:pPr>
              <a:buFont typeface="Arial" panose="020B0604020202020204" pitchFamily="34" charset="0"/>
              <a:buChar char="•"/>
            </a:pPr>
            <a:r>
              <a:rPr lang="en-US" b="1" dirty="0" err="1"/>
              <a:t>n_estimators</a:t>
            </a:r>
            <a:r>
              <a:rPr lang="en-US" b="1" dirty="0"/>
              <a:t>=100</a:t>
            </a:r>
            <a:r>
              <a:rPr lang="en-US" dirty="0"/>
              <a:t>: This parameter specifies the number of trees in the forest</a:t>
            </a:r>
            <a:r>
              <a:rPr lang="en-US" b="1" dirty="0"/>
              <a:t>.</a:t>
            </a:r>
          </a:p>
          <a:p>
            <a:pPr>
              <a:buFont typeface="Arial" panose="020B0604020202020204" pitchFamily="34" charset="0"/>
              <a:buChar char="•"/>
            </a:pPr>
            <a:r>
              <a:rPr lang="en-US" b="1" dirty="0" err="1"/>
              <a:t>random_state</a:t>
            </a:r>
            <a:r>
              <a:rPr lang="en-US" b="1" dirty="0"/>
              <a:t>=42</a:t>
            </a:r>
            <a:r>
              <a:rPr lang="en-US" dirty="0"/>
              <a:t>: This parameter ensures reproducibility of the results.</a:t>
            </a:r>
            <a:endParaRPr lang="en-IN" dirty="0"/>
          </a:p>
        </p:txBody>
      </p:sp>
      <p:sp>
        <p:nvSpPr>
          <p:cNvPr id="4" name="Footer Placeholder 3">
            <a:extLst>
              <a:ext uri="{FF2B5EF4-FFF2-40B4-BE49-F238E27FC236}">
                <a16:creationId xmlns:a16="http://schemas.microsoft.com/office/drawing/2014/main" id="{ADAEC389-D9AB-DE3C-DE82-0A07676D1618}"/>
              </a:ext>
            </a:extLst>
          </p:cNvPr>
          <p:cNvSpPr>
            <a:spLocks noGrp="1"/>
          </p:cNvSpPr>
          <p:nvPr>
            <p:ph type="ftr" sz="quarter" idx="28"/>
          </p:nvPr>
        </p:nvSpPr>
        <p:spPr/>
        <p:txBody>
          <a:bodyPr/>
          <a:lstStyle/>
          <a:p>
            <a:endParaRPr lang="en-US" dirty="0"/>
          </a:p>
        </p:txBody>
      </p:sp>
      <p:sp>
        <p:nvSpPr>
          <p:cNvPr id="5" name="Slide Number Placeholder 4">
            <a:extLst>
              <a:ext uri="{FF2B5EF4-FFF2-40B4-BE49-F238E27FC236}">
                <a16:creationId xmlns:a16="http://schemas.microsoft.com/office/drawing/2014/main" id="{EB5004BB-1105-94D7-5201-EC3208972AB1}"/>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pic>
        <p:nvPicPr>
          <p:cNvPr id="9" name="Picture 8">
            <a:extLst>
              <a:ext uri="{FF2B5EF4-FFF2-40B4-BE49-F238E27FC236}">
                <a16:creationId xmlns:a16="http://schemas.microsoft.com/office/drawing/2014/main" id="{65565E8E-0434-B01C-8ACC-D999BCFF0723}"/>
              </a:ext>
            </a:extLst>
          </p:cNvPr>
          <p:cNvPicPr>
            <a:picLocks noChangeAspect="1"/>
          </p:cNvPicPr>
          <p:nvPr/>
        </p:nvPicPr>
        <p:blipFill>
          <a:blip r:embed="rId2"/>
          <a:stretch>
            <a:fillRect/>
          </a:stretch>
        </p:blipFill>
        <p:spPr>
          <a:xfrm>
            <a:off x="1353174" y="3985404"/>
            <a:ext cx="9148271" cy="1482939"/>
          </a:xfrm>
          <a:prstGeom prst="rect">
            <a:avLst/>
          </a:prstGeom>
        </p:spPr>
      </p:pic>
    </p:spTree>
    <p:extLst>
      <p:ext uri="{BB962C8B-B14F-4D97-AF65-F5344CB8AC3E}">
        <p14:creationId xmlns:p14="http://schemas.microsoft.com/office/powerpoint/2010/main" val="2554736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99D4-EAFC-7176-C893-AC8EF037C0DB}"/>
              </a:ext>
            </a:extLst>
          </p:cNvPr>
          <p:cNvSpPr>
            <a:spLocks noGrp="1"/>
          </p:cNvSpPr>
          <p:nvPr>
            <p:ph type="title"/>
          </p:nvPr>
        </p:nvSpPr>
        <p:spPr/>
        <p:txBody>
          <a:bodyPr/>
          <a:lstStyle/>
          <a:p>
            <a:r>
              <a:rPr lang="en-US" dirty="0"/>
              <a:t>Prediction and Evaluation</a:t>
            </a:r>
            <a:endParaRPr lang="en-IN" dirty="0"/>
          </a:p>
        </p:txBody>
      </p:sp>
      <p:sp>
        <p:nvSpPr>
          <p:cNvPr id="3" name="Chart Placeholder 2">
            <a:extLst>
              <a:ext uri="{FF2B5EF4-FFF2-40B4-BE49-F238E27FC236}">
                <a16:creationId xmlns:a16="http://schemas.microsoft.com/office/drawing/2014/main" id="{61FE60CF-1382-7280-9A10-7BC05A2AD08A}"/>
              </a:ext>
            </a:extLst>
          </p:cNvPr>
          <p:cNvSpPr>
            <a:spLocks noGrp="1"/>
          </p:cNvSpPr>
          <p:nvPr>
            <p:ph type="chart" sz="quarter" idx="27"/>
          </p:nvPr>
        </p:nvSpPr>
        <p:spPr/>
        <p:txBody>
          <a:bodyPr/>
          <a:lstStyle/>
          <a:p>
            <a:r>
              <a:rPr lang="en-US" dirty="0"/>
              <a:t>The trained Random Forest Regression model was used to make predictions on the test set. We then compared the predicted prices with the actual prices to evaluate the model's performance.</a:t>
            </a:r>
          </a:p>
          <a:p>
            <a:r>
              <a:rPr lang="en-US" b="1" dirty="0"/>
              <a:t>Blue Points</a:t>
            </a:r>
            <a:r>
              <a:rPr lang="en-US" dirty="0"/>
              <a:t>: Actual closing prices.</a:t>
            </a:r>
          </a:p>
          <a:p>
            <a:pPr>
              <a:buFont typeface="Arial" panose="020B0604020202020204" pitchFamily="34" charset="0"/>
              <a:buChar char="•"/>
            </a:pPr>
            <a:r>
              <a:rPr lang="en-US" b="1" dirty="0"/>
              <a:t>Red Line</a:t>
            </a:r>
            <a:r>
              <a:rPr lang="en-US" dirty="0"/>
              <a:t>: Predicted closing prices.</a:t>
            </a:r>
          </a:p>
          <a:p>
            <a:pPr>
              <a:buFont typeface="Arial" panose="020B0604020202020204" pitchFamily="34" charset="0"/>
              <a:buChar char="•"/>
            </a:pPr>
            <a:endParaRPr lang="en-US" dirty="0"/>
          </a:p>
          <a:p>
            <a:endParaRPr lang="en-US" dirty="0"/>
          </a:p>
          <a:p>
            <a:r>
              <a:rPr lang="en-US" dirty="0"/>
              <a:t>We used Mean Squared Error (MSE) to evaluate the model's performance. MSE measures the average squared difference between the actual and predicted prices.</a:t>
            </a:r>
          </a:p>
          <a:p>
            <a:endParaRPr lang="en-IN" dirty="0"/>
          </a:p>
        </p:txBody>
      </p:sp>
      <p:sp>
        <p:nvSpPr>
          <p:cNvPr id="4" name="Footer Placeholder 3">
            <a:extLst>
              <a:ext uri="{FF2B5EF4-FFF2-40B4-BE49-F238E27FC236}">
                <a16:creationId xmlns:a16="http://schemas.microsoft.com/office/drawing/2014/main" id="{1F766F95-A631-7887-F8BC-FF8F0A3B014F}"/>
              </a:ext>
            </a:extLst>
          </p:cNvPr>
          <p:cNvSpPr>
            <a:spLocks noGrp="1"/>
          </p:cNvSpPr>
          <p:nvPr>
            <p:ph type="ftr" sz="quarter" idx="28"/>
          </p:nvPr>
        </p:nvSpPr>
        <p:spPr/>
        <p:txBody>
          <a:bodyPr/>
          <a:lstStyle/>
          <a:p>
            <a:endParaRPr lang="en-US" dirty="0"/>
          </a:p>
        </p:txBody>
      </p:sp>
      <p:sp>
        <p:nvSpPr>
          <p:cNvPr id="5" name="Slide Number Placeholder 4">
            <a:extLst>
              <a:ext uri="{FF2B5EF4-FFF2-40B4-BE49-F238E27FC236}">
                <a16:creationId xmlns:a16="http://schemas.microsoft.com/office/drawing/2014/main" id="{DB8D7F7A-C2B3-D67C-A859-E0C6B36BACAE}"/>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7" name="Picture 6">
            <a:extLst>
              <a:ext uri="{FF2B5EF4-FFF2-40B4-BE49-F238E27FC236}">
                <a16:creationId xmlns:a16="http://schemas.microsoft.com/office/drawing/2014/main" id="{FA694A9D-D322-9B8F-3EF1-0F077AD5BB77}"/>
              </a:ext>
            </a:extLst>
          </p:cNvPr>
          <p:cNvPicPr>
            <a:picLocks noChangeAspect="1"/>
          </p:cNvPicPr>
          <p:nvPr/>
        </p:nvPicPr>
        <p:blipFill>
          <a:blip r:embed="rId2"/>
          <a:stretch>
            <a:fillRect/>
          </a:stretch>
        </p:blipFill>
        <p:spPr>
          <a:xfrm>
            <a:off x="4619419" y="3166609"/>
            <a:ext cx="2953162" cy="657317"/>
          </a:xfrm>
          <a:prstGeom prst="rect">
            <a:avLst/>
          </a:prstGeom>
        </p:spPr>
      </p:pic>
      <p:pic>
        <p:nvPicPr>
          <p:cNvPr id="11" name="Picture 10">
            <a:extLst>
              <a:ext uri="{FF2B5EF4-FFF2-40B4-BE49-F238E27FC236}">
                <a16:creationId xmlns:a16="http://schemas.microsoft.com/office/drawing/2014/main" id="{DE9610A6-F763-77CE-921D-728079F2DF14}"/>
              </a:ext>
            </a:extLst>
          </p:cNvPr>
          <p:cNvPicPr>
            <a:picLocks noChangeAspect="1"/>
          </p:cNvPicPr>
          <p:nvPr/>
        </p:nvPicPr>
        <p:blipFill>
          <a:blip r:embed="rId3"/>
          <a:stretch>
            <a:fillRect/>
          </a:stretch>
        </p:blipFill>
        <p:spPr>
          <a:xfrm>
            <a:off x="4192425" y="4606752"/>
            <a:ext cx="4048690" cy="1257475"/>
          </a:xfrm>
          <a:prstGeom prst="rect">
            <a:avLst/>
          </a:prstGeom>
        </p:spPr>
      </p:pic>
    </p:spTree>
    <p:extLst>
      <p:ext uri="{BB962C8B-B14F-4D97-AF65-F5344CB8AC3E}">
        <p14:creationId xmlns:p14="http://schemas.microsoft.com/office/powerpoint/2010/main" val="17545695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80</TotalTime>
  <Words>786</Words>
  <Application>Microsoft Office PowerPoint</Application>
  <PresentationFormat>Widescreen</PresentationFormat>
  <Paragraphs>91</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Abadi</vt:lpstr>
      <vt:lpstr>Arial</vt:lpstr>
      <vt:lpstr>Calibri</vt:lpstr>
      <vt:lpstr>Posterama Text Black</vt:lpstr>
      <vt:lpstr>Posterama Text SemiBold</vt:lpstr>
      <vt:lpstr>Custom​​</vt:lpstr>
      <vt:lpstr>Stock Exchange Prediction</vt:lpstr>
      <vt:lpstr>Agenda</vt:lpstr>
      <vt:lpstr>Introduction</vt:lpstr>
      <vt:lpstr>Tools Used</vt:lpstr>
      <vt:lpstr>Workflow of the Project</vt:lpstr>
      <vt:lpstr>Data Collection</vt:lpstr>
      <vt:lpstr>Data Preparation</vt:lpstr>
      <vt:lpstr>Model Training</vt:lpstr>
      <vt:lpstr>Prediction and Evaluation</vt:lpstr>
      <vt:lpstr>Visualization</vt:lpstr>
      <vt:lpstr>Output</vt:lpstr>
      <vt:lpstr>Libraries Used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Saumya Singla</dc:creator>
  <cp:lastModifiedBy>Saumya Singla</cp:lastModifiedBy>
  <cp:revision>1</cp:revision>
  <dcterms:created xsi:type="dcterms:W3CDTF">2024-07-11T08:45:44Z</dcterms:created>
  <dcterms:modified xsi:type="dcterms:W3CDTF">2024-07-11T10:06:20Z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