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127"/>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viewProps" Target="viewProps.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2.xml"/><Relationship Id="rId28" Type="http://schemas.openxmlformats.org/officeDocument/2006/relationships/slide" Target="slides/slide17.xml"/><Relationship Id="rId49" Type="http://schemas.openxmlformats.org/officeDocument/2006/relationships/slide" Target="slides/slide38.xml"/><Relationship Id="rId114" Type="http://schemas.openxmlformats.org/officeDocument/2006/relationships/slide" Target="slides/slide103.xml"/><Relationship Id="rId119" Type="http://schemas.openxmlformats.org/officeDocument/2006/relationships/slide" Target="slides/slide108.xml"/><Relationship Id="rId44" Type="http://schemas.openxmlformats.org/officeDocument/2006/relationships/slide" Target="slides/slide33.xml"/><Relationship Id="rId60" Type="http://schemas.openxmlformats.org/officeDocument/2006/relationships/slide" Target="slides/slide49.xml"/><Relationship Id="rId65" Type="http://schemas.openxmlformats.org/officeDocument/2006/relationships/slide" Target="slides/slide54.xml"/><Relationship Id="rId81" Type="http://schemas.openxmlformats.org/officeDocument/2006/relationships/slide" Target="slides/slide70.xml"/><Relationship Id="rId86" Type="http://schemas.openxmlformats.org/officeDocument/2006/relationships/slide" Target="slides/slide75.xml"/><Relationship Id="rId130" Type="http://schemas.openxmlformats.org/officeDocument/2006/relationships/theme" Target="theme/theme1.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tableStyles" Target="tableStyles.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5" Type="http://schemas.openxmlformats.org/officeDocument/2006/relationships/slide" Target="slides/slide4.xml"/><Relationship Id="rId36" Type="http://schemas.openxmlformats.org/officeDocument/2006/relationships/slide" Target="slides/slide25.xml"/><Relationship Id="rId57" Type="http://schemas.openxmlformats.org/officeDocument/2006/relationships/slide" Target="slides/slide46.xml"/><Relationship Id="rId106" Type="http://schemas.openxmlformats.org/officeDocument/2006/relationships/slide" Target="slides/slide95.xml"/><Relationship Id="rId12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20.xml"/><Relationship Id="rId52" Type="http://schemas.openxmlformats.org/officeDocument/2006/relationships/slide" Target="slides/slide41.xml"/><Relationship Id="rId73" Type="http://schemas.openxmlformats.org/officeDocument/2006/relationships/slide" Target="slides/slide62.xml"/><Relationship Id="rId78" Type="http://schemas.openxmlformats.org/officeDocument/2006/relationships/slide" Target="slides/slide67.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BC4C87AD-C5CF-445C-B9AC-F9B812A015B0}"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1143000" y="685800"/>
            <a:ext cx="4571280" cy="3428280"/>
          </a:xfrm>
          <a:prstGeom prst="rect">
            <a:avLst/>
          </a:prstGeom>
          <a:ln w="0">
            <a:noFill/>
          </a:ln>
        </p:spPr>
      </p:sp>
      <p:sp>
        <p:nvSpPr>
          <p:cNvPr id="422"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3" name="PlaceHolder 3"/>
          <p:cNvSpPr>
            <a:spLocks noGrp="1"/>
          </p:cNvSpPr>
          <p:nvPr>
            <p:ph type="sldNum" idx="37"/>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3B6BAC8C-1742-4503-A191-EF2066355AEA}" type="slidenum">
              <a:rPr lang="en-IN" sz="1200" b="0" strike="noStrike" spc="-1">
                <a:solidFill>
                  <a:schemeClr val="dk1"/>
                </a:solidFill>
                <a:latin typeface="+mn-lt"/>
                <a:ea typeface="+mn-ea"/>
              </a:rPr>
              <a:t>41</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1143000" y="685800"/>
            <a:ext cx="4571280" cy="3428280"/>
          </a:xfrm>
          <a:prstGeom prst="rect">
            <a:avLst/>
          </a:prstGeom>
          <a:ln w="0">
            <a:noFill/>
          </a:ln>
        </p:spPr>
      </p:sp>
      <p:sp>
        <p:nvSpPr>
          <p:cNvPr id="425"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6" name="PlaceHolder 3"/>
          <p:cNvSpPr>
            <a:spLocks noGrp="1"/>
          </p:cNvSpPr>
          <p:nvPr>
            <p:ph type="sldNum" idx="38"/>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AA07C2DE-B9EF-4E19-863F-8FCDBEB72FB1}" type="slidenum">
              <a:rPr lang="en-IN" sz="1200" b="0" strike="noStrike" spc="-1">
                <a:solidFill>
                  <a:schemeClr val="dk1"/>
                </a:solidFill>
                <a:latin typeface="+mn-lt"/>
                <a:ea typeface="+mn-ea"/>
              </a:rPr>
              <a:t>42</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1143000" y="685800"/>
            <a:ext cx="4571280" cy="3428280"/>
          </a:xfrm>
          <a:prstGeom prst="rect">
            <a:avLst/>
          </a:prstGeom>
          <a:ln w="0">
            <a:noFill/>
          </a:ln>
        </p:spPr>
      </p:sp>
      <p:sp>
        <p:nvSpPr>
          <p:cNvPr id="428"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9" name="PlaceHolder 3"/>
          <p:cNvSpPr>
            <a:spLocks noGrp="1"/>
          </p:cNvSpPr>
          <p:nvPr>
            <p:ph type="sldNum" idx="39"/>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5897A322-EDE2-4D20-A4E0-E8D0743B5BCA}" type="slidenum">
              <a:rPr lang="en-IN" sz="1200" b="0" strike="noStrike" spc="-1">
                <a:solidFill>
                  <a:schemeClr val="dk1"/>
                </a:solidFill>
                <a:latin typeface="+mn-lt"/>
                <a:ea typeface="+mn-ea"/>
              </a:rPr>
              <a:t>43</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457200" y="1600200"/>
            <a:ext cx="8228880" cy="45252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9A4AA75-246C-4F38-A9AD-A77F47B72B5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BCAFE28F-3172-46B0-8DD1-89CA13B15686}"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599EC2FE-2CA0-4E77-B32C-F452A7C885BE}"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8602BBF-DDAA-4DAD-AADF-7020BCC4C1F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EF9066CF-D772-44AE-B41A-E4E745CD441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457200" y="1600200"/>
            <a:ext cx="822888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8C20DE1B-5853-4174-B6A9-DD1A2C09120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44BAF08-1B7E-44EB-A845-52BD59F1FE6D}"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457200" y="1600200"/>
            <a:ext cx="401544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4673880" y="1600200"/>
            <a:ext cx="401544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83127547-B7ED-494F-BDDC-80BCF3916CC0}"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02118825-C8B0-4D14-89A0-5D96A373322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9210FB6C-4C15-480B-BE64-19C426B3D8A0}"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0342C28F-ACC1-4D14-89DB-F6BE3125EB78}"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9C0500D8-3E7A-4216-8421-856DB971723F}"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4" name="PlaceHolder 2"/>
          <p:cNvSpPr>
            <a:spLocks noGrp="1"/>
          </p:cNvSpPr>
          <p:nvPr>
            <p:ph type="sldNum" idx="29"/>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8802FCF8-2E75-4A04-9D6E-7FE9434D5082}"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5" name="PlaceHolder 3"/>
          <p:cNvSpPr>
            <a:spLocks noGrp="1"/>
          </p:cNvSpPr>
          <p:nvPr>
            <p:ph type="dt" idx="30"/>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7" name="PlaceHolder 2"/>
          <p:cNvSpPr>
            <a:spLocks noGrp="1"/>
          </p:cNvSpPr>
          <p:nvPr>
            <p:ph type="sldNum" idx="32"/>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0EED4B81-73E7-476B-97B1-0374B544B343}"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8" name="PlaceHolder 3"/>
          <p:cNvSpPr>
            <a:spLocks noGrp="1"/>
          </p:cNvSpPr>
          <p:nvPr>
            <p:ph type="dt" idx="33"/>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690BB1A4-33FA-49E5-A598-C25B3DE59DDA}"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B3BD946C-E429-41EB-94F2-F4008583A28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457200" y="1600200"/>
            <a:ext cx="822888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5" name="PlaceHolder 3"/>
          <p:cNvSpPr>
            <a:spLocks noGrp="1"/>
          </p:cNvSpPr>
          <p:nvPr>
            <p:ph type="ftr" idx="10"/>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6" name="PlaceHolder 4"/>
          <p:cNvSpPr>
            <a:spLocks noGrp="1"/>
          </p:cNvSpPr>
          <p:nvPr>
            <p:ph type="sldNum" idx="11"/>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E03F9A25-458D-437A-82AC-4911BDF35324}"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7" name="PlaceHolder 5"/>
          <p:cNvSpPr>
            <a:spLocks noGrp="1"/>
          </p:cNvSpPr>
          <p:nvPr>
            <p:ph type="dt" idx="12"/>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1" name="PlaceHolder 2"/>
          <p:cNvSpPr>
            <a:spLocks noGrp="1"/>
          </p:cNvSpPr>
          <p:nvPr>
            <p:ph type="sldNum" idx="14"/>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06178143-C350-4327-8AA3-F880A0D2229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2" name="PlaceHolder 3"/>
          <p:cNvSpPr>
            <a:spLocks noGrp="1"/>
          </p:cNvSpPr>
          <p:nvPr>
            <p:ph type="dt" idx="15"/>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457200" y="1600200"/>
            <a:ext cx="401544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5" name="PlaceHolder 3"/>
          <p:cNvSpPr>
            <a:spLocks noGrp="1"/>
          </p:cNvSpPr>
          <p:nvPr>
            <p:ph type="body"/>
          </p:nvPr>
        </p:nvSpPr>
        <p:spPr>
          <a:xfrm>
            <a:off x="4674240" y="1600200"/>
            <a:ext cx="401544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6" name="PlaceHolder 4"/>
          <p:cNvSpPr>
            <a:spLocks noGrp="1"/>
          </p:cNvSpPr>
          <p:nvPr>
            <p:ph type="ftr" idx="16"/>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7" name="PlaceHolder 5"/>
          <p:cNvSpPr>
            <a:spLocks noGrp="1"/>
          </p:cNvSpPr>
          <p:nvPr>
            <p:ph type="sldNum" idx="17"/>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7E00C6BF-6712-4828-AF28-B22F7916E6F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8" name="PlaceHolder 6"/>
          <p:cNvSpPr>
            <a:spLocks noGrp="1"/>
          </p:cNvSpPr>
          <p:nvPr>
            <p:ph type="dt" idx="18"/>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3" name="PlaceHolder 2"/>
          <p:cNvSpPr>
            <a:spLocks noGrp="1"/>
          </p:cNvSpPr>
          <p:nvPr>
            <p:ph type="sldNum" idx="20"/>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2513EF1C-7013-4F89-89BE-283A0BE5386F}"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4" name="PlaceHolder 3"/>
          <p:cNvSpPr>
            <a:spLocks noGrp="1"/>
          </p:cNvSpPr>
          <p:nvPr>
            <p:ph type="dt" idx="21"/>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7" name="PlaceHolder 3"/>
          <p:cNvSpPr>
            <a:spLocks noGrp="1"/>
          </p:cNvSpPr>
          <p:nvPr>
            <p:ph type="sldNum" idx="23"/>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D81F10F0-2E6B-4E81-98C7-90AD376451C9}"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8" name="PlaceHolder 4"/>
          <p:cNvSpPr>
            <a:spLocks noGrp="1"/>
          </p:cNvSpPr>
          <p:nvPr>
            <p:ph type="dt" idx="24"/>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1" name="PlaceHolder 2"/>
          <p:cNvSpPr>
            <a:spLocks noGrp="1"/>
          </p:cNvSpPr>
          <p:nvPr>
            <p:ph type="sldNum" idx="26"/>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3A610CC7-3AE7-48BE-BF21-7A44EE398751}"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2" name="PlaceHolder 3"/>
          <p:cNvSpPr>
            <a:spLocks noGrp="1"/>
          </p:cNvSpPr>
          <p:nvPr>
            <p:ph type="dt" idx="27"/>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youtube.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p:nvPr/>
        </p:nvSpPr>
        <p:spPr>
          <a:xfrm>
            <a:off x="1071360" y="2637000"/>
            <a:ext cx="7571880" cy="128520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US" sz="4000" b="1" u="sng" strike="noStrike" spc="-1">
                <a:solidFill>
                  <a:srgbClr val="FFFF00"/>
                </a:solidFill>
                <a:uFillTx/>
                <a:latin typeface="Calibri"/>
              </a:rPr>
              <a:t>CHAPTER - XI</a:t>
            </a:r>
            <a:br>
              <a:rPr sz="4000"/>
            </a:br>
            <a:r>
              <a:rPr lang="en-US" sz="4000" b="1" u="sng" strike="noStrike" spc="-1">
                <a:solidFill>
                  <a:srgbClr val="FFFF00"/>
                </a:solidFill>
                <a:uFillTx/>
                <a:latin typeface="Calibri"/>
              </a:rPr>
              <a:t>COMPUTER NETWORKS I</a:t>
            </a:r>
            <a:endParaRPr lang="en-IN" sz="4000" b="0" strike="noStrike" spc="-1">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p:nvPr/>
        </p:nvSpPr>
        <p:spPr>
          <a:xfrm>
            <a:off x="857160" y="2000160"/>
            <a:ext cx="728604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89999"/>
          </a:bodyPr>
          <a:lstStyle/>
          <a:p>
            <a:pPr defTabSz="914400">
              <a:lnSpc>
                <a:spcPct val="100000"/>
              </a:lnSpc>
            </a:pPr>
            <a:r>
              <a:rPr lang="en-IN" sz="3200" b="1" strike="noStrike" spc="-1">
                <a:solidFill>
                  <a:schemeClr val="lt1"/>
                </a:solidFill>
                <a:latin typeface="Calibri"/>
              </a:rPr>
              <a:t>4. IT ALLOWS FOR MORE PRESENCE OF COMPUTER VIRUSES AND MALWARE.</a:t>
            </a:r>
            <a:endParaRPr lang="en-IN" sz="3200" b="0" strike="noStrike" spc="-1">
              <a:solidFill>
                <a:srgbClr val="FFFFFF"/>
              </a:solidFill>
              <a:latin typeface="Arial"/>
            </a:endParaRPr>
          </a:p>
        </p:txBody>
      </p:sp>
      <p:sp>
        <p:nvSpPr>
          <p:cNvPr id="83" name="Title 1"/>
          <p:cNvSpPr/>
          <p:nvPr/>
        </p:nvSpPr>
        <p:spPr>
          <a:xfrm>
            <a:off x="857160" y="3429000"/>
            <a:ext cx="728604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5. IT REQUIRES AN EFFICIENT HANDLER.   </a:t>
            </a:r>
            <a:endParaRPr lang="en-IN" sz="3200" b="0" strike="noStrike" spc="-1">
              <a:solidFill>
                <a:srgbClr val="000000"/>
              </a:solidFill>
              <a:latin typeface="Arial"/>
            </a:endParaRPr>
          </a:p>
        </p:txBody>
      </p:sp>
      <p:sp>
        <p:nvSpPr>
          <p:cNvPr id="84" name="Title 1"/>
          <p:cNvSpPr/>
          <p:nvPr/>
        </p:nvSpPr>
        <p:spPr>
          <a:xfrm>
            <a:off x="857160" y="5000760"/>
            <a:ext cx="728604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6666" lnSpcReduction="10000"/>
          </a:bodyPr>
          <a:lstStyle/>
          <a:p>
            <a:pPr defTabSz="914400">
              <a:lnSpc>
                <a:spcPct val="100000"/>
              </a:lnSpc>
            </a:pPr>
            <a:r>
              <a:rPr lang="en-IN" sz="3200" b="1" strike="noStrike" spc="-1">
                <a:solidFill>
                  <a:schemeClr val="lt1"/>
                </a:solidFill>
                <a:latin typeface="Calibri"/>
              </a:rPr>
              <a:t>6. IT REQUIRES AN EXPENSIVE SET-UP.</a:t>
            </a:r>
            <a:endParaRPr lang="en-IN" sz="3200" b="0" strike="noStrike" spc="-1">
              <a:solidFill>
                <a:srgbClr val="000000"/>
              </a:solidFill>
              <a:latin typeface="Arial"/>
            </a:endParaRPr>
          </a:p>
        </p:txBody>
      </p:sp>
      <p:sp>
        <p:nvSpPr>
          <p:cNvPr id="85" name="Title 1"/>
          <p:cNvSpPr/>
          <p:nvPr/>
        </p:nvSpPr>
        <p:spPr>
          <a:xfrm>
            <a:off x="714240" y="285840"/>
            <a:ext cx="81432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lnSpcReduction="20000"/>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Rectangle 4"/>
          <p:cNvSpPr/>
          <p:nvPr/>
        </p:nvSpPr>
        <p:spPr>
          <a:xfrm>
            <a:off x="714240" y="428760"/>
            <a:ext cx="685728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CLOUDS</a:t>
            </a:r>
            <a:endParaRPr lang="en-IN" sz="3200" b="0" strike="noStrike" spc="-1">
              <a:solidFill>
                <a:srgbClr val="000000"/>
              </a:solidFill>
              <a:latin typeface="Arial"/>
            </a:endParaRPr>
          </a:p>
        </p:txBody>
      </p:sp>
      <p:sp>
        <p:nvSpPr>
          <p:cNvPr id="376" name="Rounded Rectangle 5"/>
          <p:cNvSpPr/>
          <p:nvPr/>
        </p:nvSpPr>
        <p:spPr>
          <a:xfrm>
            <a:off x="702000" y="1928880"/>
            <a:ext cx="5726520" cy="683280"/>
          </a:xfrm>
          <a:prstGeom prst="roundRect">
            <a:avLst>
              <a:gd name="adj" fmla="val 16667"/>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PRIVATE CLOUDS</a:t>
            </a:r>
            <a:endParaRPr lang="en-IN" sz="3200" b="0" strike="noStrike" spc="-1">
              <a:solidFill>
                <a:srgbClr val="FFFFFF"/>
              </a:solidFill>
              <a:latin typeface="Arial"/>
            </a:endParaRPr>
          </a:p>
        </p:txBody>
      </p:sp>
      <p:sp>
        <p:nvSpPr>
          <p:cNvPr id="377" name="Rounded Rectangle 6"/>
          <p:cNvSpPr/>
          <p:nvPr/>
        </p:nvSpPr>
        <p:spPr>
          <a:xfrm>
            <a:off x="714240" y="3018600"/>
            <a:ext cx="5726520" cy="683280"/>
          </a:xfrm>
          <a:prstGeom prst="roundRect">
            <a:avLst>
              <a:gd name="adj" fmla="val 16667"/>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PUBLIC CLOUDS</a:t>
            </a:r>
            <a:endParaRPr lang="en-IN" sz="3200" b="0" strike="noStrike" spc="-1">
              <a:solidFill>
                <a:srgbClr val="FFFFFF"/>
              </a:solidFill>
              <a:latin typeface="Arial"/>
            </a:endParaRPr>
          </a:p>
        </p:txBody>
      </p:sp>
      <p:sp>
        <p:nvSpPr>
          <p:cNvPr id="378" name="Rounded Rectangle 7"/>
          <p:cNvSpPr/>
          <p:nvPr/>
        </p:nvSpPr>
        <p:spPr>
          <a:xfrm>
            <a:off x="733680" y="4143240"/>
            <a:ext cx="5726520" cy="683280"/>
          </a:xfrm>
          <a:prstGeom prst="roundRect">
            <a:avLst>
              <a:gd name="adj" fmla="val 16667"/>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COMMUNITY CLOUDS</a:t>
            </a:r>
            <a:endParaRPr lang="en-IN" sz="3200" b="0" strike="noStrike" spc="-1">
              <a:solidFill>
                <a:srgbClr val="FFFFFF"/>
              </a:solidFill>
              <a:latin typeface="Arial"/>
            </a:endParaRPr>
          </a:p>
        </p:txBody>
      </p:sp>
      <p:sp>
        <p:nvSpPr>
          <p:cNvPr id="379" name="Rounded Rectangle 8"/>
          <p:cNvSpPr/>
          <p:nvPr/>
        </p:nvSpPr>
        <p:spPr>
          <a:xfrm>
            <a:off x="714240" y="5214960"/>
            <a:ext cx="5726520" cy="683280"/>
          </a:xfrm>
          <a:prstGeom prst="roundRect">
            <a:avLst>
              <a:gd name="adj" fmla="val 16667"/>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4.	HYBIRED CLOUDS</a:t>
            </a:r>
            <a:endParaRPr lang="en-IN" sz="3200" b="0" strike="noStrike" spc="-1">
              <a:solidFill>
                <a:srgbClr val="FFFFFF"/>
              </a:solidFill>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angle 4"/>
          <p:cNvSpPr/>
          <p:nvPr/>
        </p:nvSpPr>
        <p:spPr>
          <a:xfrm>
            <a:off x="1714320" y="2928960"/>
            <a:ext cx="607140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7222"/>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These are the clouds for exclusive use by single organization and typically controlled, managed and hosted in private data centers.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 hosting and operation of private clouds may also be outsourced to third party  services provider, but a private clouds remains for the exclusive use of one organization.</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82" name="Rectangle 4"/>
          <p:cNvSpPr/>
          <p:nvPr/>
        </p:nvSpPr>
        <p:spPr>
          <a:xfrm>
            <a:off x="714240" y="50004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p:nvPr>
        </p:nvSpPr>
        <p:spPr>
          <a:xfrm>
            <a:off x="457200" y="1600200"/>
            <a:ext cx="8228880" cy="475704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None/>
              <a:tabLst>
                <a:tab pos="0" algn="l"/>
              </a:tabLst>
            </a:pPr>
            <a:r>
              <a:rPr lang="en-IN" sz="3200" b="1" strike="noStrike" spc="-1">
                <a:solidFill>
                  <a:srgbClr val="33CC33"/>
                </a:solidFill>
                <a:latin typeface="Calibri"/>
              </a:rPr>
              <a:t>Best Private Cloud Providers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HPE. By most estimates, Hewlett Packard Enterprise (HPE) is a key leader in the private cloud market.</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Vmware			Dell			Oracle</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chemeClr val="dk1"/>
                </a:solidFill>
                <a:latin typeface="Calibri"/>
              </a:rPr>
              <a:t>IBM				Microsoft. 	Cisco.</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chemeClr val="dk1"/>
                </a:solidFill>
                <a:latin typeface="Calibri"/>
              </a:rPr>
              <a:t>NetApp.</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84" name="Rectangle 5"/>
          <p:cNvSpPr/>
          <p:nvPr/>
        </p:nvSpPr>
        <p:spPr>
          <a:xfrm>
            <a:off x="714240" y="50004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Rectangle 3"/>
          <p:cNvSpPr/>
          <p:nvPr/>
        </p:nvSpPr>
        <p:spPr>
          <a:xfrm>
            <a:off x="1571760" y="2928960"/>
            <a:ext cx="60001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2.PUBLIC CLOUDS</a:t>
            </a:r>
            <a:endParaRPr lang="en-IN" sz="2800" b="0" strike="noStrike" spc="-1">
              <a:solidFill>
                <a:srgbClr val="FFFFFF"/>
              </a:solidFill>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p:nvPr>
        </p:nvSpPr>
        <p:spPr>
          <a:xfrm>
            <a:off x="457200" y="1600200"/>
            <a:ext cx="8228880" cy="47570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These are the clouds for use by multiple organization on  shared basis and hosted and by the third party  services provider.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Examples of public clouds include Amazon Elastic ComputeCloud (EC2), IBM's Blue Cloud, Sun Cloud,Google AppEngine and Windows Azure Services Platform</a:t>
            </a:r>
            <a:endParaRPr lang="en-IN" sz="3200" b="0" strike="noStrike" spc="-1">
              <a:solidFill>
                <a:srgbClr val="000000"/>
              </a:solidFill>
              <a:latin typeface="Arial"/>
            </a:endParaRPr>
          </a:p>
        </p:txBody>
      </p:sp>
      <p:sp>
        <p:nvSpPr>
          <p:cNvPr id="387" name="Rectangle 3"/>
          <p:cNvSpPr/>
          <p:nvPr/>
        </p:nvSpPr>
        <p:spPr>
          <a:xfrm>
            <a:off x="1643040" y="500040"/>
            <a:ext cx="592848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2.PUBLIC CLOUDS</a:t>
            </a:r>
            <a:endParaRPr lang="en-IN" sz="3200" b="0" strike="noStrike" spc="-1">
              <a:solidFill>
                <a:srgbClr val="FFFFFF"/>
              </a:solidFill>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3"/>
          <p:cNvSpPr/>
          <p:nvPr/>
        </p:nvSpPr>
        <p:spPr>
          <a:xfrm>
            <a:off x="1428840" y="2714760"/>
            <a:ext cx="67860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3.COMMUNITY CLOUDS</a:t>
            </a:r>
            <a:endParaRPr lang="en-IN" sz="3200" b="0" strike="noStrike" spc="-1">
              <a:solidFill>
                <a:srgbClr val="FFFFFF"/>
              </a:solidFill>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p:nvPr>
        </p:nvSpPr>
        <p:spPr>
          <a:xfrm>
            <a:off x="500040" y="2071800"/>
            <a:ext cx="8429040" cy="3714120"/>
          </a:xfrm>
          <a:prstGeom prst="rect">
            <a:avLst/>
          </a:prstGeom>
          <a:noFill/>
          <a:ln w="0">
            <a:noFill/>
          </a:ln>
        </p:spPr>
        <p:txBody>
          <a:bodyPr lIns="91440" tIns="45720" rIns="91440" bIns="45720" anchor="t">
            <a:normAutofit fontScale="87222" lnSpcReduction="20000"/>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These are the clouds for use by a group of related organization who wish to make use of a common cloud computing environment .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FOR EXP:</a:t>
            </a:r>
            <a:endParaRPr lang="en-IN" sz="3200" b="0" strike="noStrike" spc="-1">
              <a:solidFill>
                <a:srgbClr val="000000"/>
              </a:solidFill>
              <a:latin typeface="Arial"/>
            </a:endParaRPr>
          </a:p>
          <a:p>
            <a:pPr marL="1600200" lvl="3" indent="-22860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  All suppliers to a larger manufacture.</a:t>
            </a:r>
            <a:endParaRPr lang="en-IN" sz="3200" b="0" strike="noStrike" spc="-1">
              <a:solidFill>
                <a:srgbClr val="000000"/>
              </a:solidFill>
              <a:latin typeface="Arial"/>
            </a:endParaRPr>
          </a:p>
          <a:p>
            <a:pPr marL="1600200" lvl="3" indent="-22860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  All  universities in a given region.                 </a:t>
            </a:r>
            <a:endParaRPr lang="en-IN" sz="3200" b="0" strike="noStrike" spc="-1">
              <a:solidFill>
                <a:srgbClr val="000000"/>
              </a:solidFill>
              <a:latin typeface="Arial"/>
            </a:endParaRPr>
          </a:p>
        </p:txBody>
      </p:sp>
      <p:sp>
        <p:nvSpPr>
          <p:cNvPr id="390" name="Rectangle 4"/>
          <p:cNvSpPr/>
          <p:nvPr/>
        </p:nvSpPr>
        <p:spPr>
          <a:xfrm>
            <a:off x="1071360" y="642960"/>
            <a:ext cx="67860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3.COMMUNITY CLOUDS</a:t>
            </a:r>
            <a:endParaRPr lang="en-IN" sz="3200" b="0" strike="noStrike" spc="-1">
              <a:solidFill>
                <a:srgbClr val="FFFFFF"/>
              </a:solidFill>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Rectangle 3"/>
          <p:cNvSpPr/>
          <p:nvPr/>
        </p:nvSpPr>
        <p:spPr>
          <a:xfrm>
            <a:off x="857160" y="2928960"/>
            <a:ext cx="7571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4.HYBRID CLOUDS</a:t>
            </a:r>
            <a:endParaRPr lang="en-IN" sz="3200" b="0" strike="noStrike" spc="-1">
              <a:solidFill>
                <a:srgbClr val="000000"/>
              </a:solidFill>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p:nvPr>
        </p:nvSpPr>
        <p:spPr>
          <a:xfrm>
            <a:off x="428760" y="2500200"/>
            <a:ext cx="8228880" cy="22568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a single organization adopts both private and public clouds for a single application in order to take advantage of the benefits of both.</a:t>
            </a:r>
            <a:endParaRPr lang="en-IN" sz="3200" b="0" strike="noStrike" spc="-1">
              <a:solidFill>
                <a:srgbClr val="000000"/>
              </a:solidFill>
              <a:latin typeface="Arial"/>
            </a:endParaRPr>
          </a:p>
        </p:txBody>
      </p:sp>
      <p:sp>
        <p:nvSpPr>
          <p:cNvPr id="393" name="Rectangle 3"/>
          <p:cNvSpPr/>
          <p:nvPr/>
        </p:nvSpPr>
        <p:spPr>
          <a:xfrm>
            <a:off x="928800" y="642960"/>
            <a:ext cx="7571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4.HYBRID CLOUDS</a:t>
            </a:r>
            <a:endParaRPr lang="en-IN" sz="3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p:cNvSpPr/>
          <p:nvPr/>
        </p:nvSpPr>
        <p:spPr>
          <a:xfrm>
            <a:off x="500040" y="30002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Rectangle 3"/>
          <p:cNvSpPr/>
          <p:nvPr/>
        </p:nvSpPr>
        <p:spPr>
          <a:xfrm>
            <a:off x="1000080" y="285732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INTERNET OF THING (IoT)</a:t>
            </a:r>
            <a:endParaRPr lang="en-IN" sz="3200" b="0" strike="noStrike" spc="-1">
              <a:solidFill>
                <a:srgbClr val="000000"/>
              </a:solidFill>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p:nvPr>
        </p:nvSpPr>
        <p:spPr>
          <a:xfrm>
            <a:off x="500040" y="1857240"/>
            <a:ext cx="8228880" cy="39283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(IoT) is a phenomenon that connects the things to the internet over wired or wireless connections.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(IoT) allows the people and things to be connected ANYTIME, ANYPLACE WITH ANYTHING AND ANYONE .</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p:txBody>
      </p:sp>
      <p:sp>
        <p:nvSpPr>
          <p:cNvPr id="396" name="Rectangle 3"/>
          <p:cNvSpPr/>
          <p:nvPr/>
        </p:nvSpPr>
        <p:spPr>
          <a:xfrm>
            <a:off x="928800" y="57132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INTERNET OF THING (IoT)</a:t>
            </a:r>
            <a:endParaRPr lang="en-IN" sz="3200" b="0" strike="noStrike" spc="-1">
              <a:solidFill>
                <a:srgbClr val="000000"/>
              </a:solidFill>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Oval 3"/>
          <p:cNvSpPr/>
          <p:nvPr/>
        </p:nvSpPr>
        <p:spPr>
          <a:xfrm>
            <a:off x="4212000" y="2925000"/>
            <a:ext cx="1002240" cy="1007280"/>
          </a:xfrm>
          <a:prstGeom prst="ellipse">
            <a:avLst/>
          </a:prstGeom>
          <a:gradFill rotWithShape="0">
            <a:gsLst>
              <a:gs pos="0">
                <a:srgbClr val="CC6D20"/>
              </a:gs>
              <a:gs pos="80000">
                <a:srgbClr val="FF9033"/>
              </a:gs>
              <a:gs pos="100000">
                <a:srgbClr val="FF9135"/>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IoT</a:t>
            </a:r>
            <a:endParaRPr lang="en-IN" sz="2800" b="0" strike="noStrike" spc="-1">
              <a:solidFill>
                <a:srgbClr val="000000"/>
              </a:solidFill>
              <a:latin typeface="Arial"/>
            </a:endParaRPr>
          </a:p>
        </p:txBody>
      </p:sp>
      <p:sp>
        <p:nvSpPr>
          <p:cNvPr id="398" name="Rounded Rectangle 6"/>
          <p:cNvSpPr/>
          <p:nvPr/>
        </p:nvSpPr>
        <p:spPr>
          <a:xfrm>
            <a:off x="6588360" y="141264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WERABLES: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WATCHES</a:t>
            </a:r>
            <a:endParaRPr lang="en-IN" sz="1800" b="0" strike="noStrike" spc="-1">
              <a:solidFill>
                <a:srgbClr val="FFFFFF"/>
              </a:solidFill>
              <a:latin typeface="Arial"/>
            </a:endParaRPr>
          </a:p>
        </p:txBody>
      </p:sp>
      <p:sp>
        <p:nvSpPr>
          <p:cNvPr id="399" name="Rounded Rectangle 7"/>
          <p:cNvSpPr/>
          <p:nvPr/>
        </p:nvSpPr>
        <p:spPr>
          <a:xfrm>
            <a:off x="12240" y="292500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HEALTH CARE:</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PRESSURE MONITOR</a:t>
            </a:r>
            <a:endParaRPr lang="en-IN" sz="1800" b="0" strike="noStrike" spc="-1">
              <a:solidFill>
                <a:srgbClr val="000000"/>
              </a:solidFill>
              <a:latin typeface="Arial"/>
            </a:endParaRPr>
          </a:p>
        </p:txBody>
      </p:sp>
      <p:sp>
        <p:nvSpPr>
          <p:cNvPr id="400" name="Rounded Rectangle 8"/>
          <p:cNvSpPr/>
          <p:nvPr/>
        </p:nvSpPr>
        <p:spPr>
          <a:xfrm>
            <a:off x="12240" y="465552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TRANAPORTATION:</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(IoT) MAKES EASY PARKING</a:t>
            </a:r>
            <a:endParaRPr lang="en-IN" sz="1800" b="0" strike="noStrike" spc="-1">
              <a:solidFill>
                <a:srgbClr val="000000"/>
              </a:solidFill>
              <a:latin typeface="Arial"/>
            </a:endParaRPr>
          </a:p>
        </p:txBody>
      </p:sp>
      <p:sp>
        <p:nvSpPr>
          <p:cNvPr id="401" name="Rounded Rectangle 9"/>
          <p:cNvSpPr/>
          <p:nvPr/>
        </p:nvSpPr>
        <p:spPr>
          <a:xfrm>
            <a:off x="899640" y="5922000"/>
            <a:ext cx="3311640" cy="935280"/>
          </a:xfrm>
          <a:prstGeom prst="roundRect">
            <a:avLst>
              <a:gd name="adj" fmla="val 50000"/>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MANFACTURING:</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INDUSTRIAL COMMUNICATION</a:t>
            </a:r>
            <a:endParaRPr lang="en-IN" sz="1800" b="0" strike="noStrike" spc="-1">
              <a:solidFill>
                <a:srgbClr val="000000"/>
              </a:solidFill>
              <a:latin typeface="Arial"/>
            </a:endParaRPr>
          </a:p>
        </p:txBody>
      </p:sp>
      <p:sp>
        <p:nvSpPr>
          <p:cNvPr id="402" name="Rounded Rectangle 10"/>
          <p:cNvSpPr/>
          <p:nvPr/>
        </p:nvSpPr>
        <p:spPr>
          <a:xfrm>
            <a:off x="5519160" y="5915160"/>
            <a:ext cx="2940480" cy="935280"/>
          </a:xfrm>
          <a:prstGeom prst="roundRect">
            <a:avLst>
              <a:gd name="adj" fmla="val 50000"/>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CARS:</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ENGIN MANAGEMENT</a:t>
            </a:r>
            <a:endParaRPr lang="en-IN" sz="1800" b="0" strike="noStrike" spc="-1">
              <a:solidFill>
                <a:srgbClr val="000000"/>
              </a:solidFill>
              <a:latin typeface="Arial"/>
            </a:endParaRPr>
          </a:p>
        </p:txBody>
      </p:sp>
      <p:sp>
        <p:nvSpPr>
          <p:cNvPr id="403" name="Rounded Rectangle 11"/>
          <p:cNvSpPr/>
          <p:nvPr/>
        </p:nvSpPr>
        <p:spPr>
          <a:xfrm>
            <a:off x="6588360" y="299700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HOME APPLIANCES: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COFFE MAKER</a:t>
            </a:r>
            <a:endParaRPr lang="en-IN" sz="1800" b="0" strike="noStrike" spc="-1">
              <a:solidFill>
                <a:srgbClr val="FFFFFF"/>
              </a:solidFill>
              <a:latin typeface="Arial"/>
            </a:endParaRPr>
          </a:p>
          <a:p>
            <a:pPr marL="743040" lvl="1" indent="-285840" defTabSz="914400">
              <a:lnSpc>
                <a:spcPct val="100000"/>
              </a:lnSpc>
              <a:buClr>
                <a:srgbClr val="FFFFFF"/>
              </a:buClr>
              <a:buFont typeface="Wingdings" charset="2"/>
              <a:buChar char=""/>
            </a:pPr>
            <a:r>
              <a:rPr lang="en-IN" sz="1800" b="1" strike="noStrike" spc="-1">
                <a:solidFill>
                  <a:schemeClr val="lt1"/>
                </a:solidFill>
                <a:latin typeface="Calibri"/>
              </a:rPr>
              <a:t>      A/C</a:t>
            </a:r>
            <a:endParaRPr lang="en-IN" sz="1800" b="0" strike="noStrike" spc="-1">
              <a:solidFill>
                <a:srgbClr val="FFFFFF"/>
              </a:solidFill>
              <a:latin typeface="Arial"/>
            </a:endParaRPr>
          </a:p>
        </p:txBody>
      </p:sp>
      <p:sp>
        <p:nvSpPr>
          <p:cNvPr id="404" name="Rounded Rectangle 12"/>
          <p:cNvSpPr/>
          <p:nvPr/>
        </p:nvSpPr>
        <p:spPr>
          <a:xfrm>
            <a:off x="6588360" y="465552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AGRICULTURE:</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FARMING</a:t>
            </a:r>
            <a:endParaRPr lang="en-IN" sz="1800" b="0" strike="noStrike" spc="-1">
              <a:solidFill>
                <a:srgbClr val="FFFFFF"/>
              </a:solidFill>
              <a:latin typeface="Arial"/>
            </a:endParaRPr>
          </a:p>
        </p:txBody>
      </p:sp>
      <p:sp>
        <p:nvSpPr>
          <p:cNvPr id="405" name="Rounded Rectangle 13"/>
          <p:cNvSpPr/>
          <p:nvPr/>
        </p:nvSpPr>
        <p:spPr>
          <a:xfrm>
            <a:off x="899640" y="12960"/>
            <a:ext cx="3430440" cy="935280"/>
          </a:xfrm>
          <a:prstGeom prst="roundRect">
            <a:avLst>
              <a:gd name="adj" fmla="val 50000"/>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CITIES: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WATER DISTRIBUTION</a:t>
            </a:r>
            <a:endParaRPr lang="en-IN" sz="1800" b="0" strike="noStrike" spc="-1">
              <a:solidFill>
                <a:srgbClr val="FFFFFF"/>
              </a:solidFill>
              <a:latin typeface="Arial"/>
            </a:endParaRPr>
          </a:p>
        </p:txBody>
      </p:sp>
      <p:sp>
        <p:nvSpPr>
          <p:cNvPr id="406" name="Rounded Rectangle 14"/>
          <p:cNvSpPr/>
          <p:nvPr/>
        </p:nvSpPr>
        <p:spPr>
          <a:xfrm>
            <a:off x="12240" y="141264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HOME:</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DOOR LOCK</a:t>
            </a:r>
            <a:endParaRPr lang="en-IN" sz="1800" b="0" strike="noStrike" spc="-1">
              <a:solidFill>
                <a:srgbClr val="000000"/>
              </a:solidFill>
              <a:latin typeface="Arial"/>
            </a:endParaRPr>
          </a:p>
        </p:txBody>
      </p:sp>
      <p:sp>
        <p:nvSpPr>
          <p:cNvPr id="407" name="Rounded Rectangle 15"/>
          <p:cNvSpPr/>
          <p:nvPr/>
        </p:nvSpPr>
        <p:spPr>
          <a:xfrm>
            <a:off x="5436000" y="0"/>
            <a:ext cx="3023640" cy="935280"/>
          </a:xfrm>
          <a:prstGeom prst="roundRect">
            <a:avLst>
              <a:gd name="adj" fmla="val 50000"/>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ENERGY MANAGEMENT:</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WIRELESS GIRD COMMUNICATION</a:t>
            </a:r>
            <a:endParaRPr lang="en-IN" sz="1800" b="0" strike="noStrike" spc="-1">
              <a:solidFill>
                <a:srgbClr val="FFFFFF"/>
              </a:solidFill>
              <a:latin typeface="Arial"/>
            </a:endParaRPr>
          </a:p>
        </p:txBody>
      </p:sp>
      <p:cxnSp>
        <p:nvCxnSpPr>
          <p:cNvPr id="408" name="Straight Arrow Connector 17"/>
          <p:cNvCxnSpPr/>
          <p:nvPr/>
        </p:nvCxnSpPr>
        <p:spPr>
          <a:xfrm flipH="1">
            <a:off x="3059640" y="4009680"/>
            <a:ext cx="906120" cy="932040"/>
          </a:xfrm>
          <a:prstGeom prst="straightConnector1">
            <a:avLst/>
          </a:prstGeom>
          <a:ln w="0">
            <a:solidFill>
              <a:srgbClr val="000000"/>
            </a:solidFill>
            <a:headEnd type="arrow" w="med" len="med"/>
            <a:tailEnd type="arrow" w="med" len="med"/>
          </a:ln>
        </p:spPr>
      </p:cxnSp>
      <p:cxnSp>
        <p:nvCxnSpPr>
          <p:cNvPr id="409" name="Straight Arrow Connector 34"/>
          <p:cNvCxnSpPr/>
          <p:nvPr/>
        </p:nvCxnSpPr>
        <p:spPr>
          <a:xfrm>
            <a:off x="2915640" y="2348640"/>
            <a:ext cx="1000440" cy="694080"/>
          </a:xfrm>
          <a:prstGeom prst="straightConnector1">
            <a:avLst/>
          </a:prstGeom>
          <a:ln w="0">
            <a:solidFill>
              <a:srgbClr val="000000"/>
            </a:solidFill>
            <a:headEnd type="arrow" w="med" len="med"/>
            <a:tailEnd type="arrow" w="med" len="med"/>
          </a:ln>
        </p:spPr>
      </p:cxnSp>
      <p:cxnSp>
        <p:nvCxnSpPr>
          <p:cNvPr id="410" name="Straight Arrow Connector 35"/>
          <p:cNvCxnSpPr/>
          <p:nvPr/>
        </p:nvCxnSpPr>
        <p:spPr>
          <a:xfrm flipH="1">
            <a:off x="3923640" y="4221000"/>
            <a:ext cx="371520" cy="1224720"/>
          </a:xfrm>
          <a:prstGeom prst="straightConnector1">
            <a:avLst/>
          </a:prstGeom>
          <a:ln w="0">
            <a:solidFill>
              <a:srgbClr val="000000"/>
            </a:solidFill>
            <a:headEnd type="arrow" w="med" len="med"/>
            <a:tailEnd type="arrow" w="med" len="med"/>
          </a:ln>
        </p:spPr>
      </p:cxnSp>
      <p:cxnSp>
        <p:nvCxnSpPr>
          <p:cNvPr id="411" name="Straight Arrow Connector 36"/>
          <p:cNvCxnSpPr/>
          <p:nvPr/>
        </p:nvCxnSpPr>
        <p:spPr>
          <a:xfrm flipH="1">
            <a:off x="5064840" y="1628640"/>
            <a:ext cx="515880" cy="1080720"/>
          </a:xfrm>
          <a:prstGeom prst="straightConnector1">
            <a:avLst/>
          </a:prstGeom>
          <a:ln w="0">
            <a:solidFill>
              <a:srgbClr val="000000"/>
            </a:solidFill>
            <a:headEnd type="arrow" w="med" len="med"/>
            <a:tailEnd type="arrow" w="med" len="med"/>
          </a:ln>
        </p:spPr>
      </p:cxnSp>
      <p:cxnSp>
        <p:nvCxnSpPr>
          <p:cNvPr id="412" name="Straight Arrow Connector 37"/>
          <p:cNvCxnSpPr/>
          <p:nvPr/>
        </p:nvCxnSpPr>
        <p:spPr>
          <a:xfrm>
            <a:off x="3824280" y="1484640"/>
            <a:ext cx="504360" cy="1224720"/>
          </a:xfrm>
          <a:prstGeom prst="straightConnector1">
            <a:avLst/>
          </a:prstGeom>
          <a:ln w="0">
            <a:solidFill>
              <a:srgbClr val="000000"/>
            </a:solidFill>
            <a:headEnd type="arrow" w="med" len="med"/>
            <a:tailEnd type="arrow" w="med" len="med"/>
          </a:ln>
        </p:spPr>
      </p:cxnSp>
      <p:cxnSp>
        <p:nvCxnSpPr>
          <p:cNvPr id="413" name="Straight Arrow Connector 38"/>
          <p:cNvCxnSpPr/>
          <p:nvPr/>
        </p:nvCxnSpPr>
        <p:spPr>
          <a:xfrm flipH="1">
            <a:off x="5413320" y="3501000"/>
            <a:ext cx="887400" cy="720"/>
          </a:xfrm>
          <a:prstGeom prst="straightConnector1">
            <a:avLst/>
          </a:prstGeom>
          <a:ln w="0">
            <a:solidFill>
              <a:srgbClr val="000000"/>
            </a:solidFill>
            <a:headEnd type="arrow" w="med" len="med"/>
            <a:tailEnd type="arrow" w="med" len="med"/>
          </a:ln>
        </p:spPr>
      </p:cxnSp>
      <p:cxnSp>
        <p:nvCxnSpPr>
          <p:cNvPr id="414" name="Straight Arrow Connector 39"/>
          <p:cNvCxnSpPr/>
          <p:nvPr/>
        </p:nvCxnSpPr>
        <p:spPr>
          <a:xfrm flipH="1" flipV="1">
            <a:off x="5413320" y="3933000"/>
            <a:ext cx="887400" cy="808200"/>
          </a:xfrm>
          <a:prstGeom prst="straightConnector1">
            <a:avLst/>
          </a:prstGeom>
          <a:ln w="0">
            <a:solidFill>
              <a:srgbClr val="000000"/>
            </a:solidFill>
            <a:headEnd type="arrow" w="med" len="med"/>
            <a:tailEnd type="arrow" w="med" len="med"/>
          </a:ln>
        </p:spPr>
      </p:cxnSp>
      <p:cxnSp>
        <p:nvCxnSpPr>
          <p:cNvPr id="415" name="Straight Arrow Connector 41"/>
          <p:cNvCxnSpPr/>
          <p:nvPr/>
        </p:nvCxnSpPr>
        <p:spPr>
          <a:xfrm flipH="1">
            <a:off x="5277240" y="2348640"/>
            <a:ext cx="1023480" cy="764640"/>
          </a:xfrm>
          <a:prstGeom prst="straightConnector1">
            <a:avLst/>
          </a:prstGeom>
          <a:ln w="0">
            <a:solidFill>
              <a:srgbClr val="000000"/>
            </a:solidFill>
            <a:headEnd type="arrow" w="med" len="med"/>
            <a:tailEnd type="arrow" w="med" len="med"/>
          </a:ln>
        </p:spPr>
      </p:cxnSp>
      <p:cxnSp>
        <p:nvCxnSpPr>
          <p:cNvPr id="416" name="Straight Arrow Connector 43"/>
          <p:cNvCxnSpPr/>
          <p:nvPr/>
        </p:nvCxnSpPr>
        <p:spPr>
          <a:xfrm>
            <a:off x="5064840" y="4353120"/>
            <a:ext cx="515880" cy="1020600"/>
          </a:xfrm>
          <a:prstGeom prst="straightConnector1">
            <a:avLst/>
          </a:prstGeom>
          <a:ln w="0">
            <a:solidFill>
              <a:srgbClr val="000000"/>
            </a:solidFill>
            <a:headEnd type="arrow" w="med" len="med"/>
            <a:tailEnd type="arrow" w="med" len="med"/>
          </a:ln>
        </p:spPr>
      </p:cxnSp>
      <p:cxnSp>
        <p:nvCxnSpPr>
          <p:cNvPr id="417" name="Straight Arrow Connector 44"/>
          <p:cNvCxnSpPr/>
          <p:nvPr/>
        </p:nvCxnSpPr>
        <p:spPr>
          <a:xfrm>
            <a:off x="2843640" y="3422880"/>
            <a:ext cx="1042200" cy="720"/>
          </a:xfrm>
          <a:prstGeom prst="straightConnector1">
            <a:avLst/>
          </a:prstGeom>
          <a:ln w="0">
            <a:solidFill>
              <a:srgbClr val="000000"/>
            </a:solidFill>
            <a:headEnd type="arrow" w="med" len="med"/>
            <a:tailEnd type="arrow" w="med" len="med"/>
          </a:ln>
        </p:spPr>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3"/>
          <p:cNvSpPr/>
          <p:nvPr/>
        </p:nvSpPr>
        <p:spPr>
          <a:xfrm>
            <a:off x="428760" y="2428920"/>
            <a:ext cx="8214480" cy="107100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PRIVATE AND PUBLIC CLOUDS</a:t>
            </a:r>
            <a:endParaRPr lang="en-IN" sz="3200" b="0" strike="noStrike" spc="-1">
              <a:solidFill>
                <a:srgbClr val="FFFFFF"/>
              </a:solidFill>
              <a:latin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Picture 2" descr="C:\Users\AdmOfficer\Desktop\PublicVSPrivate-1024x945.jpg"/>
          <p:cNvPicPr/>
          <p:nvPr/>
        </p:nvPicPr>
        <p:blipFill>
          <a:blip r:embed="rId2"/>
          <a:srcRect l="3082" t="4191" r="2329" b="15594"/>
          <a:stretch/>
        </p:blipFill>
        <p:spPr>
          <a:xfrm>
            <a:off x="642960" y="428760"/>
            <a:ext cx="7857360" cy="614916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714240" y="2277360"/>
            <a:ext cx="7643160" cy="1526760"/>
          </a:xfrm>
          <a:prstGeom prst="rect">
            <a:avLst/>
          </a:prstGeom>
          <a:noFill/>
          <a:ln w="0">
            <a:noFill/>
          </a:ln>
        </p:spPr>
        <p:txBody>
          <a:bodyPr lIns="91440" tIns="45720" rIns="91440" bIns="45720" anchor="ctr">
            <a:noAutofit/>
          </a:bodyPr>
          <a:lstStyle/>
          <a:p>
            <a:pPr marL="514440" indent="-514440" algn="ctr" defTabSz="914400">
              <a:lnSpc>
                <a:spcPct val="100000"/>
              </a:lnSpc>
              <a:buNone/>
              <a:tabLst>
                <a:tab pos="0" algn="l"/>
              </a:tabLst>
            </a:pPr>
            <a:r>
              <a:rPr lang="en-US" sz="3200" b="1" i="1" strike="noStrike" spc="-1">
                <a:solidFill>
                  <a:schemeClr val="dk1"/>
                </a:solidFill>
                <a:latin typeface="Times New Roman"/>
              </a:rPr>
              <a:t>ThankYou</a:t>
            </a:r>
            <a:endParaRPr lang="en-IN" sz="3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p:nvPr/>
        </p:nvSpPr>
        <p:spPr>
          <a:xfrm>
            <a:off x="428760" y="2336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88" name="Title 1"/>
          <p:cNvSpPr/>
          <p:nvPr/>
        </p:nvSpPr>
        <p:spPr>
          <a:xfrm>
            <a:off x="500040" y="2000160"/>
            <a:ext cx="68572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sp>
        <p:nvSpPr>
          <p:cNvPr id="89" name="Title 1"/>
          <p:cNvSpPr/>
          <p:nvPr/>
        </p:nvSpPr>
        <p:spPr>
          <a:xfrm>
            <a:off x="500040" y="3071880"/>
            <a:ext cx="692892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sp>
        <p:nvSpPr>
          <p:cNvPr id="90" name="Title 1"/>
          <p:cNvSpPr/>
          <p:nvPr/>
        </p:nvSpPr>
        <p:spPr>
          <a:xfrm>
            <a:off x="500040" y="4143240"/>
            <a:ext cx="6928920" cy="64224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CLIENT</a:t>
            </a:r>
            <a:endParaRPr lang="en-IN" sz="3200" b="0" strike="noStrike" spc="-1">
              <a:solidFill>
                <a:srgbClr val="000000"/>
              </a:solidFill>
              <a:latin typeface="Arial"/>
            </a:endParaRPr>
          </a:p>
        </p:txBody>
      </p:sp>
      <p:sp>
        <p:nvSpPr>
          <p:cNvPr id="91" name="Title 1"/>
          <p:cNvSpPr/>
          <p:nvPr/>
        </p:nvSpPr>
        <p:spPr>
          <a:xfrm>
            <a:off x="500040" y="5214960"/>
            <a:ext cx="6928920" cy="6422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FFFFFF"/>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p:nvPr/>
        </p:nvSpPr>
        <p:spPr>
          <a:xfrm>
            <a:off x="500040" y="5000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93" name="Title 1"/>
          <p:cNvSpPr/>
          <p:nvPr/>
        </p:nvSpPr>
        <p:spPr>
          <a:xfrm>
            <a:off x="2857320" y="1785960"/>
            <a:ext cx="32140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pic>
        <p:nvPicPr>
          <p:cNvPr id="94" name="Picture 2" descr="C:\Users\AdmOfficer\Desktop\Hub.jpg"/>
          <p:cNvPicPr/>
          <p:nvPr/>
        </p:nvPicPr>
        <p:blipFill>
          <a:blip r:embed="rId2"/>
          <a:stretch/>
        </p:blipFill>
        <p:spPr>
          <a:xfrm>
            <a:off x="1928880" y="3143160"/>
            <a:ext cx="5714280" cy="3085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p:nvPr/>
        </p:nvSpPr>
        <p:spPr>
          <a:xfrm>
            <a:off x="428760" y="2336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96" name="Title 1"/>
          <p:cNvSpPr/>
          <p:nvPr/>
        </p:nvSpPr>
        <p:spPr>
          <a:xfrm>
            <a:off x="428760" y="1357200"/>
            <a:ext cx="32140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sp>
        <p:nvSpPr>
          <p:cNvPr id="97" name="Rectangle 5"/>
          <p:cNvSpPr/>
          <p:nvPr/>
        </p:nvSpPr>
        <p:spPr>
          <a:xfrm>
            <a:off x="500040" y="2333520"/>
            <a:ext cx="8357400" cy="39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network host is  a computer or other device connected to a computer network. A network host may offer information resources, services, and applications to users or other nodes on the network.</a:t>
            </a:r>
            <a:endParaRPr lang="en-IN" sz="3200" b="0" strike="noStrike" spc="-1">
              <a:solidFill>
                <a:srgbClr val="000000"/>
              </a:solidFill>
              <a:latin typeface="Arial"/>
            </a:endParaRPr>
          </a:p>
          <a:p>
            <a:pPr algn="just" defTabSz="914400">
              <a:lnSpc>
                <a:spcPct val="100000"/>
              </a:lnSpc>
            </a:pPr>
            <a:r>
              <a:rPr lang="en-IN" sz="3200" b="1" strike="noStrike" spc="-1">
                <a:solidFill>
                  <a:schemeClr val="dk1"/>
                </a:solidFill>
                <a:latin typeface="Calibri"/>
              </a:rPr>
              <a:t>There are two types of hub:</a:t>
            </a:r>
            <a:endParaRPr lang="en-IN" sz="3200" b="0" strike="noStrike" spc="-1">
              <a:solidFill>
                <a:srgbClr val="000000"/>
              </a:solidFill>
              <a:latin typeface="Arial"/>
            </a:endParaRPr>
          </a:p>
          <a:p>
            <a:pPr algn="just" defTabSz="914400">
              <a:lnSpc>
                <a:spcPct val="100000"/>
              </a:lnSpc>
            </a:pPr>
            <a:r>
              <a:rPr lang="en-IN" sz="3200" b="1" strike="noStrike" spc="-1">
                <a:solidFill>
                  <a:schemeClr val="dk1"/>
                </a:solidFill>
                <a:latin typeface="Calibri"/>
              </a:rPr>
              <a:t>                                             </a:t>
            </a:r>
            <a:endParaRPr lang="en-IN" sz="3200" b="0" strike="noStrike" spc="-1">
              <a:solidFill>
                <a:srgbClr val="000000"/>
              </a:solidFill>
              <a:latin typeface="Arial"/>
            </a:endParaRPr>
          </a:p>
        </p:txBody>
      </p:sp>
      <p:sp>
        <p:nvSpPr>
          <p:cNvPr id="98" name="Title 1"/>
          <p:cNvSpPr/>
          <p:nvPr/>
        </p:nvSpPr>
        <p:spPr>
          <a:xfrm>
            <a:off x="357120" y="5572080"/>
            <a:ext cx="407124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 (I)	ACTIVE HUB</a:t>
            </a:r>
            <a:endParaRPr lang="en-IN" sz="3200" b="0" strike="noStrike" spc="-1">
              <a:solidFill>
                <a:srgbClr val="000000"/>
              </a:solidFill>
              <a:latin typeface="Arial"/>
            </a:endParaRPr>
          </a:p>
        </p:txBody>
      </p:sp>
      <p:sp>
        <p:nvSpPr>
          <p:cNvPr id="99" name="Title 1"/>
          <p:cNvSpPr/>
          <p:nvPr/>
        </p:nvSpPr>
        <p:spPr>
          <a:xfrm>
            <a:off x="4572000" y="5572080"/>
            <a:ext cx="4071240" cy="713520"/>
          </a:xfrm>
          <a:prstGeom prst="rect">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(II)	PASSIVE HUB</a:t>
            </a:r>
            <a:endParaRPr lang="en-IN" sz="3200" b="0" strike="noStrike" spc="-1">
              <a:solidFill>
                <a:srgbClr val="FFFFFF"/>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p:nvPr>
        </p:nvSpPr>
        <p:spPr>
          <a:xfrm>
            <a:off x="571320" y="2286000"/>
            <a:ext cx="8228880" cy="2785320"/>
          </a:xfrm>
          <a:prstGeom prst="rect">
            <a:avLst/>
          </a:prstGeom>
          <a:noFill/>
          <a:ln w="0">
            <a:noFill/>
          </a:ln>
        </p:spPr>
        <p:txBody>
          <a:bodyPr lIns="91440" tIns="45720" rIns="91440" bIns="45720" anchor="t">
            <a:normAutofit fontScale="87222" lnSpcReduction="20000"/>
          </a:bodyPr>
          <a:lstStyle/>
          <a:p>
            <a:pPr marL="571680" indent="-571680" defTabSz="914400">
              <a:lnSpc>
                <a:spcPct val="100000"/>
              </a:lnSpc>
              <a:spcBef>
                <a:spcPts val="641"/>
              </a:spcBef>
              <a:buClr>
                <a:srgbClr val="000000"/>
              </a:buClr>
              <a:buFont typeface="Arial"/>
              <a:buAutoNum type="romanLcParenR"/>
            </a:pPr>
            <a:r>
              <a:rPr lang="en-IN" sz="3200" b="1" strike="noStrike" spc="-1">
                <a:solidFill>
                  <a:schemeClr val="dk1"/>
                </a:solidFill>
                <a:latin typeface="Calibri"/>
              </a:rPr>
              <a:t>it’s electrically amplify the signal as it moves from one connected device to another.</a:t>
            </a:r>
            <a:endParaRPr lang="en-IN" sz="3200" b="0" strike="noStrike" spc="-1">
              <a:solidFill>
                <a:srgbClr val="000000"/>
              </a:solidFill>
              <a:latin typeface="Arial"/>
            </a:endParaRPr>
          </a:p>
          <a:p>
            <a:pPr marL="571680" indent="-571680" defTabSz="914400">
              <a:lnSpc>
                <a:spcPct val="100000"/>
              </a:lnSpc>
              <a:spcBef>
                <a:spcPts val="641"/>
              </a:spcBef>
              <a:buNone/>
              <a:tabLst>
                <a:tab pos="0" algn="l"/>
              </a:tabLst>
            </a:pPr>
            <a:endParaRPr lang="en-IN" sz="3200" b="0" strike="noStrike" spc="-1">
              <a:solidFill>
                <a:srgbClr val="000000"/>
              </a:solidFill>
              <a:latin typeface="Arial"/>
            </a:endParaRPr>
          </a:p>
          <a:p>
            <a:pPr marL="571680" indent="0" defTabSz="914400">
              <a:lnSpc>
                <a:spcPct val="100000"/>
              </a:lnSpc>
              <a:spcBef>
                <a:spcPts val="641"/>
              </a:spcBef>
              <a:buNone/>
              <a:tabLst>
                <a:tab pos="0" algn="l"/>
              </a:tabLst>
            </a:pPr>
            <a:r>
              <a:rPr lang="en-IN" sz="3200" b="1" strike="noStrike" spc="-1">
                <a:solidFill>
                  <a:schemeClr val="dk1"/>
                </a:solidFill>
                <a:latin typeface="Calibri"/>
              </a:rPr>
              <a:t> (ii)active concentrators are used like repeaters to extend the length of the network.</a:t>
            </a:r>
            <a:endParaRPr lang="en-IN" sz="3200" b="0" strike="noStrike" spc="-1">
              <a:solidFill>
                <a:srgbClr val="000000"/>
              </a:solidFill>
              <a:latin typeface="Arial"/>
            </a:endParaRPr>
          </a:p>
        </p:txBody>
      </p:sp>
      <p:sp>
        <p:nvSpPr>
          <p:cNvPr id="101" name="Title 1"/>
          <p:cNvSpPr/>
          <p:nvPr/>
        </p:nvSpPr>
        <p:spPr>
          <a:xfrm>
            <a:off x="500040" y="642960"/>
            <a:ext cx="407124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 (I)	ACTIVE HUB</a:t>
            </a:r>
            <a:endParaRPr lang="en-IN" sz="32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p:nvPr>
        </p:nvSpPr>
        <p:spPr>
          <a:xfrm>
            <a:off x="357120" y="1714320"/>
            <a:ext cx="8228880" cy="1341360"/>
          </a:xfrm>
          <a:prstGeom prst="rect">
            <a:avLst/>
          </a:prstGeom>
          <a:noFill/>
          <a:ln w="0">
            <a:noFill/>
          </a:ln>
        </p:spPr>
        <p:txBody>
          <a:bodyPr lIns="91440" tIns="45720" rIns="91440" bIns="45720" anchor="t">
            <a:normAutofit fontScale="93333" lnSpcReduction="10000"/>
          </a:bodyPr>
          <a:lstStyle/>
          <a:p>
            <a:pPr indent="0" algn="just" defTabSz="914400">
              <a:lnSpc>
                <a:spcPct val="100000"/>
              </a:lnSpc>
              <a:spcBef>
                <a:spcPts val="641"/>
              </a:spcBef>
              <a:buNone/>
              <a:tabLst>
                <a:tab pos="0" algn="l"/>
              </a:tabLst>
            </a:pPr>
            <a:r>
              <a:rPr lang="en-IN" sz="3200" b="1" strike="noStrike" spc="-1">
                <a:solidFill>
                  <a:schemeClr val="dk1"/>
                </a:solidFill>
                <a:latin typeface="Calibri"/>
              </a:rPr>
              <a:t>	it’s an device that electrically amplifies the signal it receives and rebroadcasts it.</a:t>
            </a:r>
            <a:endParaRPr lang="en-IN" sz="3200" b="0" strike="noStrike" spc="-1">
              <a:solidFill>
                <a:srgbClr val="000000"/>
              </a:solidFill>
              <a:latin typeface="Arial"/>
            </a:endParaRPr>
          </a:p>
        </p:txBody>
      </p:sp>
      <p:sp>
        <p:nvSpPr>
          <p:cNvPr id="103" name="Title 1"/>
          <p:cNvSpPr/>
          <p:nvPr/>
        </p:nvSpPr>
        <p:spPr>
          <a:xfrm>
            <a:off x="500040" y="714240"/>
            <a:ext cx="407124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REPEATERS:</a:t>
            </a:r>
            <a:endParaRPr lang="en-IN" sz="3200" b="0" strike="noStrike" spc="-1">
              <a:solidFill>
                <a:srgbClr val="FFFFFF"/>
              </a:solidFill>
              <a:latin typeface="Arial"/>
            </a:endParaRPr>
          </a:p>
        </p:txBody>
      </p:sp>
      <p:pic>
        <p:nvPicPr>
          <p:cNvPr id="104" name="Picture 2" descr="C:\Users\AdmOfficer\Desktop\repeaters.jpg"/>
          <p:cNvPicPr/>
          <p:nvPr/>
        </p:nvPicPr>
        <p:blipFill>
          <a:blip r:embed="rId2"/>
          <a:stretch/>
        </p:blipFill>
        <p:spPr>
          <a:xfrm>
            <a:off x="1500120" y="3000240"/>
            <a:ext cx="6084000" cy="3571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p:nvPr>
        </p:nvSpPr>
        <p:spPr>
          <a:xfrm>
            <a:off x="357120" y="2928960"/>
            <a:ext cx="8228880" cy="14360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It allows the signal to pass from one computer to another without any change.</a:t>
            </a:r>
            <a:endParaRPr lang="en-IN" sz="3200" b="0" strike="noStrike" spc="-1">
              <a:solidFill>
                <a:srgbClr val="000000"/>
              </a:solidFill>
              <a:latin typeface="Arial"/>
            </a:endParaRPr>
          </a:p>
        </p:txBody>
      </p:sp>
      <p:sp>
        <p:nvSpPr>
          <p:cNvPr id="106" name="Rectangle 3"/>
          <p:cNvSpPr/>
          <p:nvPr/>
        </p:nvSpPr>
        <p:spPr>
          <a:xfrm>
            <a:off x="428760" y="857160"/>
            <a:ext cx="4142520" cy="791280"/>
          </a:xfrm>
          <a:prstGeom prst="rect">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(ii)	PASSIVE HUB</a:t>
            </a:r>
            <a:endParaRPr lang="en-IN" sz="3200" b="0" strike="noStrike" spc="-1">
              <a:solidFill>
                <a:srgbClr val="FFFFFF"/>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p:nvPr/>
        </p:nvSpPr>
        <p:spPr>
          <a:xfrm>
            <a:off x="357120" y="285840"/>
            <a:ext cx="842904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08" name="Title 1"/>
          <p:cNvSpPr/>
          <p:nvPr/>
        </p:nvSpPr>
        <p:spPr>
          <a:xfrm>
            <a:off x="2428920" y="1428840"/>
            <a:ext cx="407124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pic>
        <p:nvPicPr>
          <p:cNvPr id="109" name="Picture 2" descr="C:\Users\AdmOfficer\Desktop\server-poweredge-t430-left-hero-504x350-ng.jpg"/>
          <p:cNvPicPr/>
          <p:nvPr/>
        </p:nvPicPr>
        <p:blipFill>
          <a:blip r:embed="rId2"/>
          <a:srcRect l="11856" r="32407"/>
          <a:stretch/>
        </p:blipFill>
        <p:spPr>
          <a:xfrm>
            <a:off x="357120" y="2428920"/>
            <a:ext cx="3357000" cy="4182840"/>
          </a:xfrm>
          <a:prstGeom prst="rect">
            <a:avLst/>
          </a:prstGeom>
          <a:ln w="0">
            <a:noFill/>
          </a:ln>
        </p:spPr>
      </p:pic>
      <p:pic>
        <p:nvPicPr>
          <p:cNvPr id="110" name="Picture 3" descr="C:\Users\AdmOfficer\Desktop\server2.jpg"/>
          <p:cNvPicPr/>
          <p:nvPr/>
        </p:nvPicPr>
        <p:blipFill>
          <a:blip r:embed="rId3"/>
          <a:stretch/>
        </p:blipFill>
        <p:spPr>
          <a:xfrm>
            <a:off x="5214960" y="2500200"/>
            <a:ext cx="2856960" cy="38289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p:nvPr/>
        </p:nvSpPr>
        <p:spPr>
          <a:xfrm>
            <a:off x="357120" y="285840"/>
            <a:ext cx="842904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12" name="Title 1"/>
          <p:cNvSpPr/>
          <p:nvPr/>
        </p:nvSpPr>
        <p:spPr>
          <a:xfrm>
            <a:off x="357120" y="1857240"/>
            <a:ext cx="407124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sp>
        <p:nvSpPr>
          <p:cNvPr id="113" name="Rectangle 5"/>
          <p:cNvSpPr/>
          <p:nvPr/>
        </p:nvSpPr>
        <p:spPr>
          <a:xfrm>
            <a:off x="357120" y="3000240"/>
            <a:ext cx="828612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dk1"/>
                </a:solidFill>
                <a:latin typeface="Calibri"/>
              </a:rPr>
              <a:t>	A server is a type of computer or device on a network that manages network resources. Servers are often dedicated.</a:t>
            </a:r>
            <a:endParaRPr lang="en-IN" sz="3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3"/>
          <p:cNvSpPr/>
          <p:nvPr/>
        </p:nvSpPr>
        <p:spPr>
          <a:xfrm>
            <a:off x="34560" y="266040"/>
            <a:ext cx="187164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800" b="1" strike="noStrike" spc="-1">
                <a:solidFill>
                  <a:schemeClr val="dk1"/>
                </a:solidFill>
                <a:latin typeface="Calibri"/>
              </a:rPr>
              <a:t>Class XII</a:t>
            </a:r>
            <a:endParaRPr lang="en-IN" sz="2800" b="0" strike="noStrike" spc="-1">
              <a:solidFill>
                <a:srgbClr val="000000"/>
              </a:solidFill>
              <a:latin typeface="Arial"/>
            </a:endParaRPr>
          </a:p>
        </p:txBody>
      </p:sp>
      <p:sp>
        <p:nvSpPr>
          <p:cNvPr id="57" name="Rectangle 4"/>
          <p:cNvSpPr/>
          <p:nvPr/>
        </p:nvSpPr>
        <p:spPr>
          <a:xfrm>
            <a:off x="1763640" y="404280"/>
            <a:ext cx="215388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4400" b="1" strike="noStrike" spc="-1">
                <a:solidFill>
                  <a:schemeClr val="dk1"/>
                </a:solidFill>
                <a:latin typeface="Calibri"/>
              </a:rPr>
              <a:t>Unit I</a:t>
            </a:r>
            <a:endParaRPr lang="en-IN" sz="4400" b="0" strike="noStrike" spc="-1">
              <a:solidFill>
                <a:srgbClr val="000000"/>
              </a:solidFill>
              <a:latin typeface="Arial"/>
            </a:endParaRPr>
          </a:p>
        </p:txBody>
      </p:sp>
      <p:sp>
        <p:nvSpPr>
          <p:cNvPr id="58" name="Rectangle 5"/>
          <p:cNvSpPr/>
          <p:nvPr/>
        </p:nvSpPr>
        <p:spPr>
          <a:xfrm>
            <a:off x="273240" y="1440000"/>
            <a:ext cx="4571280" cy="50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u="sng" strike="noStrike" spc="-1">
                <a:solidFill>
                  <a:schemeClr val="dk1"/>
                </a:solidFill>
                <a:uFillTx/>
                <a:latin typeface="Calibri"/>
                <a:hlinkClick r:id="rId2"/>
              </a:rPr>
              <a:t>Programming and Computational Thinking (PCT-2)</a:t>
            </a:r>
            <a:endParaRPr lang="en-IN" sz="2400" b="0" strike="noStrike" spc="-1">
              <a:solidFill>
                <a:srgbClr val="000000"/>
              </a:solidFill>
              <a:latin typeface="Arial"/>
            </a:endParaRPr>
          </a:p>
        </p:txBody>
      </p:sp>
      <p:sp>
        <p:nvSpPr>
          <p:cNvPr id="59" name="Rectangle 6"/>
          <p:cNvSpPr/>
          <p:nvPr/>
        </p:nvSpPr>
        <p:spPr>
          <a:xfrm>
            <a:off x="70200" y="2781000"/>
            <a:ext cx="367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1" strike="noStrike" spc="-1">
                <a:solidFill>
                  <a:schemeClr val="dk1"/>
                </a:solidFill>
                <a:latin typeface="Calibri"/>
              </a:rPr>
              <a:t> (80 Theory + 70 Practical)</a:t>
            </a:r>
            <a:endParaRPr lang="en-IN" sz="1800" b="0" strike="noStrike" spc="-1">
              <a:solidFill>
                <a:srgbClr val="000000"/>
              </a:solidFill>
              <a:latin typeface="Arial"/>
            </a:endParaRPr>
          </a:p>
        </p:txBody>
      </p:sp>
      <p:sp>
        <p:nvSpPr>
          <p:cNvPr id="60" name="Rectangle 8"/>
          <p:cNvSpPr/>
          <p:nvPr/>
        </p:nvSpPr>
        <p:spPr>
          <a:xfrm>
            <a:off x="318240" y="3429000"/>
            <a:ext cx="1548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1" strike="noStrike" spc="-1">
                <a:solidFill>
                  <a:schemeClr val="dk1"/>
                </a:solidFill>
                <a:latin typeface="Calibri"/>
              </a:rPr>
              <a:t>Prepared by</a:t>
            </a:r>
            <a:endParaRPr lang="en-IN" sz="1800" b="0" strike="noStrike" spc="-1">
              <a:solidFill>
                <a:srgbClr val="000000"/>
              </a:solidFill>
              <a:latin typeface="Arial"/>
            </a:endParaRPr>
          </a:p>
        </p:txBody>
      </p:sp>
      <p:sp>
        <p:nvSpPr>
          <p:cNvPr id="61" name="Rectangle 9"/>
          <p:cNvSpPr/>
          <p:nvPr/>
        </p:nvSpPr>
        <p:spPr>
          <a:xfrm>
            <a:off x="926280" y="3933000"/>
            <a:ext cx="23817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s-UY" sz="1800" b="1" strike="noStrike" spc="-1">
                <a:solidFill>
                  <a:schemeClr val="dk1"/>
                </a:solidFill>
                <a:latin typeface="Calibri"/>
              </a:rPr>
              <a:t>Praveen M Jigajinni</a:t>
            </a:r>
            <a:endParaRPr lang="en-IN" sz="1800" b="0" strike="noStrike" spc="-1">
              <a:solidFill>
                <a:srgbClr val="000000"/>
              </a:solidFill>
              <a:latin typeface="Arial"/>
            </a:endParaRPr>
          </a:p>
        </p:txBody>
      </p:sp>
      <p:sp>
        <p:nvSpPr>
          <p:cNvPr id="62" name="Rectangle 10"/>
          <p:cNvSpPr/>
          <p:nvPr/>
        </p:nvSpPr>
        <p:spPr>
          <a:xfrm>
            <a:off x="683640" y="4437000"/>
            <a:ext cx="828036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1" strike="noStrike" spc="-1">
                <a:solidFill>
                  <a:schemeClr val="dk1"/>
                </a:solidFill>
                <a:latin typeface="Times New Roman"/>
              </a:rPr>
              <a:t>DCSc &amp; Engg, PGDCA,ADCA,MCA.MSc(IT),Phd</a:t>
            </a:r>
            <a:r>
              <a:rPr lang="en-US" sz="1050" b="0" strike="noStrike" spc="-1">
                <a:solidFill>
                  <a:schemeClr val="dk1"/>
                </a:solidFill>
                <a:latin typeface="Times New Roman"/>
              </a:rPr>
              <a:t>(biology),</a:t>
            </a:r>
            <a:r>
              <a:rPr lang="en-US" sz="1400" b="1" strike="noStrike" spc="-1">
                <a:solidFill>
                  <a:schemeClr val="dk1"/>
                </a:solidFill>
                <a:latin typeface="Times New Roman"/>
              </a:rPr>
              <a:t>MBBS</a:t>
            </a:r>
            <a:r>
              <a:rPr lang="en-US" sz="1800" b="1" strike="noStrike" spc="-1">
                <a:solidFill>
                  <a:schemeClr val="dk1"/>
                </a:solidFill>
                <a:latin typeface="Times New Roman"/>
              </a:rPr>
              <a:t>,Mtech(IT),MPhil (Comp. Sci)</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US" sz="1800" b="1" strike="noStrike" spc="-1">
                <a:solidFill>
                  <a:schemeClr val="dk1"/>
                </a:solidFill>
                <a:latin typeface="Times New Roman"/>
              </a:rPr>
              <a:t>Department of Computer Science, Sainik School Amaravathinagar</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US" sz="1800" b="1" strike="noStrike" spc="-1">
                <a:solidFill>
                  <a:schemeClr val="dk1"/>
                </a:solidFill>
                <a:latin typeface="Times New Roman"/>
              </a:rPr>
              <a:t>Cell No: 9431453730</a:t>
            </a:r>
            <a:endParaRPr lang="en-IN" sz="1800" b="0" strike="noStrike" spc="-1">
              <a:solidFill>
                <a:srgbClr val="000000"/>
              </a:solidFill>
              <a:latin typeface="Arial"/>
            </a:endParaRPr>
          </a:p>
        </p:txBody>
      </p:sp>
      <p:sp>
        <p:nvSpPr>
          <p:cNvPr id="63" name="Picture 1"/>
          <p:cNvSpPr/>
          <p:nvPr/>
        </p:nvSpPr>
        <p:spPr>
          <a:xfrm>
            <a:off x="5724000" y="664560"/>
            <a:ext cx="2775240" cy="3587760"/>
          </a:xfrm>
          <a:prstGeom prst="roundRect">
            <a:avLst>
              <a:gd name="adj" fmla="val 42550"/>
            </a:avLst>
          </a:prstGeom>
          <a:blipFill rotWithShape="0">
            <a:blip r:embed="rId3"/>
            <a:srcRect/>
            <a:stretch/>
          </a:blipFill>
          <a:ln w="0">
            <a:noFill/>
          </a:ln>
          <a:effectLst>
            <a:reflection blurRad="12700" stA="38000" endPos="28000" dist="5000" dir="5400000" sy="-100000" algn="bl" rotWithShape="0"/>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p:nvPr/>
        </p:nvSpPr>
        <p:spPr>
          <a:xfrm>
            <a:off x="428760" y="1785960"/>
            <a:ext cx="8429040" cy="8564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000000"/>
              </a:solidFill>
              <a:latin typeface="Arial"/>
            </a:endParaRPr>
          </a:p>
        </p:txBody>
      </p:sp>
      <p:sp>
        <p:nvSpPr>
          <p:cNvPr id="115" name="Title 1"/>
          <p:cNvSpPr/>
          <p:nvPr/>
        </p:nvSpPr>
        <p:spPr>
          <a:xfrm>
            <a:off x="2643120" y="3286080"/>
            <a:ext cx="3857040" cy="7272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3. CLIENT(S)</a:t>
            </a:r>
            <a:endParaRPr lang="en-IN" sz="3200" b="0" strike="noStrike" spc="-1">
              <a:solidFill>
                <a:srgbClr val="FFFFFF"/>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p:nvPr/>
        </p:nvSpPr>
        <p:spPr>
          <a:xfrm>
            <a:off x="500040" y="285840"/>
            <a:ext cx="8429040" cy="979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000000"/>
              </a:solidFill>
              <a:latin typeface="Arial"/>
            </a:endParaRPr>
          </a:p>
        </p:txBody>
      </p:sp>
      <p:sp>
        <p:nvSpPr>
          <p:cNvPr id="117" name="Title 1"/>
          <p:cNvSpPr/>
          <p:nvPr/>
        </p:nvSpPr>
        <p:spPr>
          <a:xfrm>
            <a:off x="500040" y="1643040"/>
            <a:ext cx="3857040" cy="7272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3. CLIENT</a:t>
            </a:r>
            <a:endParaRPr lang="en-IN" sz="3200" b="0" strike="noStrike" spc="-1">
              <a:solidFill>
                <a:srgbClr val="FFFFFF"/>
              </a:solidFill>
              <a:latin typeface="Arial"/>
            </a:endParaRPr>
          </a:p>
        </p:txBody>
      </p:sp>
      <p:sp>
        <p:nvSpPr>
          <p:cNvPr id="118" name="Rectangle 7"/>
          <p:cNvSpPr/>
          <p:nvPr/>
        </p:nvSpPr>
        <p:spPr>
          <a:xfrm>
            <a:off x="642960" y="2967480"/>
            <a:ext cx="800028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client is a piece of computer hardware or software that accesses a service made available by a server. </a:t>
            </a:r>
            <a:endParaRPr lang="en-IN" sz="32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p:nvPr/>
        </p:nvSpPr>
        <p:spPr>
          <a:xfrm>
            <a:off x="500040" y="2286000"/>
            <a:ext cx="792900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0" name="Title 1"/>
          <p:cNvSpPr/>
          <p:nvPr/>
        </p:nvSpPr>
        <p:spPr>
          <a:xfrm>
            <a:off x="928800" y="350028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p:nvPr/>
        </p:nvSpPr>
        <p:spPr>
          <a:xfrm>
            <a:off x="571320" y="500040"/>
            <a:ext cx="792900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2" name="Title 1"/>
          <p:cNvSpPr/>
          <p:nvPr/>
        </p:nvSpPr>
        <p:spPr>
          <a:xfrm>
            <a:off x="428760" y="192888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
        <p:nvSpPr>
          <p:cNvPr id="123" name="Rectangle 7"/>
          <p:cNvSpPr/>
          <p:nvPr/>
        </p:nvSpPr>
        <p:spPr>
          <a:xfrm>
            <a:off x="500040" y="3214800"/>
            <a:ext cx="8143200" cy="350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communication channel or simply channel refers either to a physical transmission medium such as a wire, or to a logical connection over a multiplexed medium such as a radio channel in telecommunications and computer networking</a:t>
            </a:r>
            <a:endParaRPr lang="en-IN" sz="32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p:nvPr/>
        </p:nvSpPr>
        <p:spPr>
          <a:xfrm>
            <a:off x="571320" y="233640"/>
            <a:ext cx="8214480" cy="7657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6666"/>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5" name="Title 1"/>
          <p:cNvSpPr/>
          <p:nvPr/>
        </p:nvSpPr>
        <p:spPr>
          <a:xfrm>
            <a:off x="428760" y="150012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
        <p:nvSpPr>
          <p:cNvPr id="126" name="Title 1"/>
          <p:cNvSpPr/>
          <p:nvPr/>
        </p:nvSpPr>
        <p:spPr>
          <a:xfrm>
            <a:off x="428760" y="3571920"/>
            <a:ext cx="8143200" cy="10710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FFFFFF"/>
              </a:solidFill>
              <a:latin typeface="Arial"/>
            </a:endParaRPr>
          </a:p>
        </p:txBody>
      </p:sp>
      <p:sp>
        <p:nvSpPr>
          <p:cNvPr id="127" name="Title 1"/>
          <p:cNvSpPr/>
          <p:nvPr/>
        </p:nvSpPr>
        <p:spPr>
          <a:xfrm>
            <a:off x="357120" y="5000760"/>
            <a:ext cx="8143200" cy="92808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WIRELESS OR UNGUIDED COMMUNICATION CHANNEL</a:t>
            </a:r>
            <a:endParaRPr lang="en-IN" sz="3200" b="0" strike="noStrike" spc="-1">
              <a:solidFill>
                <a:srgbClr val="000000"/>
              </a:solidFill>
              <a:latin typeface="Arial"/>
            </a:endParaRPr>
          </a:p>
        </p:txBody>
      </p:sp>
      <p:sp>
        <p:nvSpPr>
          <p:cNvPr id="128" name="Rectangle 8"/>
          <p:cNvSpPr/>
          <p:nvPr/>
        </p:nvSpPr>
        <p:spPr>
          <a:xfrm>
            <a:off x="-205200" y="2643120"/>
            <a:ext cx="7967160" cy="577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just" defTabSz="914400">
              <a:lnSpc>
                <a:spcPct val="100000"/>
              </a:lnSpc>
            </a:pPr>
            <a:r>
              <a:rPr lang="en-IN" sz="3200" b="1" strike="noStrike" spc="-1">
                <a:solidFill>
                  <a:schemeClr val="dk1"/>
                </a:solidFill>
                <a:latin typeface="Calibri"/>
              </a:rPr>
              <a:t>Types of communication channels are:</a:t>
            </a:r>
            <a:endParaRPr lang="en-IN" sz="32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p:nvPr/>
        </p:nvSpPr>
        <p:spPr>
          <a:xfrm>
            <a:off x="214200" y="3000240"/>
            <a:ext cx="8714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87222" lnSpcReduction="20000"/>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000000"/>
              </a:solidFill>
              <a:latin typeface="Arial"/>
            </a:endParaRPr>
          </a:p>
        </p:txBody>
      </p:sp>
      <p:sp>
        <p:nvSpPr>
          <p:cNvPr id="130" name="Title 1"/>
          <p:cNvSpPr/>
          <p:nvPr/>
        </p:nvSpPr>
        <p:spPr>
          <a:xfrm>
            <a:off x="928800" y="178596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9999"/>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host and server with one another    through  guided media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Like ,network cables    like   it’s called wired</a:t>
            </a:r>
            <a:r>
              <a:rPr lang="en-IN" sz="3200" b="1" strike="noStrike" spc="-1">
                <a:solidFill>
                  <a:srgbClr val="FFC000"/>
                </a:solidFill>
                <a:latin typeface="Calibri"/>
              </a:rPr>
              <a:t>        </a:t>
            </a:r>
            <a:r>
              <a:rPr lang="en-IN" sz="3200" b="1" strike="noStrike" spc="-1">
                <a:solidFill>
                  <a:schemeClr val="dk1"/>
                </a:solidFill>
                <a:latin typeface="Calibri"/>
              </a:rPr>
              <a:t>communication channels/medium</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Example: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TWISTED-PAIR CABLES</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COAXIAL CABLES</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FIBRE OPTICAL CABLE .</a:t>
            </a:r>
            <a:endParaRPr lang="en-IN" sz="3200" b="0" strike="noStrike" spc="-1">
              <a:solidFill>
                <a:srgbClr val="000000"/>
              </a:solidFill>
              <a:latin typeface="Arial"/>
            </a:endParaRPr>
          </a:p>
        </p:txBody>
      </p:sp>
      <p:sp>
        <p:nvSpPr>
          <p:cNvPr id="132" name="Title 1"/>
          <p:cNvSpPr/>
          <p:nvPr/>
        </p:nvSpPr>
        <p:spPr>
          <a:xfrm>
            <a:off x="142920" y="357120"/>
            <a:ext cx="89290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87222" lnSpcReduction="20000"/>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p:nvPr/>
        </p:nvSpPr>
        <p:spPr>
          <a:xfrm>
            <a:off x="285840" y="3429000"/>
            <a:ext cx="8714520" cy="835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OR UNGUIDED COMMUNICATION CHANNEL</a:t>
            </a:r>
            <a:endParaRPr lang="en-IN" sz="2800" b="0" strike="noStrike" spc="-1">
              <a:solidFill>
                <a:srgbClr val="FFFFFF"/>
              </a:solidFill>
              <a:latin typeface="Arial"/>
            </a:endParaRPr>
          </a:p>
        </p:txBody>
      </p:sp>
      <p:sp>
        <p:nvSpPr>
          <p:cNvPr id="134" name="Title 1"/>
          <p:cNvSpPr/>
          <p:nvPr/>
        </p:nvSpPr>
        <p:spPr>
          <a:xfrm>
            <a:off x="785880" y="221472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p:nvPr>
        </p:nvSpPr>
        <p:spPr>
          <a:xfrm>
            <a:off x="539640" y="1772640"/>
            <a:ext cx="8228880" cy="46558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hosts and server are connected with one another through guided media. Like,</a:t>
            </a:r>
            <a:r>
              <a:rPr lang="en-IN" sz="3200" b="1" strike="noStrike" spc="-1">
                <a:solidFill>
                  <a:srgbClr val="FFC000"/>
                </a:solidFill>
                <a:latin typeface="Calibri"/>
              </a:rPr>
              <a:t> </a:t>
            </a:r>
            <a:r>
              <a:rPr lang="en-IN" sz="3200" b="1" strike="noStrike" spc="-1">
                <a:solidFill>
                  <a:schemeClr val="dk1"/>
                </a:solidFill>
                <a:latin typeface="Calibri"/>
              </a:rPr>
              <a:t>radio waves ,satellite etc.,</a:t>
            </a:r>
            <a:endParaRPr lang="en-IN" sz="3200" b="0" strike="noStrike" spc="-1">
              <a:solidFill>
                <a:srgbClr val="000000"/>
              </a:solidFill>
              <a:latin typeface="Arial"/>
            </a:endParaRPr>
          </a:p>
          <a:p>
            <a:pPr marL="343080" indent="0" algn="just" defTabSz="914400">
              <a:lnSpc>
                <a:spcPct val="100000"/>
              </a:lnSpc>
              <a:spcBef>
                <a:spcPts val="320"/>
              </a:spcBef>
              <a:buNone/>
              <a:tabLst>
                <a:tab pos="0" algn="l"/>
              </a:tabLst>
            </a:pPr>
            <a:endParaRPr lang="en-IN" sz="16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Example of wireless communication:</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RADIO WAVE ,</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MICRO  WAVE,</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SATELLITE etc.,</a:t>
            </a:r>
            <a:endParaRPr lang="en-IN" sz="3200" b="0" strike="noStrike" spc="-1">
              <a:solidFill>
                <a:srgbClr val="000000"/>
              </a:solidFill>
              <a:latin typeface="Arial"/>
            </a:endParaRPr>
          </a:p>
        </p:txBody>
      </p:sp>
      <p:sp>
        <p:nvSpPr>
          <p:cNvPr id="136" name="Title 1"/>
          <p:cNvSpPr/>
          <p:nvPr/>
        </p:nvSpPr>
        <p:spPr>
          <a:xfrm>
            <a:off x="214200" y="285840"/>
            <a:ext cx="8714520" cy="835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OR UNGUIDED COMMUNICATION CHANNEL</a:t>
            </a:r>
            <a:endParaRPr lang="en-IN" sz="2800" b="0" strike="noStrike" spc="-1">
              <a:solidFill>
                <a:srgbClr val="FFFFFF"/>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3"/>
          <p:cNvSpPr/>
          <p:nvPr/>
        </p:nvSpPr>
        <p:spPr>
          <a:xfrm>
            <a:off x="928800" y="2714760"/>
            <a:ext cx="735732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a:t>
            </a:r>
            <a:endParaRPr lang="en-IN" sz="3200" b="0" strike="noStrike" spc="-1">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53920" y="576720"/>
            <a:ext cx="7786080" cy="863280"/>
          </a:xfrm>
          <a:prstGeom prst="rect">
            <a:avLst/>
          </a:prstGeom>
          <a:solidFill>
            <a:schemeClr val="accent6"/>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4400" b="1" strike="noStrike" spc="-1">
                <a:solidFill>
                  <a:schemeClr val="lt1"/>
                </a:solidFill>
                <a:latin typeface="Calibri"/>
              </a:rPr>
              <a:t>INTRODUCTION</a:t>
            </a:r>
            <a:endParaRPr lang="en-IN" sz="4400" b="0" strike="noStrike" spc="-1">
              <a:solidFill>
                <a:srgbClr val="000000"/>
              </a:solidFill>
              <a:latin typeface="Arial"/>
            </a:endParaRPr>
          </a:p>
        </p:txBody>
      </p:sp>
      <p:graphicFrame>
        <p:nvGraphicFramePr>
          <p:cNvPr id="65" name="Table 64"/>
          <p:cNvGraphicFramePr/>
          <p:nvPr/>
        </p:nvGraphicFramePr>
        <p:xfrm>
          <a:off x="2530080" y="2795760"/>
          <a:ext cx="4059360" cy="2468880"/>
        </p:xfrm>
        <a:graphic>
          <a:graphicData uri="http://schemas.openxmlformats.org/drawingml/2006/table">
            <a:tbl>
              <a:tblPr/>
              <a:tblGrid>
                <a:gridCol w="1014840">
                  <a:extLst>
                    <a:ext uri="{9D8B030D-6E8A-4147-A177-3AD203B41FA5}">
                      <a16:colId xmlns:a16="http://schemas.microsoft.com/office/drawing/2014/main" val="20000"/>
                    </a:ext>
                  </a:extLst>
                </a:gridCol>
                <a:gridCol w="1014840">
                  <a:extLst>
                    <a:ext uri="{9D8B030D-6E8A-4147-A177-3AD203B41FA5}">
                      <a16:colId xmlns:a16="http://schemas.microsoft.com/office/drawing/2014/main" val="20001"/>
                    </a:ext>
                  </a:extLst>
                </a:gridCol>
                <a:gridCol w="1014840">
                  <a:extLst>
                    <a:ext uri="{9D8B030D-6E8A-4147-A177-3AD203B41FA5}">
                      <a16:colId xmlns:a16="http://schemas.microsoft.com/office/drawing/2014/main" val="20002"/>
                    </a:ext>
                  </a:extLst>
                </a:gridCol>
                <a:gridCol w="1014840">
                  <a:extLst>
                    <a:ext uri="{9D8B030D-6E8A-4147-A177-3AD203B41FA5}">
                      <a16:colId xmlns:a16="http://schemas.microsoft.com/office/drawing/2014/main" val="20003"/>
                    </a:ext>
                  </a:extLst>
                </a:gridCol>
              </a:tblGrid>
              <a:tr h="364680">
                <a:tc>
                  <a:txBody>
                    <a:bodyPr/>
                    <a:lstStyle/>
                    <a:p>
                      <a:r>
                        <a:rPr lang="en-IN" sz="1800" b="0" strike="noStrike" spc="-1">
                          <a:solidFill>
                            <a:srgbClr val="000000"/>
                          </a:solidFill>
                          <a:latin typeface="Arial"/>
                        </a:rPr>
                        <a:t>Subject</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Max Marks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Avg Marks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Grade</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364680">
                <a:tc>
                  <a:txBody>
                    <a:bodyPr/>
                    <a:lstStyle/>
                    <a:p>
                      <a:r>
                        <a:rPr lang="en-IN" sz="1800" b="0" strike="noStrike" spc="-1">
                          <a:solidFill>
                            <a:srgbClr val="000000"/>
                          </a:solidFill>
                          <a:latin typeface="Arial"/>
                        </a:rPr>
                        <a:t>English</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80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B</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364680">
                <a:tc>
                  <a:txBody>
                    <a:bodyPr/>
                    <a:lstStyle/>
                    <a:p>
                      <a:r>
                        <a:rPr lang="en-IN" sz="1800" b="0" strike="noStrike" spc="-1">
                          <a:solidFill>
                            <a:srgbClr val="000000"/>
                          </a:solidFill>
                          <a:latin typeface="Arial"/>
                        </a:rPr>
                        <a:t>Hindi</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91</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364680">
                <a:tc>
                  <a:txBody>
                    <a:bodyPr/>
                    <a:lstStyle/>
                    <a:p>
                      <a:r>
                        <a:rPr lang="en-IN" sz="1800" b="0" strike="noStrike" spc="-1">
                          <a:solidFill>
                            <a:srgbClr val="000000"/>
                          </a:solidFill>
                          <a:latin typeface="Arial"/>
                        </a:rPr>
                        <a:t>Maths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85</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B+</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364680">
                <a:tc>
                  <a:txBody>
                    <a:bodyPr/>
                    <a:lstStyle/>
                    <a:p>
                      <a:r>
                        <a:rPr lang="en-IN" sz="1800" b="0" strike="noStrike" spc="-1">
                          <a:solidFill>
                            <a:srgbClr val="000000"/>
                          </a:solidFill>
                          <a:latin typeface="Arial"/>
                        </a:rPr>
                        <a:t>PH.E</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200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175</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364680">
                <a:tc>
                  <a:txBody>
                    <a:bodyPr/>
                    <a:lstStyle/>
                    <a:p>
                      <a:r>
                        <a:rPr lang="en-IN" sz="1800" b="0" strike="noStrike" spc="-1">
                          <a:solidFill>
                            <a:srgbClr val="000000"/>
                          </a:solidFill>
                          <a:latin typeface="Arial"/>
                        </a:rPr>
                        <a:t>History</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79</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C+</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p:nvPr>
        </p:nvSpPr>
        <p:spPr>
          <a:xfrm>
            <a:off x="500040" y="1714320"/>
            <a:ext cx="8228880" cy="4056120"/>
          </a:xfrm>
          <a:prstGeom prst="rect">
            <a:avLst/>
          </a:prstGeom>
          <a:noFill/>
          <a:ln w="0">
            <a:noFill/>
          </a:ln>
        </p:spPr>
        <p:txBody>
          <a:bodyPr lIns="91440" tIns="45720" rIns="91440" bIns="45720" anchor="t">
            <a:normAutofit fontScale="96666" lnSpcReduction="10000"/>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 computer network means a group of </a:t>
            </a:r>
            <a:r>
              <a:rPr lang="en-IN" sz="3200" b="1" strike="noStrike" spc="-1">
                <a:solidFill>
                  <a:srgbClr val="FFC000"/>
                </a:solidFill>
                <a:latin typeface="Calibri"/>
              </a:rPr>
              <a:t>‘network’ </a:t>
            </a:r>
            <a:r>
              <a:rPr lang="en-IN" sz="3200" b="1" strike="noStrike" spc="-1">
                <a:solidFill>
                  <a:schemeClr val="dk1"/>
                </a:solidFill>
                <a:latin typeface="Calibri"/>
              </a:rPr>
              <a:t>Computers </a:t>
            </a:r>
            <a:r>
              <a:rPr lang="en-IN" sz="3200" b="1" strike="noStrike" spc="-1">
                <a:solidFill>
                  <a:srgbClr val="FFC000"/>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A network can mean a small of linked computers to a chain of a few hundred computer of different  types      (eg , PCs, minis, mainframes etc ) Spread around the world.</a:t>
            </a:r>
            <a:r>
              <a:rPr lang="en-IN" sz="3200" b="1" strike="noStrike" spc="-1">
                <a:solidFill>
                  <a:srgbClr val="FFC000"/>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139" name="Rectangle 3"/>
          <p:cNvSpPr/>
          <p:nvPr/>
        </p:nvSpPr>
        <p:spPr>
          <a:xfrm>
            <a:off x="1000080" y="285840"/>
            <a:ext cx="735732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a:t>
            </a:r>
            <a:endParaRPr lang="en-IN" sz="3200" b="0" strike="noStrike" spc="-1">
              <a:solidFill>
                <a:srgbClr val="FFFFFF"/>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p:nvPr>
        </p:nvSpPr>
        <p:spPr>
          <a:xfrm>
            <a:off x="457200" y="1600200"/>
            <a:ext cx="8228880" cy="1899360"/>
          </a:xfrm>
          <a:prstGeom prst="rect">
            <a:avLst/>
          </a:prstGeom>
          <a:noFill/>
          <a:ln w="0">
            <a:noFill/>
          </a:ln>
        </p:spPr>
        <p:txBody>
          <a:bodyPr lIns="91440" tIns="45720" rIns="91440" bIns="45720" anchor="t">
            <a:norm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Based on network span or geographical spread , network can be divided into two types:</a:t>
            </a:r>
            <a:endParaRPr lang="en-IN" sz="3200" b="0" strike="noStrike" spc="-1">
              <a:solidFill>
                <a:srgbClr val="000000"/>
              </a:solidFill>
              <a:latin typeface="Arial"/>
            </a:endParaRPr>
          </a:p>
        </p:txBody>
      </p:sp>
      <p:sp>
        <p:nvSpPr>
          <p:cNvPr id="141" name="Rectangle 3"/>
          <p:cNvSpPr/>
          <p:nvPr/>
        </p:nvSpPr>
        <p:spPr>
          <a:xfrm>
            <a:off x="214200" y="4287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
        <p:nvSpPr>
          <p:cNvPr id="142" name="Rectangle 4"/>
          <p:cNvSpPr/>
          <p:nvPr/>
        </p:nvSpPr>
        <p:spPr>
          <a:xfrm>
            <a:off x="857160" y="3663360"/>
            <a:ext cx="65714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just" defTabSz="914400">
              <a:lnSpc>
                <a:spcPct val="100000"/>
              </a:lnSpc>
            </a:pPr>
            <a:r>
              <a:rPr lang="en-IN" sz="2800" b="1" strike="noStrike" spc="-1">
                <a:solidFill>
                  <a:schemeClr val="lt1"/>
                </a:solidFill>
                <a:latin typeface="Calibri"/>
              </a:rPr>
              <a:t> (I)LAN (LOCAL AREA NETWORK)</a:t>
            </a:r>
            <a:endParaRPr lang="en-IN" sz="2800" b="0" strike="noStrike" spc="-1">
              <a:solidFill>
                <a:srgbClr val="FFFFFF"/>
              </a:solidFill>
              <a:latin typeface="Arial"/>
            </a:endParaRPr>
          </a:p>
        </p:txBody>
      </p:sp>
      <p:sp>
        <p:nvSpPr>
          <p:cNvPr id="143" name="Rectangle 6"/>
          <p:cNvSpPr/>
          <p:nvPr/>
        </p:nvSpPr>
        <p:spPr>
          <a:xfrm>
            <a:off x="857160" y="5020560"/>
            <a:ext cx="657144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just" defTabSz="914400">
              <a:lnSpc>
                <a:spcPct val="100000"/>
              </a:lnSpc>
            </a:pPr>
            <a:r>
              <a:rPr lang="en-IN" sz="2800" b="1" strike="noStrike" spc="-1">
                <a:solidFill>
                  <a:schemeClr val="lt1"/>
                </a:solidFill>
                <a:latin typeface="Calibri"/>
              </a:rPr>
              <a:t>(II)WAN(WIDE AREA NETWORK)</a:t>
            </a:r>
            <a:endParaRPr lang="en-IN" sz="2800" b="0" strike="noStrike" spc="-1">
              <a:solidFill>
                <a:srgbClr val="FFFFFF"/>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3"/>
          <p:cNvSpPr/>
          <p:nvPr/>
        </p:nvSpPr>
        <p:spPr>
          <a:xfrm>
            <a:off x="928800" y="3214800"/>
            <a:ext cx="72860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LAN(LOCAL AREA NETWORK)</a:t>
            </a:r>
            <a:endParaRPr lang="en-IN" sz="3200" b="0" strike="noStrike" spc="-1">
              <a:solidFill>
                <a:srgbClr val="000000"/>
              </a:solidFill>
              <a:latin typeface="Arial"/>
            </a:endParaRPr>
          </a:p>
        </p:txBody>
      </p:sp>
      <p:sp>
        <p:nvSpPr>
          <p:cNvPr id="145" name="Rectangle 5"/>
          <p:cNvSpPr/>
          <p:nvPr/>
        </p:nvSpPr>
        <p:spPr>
          <a:xfrm>
            <a:off x="285840" y="17859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p:nvPr>
        </p:nvSpPr>
        <p:spPr>
          <a:xfrm>
            <a:off x="428760" y="1571760"/>
            <a:ext cx="8228880" cy="5142960"/>
          </a:xfrm>
          <a:prstGeom prst="rect">
            <a:avLst/>
          </a:prstGeom>
          <a:noFill/>
          <a:ln w="0">
            <a:noFill/>
          </a:ln>
        </p:spPr>
        <p:txBody>
          <a:bodyPr lIns="91440" tIns="45720" rIns="91440" bIns="45720" anchor="t">
            <a:noAutofit/>
          </a:bodyPr>
          <a:lstStyle/>
          <a:p>
            <a:pPr indent="0" algn="just" defTabSz="914400">
              <a:lnSpc>
                <a:spcPct val="100000"/>
              </a:lnSpc>
              <a:spcBef>
                <a:spcPts val="641"/>
              </a:spcBef>
              <a:buNone/>
              <a:tabLst>
                <a:tab pos="0" algn="l"/>
              </a:tabLst>
            </a:pPr>
            <a:r>
              <a:rPr lang="en-IN" sz="3200" b="1" strike="noStrike" spc="-1">
                <a:solidFill>
                  <a:schemeClr val="dk1"/>
                </a:solidFill>
                <a:latin typeface="Calibri"/>
              </a:rPr>
              <a:t> 	Small computer network that are confined to a      localised are a  ( eg ; an office , a building or a factory)  are known as LAN’s.</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The key purpose of LAN is to serve its users in resource sharing .</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The hardware as well as software resources are shared through LAN’s.</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LAN users can share data , information , programs , printers , modems ,etc., </a:t>
            </a:r>
            <a:endParaRPr lang="en-IN" sz="3200" b="0" strike="noStrike" spc="-1">
              <a:solidFill>
                <a:srgbClr val="000000"/>
              </a:solidFill>
              <a:latin typeface="Arial"/>
            </a:endParaRPr>
          </a:p>
        </p:txBody>
      </p:sp>
      <p:sp>
        <p:nvSpPr>
          <p:cNvPr id="147" name="Rectangle 3"/>
          <p:cNvSpPr/>
          <p:nvPr/>
        </p:nvSpPr>
        <p:spPr>
          <a:xfrm>
            <a:off x="785880" y="500040"/>
            <a:ext cx="72860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LAN (LOCAL AREA NETWORK)</a:t>
            </a:r>
            <a:endParaRPr lang="en-IN" sz="3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additive="repl">
                                        <p:cTn id="7" dur="1000"/>
                                        <p:tgtEl>
                                          <p:spTgt spid="147"/>
                                        </p:tgtEl>
                                      </p:cBhvr>
                                    </p:animEffect>
                                    <p:anim calcmode="lin" valueType="num">
                                      <p:cBhvr additive="repl">
                                        <p:cTn id="8" dur="1000" fill="hold"/>
                                        <p:tgtEl>
                                          <p:spTgt spid="147"/>
                                        </p:tgtEl>
                                        <p:attrNameLst>
                                          <p:attrName>ppt_x</p:attrName>
                                        </p:attrNameLst>
                                      </p:cBhvr>
                                      <p:tavLst>
                                        <p:tav tm="0">
                                          <p:val>
                                            <p:strVal val="#ppt_x"/>
                                          </p:val>
                                        </p:tav>
                                        <p:tav tm="100000">
                                          <p:val>
                                            <p:strVal val="#ppt_x"/>
                                          </p:val>
                                        </p:tav>
                                      </p:tavLst>
                                    </p:anim>
                                    <p:anim calcmode="lin" valueType="num">
                                      <p:cBhvr additive="repl">
                                        <p:cTn id="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3"/>
          <p:cNvSpPr/>
          <p:nvPr/>
        </p:nvSpPr>
        <p:spPr>
          <a:xfrm>
            <a:off x="857160" y="3071880"/>
            <a:ext cx="785736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WAN (WIDE AREA NETWORK)</a:t>
            </a:r>
            <a:endParaRPr lang="en-IN" sz="3200" b="0" strike="noStrike" spc="-1">
              <a:solidFill>
                <a:srgbClr val="FFFFFF"/>
              </a:solidFill>
              <a:latin typeface="Arial"/>
            </a:endParaRPr>
          </a:p>
        </p:txBody>
      </p:sp>
      <p:sp>
        <p:nvSpPr>
          <p:cNvPr id="149" name="Rectangle 5"/>
          <p:cNvSpPr/>
          <p:nvPr/>
        </p:nvSpPr>
        <p:spPr>
          <a:xfrm>
            <a:off x="285840" y="17859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285840" y="1643040"/>
            <a:ext cx="8500320" cy="4785480"/>
          </a:xfrm>
          <a:prstGeom prst="rect">
            <a:avLst/>
          </a:prstGeom>
          <a:noFill/>
          <a:ln w="0">
            <a:noFill/>
          </a:ln>
        </p:spPr>
        <p:txBody>
          <a:bodyPr lIns="91440" tIns="45720" rIns="91440" bIns="45720" anchor="t">
            <a:noAutofit/>
          </a:bodyPr>
          <a:lstStyle/>
          <a:p>
            <a:pPr indent="0" algn="just" defTabSz="914400">
              <a:lnSpc>
                <a:spcPct val="100000"/>
              </a:lnSpc>
              <a:spcBef>
                <a:spcPts val="561"/>
              </a:spcBef>
              <a:buNone/>
              <a:tabLst>
                <a:tab pos="0" algn="l"/>
              </a:tabLst>
            </a:pPr>
            <a:r>
              <a:rPr lang="en-IN" sz="2800" b="1" strike="noStrike" spc="-1">
                <a:solidFill>
                  <a:schemeClr val="dk1"/>
                </a:solidFill>
                <a:latin typeface="Calibri"/>
              </a:rPr>
              <a:t>	The network spread across countries (or) on a very big geographical area are known as WAN‘s.</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It is a group of computers that are separated by a large distance and tied together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It can be a group of LAN’s that are separated across several locations and connected together to look like one big LAN.</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Computers are connected to a wide area network are often connected through public networks such as telephone systems .</a:t>
            </a:r>
            <a:endParaRPr lang="en-IN" sz="2800" b="0" strike="noStrike" spc="-1">
              <a:solidFill>
                <a:srgbClr val="000000"/>
              </a:solidFill>
              <a:latin typeface="Arial"/>
            </a:endParaRPr>
          </a:p>
        </p:txBody>
      </p:sp>
      <p:sp>
        <p:nvSpPr>
          <p:cNvPr id="151" name="Rectangle 3"/>
          <p:cNvSpPr/>
          <p:nvPr/>
        </p:nvSpPr>
        <p:spPr>
          <a:xfrm>
            <a:off x="714240" y="285840"/>
            <a:ext cx="785736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WAN (WIDE AREA NETWORK)</a:t>
            </a:r>
            <a:endParaRPr lang="en-IN" sz="3200" b="0" strike="noStrike" spc="-1">
              <a:solidFill>
                <a:srgbClr val="FFFFFF"/>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 descr="C:\Program Files (x86)\Microsoft Office\MEDIA\CAGCAT10\j0285750.wmf"/>
          <p:cNvPicPr/>
          <p:nvPr/>
        </p:nvPicPr>
        <p:blipFill>
          <a:blip r:embed="rId2"/>
          <a:stretch/>
        </p:blipFill>
        <p:spPr>
          <a:xfrm>
            <a:off x="292320" y="2152440"/>
            <a:ext cx="1228320" cy="754200"/>
          </a:xfrm>
          <a:prstGeom prst="rect">
            <a:avLst/>
          </a:prstGeom>
          <a:ln w="0">
            <a:noFill/>
          </a:ln>
        </p:spPr>
      </p:pic>
      <p:pic>
        <p:nvPicPr>
          <p:cNvPr id="153" name="Picture 3" descr="C:\Program Files (x86)\Microsoft Office\MEDIA\CAGCAT10\j0285750.wmf"/>
          <p:cNvPicPr/>
          <p:nvPr/>
        </p:nvPicPr>
        <p:blipFill>
          <a:blip r:embed="rId2"/>
          <a:stretch/>
        </p:blipFill>
        <p:spPr>
          <a:xfrm>
            <a:off x="1732320" y="4673520"/>
            <a:ext cx="1228320" cy="754200"/>
          </a:xfrm>
          <a:prstGeom prst="rect">
            <a:avLst/>
          </a:prstGeom>
          <a:ln w="0">
            <a:noFill/>
          </a:ln>
        </p:spPr>
      </p:pic>
      <p:pic>
        <p:nvPicPr>
          <p:cNvPr id="154" name="Picture 4" descr="C:\Program Files (x86)\Microsoft Office\MEDIA\CAGCAT10\j0285750.wmf"/>
          <p:cNvPicPr/>
          <p:nvPr/>
        </p:nvPicPr>
        <p:blipFill>
          <a:blip r:embed="rId2"/>
          <a:stretch/>
        </p:blipFill>
        <p:spPr>
          <a:xfrm>
            <a:off x="3273480" y="2209680"/>
            <a:ext cx="1228320" cy="754200"/>
          </a:xfrm>
          <a:prstGeom prst="rect">
            <a:avLst/>
          </a:prstGeom>
          <a:ln w="0">
            <a:noFill/>
          </a:ln>
        </p:spPr>
      </p:pic>
      <p:cxnSp>
        <p:nvCxnSpPr>
          <p:cNvPr id="155" name="Straight Connector 9"/>
          <p:cNvCxnSpPr>
            <a:stCxn id="152" idx="2"/>
            <a:endCxn id="153" idx="1"/>
          </p:cNvCxnSpPr>
          <p:nvPr/>
        </p:nvCxnSpPr>
        <p:spPr>
          <a:xfrm>
            <a:off x="906480" y="2907000"/>
            <a:ext cx="826560" cy="2144520"/>
          </a:xfrm>
          <a:prstGeom prst="straightConnector1">
            <a:avLst/>
          </a:prstGeom>
          <a:ln w="0">
            <a:solidFill>
              <a:srgbClr val="000000"/>
            </a:solidFill>
          </a:ln>
        </p:spPr>
      </p:cxnSp>
      <p:cxnSp>
        <p:nvCxnSpPr>
          <p:cNvPr id="156" name="Straight Connector 11"/>
          <p:cNvCxnSpPr>
            <a:stCxn id="154" idx="2"/>
            <a:endCxn id="153" idx="3"/>
          </p:cNvCxnSpPr>
          <p:nvPr/>
        </p:nvCxnSpPr>
        <p:spPr>
          <a:xfrm flipH="1">
            <a:off x="2961000" y="2964240"/>
            <a:ext cx="927360" cy="2087280"/>
          </a:xfrm>
          <a:prstGeom prst="straightConnector1">
            <a:avLst/>
          </a:prstGeom>
          <a:ln w="0">
            <a:solidFill>
              <a:srgbClr val="000000"/>
            </a:solidFill>
          </a:ln>
        </p:spPr>
      </p:cxnSp>
      <p:cxnSp>
        <p:nvCxnSpPr>
          <p:cNvPr id="157" name="Straight Connector 14"/>
          <p:cNvCxnSpPr>
            <a:stCxn id="152" idx="3"/>
            <a:endCxn id="154" idx="1"/>
          </p:cNvCxnSpPr>
          <p:nvPr/>
        </p:nvCxnSpPr>
        <p:spPr>
          <a:xfrm>
            <a:off x="1521000" y="2529720"/>
            <a:ext cx="1753200" cy="57960"/>
          </a:xfrm>
          <a:prstGeom prst="straightConnector1">
            <a:avLst/>
          </a:prstGeom>
          <a:ln w="0">
            <a:solidFill>
              <a:srgbClr val="000000"/>
            </a:solidFill>
          </a:ln>
        </p:spPr>
      </p:cxnSp>
      <p:sp>
        <p:nvSpPr>
          <p:cNvPr id="158" name="Oval 18"/>
          <p:cNvSpPr/>
          <p:nvPr/>
        </p:nvSpPr>
        <p:spPr>
          <a:xfrm>
            <a:off x="1624320" y="3213000"/>
            <a:ext cx="1578600" cy="791280"/>
          </a:xfrm>
          <a:prstGeom prst="ellipse">
            <a:avLst/>
          </a:prstGeom>
          <a:gradFill rotWithShape="0">
            <a:gsLst>
              <a:gs pos="0">
                <a:srgbClr val="779637"/>
              </a:gs>
              <a:gs pos="80000">
                <a:srgbClr val="9BC348"/>
              </a:gs>
              <a:gs pos="100000">
                <a:srgbClr val="9CC745"/>
              </a:gs>
            </a:gsLst>
            <a:lin ang="16200000"/>
          </a:gradFill>
          <a:ln w="0">
            <a:noFill/>
          </a:ln>
          <a:effectLst>
            <a:outerShdw blurRad="39960" dist="23040" dir="5400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tIns="45000" rIns="90000" bIns="45000" anchor="ctr">
            <a:noAutofit/>
          </a:bodyPr>
          <a:lstStyle/>
          <a:p>
            <a:pPr defTabSz="914400">
              <a:lnSpc>
                <a:spcPct val="100000"/>
              </a:lnSpc>
            </a:pPr>
            <a:r>
              <a:rPr lang="en-IN" sz="3600" b="0" strike="noStrike" spc="-1">
                <a:solidFill>
                  <a:schemeClr val="lt1"/>
                </a:solidFill>
                <a:latin typeface="Calibri"/>
              </a:rPr>
              <a:t> </a:t>
            </a:r>
            <a:r>
              <a:rPr lang="en-IN" sz="3200" b="1" strike="noStrike" spc="-1">
                <a:solidFill>
                  <a:schemeClr val="lt1"/>
                </a:solidFill>
                <a:latin typeface="Calibri"/>
              </a:rPr>
              <a:t>LAN</a:t>
            </a:r>
            <a:endParaRPr lang="en-IN" sz="3200" b="0" strike="noStrike" spc="-1">
              <a:solidFill>
                <a:srgbClr val="000000"/>
              </a:solidFill>
              <a:latin typeface="Arial"/>
            </a:endParaRPr>
          </a:p>
        </p:txBody>
      </p:sp>
      <p:cxnSp>
        <p:nvCxnSpPr>
          <p:cNvPr id="159" name="Straight Connector 20"/>
          <p:cNvCxnSpPr/>
          <p:nvPr/>
        </p:nvCxnSpPr>
        <p:spPr>
          <a:xfrm>
            <a:off x="4716000" y="0"/>
            <a:ext cx="720" cy="6858720"/>
          </a:xfrm>
          <a:prstGeom prst="straightConnector1">
            <a:avLst/>
          </a:prstGeom>
          <a:ln w="0">
            <a:solidFill>
              <a:srgbClr val="000000"/>
            </a:solidFill>
          </a:ln>
        </p:spPr>
      </p:cxnSp>
      <p:sp>
        <p:nvSpPr>
          <p:cNvPr id="160" name="Rounded Rectangle 23"/>
          <p:cNvSpPr/>
          <p:nvPr/>
        </p:nvSpPr>
        <p:spPr>
          <a:xfrm>
            <a:off x="1030680" y="152640"/>
            <a:ext cx="2507400" cy="647280"/>
          </a:xfrm>
          <a:prstGeom prst="roundRect">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4400" b="1" strike="noStrike" spc="-1">
                <a:solidFill>
                  <a:schemeClr val="dk1"/>
                </a:solidFill>
                <a:latin typeface="Calibri"/>
              </a:rPr>
              <a:t>LAN</a:t>
            </a:r>
            <a:endParaRPr lang="en-IN" sz="4400" b="0" strike="noStrike" spc="-1">
              <a:solidFill>
                <a:srgbClr val="000000"/>
              </a:solidFill>
              <a:latin typeface="Arial"/>
            </a:endParaRPr>
          </a:p>
        </p:txBody>
      </p:sp>
      <p:pic>
        <p:nvPicPr>
          <p:cNvPr id="161" name="Picture 6" descr="C:\Program Files (x86)\Microsoft Office\MEDIA\CAGCAT10\j0285750.wmf"/>
          <p:cNvPicPr/>
          <p:nvPr/>
        </p:nvPicPr>
        <p:blipFill>
          <a:blip r:embed="rId2"/>
          <a:stretch/>
        </p:blipFill>
        <p:spPr>
          <a:xfrm>
            <a:off x="7914240" y="4815360"/>
            <a:ext cx="765720" cy="470160"/>
          </a:xfrm>
          <a:prstGeom prst="rect">
            <a:avLst/>
          </a:prstGeom>
          <a:ln w="0">
            <a:noFill/>
          </a:ln>
        </p:spPr>
      </p:pic>
      <p:pic>
        <p:nvPicPr>
          <p:cNvPr id="162" name="Picture 7" descr="C:\Program Files (x86)\Microsoft Office\MEDIA\CAGCAT10\j0285750.wmf"/>
          <p:cNvPicPr/>
          <p:nvPr/>
        </p:nvPicPr>
        <p:blipFill>
          <a:blip r:embed="rId2"/>
          <a:stretch/>
        </p:blipFill>
        <p:spPr>
          <a:xfrm>
            <a:off x="5292000" y="2188440"/>
            <a:ext cx="836640" cy="514080"/>
          </a:xfrm>
          <a:prstGeom prst="rect">
            <a:avLst/>
          </a:prstGeom>
          <a:ln w="0">
            <a:noFill/>
          </a:ln>
        </p:spPr>
      </p:pic>
      <p:pic>
        <p:nvPicPr>
          <p:cNvPr id="163" name="Picture 8" descr="C:\Program Files (x86)\Microsoft Office\MEDIA\CAGCAT10\j0285750.wmf"/>
          <p:cNvPicPr/>
          <p:nvPr/>
        </p:nvPicPr>
        <p:blipFill>
          <a:blip r:embed="rId2"/>
          <a:stretch/>
        </p:blipFill>
        <p:spPr>
          <a:xfrm>
            <a:off x="4752000" y="1176480"/>
            <a:ext cx="767520" cy="471240"/>
          </a:xfrm>
          <a:prstGeom prst="rect">
            <a:avLst/>
          </a:prstGeom>
          <a:ln w="0">
            <a:noFill/>
          </a:ln>
        </p:spPr>
      </p:pic>
      <p:pic>
        <p:nvPicPr>
          <p:cNvPr id="164" name="Picture 9" descr="C:\Program Files (x86)\Microsoft Office\MEDIA\CAGCAT10\j0285750.wmf"/>
          <p:cNvPicPr/>
          <p:nvPr/>
        </p:nvPicPr>
        <p:blipFill>
          <a:blip r:embed="rId2"/>
          <a:stretch/>
        </p:blipFill>
        <p:spPr>
          <a:xfrm>
            <a:off x="5871600" y="1141560"/>
            <a:ext cx="794160" cy="487800"/>
          </a:xfrm>
          <a:prstGeom prst="rect">
            <a:avLst/>
          </a:prstGeom>
          <a:ln w="0">
            <a:noFill/>
          </a:ln>
        </p:spPr>
      </p:pic>
      <p:pic>
        <p:nvPicPr>
          <p:cNvPr id="165" name="Picture 10" descr="C:\Program Files (x86)\Microsoft Office\MEDIA\CAGCAT10\j0285750.wmf"/>
          <p:cNvPicPr/>
          <p:nvPr/>
        </p:nvPicPr>
        <p:blipFill>
          <a:blip r:embed="rId2"/>
          <a:stretch/>
        </p:blipFill>
        <p:spPr>
          <a:xfrm>
            <a:off x="7842240" y="2275200"/>
            <a:ext cx="829440" cy="509400"/>
          </a:xfrm>
          <a:prstGeom prst="rect">
            <a:avLst/>
          </a:prstGeom>
          <a:ln w="0">
            <a:noFill/>
          </a:ln>
        </p:spPr>
      </p:pic>
      <p:pic>
        <p:nvPicPr>
          <p:cNvPr id="166" name="Picture 11" descr="C:\Program Files (x86)\Microsoft Office\MEDIA\CAGCAT10\j0285750.wmf"/>
          <p:cNvPicPr/>
          <p:nvPr/>
        </p:nvPicPr>
        <p:blipFill>
          <a:blip r:embed="rId2"/>
          <a:stretch/>
        </p:blipFill>
        <p:spPr>
          <a:xfrm>
            <a:off x="7212960" y="5871240"/>
            <a:ext cx="767520" cy="471240"/>
          </a:xfrm>
          <a:prstGeom prst="rect">
            <a:avLst/>
          </a:prstGeom>
          <a:ln w="0">
            <a:noFill/>
          </a:ln>
        </p:spPr>
      </p:pic>
      <p:pic>
        <p:nvPicPr>
          <p:cNvPr id="167" name="Picture 12" descr="C:\Program Files (x86)\Microsoft Office\MEDIA\CAGCAT10\j0285750.wmf"/>
          <p:cNvPicPr/>
          <p:nvPr/>
        </p:nvPicPr>
        <p:blipFill>
          <a:blip r:embed="rId2"/>
          <a:stretch/>
        </p:blipFill>
        <p:spPr>
          <a:xfrm>
            <a:off x="8412120" y="5887080"/>
            <a:ext cx="741240" cy="455400"/>
          </a:xfrm>
          <a:prstGeom prst="rect">
            <a:avLst/>
          </a:prstGeom>
          <a:ln w="0">
            <a:noFill/>
          </a:ln>
        </p:spPr>
      </p:pic>
      <p:pic>
        <p:nvPicPr>
          <p:cNvPr id="168" name="Picture 13" descr="C:\Program Files (x86)\Microsoft Office\MEDIA\CAGCAT10\j0285750.wmf"/>
          <p:cNvPicPr/>
          <p:nvPr/>
        </p:nvPicPr>
        <p:blipFill>
          <a:blip r:embed="rId2"/>
          <a:stretch/>
        </p:blipFill>
        <p:spPr>
          <a:xfrm>
            <a:off x="7292880" y="1159200"/>
            <a:ext cx="824040" cy="506160"/>
          </a:xfrm>
          <a:prstGeom prst="rect">
            <a:avLst/>
          </a:prstGeom>
          <a:ln w="0">
            <a:noFill/>
          </a:ln>
        </p:spPr>
      </p:pic>
      <p:pic>
        <p:nvPicPr>
          <p:cNvPr id="169" name="Picture 14" descr="C:\Program Files (x86)\Microsoft Office\MEDIA\CAGCAT10\j0285750.wmf"/>
          <p:cNvPicPr/>
          <p:nvPr/>
        </p:nvPicPr>
        <p:blipFill>
          <a:blip r:embed="rId2"/>
          <a:stretch/>
        </p:blipFill>
        <p:spPr>
          <a:xfrm>
            <a:off x="8244360" y="1231920"/>
            <a:ext cx="762120" cy="468000"/>
          </a:xfrm>
          <a:prstGeom prst="rect">
            <a:avLst/>
          </a:prstGeom>
          <a:ln w="0">
            <a:noFill/>
          </a:ln>
        </p:spPr>
      </p:pic>
      <p:sp>
        <p:nvSpPr>
          <p:cNvPr id="170" name="Rounded Rectangle 24"/>
          <p:cNvSpPr/>
          <p:nvPr/>
        </p:nvSpPr>
        <p:spPr>
          <a:xfrm>
            <a:off x="5484240" y="152640"/>
            <a:ext cx="2731320" cy="647280"/>
          </a:xfrm>
          <a:prstGeom prst="roundRect">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4000" b="1" strike="noStrike" spc="-1">
                <a:solidFill>
                  <a:schemeClr val="dk1"/>
                </a:solidFill>
                <a:latin typeface="Calibri"/>
              </a:rPr>
              <a:t>WAN</a:t>
            </a:r>
            <a:endParaRPr lang="en-IN" sz="4000" b="0" strike="noStrike" spc="-1">
              <a:solidFill>
                <a:srgbClr val="000000"/>
              </a:solidFill>
              <a:latin typeface="Arial"/>
            </a:endParaRPr>
          </a:p>
        </p:txBody>
      </p:sp>
      <p:pic>
        <p:nvPicPr>
          <p:cNvPr id="171" name="Picture 15" descr="C:\Program Files (x86)\Microsoft Office\MEDIA\CAGCAT10\j0285750.wmf"/>
          <p:cNvPicPr/>
          <p:nvPr/>
        </p:nvPicPr>
        <p:blipFill>
          <a:blip r:embed="rId2"/>
          <a:stretch/>
        </p:blipFill>
        <p:spPr>
          <a:xfrm>
            <a:off x="5380560" y="4800960"/>
            <a:ext cx="789120" cy="484560"/>
          </a:xfrm>
          <a:prstGeom prst="rect">
            <a:avLst/>
          </a:prstGeom>
          <a:ln w="0">
            <a:noFill/>
          </a:ln>
        </p:spPr>
      </p:pic>
      <p:pic>
        <p:nvPicPr>
          <p:cNvPr id="172" name="Picture 16" descr="C:\Program Files (x86)\Microsoft Office\MEDIA\CAGCAT10\j0285750.wmf"/>
          <p:cNvPicPr/>
          <p:nvPr/>
        </p:nvPicPr>
        <p:blipFill>
          <a:blip r:embed="rId2"/>
          <a:stretch/>
        </p:blipFill>
        <p:spPr>
          <a:xfrm>
            <a:off x="5938200" y="5945400"/>
            <a:ext cx="727560" cy="446760"/>
          </a:xfrm>
          <a:prstGeom prst="rect">
            <a:avLst/>
          </a:prstGeom>
          <a:ln w="0">
            <a:noFill/>
          </a:ln>
        </p:spPr>
      </p:pic>
      <p:pic>
        <p:nvPicPr>
          <p:cNvPr id="173" name="Picture 17" descr="C:\Program Files (x86)\Microsoft Office\MEDIA\CAGCAT10\j0285750.wmf"/>
          <p:cNvPicPr/>
          <p:nvPr/>
        </p:nvPicPr>
        <p:blipFill>
          <a:blip r:embed="rId2"/>
          <a:stretch/>
        </p:blipFill>
        <p:spPr>
          <a:xfrm>
            <a:off x="4752000" y="5875920"/>
            <a:ext cx="860040" cy="528120"/>
          </a:xfrm>
          <a:prstGeom prst="rect">
            <a:avLst/>
          </a:prstGeom>
          <a:ln w="0">
            <a:noFill/>
          </a:ln>
        </p:spPr>
      </p:pic>
      <p:cxnSp>
        <p:nvCxnSpPr>
          <p:cNvPr id="174" name="Straight Connector 27"/>
          <p:cNvCxnSpPr>
            <a:stCxn id="163" idx="2"/>
            <a:endCxn id="162" idx="0"/>
          </p:cNvCxnSpPr>
          <p:nvPr/>
        </p:nvCxnSpPr>
        <p:spPr>
          <a:xfrm>
            <a:off x="5135760" y="1648080"/>
            <a:ext cx="575280" cy="541080"/>
          </a:xfrm>
          <a:prstGeom prst="straightConnector1">
            <a:avLst/>
          </a:prstGeom>
          <a:ln w="0">
            <a:solidFill>
              <a:srgbClr val="4A7EBB"/>
            </a:solidFill>
          </a:ln>
        </p:spPr>
      </p:cxnSp>
      <p:cxnSp>
        <p:nvCxnSpPr>
          <p:cNvPr id="175" name="Straight Connector 29"/>
          <p:cNvCxnSpPr>
            <a:stCxn id="162" idx="0"/>
            <a:endCxn id="164" idx="2"/>
          </p:cNvCxnSpPr>
          <p:nvPr/>
        </p:nvCxnSpPr>
        <p:spPr>
          <a:xfrm flipV="1">
            <a:off x="5710320" y="1629720"/>
            <a:ext cx="559080" cy="559440"/>
          </a:xfrm>
          <a:prstGeom prst="straightConnector1">
            <a:avLst/>
          </a:prstGeom>
          <a:ln w="0">
            <a:solidFill>
              <a:srgbClr val="4A7EBB"/>
            </a:solidFill>
          </a:ln>
        </p:spPr>
      </p:cxnSp>
      <p:cxnSp>
        <p:nvCxnSpPr>
          <p:cNvPr id="176" name="Straight Connector 1023"/>
          <p:cNvCxnSpPr>
            <a:stCxn id="163" idx="3"/>
            <a:endCxn id="164" idx="1"/>
          </p:cNvCxnSpPr>
          <p:nvPr/>
        </p:nvCxnSpPr>
        <p:spPr>
          <a:xfrm flipV="1">
            <a:off x="5519880" y="1385640"/>
            <a:ext cx="352440" cy="27360"/>
          </a:xfrm>
          <a:prstGeom prst="straightConnector1">
            <a:avLst/>
          </a:prstGeom>
          <a:ln w="0">
            <a:solidFill>
              <a:srgbClr val="4A7EBB"/>
            </a:solidFill>
          </a:ln>
        </p:spPr>
      </p:cxnSp>
      <p:cxnSp>
        <p:nvCxnSpPr>
          <p:cNvPr id="177" name="Straight Connector 1041"/>
          <p:cNvCxnSpPr>
            <a:stCxn id="165" idx="0"/>
            <a:endCxn id="169" idx="2"/>
          </p:cNvCxnSpPr>
          <p:nvPr/>
        </p:nvCxnSpPr>
        <p:spPr>
          <a:xfrm flipV="1">
            <a:off x="8256960" y="1700280"/>
            <a:ext cx="369360" cy="575640"/>
          </a:xfrm>
          <a:prstGeom prst="straightConnector1">
            <a:avLst/>
          </a:prstGeom>
          <a:ln w="0">
            <a:solidFill>
              <a:srgbClr val="4A7EBB"/>
            </a:solidFill>
          </a:ln>
        </p:spPr>
      </p:cxnSp>
      <p:cxnSp>
        <p:nvCxnSpPr>
          <p:cNvPr id="178" name="Straight Connector 1043"/>
          <p:cNvCxnSpPr>
            <a:stCxn id="168" idx="2"/>
            <a:endCxn id="165" idx="0"/>
          </p:cNvCxnSpPr>
          <p:nvPr/>
        </p:nvCxnSpPr>
        <p:spPr>
          <a:xfrm>
            <a:off x="7705080" y="1665720"/>
            <a:ext cx="552600" cy="610200"/>
          </a:xfrm>
          <a:prstGeom prst="straightConnector1">
            <a:avLst/>
          </a:prstGeom>
          <a:ln w="0">
            <a:solidFill>
              <a:srgbClr val="4A7EBB"/>
            </a:solidFill>
          </a:ln>
        </p:spPr>
      </p:cxnSp>
      <p:cxnSp>
        <p:nvCxnSpPr>
          <p:cNvPr id="179" name="Straight Connector 1045"/>
          <p:cNvCxnSpPr>
            <a:stCxn id="168" idx="3"/>
            <a:endCxn id="169" idx="1"/>
          </p:cNvCxnSpPr>
          <p:nvPr/>
        </p:nvCxnSpPr>
        <p:spPr>
          <a:xfrm>
            <a:off x="8117280" y="1412280"/>
            <a:ext cx="127800" cy="54360"/>
          </a:xfrm>
          <a:prstGeom prst="straightConnector1">
            <a:avLst/>
          </a:prstGeom>
          <a:ln w="0">
            <a:solidFill>
              <a:srgbClr val="4A7EBB"/>
            </a:solidFill>
          </a:ln>
        </p:spPr>
      </p:cxnSp>
      <p:cxnSp>
        <p:nvCxnSpPr>
          <p:cNvPr id="180" name="Straight Connector 1051"/>
          <p:cNvCxnSpPr>
            <a:stCxn id="173" idx="3"/>
            <a:endCxn id="172" idx="1"/>
          </p:cNvCxnSpPr>
          <p:nvPr/>
        </p:nvCxnSpPr>
        <p:spPr>
          <a:xfrm>
            <a:off x="5612400" y="6140160"/>
            <a:ext cx="326520" cy="29520"/>
          </a:xfrm>
          <a:prstGeom prst="straightConnector1">
            <a:avLst/>
          </a:prstGeom>
          <a:ln w="0">
            <a:solidFill>
              <a:srgbClr val="4A7EBB"/>
            </a:solidFill>
          </a:ln>
        </p:spPr>
      </p:cxnSp>
      <p:cxnSp>
        <p:nvCxnSpPr>
          <p:cNvPr id="181" name="Straight Connector 1053"/>
          <p:cNvCxnSpPr/>
          <p:nvPr/>
        </p:nvCxnSpPr>
        <p:spPr>
          <a:xfrm flipV="1">
            <a:off x="5677560" y="6161760"/>
            <a:ext cx="720" cy="7920"/>
          </a:xfrm>
          <a:prstGeom prst="straightConnector1">
            <a:avLst/>
          </a:prstGeom>
          <a:ln w="0">
            <a:solidFill>
              <a:srgbClr val="4A7EBB"/>
            </a:solidFill>
          </a:ln>
        </p:spPr>
      </p:cxnSp>
      <p:cxnSp>
        <p:nvCxnSpPr>
          <p:cNvPr id="182" name="Straight Connector 1057"/>
          <p:cNvCxnSpPr>
            <a:stCxn id="165" idx="2"/>
            <a:endCxn id="161" idx="0"/>
          </p:cNvCxnSpPr>
          <p:nvPr/>
        </p:nvCxnSpPr>
        <p:spPr>
          <a:xfrm>
            <a:off x="8256960" y="2784960"/>
            <a:ext cx="41040" cy="2031120"/>
          </a:xfrm>
          <a:prstGeom prst="straightConnector1">
            <a:avLst/>
          </a:prstGeom>
          <a:ln w="0">
            <a:solidFill>
              <a:srgbClr val="4A7EBB"/>
            </a:solidFill>
          </a:ln>
        </p:spPr>
      </p:cxnSp>
      <p:cxnSp>
        <p:nvCxnSpPr>
          <p:cNvPr id="183" name="Straight Connector 1059"/>
          <p:cNvCxnSpPr>
            <a:stCxn id="171" idx="3"/>
            <a:endCxn id="161" idx="1"/>
          </p:cNvCxnSpPr>
          <p:nvPr/>
        </p:nvCxnSpPr>
        <p:spPr>
          <a:xfrm>
            <a:off x="6170040" y="5043240"/>
            <a:ext cx="1744920" cy="7920"/>
          </a:xfrm>
          <a:prstGeom prst="straightConnector1">
            <a:avLst/>
          </a:prstGeom>
          <a:ln w="0">
            <a:solidFill>
              <a:srgbClr val="4A7EBB"/>
            </a:solidFill>
          </a:ln>
        </p:spPr>
      </p:cxnSp>
      <p:cxnSp>
        <p:nvCxnSpPr>
          <p:cNvPr id="184" name="Straight Connector 1061"/>
          <p:cNvCxnSpPr>
            <a:stCxn id="162" idx="2"/>
            <a:endCxn id="171" idx="0"/>
          </p:cNvCxnSpPr>
          <p:nvPr/>
        </p:nvCxnSpPr>
        <p:spPr>
          <a:xfrm>
            <a:off x="5710320" y="2702880"/>
            <a:ext cx="65520" cy="2098800"/>
          </a:xfrm>
          <a:prstGeom prst="straightConnector1">
            <a:avLst/>
          </a:prstGeom>
          <a:ln w="0">
            <a:solidFill>
              <a:srgbClr val="4A7EBB"/>
            </a:solidFill>
          </a:ln>
        </p:spPr>
      </p:cxnSp>
      <p:cxnSp>
        <p:nvCxnSpPr>
          <p:cNvPr id="185" name="Straight Connector 1063"/>
          <p:cNvCxnSpPr>
            <a:stCxn id="173" idx="0"/>
            <a:endCxn id="171" idx="2"/>
          </p:cNvCxnSpPr>
          <p:nvPr/>
        </p:nvCxnSpPr>
        <p:spPr>
          <a:xfrm flipV="1">
            <a:off x="5182200" y="5285880"/>
            <a:ext cx="593640" cy="590760"/>
          </a:xfrm>
          <a:prstGeom prst="straightConnector1">
            <a:avLst/>
          </a:prstGeom>
          <a:ln w="0">
            <a:solidFill>
              <a:srgbClr val="4A7EBB"/>
            </a:solidFill>
          </a:ln>
        </p:spPr>
      </p:cxnSp>
      <p:cxnSp>
        <p:nvCxnSpPr>
          <p:cNvPr id="186" name="Straight Connector 1065"/>
          <p:cNvCxnSpPr>
            <a:endCxn id="172" idx="0"/>
          </p:cNvCxnSpPr>
          <p:nvPr/>
        </p:nvCxnSpPr>
        <p:spPr>
          <a:xfrm>
            <a:off x="5775120" y="5286240"/>
            <a:ext cx="527760" cy="659880"/>
          </a:xfrm>
          <a:prstGeom prst="straightConnector1">
            <a:avLst/>
          </a:prstGeom>
          <a:ln w="0">
            <a:solidFill>
              <a:srgbClr val="4A7EBB"/>
            </a:solidFill>
          </a:ln>
        </p:spPr>
      </p:cxnSp>
      <p:cxnSp>
        <p:nvCxnSpPr>
          <p:cNvPr id="187" name="Straight Connector 1067"/>
          <p:cNvCxnSpPr>
            <a:stCxn id="161" idx="2"/>
            <a:endCxn id="166" idx="0"/>
          </p:cNvCxnSpPr>
          <p:nvPr/>
        </p:nvCxnSpPr>
        <p:spPr>
          <a:xfrm flipH="1">
            <a:off x="7596720" y="5285880"/>
            <a:ext cx="701280" cy="586080"/>
          </a:xfrm>
          <a:prstGeom prst="straightConnector1">
            <a:avLst/>
          </a:prstGeom>
          <a:ln w="0">
            <a:solidFill>
              <a:srgbClr val="4A7EBB"/>
            </a:solidFill>
          </a:ln>
        </p:spPr>
      </p:cxnSp>
      <p:cxnSp>
        <p:nvCxnSpPr>
          <p:cNvPr id="188" name="Straight Connector 1069"/>
          <p:cNvCxnSpPr>
            <a:stCxn id="161" idx="2"/>
            <a:endCxn id="167" idx="0"/>
          </p:cNvCxnSpPr>
          <p:nvPr/>
        </p:nvCxnSpPr>
        <p:spPr>
          <a:xfrm>
            <a:off x="8297280" y="5285880"/>
            <a:ext cx="486360" cy="601920"/>
          </a:xfrm>
          <a:prstGeom prst="straightConnector1">
            <a:avLst/>
          </a:prstGeom>
          <a:ln w="0">
            <a:solidFill>
              <a:srgbClr val="4A7EBB"/>
            </a:solidFill>
          </a:ln>
        </p:spPr>
      </p:cxnSp>
      <p:cxnSp>
        <p:nvCxnSpPr>
          <p:cNvPr id="189" name="Straight Connector 1071"/>
          <p:cNvCxnSpPr>
            <a:stCxn id="166" idx="3"/>
            <a:endCxn id="167" idx="1"/>
          </p:cNvCxnSpPr>
          <p:nvPr/>
        </p:nvCxnSpPr>
        <p:spPr>
          <a:xfrm>
            <a:off x="7980840" y="6107040"/>
            <a:ext cx="432000" cy="8640"/>
          </a:xfrm>
          <a:prstGeom prst="straightConnector1">
            <a:avLst/>
          </a:prstGeom>
          <a:ln w="0">
            <a:solidFill>
              <a:srgbClr val="4A7EBB"/>
            </a:solidFill>
          </a:ln>
        </p:spPr>
      </p:cxnSp>
      <p:cxnSp>
        <p:nvCxnSpPr>
          <p:cNvPr id="190" name="Straight Connector 1074"/>
          <p:cNvCxnSpPr>
            <a:stCxn id="162" idx="3"/>
            <a:endCxn id="165" idx="1"/>
          </p:cNvCxnSpPr>
          <p:nvPr/>
        </p:nvCxnSpPr>
        <p:spPr>
          <a:xfrm>
            <a:off x="6129000" y="2445480"/>
            <a:ext cx="1713960" cy="85320"/>
          </a:xfrm>
          <a:prstGeom prst="straightConnector1">
            <a:avLst/>
          </a:prstGeom>
          <a:ln w="0">
            <a:solidFill>
              <a:srgbClr val="4A7EBB"/>
            </a:solidFill>
          </a:ln>
        </p:spPr>
      </p:cxnSp>
      <p:sp>
        <p:nvSpPr>
          <p:cNvPr id="191" name="Oval 1075"/>
          <p:cNvSpPr/>
          <p:nvPr/>
        </p:nvSpPr>
        <p:spPr>
          <a:xfrm>
            <a:off x="6199200" y="3540240"/>
            <a:ext cx="1572480" cy="734040"/>
          </a:xfrm>
          <a:prstGeom prst="ellipse">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WAN</a:t>
            </a:r>
            <a:endParaRPr lang="en-IN" sz="2800" b="0" strike="noStrike" spc="-1">
              <a:solidFill>
                <a:srgbClr val="000000"/>
              </a:solidFill>
              <a:latin typeface="Arial"/>
            </a:endParaRPr>
          </a:p>
        </p:txBody>
      </p:sp>
      <p:cxnSp>
        <p:nvCxnSpPr>
          <p:cNvPr id="192" name="Straight Connector 2"/>
          <p:cNvCxnSpPr/>
          <p:nvPr/>
        </p:nvCxnSpPr>
        <p:spPr>
          <a:xfrm>
            <a:off x="0" y="979200"/>
            <a:ext cx="9144720" cy="720"/>
          </a:xfrm>
          <a:prstGeom prst="straightConnector1">
            <a:avLst/>
          </a:prstGeom>
          <a:ln w="0">
            <a:solidFill>
              <a:srgbClr val="000000"/>
            </a:solidFill>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ectangle 3"/>
          <p:cNvSpPr/>
          <p:nvPr/>
        </p:nvSpPr>
        <p:spPr>
          <a:xfrm>
            <a:off x="785880" y="2786040"/>
            <a:ext cx="8000280" cy="6422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LAN &amp; WAN </a:t>
            </a:r>
            <a:endParaRPr lang="en-IN" sz="3200" b="0" strike="noStrike" spc="-1">
              <a:solidFill>
                <a:srgbClr val="FFFFFF"/>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3"/>
          <p:cNvSpPr/>
          <p:nvPr/>
        </p:nvSpPr>
        <p:spPr>
          <a:xfrm>
            <a:off x="285840" y="285840"/>
            <a:ext cx="8000280" cy="6422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LAN &amp; WAN </a:t>
            </a:r>
            <a:endParaRPr lang="en-IN" sz="3200" b="0" strike="noStrike" spc="-1">
              <a:solidFill>
                <a:srgbClr val="FFFFFF"/>
              </a:solidFill>
              <a:latin typeface="Arial"/>
            </a:endParaRPr>
          </a:p>
        </p:txBody>
      </p:sp>
      <p:graphicFrame>
        <p:nvGraphicFramePr>
          <p:cNvPr id="195" name="Table 5"/>
          <p:cNvGraphicFramePr/>
          <p:nvPr/>
        </p:nvGraphicFramePr>
        <p:xfrm>
          <a:off x="357120" y="1214280"/>
          <a:ext cx="8429040" cy="6453720"/>
        </p:xfrm>
        <a:graphic>
          <a:graphicData uri="http://schemas.openxmlformats.org/drawingml/2006/table">
            <a:tbl>
              <a:tblPr/>
              <a:tblGrid>
                <a:gridCol w="1078200">
                  <a:extLst>
                    <a:ext uri="{9D8B030D-6E8A-4147-A177-3AD203B41FA5}">
                      <a16:colId xmlns:a16="http://schemas.microsoft.com/office/drawing/2014/main" val="20000"/>
                    </a:ext>
                  </a:extLst>
                </a:gridCol>
                <a:gridCol w="3584520">
                  <a:extLst>
                    <a:ext uri="{9D8B030D-6E8A-4147-A177-3AD203B41FA5}">
                      <a16:colId xmlns:a16="http://schemas.microsoft.com/office/drawing/2014/main" val="20001"/>
                    </a:ext>
                  </a:extLst>
                </a:gridCol>
                <a:gridCol w="3766680">
                  <a:extLst>
                    <a:ext uri="{9D8B030D-6E8A-4147-A177-3AD203B41FA5}">
                      <a16:colId xmlns:a16="http://schemas.microsoft.com/office/drawing/2014/main" val="20002"/>
                    </a:ext>
                  </a:extLst>
                </a:gridCol>
              </a:tblGrid>
              <a:tr h="643320">
                <a:tc>
                  <a:txBody>
                    <a:bodyPr/>
                    <a:lstStyle/>
                    <a:p>
                      <a:pPr defTabSz="914400">
                        <a:lnSpc>
                          <a:spcPct val="100000"/>
                        </a:lnSpc>
                      </a:pPr>
                      <a:r>
                        <a:rPr lang="en-IN" sz="3200" b="1" strike="noStrike" spc="-1">
                          <a:solidFill>
                            <a:schemeClr val="dk1"/>
                          </a:solidFill>
                          <a:latin typeface="Calibri"/>
                        </a:rPr>
                        <a:t>S.NO</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lstStyle/>
                    <a:p>
                      <a:pPr algn="ctr" defTabSz="914400">
                        <a:lnSpc>
                          <a:spcPct val="100000"/>
                        </a:lnSpc>
                      </a:pPr>
                      <a:r>
                        <a:rPr lang="en-IN" sz="3200" b="1" strike="noStrike" spc="-1">
                          <a:solidFill>
                            <a:schemeClr val="dk1"/>
                          </a:solidFill>
                          <a:latin typeface="Calibri"/>
                        </a:rPr>
                        <a:t>LAN</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lstStyle/>
                    <a:p>
                      <a:pPr algn="ctr" defTabSz="914400">
                        <a:lnSpc>
                          <a:spcPct val="100000"/>
                        </a:lnSpc>
                      </a:pPr>
                      <a:r>
                        <a:rPr lang="en-IN" sz="3200" b="1" strike="noStrike" spc="-1">
                          <a:solidFill>
                            <a:schemeClr val="dk1"/>
                          </a:solidFill>
                          <a:latin typeface="Calibri"/>
                        </a:rPr>
                        <a:t>WAN</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extLst>
                  <a:ext uri="{0D108BD9-81ED-4DB2-BD59-A6C34878D82A}">
                    <a16:rowId xmlns:a16="http://schemas.microsoft.com/office/drawing/2014/main" val="10000"/>
                  </a:ext>
                </a:extLst>
              </a:tr>
              <a:tr h="1501200">
                <a:tc>
                  <a:txBody>
                    <a:bodyPr/>
                    <a:lstStyle/>
                    <a:p>
                      <a:pPr algn="ctr" defTabSz="914400">
                        <a:lnSpc>
                          <a:spcPct val="100000"/>
                        </a:lnSpc>
                      </a:pPr>
                      <a:r>
                        <a:rPr lang="en-IN" sz="3200" b="1" strike="noStrike" spc="-1">
                          <a:solidFill>
                            <a:schemeClr val="dk1"/>
                          </a:solidFill>
                          <a:latin typeface="Calibri"/>
                        </a:rPr>
                        <a:t>1)</a:t>
                      </a:r>
                      <a:endParaRPr lang="en-IN" sz="3200" b="0" strike="noStrike" spc="-1">
                        <a:solidFill>
                          <a:srgbClr val="FFFFFF"/>
                        </a:solidFill>
                        <a:latin typeface="Arial"/>
                      </a:endParaRPr>
                    </a:p>
                  </a:txBody>
                  <a:tcPr anchor="ct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SPRED OVER A SMALL AREA</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SPREAD OVER A VERY LARGE AREA</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extLst>
                  <a:ext uri="{0D108BD9-81ED-4DB2-BD59-A6C34878D82A}">
                    <a16:rowId xmlns:a16="http://schemas.microsoft.com/office/drawing/2014/main" val="10001"/>
                  </a:ext>
                </a:extLst>
              </a:tr>
              <a:tr h="1501200">
                <a:tc>
                  <a:txBody>
                    <a:bodyPr/>
                    <a:lstStyle/>
                    <a:p>
                      <a:pPr algn="ctr" defTabSz="914400">
                        <a:lnSpc>
                          <a:spcPct val="100000"/>
                        </a:lnSpc>
                      </a:pPr>
                      <a:r>
                        <a:rPr lang="en-IN" sz="3200" b="1" strike="noStrike" spc="-1">
                          <a:solidFill>
                            <a:schemeClr val="dk1"/>
                          </a:solidFill>
                          <a:latin typeface="Calibri"/>
                        </a:rPr>
                        <a:t>2)</a:t>
                      </a:r>
                      <a:endParaRPr lang="en-IN" sz="3200" b="0" strike="noStrike" spc="-1">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lstStyle/>
                    <a:p>
                      <a:pPr defTabSz="914400">
                        <a:lnSpc>
                          <a:spcPct val="100000"/>
                        </a:lnSpc>
                      </a:pPr>
                      <a:r>
                        <a:rPr lang="en-IN" sz="3200" b="1" strike="noStrike" spc="-1">
                          <a:solidFill>
                            <a:schemeClr val="dk1"/>
                          </a:solidFill>
                          <a:latin typeface="Calibri"/>
                        </a:rPr>
                        <a:t>IT IS USUALLY COSTS LESS TO SET IT UP</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lstStyle/>
                    <a:p>
                      <a:pPr defTabSz="914400">
                        <a:lnSpc>
                          <a:spcPct val="100000"/>
                        </a:lnSpc>
                      </a:pPr>
                      <a:r>
                        <a:rPr lang="en-IN" sz="3200" b="1" strike="noStrike" spc="-1">
                          <a:solidFill>
                            <a:schemeClr val="dk1"/>
                          </a:solidFill>
                          <a:latin typeface="Calibri"/>
                        </a:rPr>
                        <a:t>IT COSTS  HIGHER TO SET IT UP</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extLst>
                  <a:ext uri="{0D108BD9-81ED-4DB2-BD59-A6C34878D82A}">
                    <a16:rowId xmlns:a16="http://schemas.microsoft.com/office/drawing/2014/main" val="10002"/>
                  </a:ext>
                </a:extLst>
              </a:tr>
              <a:tr h="1393920">
                <a:tc>
                  <a:txBody>
                    <a:bodyPr/>
                    <a:lstStyle/>
                    <a:p>
                      <a:pPr algn="ctr" defTabSz="914400">
                        <a:lnSpc>
                          <a:spcPct val="100000"/>
                        </a:lnSpc>
                      </a:pPr>
                      <a:r>
                        <a:rPr lang="en-IN" sz="3200" b="1" strike="noStrike" spc="-1">
                          <a:solidFill>
                            <a:schemeClr val="dk1"/>
                          </a:solidFill>
                          <a:latin typeface="Calibri"/>
                        </a:rPr>
                        <a:t>3)</a:t>
                      </a:r>
                      <a:endParaRPr lang="en-IN" sz="3200" b="0" strike="noStrike" spc="-1">
                        <a:solidFill>
                          <a:srgbClr val="FFFFFF"/>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USUALLY A SINGLE NETWORK</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USUALLY A NETWORK OF MANY NETWORK</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3"/>
          <p:cNvSpPr/>
          <p:nvPr/>
        </p:nvSpPr>
        <p:spPr>
          <a:xfrm>
            <a:off x="642960" y="271476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714240" y="234360"/>
            <a:ext cx="7643160" cy="90792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600" b="1" strike="noStrike" spc="-1">
                <a:solidFill>
                  <a:schemeClr val="lt1"/>
                </a:solidFill>
                <a:latin typeface="Calibri"/>
              </a:rPr>
              <a:t>INTRODUCTION</a:t>
            </a:r>
            <a:endParaRPr lang="en-IN" sz="3600" b="0" strike="noStrike" spc="-1">
              <a:solidFill>
                <a:srgbClr val="FFFFFF"/>
              </a:solidFill>
              <a:latin typeface="Arial"/>
            </a:endParaRPr>
          </a:p>
        </p:txBody>
      </p:sp>
      <p:sp>
        <p:nvSpPr>
          <p:cNvPr id="67" name="Rectangle 4"/>
          <p:cNvSpPr/>
          <p:nvPr/>
        </p:nvSpPr>
        <p:spPr>
          <a:xfrm>
            <a:off x="214200" y="1845000"/>
            <a:ext cx="8424360" cy="496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gn="just" defTabSz="914400">
              <a:lnSpc>
                <a:spcPct val="100000"/>
              </a:lnSpc>
            </a:pPr>
            <a:r>
              <a:rPr lang="en-IN" sz="3200" b="1" strike="noStrike" spc="-1">
                <a:solidFill>
                  <a:srgbClr val="FF0000"/>
                </a:solidFill>
                <a:latin typeface="Calibri"/>
              </a:rPr>
              <a:t>What is Computer Network?</a:t>
            </a:r>
            <a:endParaRPr lang="en-IN" sz="3200" b="0" strike="noStrike" spc="-1">
              <a:solidFill>
                <a:srgbClr val="000000"/>
              </a:solidFill>
              <a:latin typeface="Arial"/>
            </a:endParaRPr>
          </a:p>
          <a:p>
            <a:pPr marL="457200" algn="just" defTabSz="914400">
              <a:lnSpc>
                <a:spcPct val="100000"/>
              </a:lnSpc>
            </a:pPr>
            <a:r>
              <a:rPr lang="en-IN" sz="3200" b="1" strike="noStrike" spc="-1">
                <a:solidFill>
                  <a:schemeClr val="dk1"/>
                </a:solidFill>
                <a:latin typeface="Calibri"/>
              </a:rPr>
              <a:t>			A computer network is a set of computers connected together for the purpose of sharing resources. The most common resource shared today is connection to the Internet. Other shared resources can include a printer or a file server. The Internet itself can be considered a computer network</a:t>
            </a:r>
            <a:endParaRPr lang="en-IN" sz="32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0200"/>
            <a:ext cx="8228880" cy="27568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Another parameter based on which you can classify networks is the role played by network computers in the network operations on basis , there are 2 types of networks:</a:t>
            </a:r>
            <a:endParaRPr lang="en-IN" sz="3200" b="0" strike="noStrike" spc="-1">
              <a:solidFill>
                <a:srgbClr val="000000"/>
              </a:solidFill>
              <a:latin typeface="Arial"/>
            </a:endParaRPr>
          </a:p>
        </p:txBody>
      </p:sp>
      <p:sp>
        <p:nvSpPr>
          <p:cNvPr id="198" name="Rectangle 3"/>
          <p:cNvSpPr/>
          <p:nvPr/>
        </p:nvSpPr>
        <p:spPr>
          <a:xfrm>
            <a:off x="500040" y="42876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
        <p:nvSpPr>
          <p:cNvPr id="199" name="Rectangle 4"/>
          <p:cNvSpPr/>
          <p:nvPr/>
        </p:nvSpPr>
        <p:spPr>
          <a:xfrm>
            <a:off x="714240" y="4214880"/>
            <a:ext cx="800028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  PEER TO PEER NETWORKS</a:t>
            </a:r>
            <a:endParaRPr lang="en-IN" sz="3200" b="0" strike="noStrike" spc="-1">
              <a:solidFill>
                <a:srgbClr val="FFFFFF"/>
              </a:solidFill>
              <a:latin typeface="Arial"/>
            </a:endParaRPr>
          </a:p>
        </p:txBody>
      </p:sp>
      <p:sp>
        <p:nvSpPr>
          <p:cNvPr id="200" name="Rectangle 5"/>
          <p:cNvSpPr/>
          <p:nvPr/>
        </p:nvSpPr>
        <p:spPr>
          <a:xfrm>
            <a:off x="714240" y="5357880"/>
            <a:ext cx="800028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II) CLIENT / SERVER NETWORKS</a:t>
            </a:r>
            <a:endParaRPr lang="en-IN" sz="3200" b="0" strike="noStrike" spc="-1">
              <a:solidFill>
                <a:srgbClr val="FFFFFF"/>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3"/>
          <p:cNvSpPr/>
          <p:nvPr/>
        </p:nvSpPr>
        <p:spPr>
          <a:xfrm>
            <a:off x="1214280" y="3521160"/>
            <a:ext cx="707148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
        <p:nvSpPr>
          <p:cNvPr id="202" name="Rectangle 5"/>
          <p:cNvSpPr/>
          <p:nvPr/>
        </p:nvSpPr>
        <p:spPr>
          <a:xfrm>
            <a:off x="714240" y="214308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pic>
        <p:nvPicPr>
          <p:cNvPr id="204" name="Picture 2" descr="C:\Users\AdmOfficer\Desktop\peer to peer.jpg"/>
          <p:cNvPicPr/>
          <p:nvPr/>
        </p:nvPicPr>
        <p:blipFill>
          <a:blip r:embed="rId3"/>
          <a:stretch/>
        </p:blipFill>
        <p:spPr>
          <a:xfrm>
            <a:off x="1214280" y="1571760"/>
            <a:ext cx="6666840" cy="47044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5555"/>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P2P network literally implements the meaning word Peer (ex : Each computer on P2P network is equal) , that is each computer can play a role of a client or a server.</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 computer that serve on P2P computers are often termed as non-dedicated servers </a:t>
            </a:r>
            <a:endParaRPr lang="en-IN" sz="3200" b="0" strike="noStrike" spc="-1">
              <a:solidFill>
                <a:srgbClr val="000000"/>
              </a:solidFill>
              <a:latin typeface="Arial"/>
            </a:endParaRPr>
          </a:p>
          <a:p>
            <a:pPr marL="343080" indent="0" defTabSz="914400">
              <a:lnSpc>
                <a:spcPct val="100000"/>
              </a:lnSpc>
              <a:spcBef>
                <a:spcPts val="641"/>
              </a:spcBef>
              <a:buNone/>
              <a:tabLst>
                <a:tab pos="0" algn="l"/>
              </a:tabLst>
            </a:pPr>
            <a:r>
              <a:rPr lang="en-IN" sz="3200" b="1" strike="noStrike" spc="-1">
                <a:solidFill>
                  <a:schemeClr val="dk1"/>
                </a:solidFill>
                <a:latin typeface="Calibri"/>
              </a:rPr>
              <a:t>                                                              Contd….</a:t>
            </a:r>
            <a:endParaRPr lang="en-IN" sz="3200" b="0" strike="noStrike" spc="-1">
              <a:solidFill>
                <a:srgbClr val="000000"/>
              </a:solidFill>
              <a:latin typeface="Arial"/>
            </a:endParaRPr>
          </a:p>
        </p:txBody>
      </p:sp>
      <p:sp>
        <p:nvSpPr>
          <p:cNvPr id="206"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428760" y="1332720"/>
            <a:ext cx="8228880" cy="5238720"/>
          </a:xfrm>
          <a:prstGeom prst="rect">
            <a:avLst/>
          </a:prstGeom>
          <a:noFill/>
          <a:ln w="0">
            <a:noFill/>
          </a:ln>
        </p:spPr>
        <p:txBody>
          <a:bodyPr lIns="91440" tIns="45720" rIns="91440" bIns="45720" anchor="t">
            <a:normAutofit fontScale="96666" lnSpcReduction="10000"/>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(P2P) networks are popular as home networks and for use in small companies as  they are inexpensive and easy to install ,but they are limited scope and are difficult to secure.</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On small networks , workstation that can double up as a server is known as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NON-DEDICATDED SERVER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Non–Dedicated Server can shuttle b\w client as well as server role.</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Small networks that are using such a servers are known as P2P networks.                               </a:t>
            </a:r>
            <a:endParaRPr lang="en-IN" sz="2800" b="0" strike="noStrike" spc="-1">
              <a:solidFill>
                <a:srgbClr val="000000"/>
              </a:solidFill>
              <a:latin typeface="Arial"/>
            </a:endParaRPr>
          </a:p>
        </p:txBody>
      </p:sp>
      <p:sp>
        <p:nvSpPr>
          <p:cNvPr id="208"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5"/>
          <p:cNvSpPr/>
          <p:nvPr/>
        </p:nvSpPr>
        <p:spPr>
          <a:xfrm>
            <a:off x="1000080" y="335772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
        <p:nvSpPr>
          <p:cNvPr id="210" name="Rectangle 6"/>
          <p:cNvSpPr/>
          <p:nvPr/>
        </p:nvSpPr>
        <p:spPr>
          <a:xfrm>
            <a:off x="714240" y="214308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pic>
        <p:nvPicPr>
          <p:cNvPr id="212" name="Picture 2" descr="C:\Users\AdmOfficer\Desktop\1200px-Client-server-model.svg.png"/>
          <p:cNvPicPr/>
          <p:nvPr/>
        </p:nvPicPr>
        <p:blipFill>
          <a:blip r:embed="rId2"/>
          <a:stretch/>
        </p:blipFill>
        <p:spPr>
          <a:xfrm>
            <a:off x="428760" y="1428840"/>
            <a:ext cx="8095680" cy="485712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p:nvPr>
        </p:nvSpPr>
        <p:spPr>
          <a:xfrm>
            <a:off x="457200" y="1600200"/>
            <a:ext cx="8228880" cy="499644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Unlike P2P networks , bigger networks prefer to have  centralised control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They do this by clearing designations servers and clients such networks are called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CLIENT-SERVER NETWORKS (or)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MASTER-SLAVE NETWORKS.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On bigger network installation , there is a computer reserved for the server’s job and its only job is to help workstations access the data, software , hardware resources .                                       </a:t>
            </a: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14"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p:nvPr>
        </p:nvSpPr>
        <p:spPr>
          <a:xfrm>
            <a:off x="428760" y="2071800"/>
            <a:ext cx="8228880" cy="3879720"/>
          </a:xfrm>
          <a:prstGeom prst="rect">
            <a:avLst/>
          </a:prstGeom>
          <a:noFill/>
          <a:ln w="0">
            <a:noFill/>
          </a:ln>
        </p:spPr>
        <p:txBody>
          <a:bodyPr lIns="91440" tIns="45720" rIns="91440" bIns="45720" anchor="t">
            <a:normAutofit fontScale="93333"/>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It does not double up as workstation and such servers is known as dedicated servers.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Dedicated servers operates solely as a server on a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For ex : There may be a server exclusively for serving files – related requests like storing files  deciding about their access privileges &amp; regulating the amount of space allowed for each server.</a:t>
            </a:r>
            <a:endParaRPr lang="en-IN" sz="2800" b="0" strike="noStrike" spc="-1">
              <a:solidFill>
                <a:srgbClr val="000000"/>
              </a:solidFill>
              <a:latin typeface="Arial"/>
            </a:endParaRPr>
          </a:p>
        </p:txBody>
      </p:sp>
      <p:sp>
        <p:nvSpPr>
          <p:cNvPr id="216"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
          <p:cNvSpPr/>
          <p:nvPr/>
        </p:nvSpPr>
        <p:spPr>
          <a:xfrm>
            <a:off x="500040" y="285732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57120" y="2781000"/>
            <a:ext cx="8429040" cy="861840"/>
          </a:xfrm>
          <a:prstGeom prst="rect">
            <a:avLst/>
          </a:prstGeom>
          <a:solidFill>
            <a:schemeClr val="accent5"/>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fontScale="91111"/>
          </a:bodyPr>
          <a:lstStyle/>
          <a:p>
            <a:pPr marL="514440" indent="-514440" algn="ctr" defTabSz="914400">
              <a:lnSpc>
                <a:spcPct val="100000"/>
              </a:lnSpc>
              <a:buNone/>
              <a:tabLst>
                <a:tab pos="0" algn="l"/>
              </a:tabLst>
            </a:pPr>
            <a:r>
              <a:rPr lang="en-IN" sz="3600" b="1" strike="noStrike" spc="-1">
                <a:solidFill>
                  <a:schemeClr val="lt1"/>
                </a:solidFill>
                <a:latin typeface="Calibri"/>
              </a:rPr>
              <a:t>ADVANTAGES OF COMPUTER NETWORK</a:t>
            </a:r>
            <a:endParaRPr lang="en-IN" sz="3600" b="0" strike="noStrike" spc="-1">
              <a:solidFill>
                <a:srgbClr val="FFFFFF"/>
              </a:solidFill>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19" name="Table 4"/>
          <p:cNvGraphicFramePr/>
          <p:nvPr/>
        </p:nvGraphicFramePr>
        <p:xfrm>
          <a:off x="285840" y="2214720"/>
          <a:ext cx="8499960" cy="5729040"/>
        </p:xfrm>
        <a:graphic>
          <a:graphicData uri="http://schemas.openxmlformats.org/drawingml/2006/table">
            <a:tbl>
              <a:tblPr/>
              <a:tblGrid>
                <a:gridCol w="1647360">
                  <a:extLst>
                    <a:ext uri="{9D8B030D-6E8A-4147-A177-3AD203B41FA5}">
                      <a16:colId xmlns:a16="http://schemas.microsoft.com/office/drawing/2014/main" val="20000"/>
                    </a:ext>
                  </a:extLst>
                </a:gridCol>
                <a:gridCol w="3445920">
                  <a:extLst>
                    <a:ext uri="{9D8B030D-6E8A-4147-A177-3AD203B41FA5}">
                      <a16:colId xmlns:a16="http://schemas.microsoft.com/office/drawing/2014/main" val="20001"/>
                    </a:ext>
                  </a:extLst>
                </a:gridCol>
                <a:gridCol w="3407040">
                  <a:extLst>
                    <a:ext uri="{9D8B030D-6E8A-4147-A177-3AD203B41FA5}">
                      <a16:colId xmlns:a16="http://schemas.microsoft.com/office/drawing/2014/main" val="20002"/>
                    </a:ext>
                  </a:extLst>
                </a:gridCol>
              </a:tblGrid>
              <a:tr h="71424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757080">
                <a:tc>
                  <a:txBody>
                    <a:bodyPr/>
                    <a:lstStyle/>
                    <a:p>
                      <a:pPr defTabSz="914400">
                        <a:lnSpc>
                          <a:spcPct val="100000"/>
                        </a:lnSpc>
                      </a:pPr>
                      <a:r>
                        <a:rPr lang="en-IN" sz="2800" b="1" strike="noStrike" spc="-1">
                          <a:solidFill>
                            <a:schemeClr val="dk1"/>
                          </a:solidFill>
                          <a:latin typeface="Calibri"/>
                        </a:rPr>
                        <a:t>SECURITY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The server controls security of network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No central control over security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r h="1045800">
                <a:tc>
                  <a:txBody>
                    <a:bodyPr/>
                    <a:lstStyle/>
                    <a:p>
                      <a:pPr defTabSz="914400">
                        <a:lnSpc>
                          <a:spcPct val="100000"/>
                        </a:lnSpc>
                      </a:pPr>
                      <a:r>
                        <a:rPr lang="en-IN" sz="2800" b="1" strike="noStrike" spc="-1">
                          <a:solidFill>
                            <a:schemeClr val="dk1"/>
                          </a:solidFill>
                          <a:latin typeface="Calibri"/>
                        </a:rPr>
                        <a:t>MANAGEMENT</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The server manages the network .</a:t>
                      </a:r>
                      <a:endParaRPr lang="en-IN" sz="2800" b="0" strike="noStrike" spc="-1">
                        <a:solidFill>
                          <a:srgbClr val="000000"/>
                        </a:solidFill>
                        <a:latin typeface="Arial"/>
                      </a:endParaRPr>
                    </a:p>
                    <a:p>
                      <a:pPr defTabSz="914400">
                        <a:lnSpc>
                          <a:spcPct val="100000"/>
                        </a:lnSpc>
                      </a:pPr>
                      <a:r>
                        <a:rPr lang="en-IN" sz="2800" b="1" strike="noStrike" spc="-1">
                          <a:solidFill>
                            <a:schemeClr val="dk1"/>
                          </a:solidFill>
                          <a:latin typeface="Calibri"/>
                        </a:rPr>
                        <a:t>Needs a  dedicated team of people to manage the server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No central  control over the network .</a:t>
                      </a:r>
                      <a:endParaRPr lang="en-IN" sz="2800" b="0" strike="noStrike" spc="-1">
                        <a:solidFill>
                          <a:srgbClr val="000000"/>
                        </a:solidFill>
                        <a:latin typeface="Arial"/>
                      </a:endParaRPr>
                    </a:p>
                    <a:p>
                      <a:pPr defTabSz="914400">
                        <a:lnSpc>
                          <a:spcPct val="100000"/>
                        </a:lnSpc>
                      </a:pPr>
                      <a:r>
                        <a:rPr lang="en-IN" sz="2800" b="1" strike="noStrike" spc="-1">
                          <a:solidFill>
                            <a:schemeClr val="dk1"/>
                          </a:solidFill>
                          <a:latin typeface="Calibri"/>
                        </a:rPr>
                        <a:t>Any one can set up.</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21" name="Table 4"/>
          <p:cNvGraphicFramePr/>
          <p:nvPr/>
        </p:nvGraphicFramePr>
        <p:xfrm>
          <a:off x="214200" y="2000160"/>
          <a:ext cx="8499960" cy="3082320"/>
        </p:xfrm>
        <a:graphic>
          <a:graphicData uri="http://schemas.openxmlformats.org/drawingml/2006/table">
            <a:tbl>
              <a:tblPr/>
              <a:tblGrid>
                <a:gridCol w="2714400">
                  <a:extLst>
                    <a:ext uri="{9D8B030D-6E8A-4147-A177-3AD203B41FA5}">
                      <a16:colId xmlns:a16="http://schemas.microsoft.com/office/drawing/2014/main" val="20000"/>
                    </a:ext>
                  </a:extLst>
                </a:gridCol>
                <a:gridCol w="2571480">
                  <a:extLst>
                    <a:ext uri="{9D8B030D-6E8A-4147-A177-3AD203B41FA5}">
                      <a16:colId xmlns:a16="http://schemas.microsoft.com/office/drawing/2014/main" val="20001"/>
                    </a:ext>
                  </a:extLst>
                </a:gridCol>
                <a:gridCol w="3214440">
                  <a:extLst>
                    <a:ext uri="{9D8B030D-6E8A-4147-A177-3AD203B41FA5}">
                      <a16:colId xmlns:a16="http://schemas.microsoft.com/office/drawing/2014/main" val="20002"/>
                    </a:ext>
                  </a:extLst>
                </a:gridCol>
              </a:tblGrid>
              <a:tr h="75708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1045800">
                <a:tc>
                  <a:txBody>
                    <a:bodyPr/>
                    <a:lstStyle/>
                    <a:p>
                      <a:pPr defTabSz="914400">
                        <a:lnSpc>
                          <a:spcPct val="100000"/>
                        </a:lnSpc>
                      </a:pPr>
                      <a:r>
                        <a:rPr lang="en-IN" sz="2800" b="1" strike="noStrike" spc="-1">
                          <a:solidFill>
                            <a:schemeClr val="dk1"/>
                          </a:solidFill>
                          <a:latin typeface="Calibri"/>
                        </a:rPr>
                        <a:t>DEPENDENCY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algn="just" defTabSz="914400">
                        <a:lnSpc>
                          <a:spcPct val="100000"/>
                        </a:lnSpc>
                      </a:pPr>
                      <a:r>
                        <a:rPr lang="en-IN" sz="2800" b="1" strike="noStrike" spc="-1">
                          <a:solidFill>
                            <a:schemeClr val="dk1"/>
                          </a:solidFill>
                          <a:latin typeface="Calibri"/>
                        </a:rPr>
                        <a:t>Clients are depend on the servers.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algn="just" defTabSz="914400">
                        <a:lnSpc>
                          <a:spcPct val="100000"/>
                        </a:lnSpc>
                      </a:pPr>
                      <a:r>
                        <a:rPr lang="en-IN" sz="2800" b="1" strike="noStrike" spc="-1">
                          <a:solidFill>
                            <a:schemeClr val="dk1"/>
                          </a:solidFill>
                          <a:latin typeface="Calibri"/>
                        </a:rPr>
                        <a:t>Clients are not depend on central</a:t>
                      </a:r>
                      <a:endParaRPr lang="en-IN" sz="2800" b="0" strike="noStrike" spc="-1">
                        <a:solidFill>
                          <a:srgbClr val="000000"/>
                        </a:solidFill>
                        <a:latin typeface="Arial"/>
                      </a:endParaRPr>
                    </a:p>
                    <a:p>
                      <a:pPr algn="just" defTabSz="914400">
                        <a:lnSpc>
                          <a:spcPct val="100000"/>
                        </a:lnSpc>
                      </a:pPr>
                      <a:r>
                        <a:rPr lang="en-IN" sz="2800" b="1" strike="noStrike" spc="-1">
                          <a:solidFill>
                            <a:schemeClr val="dk1"/>
                          </a:solidFill>
                          <a:latin typeface="Calibri"/>
                        </a:rPr>
                        <a:t>servers.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23" name="Table 4"/>
          <p:cNvGraphicFramePr/>
          <p:nvPr/>
        </p:nvGraphicFramePr>
        <p:xfrm>
          <a:off x="214200" y="1643040"/>
          <a:ext cx="8642880" cy="6738120"/>
        </p:xfrm>
        <a:graphic>
          <a:graphicData uri="http://schemas.openxmlformats.org/drawingml/2006/table">
            <a:tbl>
              <a:tblPr/>
              <a:tblGrid>
                <a:gridCol w="2571480">
                  <a:extLst>
                    <a:ext uri="{9D8B030D-6E8A-4147-A177-3AD203B41FA5}">
                      <a16:colId xmlns:a16="http://schemas.microsoft.com/office/drawing/2014/main" val="20000"/>
                    </a:ext>
                  </a:extLst>
                </a:gridCol>
                <a:gridCol w="3000240">
                  <a:extLst>
                    <a:ext uri="{9D8B030D-6E8A-4147-A177-3AD203B41FA5}">
                      <a16:colId xmlns:a16="http://schemas.microsoft.com/office/drawing/2014/main" val="20001"/>
                    </a:ext>
                  </a:extLst>
                </a:gridCol>
                <a:gridCol w="3071520">
                  <a:extLst>
                    <a:ext uri="{9D8B030D-6E8A-4147-A177-3AD203B41FA5}">
                      <a16:colId xmlns:a16="http://schemas.microsoft.com/office/drawing/2014/main" val="20002"/>
                    </a:ext>
                  </a:extLst>
                </a:gridCol>
              </a:tblGrid>
              <a:tr h="75708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1045800">
                <a:tc>
                  <a:txBody>
                    <a:bodyPr/>
                    <a:lstStyle/>
                    <a:p>
                      <a:pPr defTabSz="914400">
                        <a:lnSpc>
                          <a:spcPct val="100000"/>
                        </a:lnSpc>
                      </a:pPr>
                      <a:r>
                        <a:rPr lang="en-IN" sz="2800" b="1" strike="noStrike" spc="-1">
                          <a:solidFill>
                            <a:schemeClr val="dk1"/>
                          </a:solidFill>
                          <a:latin typeface="Calibri"/>
                        </a:rPr>
                        <a:t>PERFORMANCE</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The server can be upgraded to be made more powerful to cope with high demand.</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If machines  on the network are slow they will slow down other machines.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r h="1045800">
                <a:tc>
                  <a:txBody>
                    <a:bodyPr/>
                    <a:lstStyle/>
                    <a:p>
                      <a:pPr defTabSz="914400">
                        <a:lnSpc>
                          <a:spcPct val="100000"/>
                        </a:lnSpc>
                      </a:pPr>
                      <a:r>
                        <a:rPr lang="en-IN" sz="2800" b="1" strike="noStrike" spc="-1">
                          <a:solidFill>
                            <a:schemeClr val="dk1"/>
                          </a:solidFill>
                          <a:latin typeface="Calibri"/>
                        </a:rPr>
                        <a:t>BACKUPS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Data is all  backed  up on the main server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Each computer has to be backed up Data can easily be deleted by users .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extLst>
                  <a:ext uri="{0D108BD9-81ED-4DB2-BD59-A6C34878D82A}">
                    <a16:rowId xmlns:a16="http://schemas.microsoft.com/office/drawing/2014/main" val="10002"/>
                  </a:ext>
                </a:extLst>
              </a:tr>
            </a:tbl>
          </a:graphicData>
        </a:graphic>
      </p:graphicFrame>
      <p:cxnSp>
        <p:nvCxnSpPr>
          <p:cNvPr id="224" name="Straight Connector 7"/>
          <p:cNvCxnSpPr/>
          <p:nvPr/>
        </p:nvCxnSpPr>
        <p:spPr>
          <a:xfrm>
            <a:off x="5436000" y="1556640"/>
            <a:ext cx="720" cy="432720"/>
          </a:xfrm>
          <a:prstGeom prst="straightConnector1">
            <a:avLst/>
          </a:prstGeom>
          <a:ln w="0">
            <a:solidFill>
              <a:srgbClr val="4A7EBB"/>
            </a:solidFill>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600200"/>
            <a:ext cx="8400240" cy="3042360"/>
          </a:xfrm>
          <a:prstGeom prst="rect">
            <a:avLst/>
          </a:prstGeom>
          <a:noFill/>
          <a:ln w="0">
            <a:noFill/>
          </a:ln>
        </p:spPr>
        <p:txBody>
          <a:bodyPr lIns="91440" tIns="45720" rIns="91440" bIns="45720" anchor="t">
            <a:normAutofit fontScale="96666"/>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Computer networks are formed when computers are connected with one and other . The connections among the hosts are established using specific communication media.</a:t>
            </a:r>
            <a:endParaRPr lang="en-IN" sz="2800" b="0" strike="noStrike" spc="-1">
              <a:solidFill>
                <a:srgbClr val="000000"/>
              </a:solidFill>
              <a:latin typeface="Arial"/>
            </a:endParaRPr>
          </a:p>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The computer networks can be categorized as these:</a:t>
            </a:r>
            <a:endParaRPr lang="en-IN" sz="2800" b="0" strike="noStrike" spc="-1">
              <a:solidFill>
                <a:srgbClr val="000000"/>
              </a:solidFill>
              <a:latin typeface="Arial"/>
            </a:endParaRPr>
          </a:p>
        </p:txBody>
      </p:sp>
      <p:sp>
        <p:nvSpPr>
          <p:cNvPr id="226" name="Rectangle 3"/>
          <p:cNvSpPr/>
          <p:nvPr/>
        </p:nvSpPr>
        <p:spPr>
          <a:xfrm>
            <a:off x="285840" y="35712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
        <p:nvSpPr>
          <p:cNvPr id="227" name="Rectangle 4"/>
          <p:cNvSpPr/>
          <p:nvPr/>
        </p:nvSpPr>
        <p:spPr>
          <a:xfrm>
            <a:off x="928800" y="4500720"/>
            <a:ext cx="671436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1.	WIRED COMPUTER NETWORKS</a:t>
            </a:r>
            <a:endParaRPr lang="en-IN" sz="2800" b="0" strike="noStrike" spc="-1">
              <a:solidFill>
                <a:srgbClr val="000000"/>
              </a:solidFill>
              <a:latin typeface="Arial"/>
            </a:endParaRPr>
          </a:p>
        </p:txBody>
      </p:sp>
      <p:sp>
        <p:nvSpPr>
          <p:cNvPr id="228" name="Rectangle 5"/>
          <p:cNvSpPr/>
          <p:nvPr/>
        </p:nvSpPr>
        <p:spPr>
          <a:xfrm>
            <a:off x="928800" y="5643720"/>
            <a:ext cx="671436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COMPUTER NETWORKS</a:t>
            </a:r>
            <a:endParaRPr lang="en-IN" sz="2800" b="0" strike="noStrike" spc="-1">
              <a:solidFill>
                <a:srgbClr val="FFFFFF"/>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1"/>
          <p:cNvSpPr/>
          <p:nvPr/>
        </p:nvSpPr>
        <p:spPr>
          <a:xfrm>
            <a:off x="785880" y="300024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	WIRED COMPUTER NETWORK </a:t>
            </a:r>
            <a:endParaRPr lang="en-IN" sz="3200" b="0" strike="noStrike" spc="-1">
              <a:solidFill>
                <a:srgbClr val="FFFFFF"/>
              </a:solidFill>
              <a:latin typeface="Arial"/>
            </a:endParaRPr>
          </a:p>
        </p:txBody>
      </p:sp>
      <p:sp>
        <p:nvSpPr>
          <p:cNvPr id="230" name="Rectangle 4"/>
          <p:cNvSpPr/>
          <p:nvPr/>
        </p:nvSpPr>
        <p:spPr>
          <a:xfrm>
            <a:off x="285840" y="178596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p:nvPr>
        </p:nvSpPr>
        <p:spPr>
          <a:xfrm>
            <a:off x="285840" y="1857240"/>
            <a:ext cx="8571960" cy="428544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As clear by name in wired computer networks , the host and other devices are interconnected through wiring or cables. Most wired computer networks are of LAN type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Although , there are wireless LAN’s too and there are bigger networks that used wireless medias too.</a:t>
            </a:r>
            <a:endParaRPr lang="en-IN" sz="2800" b="0" strike="noStrike" spc="-1">
              <a:solidFill>
                <a:srgbClr val="000000"/>
              </a:solidFill>
              <a:latin typeface="Arial"/>
            </a:endParaRPr>
          </a:p>
          <a:p>
            <a:pPr marL="343080" indent="-343080" algn="r" defTabSz="914400">
              <a:lnSpc>
                <a:spcPct val="100000"/>
              </a:lnSpc>
              <a:spcBef>
                <a:spcPts val="561"/>
              </a:spcBef>
              <a:buNone/>
              <a:tabLst>
                <a:tab pos="0" algn="l"/>
              </a:tabLst>
            </a:pPr>
            <a:endParaRPr lang="en-IN" sz="2800" b="0" strike="noStrike" spc="-1">
              <a:solidFill>
                <a:srgbClr val="000000"/>
              </a:solidFill>
              <a:latin typeface="Arial"/>
            </a:endParaRPr>
          </a:p>
          <a:p>
            <a:pPr marL="343080" indent="-343080" algn="r" defTabSz="914400">
              <a:lnSpc>
                <a:spcPct val="100000"/>
              </a:lnSpc>
              <a:spcBef>
                <a:spcPts val="561"/>
              </a:spcBef>
              <a:buNone/>
              <a:tabLst>
                <a:tab pos="0" algn="l"/>
              </a:tabLst>
            </a:pP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32" name="Rectangle 1"/>
          <p:cNvSpPr/>
          <p:nvPr/>
        </p:nvSpPr>
        <p:spPr>
          <a:xfrm>
            <a:off x="857160" y="35712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WIRED COMPUTER NETWORK </a:t>
            </a:r>
            <a:endParaRPr lang="en-IN" sz="3200" b="0" strike="noStrike" spc="-1">
              <a:solidFill>
                <a:srgbClr val="FFFFFF"/>
              </a:solidFill>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p:nvPr>
        </p:nvSpPr>
        <p:spPr>
          <a:xfrm>
            <a:off x="285840" y="1428840"/>
            <a:ext cx="8571960" cy="1713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Commonly used cables in wired networks are one of the following three types:</a:t>
            </a:r>
            <a:endParaRPr lang="en-IN" sz="2800" b="0" strike="noStrike" spc="-1">
              <a:solidFill>
                <a:srgbClr val="000000"/>
              </a:solidFill>
              <a:latin typeface="Arial"/>
            </a:endParaRPr>
          </a:p>
        </p:txBody>
      </p:sp>
      <p:sp>
        <p:nvSpPr>
          <p:cNvPr id="234" name="Rectangle 1"/>
          <p:cNvSpPr/>
          <p:nvPr/>
        </p:nvSpPr>
        <p:spPr>
          <a:xfrm>
            <a:off x="857160" y="35712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WIRED COMPUTER NETWORK </a:t>
            </a:r>
            <a:endParaRPr lang="en-IN" sz="3200" b="0" strike="noStrike" spc="-1">
              <a:solidFill>
                <a:srgbClr val="FFFFFF"/>
              </a:solidFill>
              <a:latin typeface="Arial"/>
            </a:endParaRPr>
          </a:p>
        </p:txBody>
      </p:sp>
      <p:sp>
        <p:nvSpPr>
          <p:cNvPr id="235" name="Rectangle 3"/>
          <p:cNvSpPr/>
          <p:nvPr/>
        </p:nvSpPr>
        <p:spPr>
          <a:xfrm>
            <a:off x="1071360" y="3429000"/>
            <a:ext cx="742896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 A)	TWISTED PAIR CABLE</a:t>
            </a:r>
            <a:endParaRPr lang="en-IN" sz="3200" b="0" strike="noStrike" spc="-1">
              <a:solidFill>
                <a:srgbClr val="000000"/>
              </a:solidFill>
              <a:latin typeface="Arial"/>
            </a:endParaRPr>
          </a:p>
        </p:txBody>
      </p:sp>
      <p:sp>
        <p:nvSpPr>
          <p:cNvPr id="236" name="Rectangle 4"/>
          <p:cNvSpPr/>
          <p:nvPr/>
        </p:nvSpPr>
        <p:spPr>
          <a:xfrm>
            <a:off x="1143000" y="4286160"/>
            <a:ext cx="742896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
        <p:nvSpPr>
          <p:cNvPr id="237" name="Rectangle 5"/>
          <p:cNvSpPr/>
          <p:nvPr/>
        </p:nvSpPr>
        <p:spPr>
          <a:xfrm>
            <a:off x="1143000" y="5143680"/>
            <a:ext cx="7500240" cy="6422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C)FIBRE OPTIC CABLE (OPTIC FIBRE CABLE).</a:t>
            </a:r>
            <a:endParaRPr lang="en-IN" sz="3200" b="0" strike="noStrike" spc="-1">
              <a:solidFill>
                <a:srgbClr val="FFFFFF"/>
              </a:solid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3"/>
          <p:cNvSpPr/>
          <p:nvPr/>
        </p:nvSpPr>
        <p:spPr>
          <a:xfrm>
            <a:off x="714240" y="2428920"/>
            <a:ext cx="77144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39" name="Rectangle 4"/>
          <p:cNvSpPr/>
          <p:nvPr/>
        </p:nvSpPr>
        <p:spPr>
          <a:xfrm>
            <a:off x="1357200" y="3643200"/>
            <a:ext cx="6419160" cy="704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	TWISTED PAIR CABLE: </a:t>
            </a:r>
            <a:endParaRPr lang="en-IN" sz="3200" b="0" strike="noStrike" spc="-1">
              <a:solidFill>
                <a:srgbClr val="FFFFFF"/>
              </a:solidFill>
              <a:latin typeface="Arial"/>
            </a:endParaRPr>
          </a:p>
        </p:txBody>
      </p:sp>
      <p:sp>
        <p:nvSpPr>
          <p:cNvPr id="240"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p:nvPr>
        </p:nvSpPr>
        <p:spPr>
          <a:xfrm>
            <a:off x="428760" y="2928960"/>
            <a:ext cx="8228880" cy="31424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 twisted pair cable is a pair of insulated wires that are twisted together to improve electromagnetic capability and to reduce from outside source these available in various forms such as  CAT1 , CAT2 , CAT3 , CAT4 , CAT5 , CAT6</a:t>
            </a:r>
            <a:endParaRPr lang="en-IN" sz="3200" b="0" strike="noStrike" spc="-1">
              <a:solidFill>
                <a:srgbClr val="000000"/>
              </a:solidFill>
              <a:latin typeface="Arial"/>
            </a:endParaRPr>
          </a:p>
        </p:txBody>
      </p:sp>
      <p:sp>
        <p:nvSpPr>
          <p:cNvPr id="242" name="Rectangle 3"/>
          <p:cNvSpPr/>
          <p:nvPr/>
        </p:nvSpPr>
        <p:spPr>
          <a:xfrm>
            <a:off x="500040" y="357120"/>
            <a:ext cx="77144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3" name="Rectangle 4"/>
          <p:cNvSpPr/>
          <p:nvPr/>
        </p:nvSpPr>
        <p:spPr>
          <a:xfrm>
            <a:off x="500040" y="1714320"/>
            <a:ext cx="5428440" cy="704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A)	TWISTED PAIR CABLE: </a:t>
            </a:r>
            <a:endParaRPr lang="en-IN" sz="3200" b="0" strike="noStrike" spc="-1">
              <a:solidFill>
                <a:srgbClr val="FFFFFF"/>
              </a:solidFill>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Rectangle 3"/>
          <p:cNvSpPr/>
          <p:nvPr/>
        </p:nvSpPr>
        <p:spPr>
          <a:xfrm>
            <a:off x="928800" y="2500200"/>
            <a:ext cx="750024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5" name="Rectangle 4"/>
          <p:cNvSpPr/>
          <p:nvPr/>
        </p:nvSpPr>
        <p:spPr>
          <a:xfrm>
            <a:off x="1643040" y="3571920"/>
            <a:ext cx="607140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
        <p:nvSpPr>
          <p:cNvPr id="246"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28760" y="428760"/>
            <a:ext cx="8286120" cy="90792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200" b="1" strike="noStrike" spc="-1">
                <a:solidFill>
                  <a:schemeClr val="lt1"/>
                </a:solidFill>
                <a:latin typeface="Calibri"/>
              </a:rPr>
              <a:t>ADVANTAGES OF COMPUTER NETWORK</a:t>
            </a:r>
            <a:endParaRPr lang="en-IN" sz="3200" b="0" strike="noStrike" spc="-1">
              <a:solidFill>
                <a:srgbClr val="FFFFFF"/>
              </a:solidFill>
              <a:latin typeface="Arial"/>
            </a:endParaRPr>
          </a:p>
        </p:txBody>
      </p:sp>
      <p:sp>
        <p:nvSpPr>
          <p:cNvPr id="70" name="Title 1"/>
          <p:cNvSpPr/>
          <p:nvPr/>
        </p:nvSpPr>
        <p:spPr>
          <a:xfrm>
            <a:off x="785880" y="2000160"/>
            <a:ext cx="685728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83888"/>
          </a:bodyPr>
          <a:lstStyle/>
          <a:p>
            <a:pPr defTabSz="914400">
              <a:lnSpc>
                <a:spcPct val="100000"/>
              </a:lnSpc>
            </a:pPr>
            <a:r>
              <a:rPr lang="en-IN" sz="3200" b="1" strike="noStrike" spc="-1">
                <a:solidFill>
                  <a:schemeClr val="lt1"/>
                </a:solidFill>
                <a:latin typeface="Calibri"/>
              </a:rPr>
              <a:t>1. IT ENHANCES COMMUNICATION AND AVAILABILITY OF INFORMATION.</a:t>
            </a:r>
            <a:endParaRPr lang="en-IN" sz="3200" b="0" strike="noStrike" spc="-1">
              <a:solidFill>
                <a:srgbClr val="000000"/>
              </a:solidFill>
              <a:latin typeface="Arial"/>
            </a:endParaRPr>
          </a:p>
        </p:txBody>
      </p:sp>
      <p:sp>
        <p:nvSpPr>
          <p:cNvPr id="71" name="Title 1"/>
          <p:cNvSpPr/>
          <p:nvPr/>
        </p:nvSpPr>
        <p:spPr>
          <a:xfrm>
            <a:off x="785880" y="3429000"/>
            <a:ext cx="685728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2. IT ALLOWS FOR MORE CONVENIENT RESOURCE SHARING.</a:t>
            </a:r>
            <a:endParaRPr lang="en-IN" sz="3200" b="0" strike="noStrike" spc="-1">
              <a:solidFill>
                <a:srgbClr val="FFFFFF"/>
              </a:solidFill>
              <a:latin typeface="Arial"/>
            </a:endParaRPr>
          </a:p>
        </p:txBody>
      </p:sp>
      <p:sp>
        <p:nvSpPr>
          <p:cNvPr id="72" name="Title 1"/>
          <p:cNvSpPr/>
          <p:nvPr/>
        </p:nvSpPr>
        <p:spPr>
          <a:xfrm>
            <a:off x="785880" y="5000760"/>
            <a:ext cx="685728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96666" lnSpcReduction="10000"/>
          </a:bodyPr>
          <a:lstStyle/>
          <a:p>
            <a:pPr defTabSz="914400">
              <a:lnSpc>
                <a:spcPct val="100000"/>
              </a:lnSpc>
            </a:pPr>
            <a:r>
              <a:rPr lang="en-IN" sz="3200" b="1" strike="noStrike" spc="-1">
                <a:solidFill>
                  <a:schemeClr val="lt1"/>
                </a:solidFill>
                <a:latin typeface="Calibri"/>
              </a:rPr>
              <a:t>3. IT MAKES FILE SHARING EASIER. </a:t>
            </a:r>
            <a:endParaRPr lang="en-IN" sz="3200" b="0" strike="noStrike" spc="-1">
              <a:solidFill>
                <a:srgbClr val="000000"/>
              </a:solidFill>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642960" y="3000240"/>
            <a:ext cx="8228880" cy="31424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This type cables consist of a solid wire core surrounded by one or more foil or wire shield each separated by some kind of plastic insulator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Ex : Thicknet and Thinnet .</a:t>
            </a:r>
            <a:endParaRPr lang="en-IN" sz="3200" b="0" strike="noStrike" spc="-1">
              <a:solidFill>
                <a:srgbClr val="000000"/>
              </a:solidFill>
              <a:latin typeface="Arial"/>
            </a:endParaRPr>
          </a:p>
        </p:txBody>
      </p:sp>
      <p:sp>
        <p:nvSpPr>
          <p:cNvPr id="248" name="Rectangle 3"/>
          <p:cNvSpPr/>
          <p:nvPr/>
        </p:nvSpPr>
        <p:spPr>
          <a:xfrm>
            <a:off x="714240" y="428760"/>
            <a:ext cx="750024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9" name="Rectangle 4"/>
          <p:cNvSpPr/>
          <p:nvPr/>
        </p:nvSpPr>
        <p:spPr>
          <a:xfrm>
            <a:off x="714240" y="1714320"/>
            <a:ext cx="614304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3"/>
          <p:cNvSpPr/>
          <p:nvPr/>
        </p:nvSpPr>
        <p:spPr>
          <a:xfrm>
            <a:off x="1071360" y="2357280"/>
            <a:ext cx="72144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FFFFFF"/>
              </a:solidFill>
              <a:latin typeface="Arial"/>
            </a:endParaRPr>
          </a:p>
        </p:txBody>
      </p:sp>
      <p:sp>
        <p:nvSpPr>
          <p:cNvPr id="251" name="Rectangle 4"/>
          <p:cNvSpPr/>
          <p:nvPr/>
        </p:nvSpPr>
        <p:spPr>
          <a:xfrm>
            <a:off x="2071800" y="3429000"/>
            <a:ext cx="51429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	FIBRE OPTIC CABLE :</a:t>
            </a:r>
            <a:endParaRPr lang="en-IN" sz="3200" b="0" strike="noStrike" spc="-1">
              <a:solidFill>
                <a:srgbClr val="FFFFFF"/>
              </a:solidFill>
              <a:latin typeface="Arial"/>
            </a:endParaRPr>
          </a:p>
        </p:txBody>
      </p:sp>
      <p:sp>
        <p:nvSpPr>
          <p:cNvPr id="252"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p:nvPr>
        </p:nvSpPr>
        <p:spPr>
          <a:xfrm>
            <a:off x="428760" y="2643120"/>
            <a:ext cx="8228880" cy="375696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Consist of a bundle of glass threads each of which capable of transmitting messages modulated on to light waves .</a:t>
            </a:r>
            <a:endParaRPr lang="en-IN" sz="3200" b="0" strike="noStrike" spc="-1">
              <a:solidFill>
                <a:srgbClr val="000000"/>
              </a:solidFill>
              <a:latin typeface="Arial"/>
            </a:endParaRPr>
          </a:p>
          <a:p>
            <a:pPr marL="343080" indent="0" defTabSz="914400">
              <a:lnSpc>
                <a:spcPct val="100000"/>
              </a:lnSpc>
              <a:spcBef>
                <a:spcPts val="360"/>
              </a:spcBef>
              <a:buNone/>
              <a:tabLst>
                <a:tab pos="0" algn="l"/>
              </a:tabLst>
            </a:pPr>
            <a:endParaRPr lang="en-IN" sz="1800" b="0" strike="noStrike" spc="-1">
              <a:solidFill>
                <a:srgbClr val="000000"/>
              </a:solidFill>
              <a:latin typeface="Arial"/>
            </a:endParaRPr>
          </a:p>
          <a:p>
            <a:pPr marL="343080" indent="0" defTabSz="914400">
              <a:lnSpc>
                <a:spcPct val="100000"/>
              </a:lnSpc>
              <a:spcBef>
                <a:spcPts val="641"/>
              </a:spcBef>
              <a:buNone/>
              <a:tabLst>
                <a:tab pos="0" algn="l"/>
              </a:tabLst>
            </a:pPr>
            <a:r>
              <a:rPr lang="en-IN" sz="3200" b="1" strike="noStrike" spc="-1">
                <a:solidFill>
                  <a:schemeClr val="dk1"/>
                </a:solidFill>
                <a:latin typeface="Calibri"/>
              </a:rPr>
              <a:t> Example: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Single node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Multi-node</a:t>
            </a:r>
            <a:endParaRPr lang="en-IN" sz="3200" b="0" strike="noStrike" spc="-1">
              <a:solidFill>
                <a:srgbClr val="000000"/>
              </a:solidFill>
              <a:latin typeface="Arial"/>
            </a:endParaRPr>
          </a:p>
        </p:txBody>
      </p:sp>
      <p:sp>
        <p:nvSpPr>
          <p:cNvPr id="254" name="Rectangle 3"/>
          <p:cNvSpPr/>
          <p:nvPr/>
        </p:nvSpPr>
        <p:spPr>
          <a:xfrm>
            <a:off x="500040" y="571320"/>
            <a:ext cx="72144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FFFFFF"/>
              </a:solidFill>
              <a:latin typeface="Arial"/>
            </a:endParaRPr>
          </a:p>
        </p:txBody>
      </p:sp>
      <p:sp>
        <p:nvSpPr>
          <p:cNvPr id="255" name="Rectangle 4"/>
          <p:cNvSpPr/>
          <p:nvPr/>
        </p:nvSpPr>
        <p:spPr>
          <a:xfrm>
            <a:off x="571320" y="1714320"/>
            <a:ext cx="51429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	FIBRE OPTIC CABLE :</a:t>
            </a:r>
            <a:endParaRPr lang="en-IN" sz="3200" b="0" strike="noStrike" spc="-1">
              <a:solidFill>
                <a:srgbClr val="FFFFFF"/>
              </a:solid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3"/>
          <p:cNvSpPr/>
          <p:nvPr/>
        </p:nvSpPr>
        <p:spPr>
          <a:xfrm>
            <a:off x="1071360" y="2928960"/>
            <a:ext cx="7071480" cy="785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WIRELESS COMPUTER NETWORKS</a:t>
            </a:r>
            <a:endParaRPr lang="en-IN" sz="3200" b="0" strike="noStrike" spc="-1">
              <a:solidFill>
                <a:srgbClr val="FFFFFF"/>
              </a:solidFill>
              <a:latin typeface="Arial"/>
            </a:endParaRPr>
          </a:p>
        </p:txBody>
      </p:sp>
      <p:sp>
        <p:nvSpPr>
          <p:cNvPr id="257" name="Rectangle 6"/>
          <p:cNvSpPr/>
          <p:nvPr/>
        </p:nvSpPr>
        <p:spPr>
          <a:xfrm>
            <a:off x="214200" y="178596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3"/>
          <p:cNvSpPr/>
          <p:nvPr/>
        </p:nvSpPr>
        <p:spPr>
          <a:xfrm>
            <a:off x="1071360" y="285840"/>
            <a:ext cx="7071480" cy="785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WIRELESS COMPUTER NETWORKS</a:t>
            </a:r>
            <a:endParaRPr lang="en-IN" sz="3200" b="0" strike="noStrike" spc="-1">
              <a:solidFill>
                <a:srgbClr val="FFFFFF"/>
              </a:solidFill>
              <a:latin typeface="Arial"/>
            </a:endParaRPr>
          </a:p>
        </p:txBody>
      </p:sp>
      <p:sp>
        <p:nvSpPr>
          <p:cNvPr id="259" name="PlaceHolder 1"/>
          <p:cNvSpPr>
            <a:spLocks noGrp="1"/>
          </p:cNvSpPr>
          <p:nvPr>
            <p:ph/>
          </p:nvPr>
        </p:nvSpPr>
        <p:spPr>
          <a:xfrm>
            <a:off x="357120" y="1268640"/>
            <a:ext cx="8571960" cy="53740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 computer networks that use environment or air as the media , through which information is transmitted without any cable or wires or the electronic conductor , rather by using electromagnetic waves like: IR(infrared) , RF(radio frequencies) , satellite , etc  are wireless computer networks</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rgbClr val="FF0000"/>
                </a:solidFill>
                <a:latin typeface="Calibri"/>
              </a:rPr>
              <a:t>EXAMPLE: </a:t>
            </a:r>
            <a:r>
              <a:rPr lang="en-IN" sz="3200" b="1" strike="noStrike" spc="-1">
                <a:solidFill>
                  <a:schemeClr val="dk1"/>
                </a:solidFill>
                <a:latin typeface="Calibri"/>
              </a:rPr>
              <a:t>i) </a:t>
            </a:r>
            <a:r>
              <a:rPr lang="en-IN" sz="2800" b="1" strike="noStrike" spc="-1">
                <a:solidFill>
                  <a:schemeClr val="dk1"/>
                </a:solidFill>
                <a:latin typeface="Calibri"/>
              </a:rPr>
              <a:t>When you connect all smartphones to a common WIFI (a wireless LAN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ii) WAN can also be formed using wireless media such as satellite.</a:t>
            </a:r>
            <a:endParaRPr lang="en-IN" sz="2800" b="0" strike="noStrike" spc="-1">
              <a:solidFill>
                <a:srgbClr val="000000"/>
              </a:solid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Rectangle 3"/>
          <p:cNvSpPr/>
          <p:nvPr/>
        </p:nvSpPr>
        <p:spPr>
          <a:xfrm>
            <a:off x="714240" y="292896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3"/>
          <p:cNvSpPr/>
          <p:nvPr/>
        </p:nvSpPr>
        <p:spPr>
          <a:xfrm>
            <a:off x="571320" y="28584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
        <p:nvSpPr>
          <p:cNvPr id="262" name="Rounded Rectangle 5"/>
          <p:cNvSpPr/>
          <p:nvPr/>
        </p:nvSpPr>
        <p:spPr>
          <a:xfrm>
            <a:off x="1071360" y="1500120"/>
            <a:ext cx="5000040" cy="642240"/>
          </a:xfrm>
          <a:prstGeom prst="roundRect">
            <a:avLst>
              <a:gd name="adj" fmla="val 16667"/>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MICRO WAVE</a:t>
            </a:r>
            <a:endParaRPr lang="en-IN" sz="3200" b="0" strike="noStrike" spc="-1">
              <a:solidFill>
                <a:srgbClr val="000000"/>
              </a:solidFill>
              <a:latin typeface="Arial"/>
            </a:endParaRPr>
          </a:p>
        </p:txBody>
      </p:sp>
      <p:sp>
        <p:nvSpPr>
          <p:cNvPr id="263" name="Rounded Rectangle 7"/>
          <p:cNvSpPr/>
          <p:nvPr/>
        </p:nvSpPr>
        <p:spPr>
          <a:xfrm>
            <a:off x="1143000" y="3786120"/>
            <a:ext cx="5000040" cy="642240"/>
          </a:xfrm>
          <a:prstGeom prst="roundRect">
            <a:avLst>
              <a:gd name="adj" fmla="val 16667"/>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SATELLITE</a:t>
            </a:r>
            <a:endParaRPr lang="en-IN" sz="3200" b="0" strike="noStrike" spc="-1">
              <a:solidFill>
                <a:srgbClr val="FFFFFF"/>
              </a:solidFill>
              <a:latin typeface="Arial"/>
            </a:endParaRPr>
          </a:p>
        </p:txBody>
      </p:sp>
      <p:sp>
        <p:nvSpPr>
          <p:cNvPr id="264" name="Rounded Rectangle 8"/>
          <p:cNvSpPr/>
          <p:nvPr/>
        </p:nvSpPr>
        <p:spPr>
          <a:xfrm>
            <a:off x="1143000" y="2571840"/>
            <a:ext cx="4928400" cy="642240"/>
          </a:xfrm>
          <a:prstGeom prst="roundRect">
            <a:avLst>
              <a:gd name="adj" fmla="val 16667"/>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RADIO WAVE</a:t>
            </a:r>
            <a:endParaRPr lang="en-IN" sz="3200" b="0" strike="noStrike" spc="-1">
              <a:solidFill>
                <a:srgbClr val="FFFFFF"/>
              </a:solidFill>
              <a:latin typeface="Arial"/>
            </a:endParaRPr>
          </a:p>
        </p:txBody>
      </p:sp>
      <p:sp>
        <p:nvSpPr>
          <p:cNvPr id="265" name="TextBox 2"/>
          <p:cNvSpPr/>
          <p:nvPr/>
        </p:nvSpPr>
        <p:spPr>
          <a:xfrm>
            <a:off x="-203760" y="4786200"/>
            <a:ext cx="9950040" cy="1553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IN" sz="3200" b="1" strike="noStrike" spc="-1">
                <a:solidFill>
                  <a:schemeClr val="dk1"/>
                </a:solidFill>
                <a:latin typeface="Calibri"/>
              </a:rPr>
              <a:t>Some other wireless communication media are :</a:t>
            </a:r>
            <a:endParaRPr lang="en-IN" sz="3200" b="0" strike="noStrike" spc="-1">
              <a:solidFill>
                <a:srgbClr val="000000"/>
              </a:solidFill>
              <a:latin typeface="Arial"/>
            </a:endParaRPr>
          </a:p>
          <a:p>
            <a:pPr marL="1657440" lvl="3" indent="-285840" defTabSz="914400">
              <a:lnSpc>
                <a:spcPct val="100000"/>
              </a:lnSpc>
              <a:buClr>
                <a:srgbClr val="000000"/>
              </a:buClr>
              <a:buFont typeface="Wingdings" charset="2"/>
              <a:buChar char=""/>
            </a:pPr>
            <a:r>
              <a:rPr lang="en-IN" sz="3200" b="1" strike="noStrike" spc="-1">
                <a:solidFill>
                  <a:schemeClr val="dk1"/>
                </a:solidFill>
                <a:latin typeface="Calibri"/>
              </a:rPr>
              <a:t>Infrared waves</a:t>
            </a:r>
            <a:endParaRPr lang="en-IN" sz="3200" b="0" strike="noStrike" spc="-1">
              <a:solidFill>
                <a:srgbClr val="000000"/>
              </a:solidFill>
              <a:latin typeface="Arial"/>
            </a:endParaRPr>
          </a:p>
          <a:p>
            <a:pPr marL="1657440" lvl="3" indent="-285840" defTabSz="914400">
              <a:lnSpc>
                <a:spcPct val="100000"/>
              </a:lnSpc>
              <a:buClr>
                <a:srgbClr val="000000"/>
              </a:buClr>
              <a:buFont typeface="Wingdings" charset="2"/>
              <a:buChar char=""/>
            </a:pPr>
            <a:r>
              <a:rPr lang="en-IN" sz="3200" b="1" strike="noStrike" spc="-1">
                <a:solidFill>
                  <a:schemeClr val="dk1"/>
                </a:solidFill>
                <a:latin typeface="Calibri"/>
              </a:rPr>
              <a:t>Laser waves</a:t>
            </a:r>
            <a:endParaRPr lang="en-IN" sz="3200" b="0" strike="noStrike" spc="-1">
              <a:solidFill>
                <a:srgbClr val="000000"/>
              </a:solid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Rectangle 3"/>
          <p:cNvSpPr/>
          <p:nvPr/>
        </p:nvSpPr>
        <p:spPr>
          <a:xfrm>
            <a:off x="1143000" y="3500280"/>
            <a:ext cx="7000200" cy="763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MICRO WAVE</a:t>
            </a:r>
            <a:endParaRPr lang="en-IN" sz="3200" b="0" strike="noStrike" spc="-1">
              <a:solidFill>
                <a:srgbClr val="000000"/>
              </a:solidFill>
              <a:latin typeface="Arial"/>
            </a:endParaRPr>
          </a:p>
        </p:txBody>
      </p:sp>
      <p:sp>
        <p:nvSpPr>
          <p:cNvPr id="267" name="Rectangle 5"/>
          <p:cNvSpPr/>
          <p:nvPr/>
        </p:nvSpPr>
        <p:spPr>
          <a:xfrm>
            <a:off x="642960" y="242892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p:nvPr>
        </p:nvSpPr>
        <p:spPr>
          <a:xfrm>
            <a:off x="457200" y="1196640"/>
            <a:ext cx="8400240" cy="53035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Micro waves are high frequency waves that used to transmit data wirelessly over a long distances. The microwave transmission consists of a transmitter , receiver and the atmosphere .</a:t>
            </a:r>
            <a:endParaRPr lang="en-IN" sz="3200" b="0" strike="noStrike" spc="-1">
              <a:solidFill>
                <a:srgbClr val="000000"/>
              </a:solidFill>
              <a:latin typeface="Arial"/>
            </a:endParaRPr>
          </a:p>
          <a:p>
            <a:pPr marL="743040" lvl="1" indent="-28584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Shorter wavelength than radio waves. </a:t>
            </a:r>
            <a:endParaRPr lang="en-IN" sz="3200" b="0" strike="noStrike" spc="-1">
              <a:solidFill>
                <a:srgbClr val="000000"/>
              </a:solidFill>
              <a:latin typeface="Arial"/>
            </a:endParaRPr>
          </a:p>
          <a:p>
            <a:pPr marL="743040" lvl="1" indent="-28584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Higher frequency than radio waves.</a:t>
            </a:r>
            <a:endParaRPr lang="en-IN" sz="3200" b="0" strike="noStrike" spc="-1">
              <a:solidFill>
                <a:srgbClr val="000000"/>
              </a:solidFill>
              <a:latin typeface="Arial"/>
            </a:endParaRPr>
          </a:p>
          <a:p>
            <a:pPr marL="743040" lvl="1" indent="-28584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Higher energy than radio waves.</a:t>
            </a:r>
            <a:endParaRPr lang="en-IN" sz="3200" b="0" strike="noStrike" spc="-1">
              <a:solidFill>
                <a:srgbClr val="000000"/>
              </a:solidFill>
              <a:latin typeface="Arial"/>
            </a:endParaRPr>
          </a:p>
          <a:p>
            <a:pPr marL="743040" indent="-285840" defTabSz="914400">
              <a:lnSpc>
                <a:spcPct val="100000"/>
              </a:lnSpc>
              <a:spcBef>
                <a:spcPts val="641"/>
              </a:spcBef>
              <a:buNone/>
              <a:tabLst>
                <a:tab pos="0" algn="l"/>
              </a:tabLst>
            </a:pPr>
            <a:r>
              <a:rPr lang="en-IN" sz="3200" b="1" strike="noStrike" spc="-1">
                <a:solidFill>
                  <a:srgbClr val="FF0000"/>
                </a:solidFill>
                <a:latin typeface="Calibri"/>
              </a:rPr>
              <a:t>Examples: </a:t>
            </a:r>
            <a:r>
              <a:rPr lang="en-IN" sz="3200" b="1" strike="noStrike" spc="-1">
                <a:solidFill>
                  <a:schemeClr val="dk1"/>
                </a:solidFill>
                <a:latin typeface="Calibri"/>
              </a:rPr>
              <a:t>Cell Phones and Radar.</a:t>
            </a:r>
            <a:endParaRPr lang="en-IN" sz="3200" b="0" strike="noStrike" spc="-1">
              <a:solidFill>
                <a:srgbClr val="000000"/>
              </a:solidFill>
              <a:latin typeface="Arial"/>
            </a:endParaRPr>
          </a:p>
          <a:p>
            <a:pPr marL="743040" indent="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269" name="Rectangle 3"/>
          <p:cNvSpPr/>
          <p:nvPr/>
        </p:nvSpPr>
        <p:spPr>
          <a:xfrm>
            <a:off x="1357200" y="285840"/>
            <a:ext cx="7000200" cy="763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MICRO WAVE</a:t>
            </a:r>
            <a:endParaRPr lang="en-IN" sz="3200" b="0" strike="noStrike" spc="-1">
              <a:solidFill>
                <a:srgbClr val="000000"/>
              </a:solid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3"/>
          <p:cNvSpPr/>
          <p:nvPr/>
        </p:nvSpPr>
        <p:spPr>
          <a:xfrm flipH="1">
            <a:off x="1285200" y="3071880"/>
            <a:ext cx="6714360" cy="76968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RADIO WAVE</a:t>
            </a:r>
            <a:endParaRPr lang="en-IN" sz="3200" b="0" strike="noStrike" spc="-1">
              <a:solidFill>
                <a:srgbClr val="FFFFFF"/>
              </a:solidFill>
              <a:latin typeface="Arial"/>
            </a:endParaRPr>
          </a:p>
        </p:txBody>
      </p:sp>
      <p:sp>
        <p:nvSpPr>
          <p:cNvPr id="271" name="Rectangle 5"/>
          <p:cNvSpPr/>
          <p:nvPr/>
        </p:nvSpPr>
        <p:spPr>
          <a:xfrm>
            <a:off x="642960" y="2000160"/>
            <a:ext cx="7929000" cy="7135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p:cNvSpPr/>
          <p:nvPr/>
        </p:nvSpPr>
        <p:spPr>
          <a:xfrm>
            <a:off x="642960" y="1785960"/>
            <a:ext cx="6714360" cy="9993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IT IS HIGHLY FLEXIBLE. </a:t>
            </a:r>
            <a:endParaRPr lang="en-IN" sz="3200" b="0" strike="noStrike" spc="-1">
              <a:solidFill>
                <a:srgbClr val="FFFFFF"/>
              </a:solidFill>
              <a:latin typeface="Arial"/>
            </a:endParaRPr>
          </a:p>
        </p:txBody>
      </p:sp>
      <p:sp>
        <p:nvSpPr>
          <p:cNvPr id="74" name="Title 1"/>
          <p:cNvSpPr/>
          <p:nvPr/>
        </p:nvSpPr>
        <p:spPr>
          <a:xfrm>
            <a:off x="642960" y="3214800"/>
            <a:ext cx="671436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98888" lnSpcReduction="10000"/>
          </a:bodyPr>
          <a:lstStyle/>
          <a:p>
            <a:pPr defTabSz="914400">
              <a:lnSpc>
                <a:spcPct val="100000"/>
              </a:lnSpc>
            </a:pPr>
            <a:r>
              <a:rPr lang="en-IN" sz="3200" b="1" strike="noStrike" spc="-1">
                <a:solidFill>
                  <a:schemeClr val="lt1"/>
                </a:solidFill>
                <a:latin typeface="Calibri"/>
              </a:rPr>
              <a:t>5. IT IS AN INEXPENSIVE SYSTEM. </a:t>
            </a:r>
            <a:endParaRPr lang="en-IN" sz="3200" b="0" strike="noStrike" spc="-1">
              <a:solidFill>
                <a:srgbClr val="FFFFFF"/>
              </a:solidFill>
              <a:latin typeface="Arial"/>
            </a:endParaRPr>
          </a:p>
        </p:txBody>
      </p:sp>
      <p:sp>
        <p:nvSpPr>
          <p:cNvPr id="75" name="Title 1"/>
          <p:cNvSpPr/>
          <p:nvPr/>
        </p:nvSpPr>
        <p:spPr>
          <a:xfrm>
            <a:off x="642960" y="4786200"/>
            <a:ext cx="671436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8888" lnSpcReduction="10000"/>
          </a:bodyPr>
          <a:lstStyle/>
          <a:p>
            <a:pPr defTabSz="914400">
              <a:lnSpc>
                <a:spcPct val="100000"/>
              </a:lnSpc>
            </a:pPr>
            <a:r>
              <a:rPr lang="en-IN" sz="3200" b="1" strike="noStrike" spc="-1">
                <a:solidFill>
                  <a:schemeClr val="lt1"/>
                </a:solidFill>
                <a:latin typeface="Calibri"/>
              </a:rPr>
              <a:t>6. IT BOOSTS STORAGE CAPACITY. </a:t>
            </a:r>
            <a:endParaRPr lang="en-IN" sz="3200" b="0" strike="noStrike" spc="-1">
              <a:solidFill>
                <a:srgbClr val="000000"/>
              </a:solidFill>
              <a:latin typeface="Arial"/>
            </a:endParaRPr>
          </a:p>
        </p:txBody>
      </p:sp>
      <p:sp>
        <p:nvSpPr>
          <p:cNvPr id="76" name="PlaceHolder 1"/>
          <p:cNvSpPr>
            <a:spLocks noGrp="1"/>
          </p:cNvSpPr>
          <p:nvPr>
            <p:ph type="title"/>
          </p:nvPr>
        </p:nvSpPr>
        <p:spPr>
          <a:xfrm>
            <a:off x="428760" y="428760"/>
            <a:ext cx="8286120" cy="85968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200" b="1" strike="noStrike" spc="-1">
                <a:solidFill>
                  <a:schemeClr val="lt1"/>
                </a:solidFill>
                <a:latin typeface="Calibri"/>
              </a:rPr>
              <a:t>ADVANTAGES OF COMPUTER NETWORK</a:t>
            </a:r>
            <a:endParaRPr lang="en-IN" sz="3200" b="0" strike="noStrike" spc="-1">
              <a:solidFill>
                <a:srgbClr val="FFFFFF"/>
              </a:solidFill>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p:nvPr>
        </p:nvSpPr>
        <p:spPr>
          <a:xfrm>
            <a:off x="457200" y="1600200"/>
            <a:ext cx="8228880" cy="4525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Longest wave Length.</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Lowest Frequency.</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Lowest Energy.</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WI-FI that has become common word today also use radio waves to transmit data among connected devices.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rgbClr val="FF0000"/>
                </a:solidFill>
                <a:latin typeface="Calibri"/>
              </a:rPr>
              <a:t>Some More Examples: </a:t>
            </a:r>
            <a:r>
              <a:rPr lang="en-IN" sz="3200" b="1" strike="noStrike" spc="-1">
                <a:solidFill>
                  <a:schemeClr val="dk1"/>
                </a:solidFill>
                <a:latin typeface="Calibri"/>
              </a:rPr>
              <a:t>TV,AM,FM Radio Signals.</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r>
              <a:rPr lang="en-IN" sz="3200" b="1" strike="noStrike" spc="-1">
                <a:solidFill>
                  <a:srgbClr val="0000CC"/>
                </a:solidFill>
                <a:latin typeface="Calibri"/>
              </a:rPr>
              <a:t>Radio waves easily travel through the atmosphere and many materials.</a:t>
            </a:r>
            <a:endParaRPr lang="en-IN" sz="3200" b="0" strike="noStrike" spc="-1">
              <a:solidFill>
                <a:srgbClr val="000000"/>
              </a:solidFill>
              <a:latin typeface="Arial"/>
            </a:endParaRPr>
          </a:p>
        </p:txBody>
      </p:sp>
      <p:sp>
        <p:nvSpPr>
          <p:cNvPr id="273" name="Rectangle 3"/>
          <p:cNvSpPr/>
          <p:nvPr/>
        </p:nvSpPr>
        <p:spPr>
          <a:xfrm flipH="1">
            <a:off x="1070640" y="428760"/>
            <a:ext cx="6714360" cy="76968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RADIO WAVE</a:t>
            </a:r>
            <a:endParaRPr lang="en-IN" sz="3200" b="0" strike="noStrike" spc="-1">
              <a:solidFill>
                <a:srgbClr val="FFFFFF"/>
              </a:solidFill>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angle 3"/>
          <p:cNvSpPr/>
          <p:nvPr/>
        </p:nvSpPr>
        <p:spPr>
          <a:xfrm>
            <a:off x="1071360" y="2786040"/>
            <a:ext cx="721440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p:nvPr>
        </p:nvSpPr>
        <p:spPr>
          <a:xfrm>
            <a:off x="457200" y="1571760"/>
            <a:ext cx="8400240" cy="50187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Satellite communication is a special case of a microwave relay system.</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Satellite communication use the synchronous satellite to relay the alien radio signal transmitted from ground station.</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satellite accept data / signals transmitted from an earth station , amplify them , and  retransmit them to another station.</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Using such as a setup data can be transmitted to other side of the earth in only one step.     </a:t>
            </a:r>
            <a:r>
              <a:rPr lang="en-IN" sz="2800" b="1" strike="noStrike" spc="-1">
                <a:solidFill>
                  <a:srgbClr val="FF0000"/>
                </a:solidFill>
                <a:latin typeface="Calibri"/>
              </a:rPr>
              <a:t> Contd…</a:t>
            </a:r>
            <a:endParaRPr lang="en-IN" sz="2800" b="0" strike="noStrike" spc="-1">
              <a:solidFill>
                <a:srgbClr val="000000"/>
              </a:solidFill>
              <a:latin typeface="Arial"/>
            </a:endParaRPr>
          </a:p>
        </p:txBody>
      </p:sp>
      <p:sp>
        <p:nvSpPr>
          <p:cNvPr id="276" name="Rectangle 3"/>
          <p:cNvSpPr/>
          <p:nvPr/>
        </p:nvSpPr>
        <p:spPr>
          <a:xfrm>
            <a:off x="1357200" y="428760"/>
            <a:ext cx="657144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ectangle 3"/>
          <p:cNvSpPr/>
          <p:nvPr/>
        </p:nvSpPr>
        <p:spPr>
          <a:xfrm>
            <a:off x="1357200" y="428760"/>
            <a:ext cx="657144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pic>
        <p:nvPicPr>
          <p:cNvPr id="278" name="Picture 2" descr="C:\Users\AdmOfficer\Desktop\sat1.jpg"/>
          <p:cNvPicPr/>
          <p:nvPr/>
        </p:nvPicPr>
        <p:blipFill>
          <a:blip r:embed="rId2"/>
          <a:stretch/>
        </p:blipFill>
        <p:spPr>
          <a:xfrm>
            <a:off x="428760" y="1428840"/>
            <a:ext cx="8470080" cy="485712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3"/>
          <p:cNvSpPr/>
          <p:nvPr/>
        </p:nvSpPr>
        <p:spPr>
          <a:xfrm>
            <a:off x="642960" y="2857320"/>
            <a:ext cx="7929000" cy="863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DEVICES AND HARDWARE</a:t>
            </a:r>
            <a:endParaRPr lang="en-IN" sz="3200" b="0" strike="noStrike" spc="-1">
              <a:solidFill>
                <a:srgbClr val="FFFFFF"/>
              </a:solidFill>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p:nvPr>
        </p:nvSpPr>
        <p:spPr>
          <a:xfrm>
            <a:off x="285840" y="2357280"/>
            <a:ext cx="8416080" cy="1656720"/>
          </a:xfrm>
          <a:prstGeom prst="rect">
            <a:avLst/>
          </a:prstGeom>
          <a:noFill/>
          <a:ln w="0">
            <a:noFill/>
          </a:ln>
        </p:spPr>
        <p:txBody>
          <a:bodyPr lIns="91440" tIns="45720" rIns="91440" bIns="45720" anchor="t">
            <a:normAutofit fontScale="93333" lnSpcReduction="10000"/>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In the smooth functioning of a computer , other than computers and wiring , many devices (or) specialized hardware play important roles .</a:t>
            </a:r>
            <a:endParaRPr lang="en-IN" sz="2800" b="0" strike="noStrike" spc="-1">
              <a:solidFill>
                <a:srgbClr val="000000"/>
              </a:solidFill>
              <a:latin typeface="Arial"/>
            </a:endParaRPr>
          </a:p>
        </p:txBody>
      </p:sp>
      <p:sp>
        <p:nvSpPr>
          <p:cNvPr id="281" name="Rectangle 3"/>
          <p:cNvSpPr/>
          <p:nvPr/>
        </p:nvSpPr>
        <p:spPr>
          <a:xfrm>
            <a:off x="571320" y="642960"/>
            <a:ext cx="7929000" cy="863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DEVICES AND HARDWARE</a:t>
            </a:r>
            <a:endParaRPr lang="en-IN" sz="3200" b="0" strike="noStrike" spc="-1">
              <a:solidFill>
                <a:srgbClr val="FFFFFF"/>
              </a:solidFill>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Rectangle 5"/>
          <p:cNvSpPr/>
          <p:nvPr/>
        </p:nvSpPr>
        <p:spPr>
          <a:xfrm>
            <a:off x="785880" y="7142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pic>
        <p:nvPicPr>
          <p:cNvPr id="283" name="Picture 2" descr="C:\Users\AdmOfficer\Desktop\Network_card.jpg"/>
          <p:cNvPicPr/>
          <p:nvPr/>
        </p:nvPicPr>
        <p:blipFill>
          <a:blip r:embed="rId2"/>
          <a:stretch/>
        </p:blipFill>
        <p:spPr>
          <a:xfrm>
            <a:off x="428760" y="1928880"/>
            <a:ext cx="8429040" cy="4555800"/>
          </a:xfrm>
          <a:prstGeom prst="rect">
            <a:avLst/>
          </a:prstGeom>
          <a:ln w="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p:nvPr>
        </p:nvSpPr>
        <p:spPr>
          <a:xfrm>
            <a:off x="327960" y="1714320"/>
            <a:ext cx="8492040" cy="49402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a:t>
            </a:r>
            <a:r>
              <a:rPr lang="en-IN" sz="2800" b="1" strike="noStrike" spc="-1">
                <a:solidFill>
                  <a:schemeClr val="dk1"/>
                </a:solidFill>
                <a:latin typeface="Calibri"/>
              </a:rPr>
              <a:t>standalone computer (a computer that does not attached to a network) lives in its own world and carries out its tasks with its own inbuilt resources.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 device that is attached to each of the workstations and the server &amp; helps the workstation to establish all the important connections with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Each NIC that is attached to a workstation has a unique number identification which is known as note address</a:t>
            </a:r>
            <a:endParaRPr lang="en-IN" sz="2800" b="0" strike="noStrike" spc="-1">
              <a:solidFill>
                <a:srgbClr val="000000"/>
              </a:solidFill>
              <a:latin typeface="Arial"/>
            </a:endParaRPr>
          </a:p>
          <a:p>
            <a:pPr indent="0" defTabSz="914400">
              <a:lnSpc>
                <a:spcPct val="100000"/>
              </a:lnSpc>
              <a:spcBef>
                <a:spcPts val="561"/>
              </a:spcBef>
              <a:buNone/>
              <a:tabLst>
                <a:tab pos="0" algn="l"/>
              </a:tabLst>
            </a:pPr>
            <a:r>
              <a:rPr lang="en-IN" sz="2800" b="1" strike="noStrike" spc="-1">
                <a:solidFill>
                  <a:schemeClr val="dk1"/>
                </a:solidFill>
                <a:latin typeface="Calibri"/>
              </a:rPr>
              <a:t>                                                                      	      </a:t>
            </a: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85" name="Rectangle 5"/>
          <p:cNvSpPr/>
          <p:nvPr/>
        </p:nvSpPr>
        <p:spPr>
          <a:xfrm>
            <a:off x="642960" y="5000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p:nvPr>
        </p:nvSpPr>
        <p:spPr>
          <a:xfrm>
            <a:off x="500040" y="2000160"/>
            <a:ext cx="8228880" cy="3928320"/>
          </a:xfrm>
          <a:prstGeom prst="rect">
            <a:avLst/>
          </a:prstGeom>
          <a:noFill/>
          <a:ln w="0">
            <a:noFill/>
          </a:ln>
        </p:spPr>
        <p:txBody>
          <a:bodyPr lIns="91440" tIns="45720" rIns="91440" bIns="45720" anchor="t">
            <a:normAutofit fontScale="96666"/>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also called as Terminal Access Point (TAP) different manufacturers have different name for the interface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also called as </a:t>
            </a:r>
            <a:r>
              <a:rPr lang="en-IN" sz="2800" b="1" i="1" strike="noStrike" spc="-1">
                <a:solidFill>
                  <a:schemeClr val="dk1"/>
                </a:solidFill>
                <a:latin typeface="Calibri"/>
              </a:rPr>
              <a:t>NIU – </a:t>
            </a:r>
            <a:r>
              <a:rPr lang="en-IN" sz="2800" b="1" strike="noStrike" spc="-1">
                <a:solidFill>
                  <a:schemeClr val="dk1"/>
                </a:solidFill>
                <a:latin typeface="Calibri"/>
              </a:rPr>
              <a:t>(Network Interface Unit)</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manufacturers assigns a unique physical address to each NIC-card , this physical address is know as MAC-address   ------ (Media Access Control)</a:t>
            </a:r>
            <a:endParaRPr lang="en-IN" sz="2800" b="0" strike="noStrike" spc="-1">
              <a:solidFill>
                <a:srgbClr val="000000"/>
              </a:solidFill>
              <a:latin typeface="Arial"/>
            </a:endParaRPr>
          </a:p>
        </p:txBody>
      </p:sp>
      <p:sp>
        <p:nvSpPr>
          <p:cNvPr id="287" name="Rectangle 3"/>
          <p:cNvSpPr/>
          <p:nvPr/>
        </p:nvSpPr>
        <p:spPr>
          <a:xfrm>
            <a:off x="642960" y="5000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3"/>
          <p:cNvSpPr/>
          <p:nvPr/>
        </p:nvSpPr>
        <p:spPr>
          <a:xfrm>
            <a:off x="1571760" y="278604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p:cNvSpPr/>
          <p:nvPr/>
        </p:nvSpPr>
        <p:spPr>
          <a:xfrm>
            <a:off x="642960" y="2786040"/>
            <a:ext cx="80719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p:nvPr>
        </p:nvSpPr>
        <p:spPr>
          <a:xfrm>
            <a:off x="457200" y="1600200"/>
            <a:ext cx="8228880" cy="4525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 (NIC) manufacture assigns a unique physical address to each NIC-card , the physical address is know as (MAC-Address)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MAC-Address is a 6-bytes with each byte separated by an colon </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          Eg;</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                      10 : B5 : 03 : 63 : 2E : FC </a:t>
            </a:r>
            <a:endParaRPr lang="en-IN" sz="3200" b="0" strike="noStrike" spc="-1">
              <a:solidFill>
                <a:srgbClr val="000000"/>
              </a:solidFill>
              <a:latin typeface="Arial"/>
            </a:endParaRPr>
          </a:p>
          <a:p>
            <a:pPr indent="0" algn="r" defTabSz="914400">
              <a:lnSpc>
                <a:spcPct val="100000"/>
              </a:lnSpc>
              <a:spcBef>
                <a:spcPts val="641"/>
              </a:spcBef>
              <a:buNone/>
              <a:tabLst>
                <a:tab pos="0" algn="l"/>
              </a:tabLst>
            </a:pPr>
            <a:r>
              <a:rPr lang="en-IN" sz="3200" b="1" strike="noStrike" spc="-1">
                <a:solidFill>
                  <a:srgbClr val="FF0000"/>
                </a:solidFill>
                <a:latin typeface="Calibri"/>
              </a:rPr>
              <a:t>Contd..     </a:t>
            </a:r>
            <a:endParaRPr lang="en-IN" sz="3200" b="0" strike="noStrike" spc="-1">
              <a:solidFill>
                <a:srgbClr val="000000"/>
              </a:solidFill>
              <a:latin typeface="Arial"/>
            </a:endParaRPr>
          </a:p>
        </p:txBody>
      </p:sp>
      <p:sp>
        <p:nvSpPr>
          <p:cNvPr id="290" name="Rectangle 3"/>
          <p:cNvSpPr/>
          <p:nvPr/>
        </p:nvSpPr>
        <p:spPr>
          <a:xfrm>
            <a:off x="1000080" y="42876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p:nvPr>
        </p:nvSpPr>
        <p:spPr>
          <a:xfrm>
            <a:off x="467640" y="1596960"/>
            <a:ext cx="8228880" cy="4760280"/>
          </a:xfrm>
          <a:prstGeom prst="rect">
            <a:avLst/>
          </a:prstGeom>
          <a:noFill/>
          <a:ln w="0">
            <a:noFill/>
          </a:ln>
        </p:spPr>
        <p:txBody>
          <a:bodyPr lIns="91440" tIns="45720" rIns="91440" bIns="45720" anchor="t">
            <a:normAutofit fontScale="98333" lnSpcReduction="10000"/>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MAC-address is actually an number assigned to the network card of your computer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The first three bytes are “</a:t>
            </a:r>
            <a:r>
              <a:rPr lang="en-IN" sz="2800" b="1" i="1" strike="noStrike" spc="-1">
                <a:solidFill>
                  <a:schemeClr val="dk1"/>
                </a:solidFill>
                <a:latin typeface="Calibri"/>
              </a:rPr>
              <a:t>manufacturer—ID”</a:t>
            </a:r>
            <a:r>
              <a:rPr lang="en-IN" sz="2800" b="1" strike="noStrike" spc="-1">
                <a:solidFill>
                  <a:schemeClr val="dk1"/>
                </a:solidFill>
                <a:latin typeface="Calibri"/>
              </a:rPr>
              <a:t> and the last three byte are  the </a:t>
            </a:r>
            <a:r>
              <a:rPr lang="en-IN" sz="2800" b="1" i="1" strike="noStrike" spc="-1">
                <a:solidFill>
                  <a:schemeClr val="dk1"/>
                </a:solidFill>
                <a:latin typeface="Calibri"/>
              </a:rPr>
              <a:t>card—no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Eg;                 </a:t>
            </a:r>
            <a:r>
              <a:rPr lang="en-IN" sz="2800" b="1" i="1" strike="noStrike" spc="-1">
                <a:solidFill>
                  <a:schemeClr val="dk1"/>
                </a:solidFill>
                <a:latin typeface="Calibri"/>
              </a:rPr>
              <a:t> </a:t>
            </a:r>
            <a:r>
              <a:rPr lang="en-IN" sz="2800" b="1" strike="noStrike" spc="-1">
                <a:solidFill>
                  <a:schemeClr val="dk1"/>
                </a:solidFill>
                <a:latin typeface="Calibri"/>
              </a:rPr>
              <a:t>Manufacturer--ID</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10 : B5 : 03 : 63 : 2E : FC</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Card-no                                        </a:t>
            </a:r>
            <a:endParaRPr lang="en-IN" sz="2800" b="0" strike="noStrike" spc="-1">
              <a:solidFill>
                <a:srgbClr val="000000"/>
              </a:solidFill>
              <a:latin typeface="Arial"/>
            </a:endParaRPr>
          </a:p>
        </p:txBody>
      </p:sp>
      <p:sp>
        <p:nvSpPr>
          <p:cNvPr id="292" name="Double Brace 5"/>
          <p:cNvSpPr/>
          <p:nvPr/>
        </p:nvSpPr>
        <p:spPr>
          <a:xfrm rot="5400000">
            <a:off x="2314800" y="3829320"/>
            <a:ext cx="1871640" cy="1928160"/>
          </a:xfrm>
          <a:prstGeom prst="bracePair">
            <a:avLst>
              <a:gd name="adj" fmla="val 8333"/>
            </a:avLst>
          </a:prstGeom>
          <a:noFill/>
          <a:ln>
            <a:solidFill>
              <a:srgbClr val="000000"/>
            </a:solidFill>
            <a:roun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txBody>
          <a:bodyPr lIns="90000" tIns="45000" rIns="90000" bIns="45000" anchor="ctr">
            <a:noAutofit/>
          </a:bodyPr>
          <a:lstStyle/>
          <a:p>
            <a:pPr algn="ctr" defTabSz="914400">
              <a:lnSpc>
                <a:spcPct val="100000"/>
              </a:lnSpc>
            </a:pPr>
            <a:endParaRPr lang="en-IN" sz="3200" b="0" strike="noStrike" spc="-1">
              <a:solidFill>
                <a:schemeClr val="dk1"/>
              </a:solidFill>
              <a:latin typeface="Calibri"/>
            </a:endParaRPr>
          </a:p>
        </p:txBody>
      </p:sp>
      <p:sp>
        <p:nvSpPr>
          <p:cNvPr id="293" name="Double Brace 6"/>
          <p:cNvSpPr/>
          <p:nvPr/>
        </p:nvSpPr>
        <p:spPr>
          <a:xfrm rot="5400000">
            <a:off x="4297680" y="3846960"/>
            <a:ext cx="1763640" cy="1785240"/>
          </a:xfrm>
          <a:prstGeom prst="bracePair">
            <a:avLst>
              <a:gd name="adj" fmla="val 8333"/>
            </a:avLst>
          </a:prstGeom>
          <a:noFill/>
          <a:ln>
            <a:solidFill>
              <a:srgbClr val="000000"/>
            </a:solidFill>
            <a:roun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txBody>
          <a:bodyPr lIns="90000" tIns="45000" rIns="90000" bIns="45000" anchor="ctr">
            <a:noAutofit/>
          </a:bodyPr>
          <a:lstStyle/>
          <a:p>
            <a:pPr algn="ctr" defTabSz="914400">
              <a:lnSpc>
                <a:spcPct val="100000"/>
              </a:lnSpc>
            </a:pPr>
            <a:endParaRPr lang="en-IN" sz="3200" b="0" strike="noStrike" spc="-1">
              <a:solidFill>
                <a:schemeClr val="dk1"/>
              </a:solidFill>
              <a:latin typeface="Calibri"/>
            </a:endParaRPr>
          </a:p>
        </p:txBody>
      </p:sp>
      <p:sp>
        <p:nvSpPr>
          <p:cNvPr id="294" name="Rectangle 4"/>
          <p:cNvSpPr/>
          <p:nvPr/>
        </p:nvSpPr>
        <p:spPr>
          <a:xfrm>
            <a:off x="1000080" y="42876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3"/>
          <p:cNvSpPr/>
          <p:nvPr/>
        </p:nvSpPr>
        <p:spPr>
          <a:xfrm>
            <a:off x="928800" y="642960"/>
            <a:ext cx="73573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WI-FI CARD</a:t>
            </a:r>
            <a:endParaRPr lang="en-IN" sz="3200" b="0" strike="noStrike" spc="-1">
              <a:solidFill>
                <a:srgbClr val="FFFFFF"/>
              </a:solidFill>
              <a:latin typeface="Arial"/>
            </a:endParaRPr>
          </a:p>
        </p:txBody>
      </p:sp>
      <p:pic>
        <p:nvPicPr>
          <p:cNvPr id="296" name="Picture 2" descr="C:\Users\AdmOfficer\Desktop\wireless card.jpg"/>
          <p:cNvPicPr/>
          <p:nvPr/>
        </p:nvPicPr>
        <p:blipFill>
          <a:blip r:embed="rId2"/>
          <a:srcRect l="14485" r="19521" b="13090"/>
          <a:stretch/>
        </p:blipFill>
        <p:spPr>
          <a:xfrm>
            <a:off x="357120" y="2143080"/>
            <a:ext cx="2928240" cy="3857040"/>
          </a:xfrm>
          <a:prstGeom prst="rect">
            <a:avLst/>
          </a:prstGeom>
          <a:ln w="0">
            <a:noFill/>
          </a:ln>
          <a:effectLst>
            <a:outerShdw blurRad="291960" dist="138988" dir="2700000" algn="tl" rotWithShape="0">
              <a:srgbClr val="333333">
                <a:alpha val="65000"/>
              </a:srgbClr>
            </a:outerShdw>
          </a:effectLst>
        </p:spPr>
      </p:pic>
      <p:pic>
        <p:nvPicPr>
          <p:cNvPr id="297" name="Picture 3" descr="C:\Users\AdmOfficer\Desktop\wireless card1.jpg"/>
          <p:cNvPicPr/>
          <p:nvPr/>
        </p:nvPicPr>
        <p:blipFill>
          <a:blip r:embed="rId3"/>
          <a:srcRect t="16502" b="11497"/>
          <a:stretch/>
        </p:blipFill>
        <p:spPr>
          <a:xfrm>
            <a:off x="3786120" y="2286000"/>
            <a:ext cx="4761720" cy="34282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p:nvPr>
        </p:nvSpPr>
        <p:spPr>
          <a:xfrm>
            <a:off x="457200" y="1600200"/>
            <a:ext cx="8228880" cy="4899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It’s either an internal (or) external </a:t>
            </a:r>
            <a:r>
              <a:rPr lang="en-IN" sz="2800" b="1" i="1" strike="noStrike" spc="-1">
                <a:solidFill>
                  <a:schemeClr val="dk1"/>
                </a:solidFill>
                <a:latin typeface="Calibri"/>
              </a:rPr>
              <a:t>local area network adapter </a:t>
            </a:r>
            <a:r>
              <a:rPr lang="en-IN" sz="2800" b="1" strike="noStrike" spc="-1">
                <a:solidFill>
                  <a:schemeClr val="dk1"/>
                </a:solidFill>
                <a:latin typeface="Calibri"/>
              </a:rPr>
              <a:t>with a built-in wireless radio and antenna.</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Most common WI-FI cards used in desktop computers are PCI express WI-FI cards made to fit the PCI express cards slots on the mother board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primary benefit of using a WI-FI card in desktop computer is that it allows you to set-up your workstation (or) home office without considering the proximity (or) availability of hard line network access</a:t>
            </a:r>
            <a:endParaRPr lang="en-IN" sz="2800" b="0" strike="noStrike" spc="-1">
              <a:solidFill>
                <a:srgbClr val="000000"/>
              </a:solidFill>
              <a:latin typeface="Arial"/>
            </a:endParaRPr>
          </a:p>
        </p:txBody>
      </p:sp>
      <p:sp>
        <p:nvSpPr>
          <p:cNvPr id="299" name="Rectangle 3"/>
          <p:cNvSpPr/>
          <p:nvPr/>
        </p:nvSpPr>
        <p:spPr>
          <a:xfrm>
            <a:off x="857160" y="428760"/>
            <a:ext cx="73573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WI-FI CARD</a:t>
            </a:r>
            <a:endParaRPr lang="en-IN" sz="3200" b="0" strike="noStrike" spc="-1">
              <a:solidFill>
                <a:srgbClr val="FFFFFF"/>
              </a:solidFill>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3"/>
          <p:cNvSpPr/>
          <p:nvPr/>
        </p:nvSpPr>
        <p:spPr>
          <a:xfrm>
            <a:off x="857160" y="107172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pic>
        <p:nvPicPr>
          <p:cNvPr id="301" name="Picture 2" descr="C:\Users\AdmOfficer\Desktop\81GvIOGda0L._SL1500_.jpg"/>
          <p:cNvPicPr/>
          <p:nvPr/>
        </p:nvPicPr>
        <p:blipFill>
          <a:blip r:embed="rId2"/>
          <a:srcRect t="29991" b="25995"/>
          <a:stretch/>
        </p:blipFill>
        <p:spPr>
          <a:xfrm>
            <a:off x="571320" y="2428920"/>
            <a:ext cx="8117280" cy="357120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p:nvPr>
        </p:nvSpPr>
        <p:spPr>
          <a:xfrm>
            <a:off x="457200" y="1412640"/>
            <a:ext cx="8506440" cy="46076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switch is a device that is used to segment networks into different subnetworks</a:t>
            </a:r>
            <a:r>
              <a:rPr lang="en-IN" sz="3200" b="1" i="1" strike="noStrike" spc="-1">
                <a:solidFill>
                  <a:schemeClr val="dk1"/>
                </a:solidFill>
                <a:latin typeface="Calibri"/>
              </a:rPr>
              <a:t> </a:t>
            </a:r>
            <a:r>
              <a:rPr lang="en-IN" sz="3200" b="1" strike="noStrike" spc="-1">
                <a:solidFill>
                  <a:schemeClr val="dk1"/>
                </a:solidFill>
                <a:latin typeface="Calibri"/>
              </a:rPr>
              <a:t>called </a:t>
            </a:r>
            <a:r>
              <a:rPr lang="en-IN" sz="3200" b="1" i="1" strike="noStrike" spc="-1">
                <a:solidFill>
                  <a:schemeClr val="dk1"/>
                </a:solidFill>
                <a:latin typeface="Calibri"/>
              </a:rPr>
              <a:t>subnet </a:t>
            </a:r>
            <a:r>
              <a:rPr lang="en-IN" sz="3200" b="1" strike="noStrike" spc="-1">
                <a:solidFill>
                  <a:schemeClr val="dk1"/>
                </a:solidFill>
                <a:latin typeface="Calibri"/>
              </a:rPr>
              <a:t>or LAN Segment.</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Segmenting the network into smaller subnet, prevents traffic overload in a network.</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switch is responsible for filtering (or) transforming data in a specific way and forwarding packets between LAN segment.</a:t>
            </a:r>
            <a:endParaRPr lang="en-IN" sz="3200" b="0" strike="noStrike" spc="-1">
              <a:solidFill>
                <a:srgbClr val="000000"/>
              </a:solidFill>
              <a:latin typeface="Arial"/>
            </a:endParaRPr>
          </a:p>
          <a:p>
            <a:pPr indent="0" defTabSz="914400">
              <a:lnSpc>
                <a:spcPct val="100000"/>
              </a:lnSpc>
              <a:spcBef>
                <a:spcPts val="641"/>
              </a:spcBef>
              <a:buNone/>
              <a:tabLst>
                <a:tab pos="0" algn="l"/>
              </a:tabLst>
            </a:pPr>
            <a:endParaRPr lang="en-IN" sz="3200" b="0" strike="noStrike" spc="-1">
              <a:solidFill>
                <a:srgbClr val="000000"/>
              </a:solidFill>
              <a:latin typeface="Arial"/>
            </a:endParaRPr>
          </a:p>
          <a:p>
            <a:pPr indent="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03" name="Rectangle 3"/>
          <p:cNvSpPr/>
          <p:nvPr/>
        </p:nvSpPr>
        <p:spPr>
          <a:xfrm>
            <a:off x="571320" y="42876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sp>
        <p:nvSpPr>
          <p:cNvPr id="304" name="TextBox 1"/>
          <p:cNvSpPr/>
          <p:nvPr/>
        </p:nvSpPr>
        <p:spPr>
          <a:xfrm>
            <a:off x="6893280" y="5929200"/>
            <a:ext cx="1540440" cy="516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IN" sz="2800" b="1" strike="noStrike" spc="-1">
                <a:solidFill>
                  <a:schemeClr val="dk1"/>
                </a:solidFill>
                <a:latin typeface="Calibri"/>
              </a:rPr>
              <a:t>Contd…</a:t>
            </a:r>
            <a:endParaRPr lang="en-IN" sz="2800" b="0" strike="noStrike" spc="-1">
              <a:solidFill>
                <a:srgbClr val="000000"/>
              </a:solidFill>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p:nvPr>
        </p:nvSpPr>
        <p:spPr>
          <a:xfrm>
            <a:off x="571320" y="2143080"/>
            <a:ext cx="8228880" cy="2428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A switch can support any packet of protocol.</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LAN’s that are segmented through switches are called as switched LANs.</a:t>
            </a:r>
            <a:endParaRPr lang="en-IN" sz="3200" b="0" strike="noStrike" spc="-1">
              <a:solidFill>
                <a:srgbClr val="000000"/>
              </a:solidFill>
              <a:latin typeface="Arial"/>
            </a:endParaRPr>
          </a:p>
        </p:txBody>
      </p:sp>
      <p:sp>
        <p:nvSpPr>
          <p:cNvPr id="306" name="Rectangle 3"/>
          <p:cNvSpPr/>
          <p:nvPr/>
        </p:nvSpPr>
        <p:spPr>
          <a:xfrm>
            <a:off x="642960" y="42876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Rectangle 3"/>
          <p:cNvSpPr/>
          <p:nvPr/>
        </p:nvSpPr>
        <p:spPr>
          <a:xfrm>
            <a:off x="1143000" y="271476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p:nvPr>
        </p:nvSpPr>
        <p:spPr>
          <a:xfrm>
            <a:off x="457200" y="1628640"/>
            <a:ext cx="8362440" cy="4728600"/>
          </a:xfrm>
          <a:prstGeom prst="rect">
            <a:avLst/>
          </a:prstGeom>
          <a:noFill/>
          <a:ln w="0">
            <a:noFill/>
          </a:ln>
        </p:spPr>
        <p:txBody>
          <a:bodyPr lIns="91440" tIns="45720" rIns="91440" bIns="45720" anchor="t">
            <a:normAutofit fontScale="93333" lnSpcReduction="10000"/>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bridge is a device that let’s you link networks together.</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Bridges are smart enough to know which computers are on which side of the bridge, so they only allow those messages that need to get other side to cross the bridge.</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Bridges can handle networks that follow same protocol.</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p:txBody>
      </p:sp>
      <p:sp>
        <p:nvSpPr>
          <p:cNvPr id="309" name="Rectangle 3"/>
          <p:cNvSpPr/>
          <p:nvPr/>
        </p:nvSpPr>
        <p:spPr>
          <a:xfrm>
            <a:off x="1071360" y="42876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Rectangle 3"/>
          <p:cNvSpPr/>
          <p:nvPr/>
        </p:nvSpPr>
        <p:spPr>
          <a:xfrm>
            <a:off x="1214280" y="57132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pic>
        <p:nvPicPr>
          <p:cNvPr id="311" name="Picture 3" descr="C:\Users\AdmOfficer\Desktop\bridge2.gif"/>
          <p:cNvPicPr/>
          <p:nvPr/>
        </p:nvPicPr>
        <p:blipFill>
          <a:blip r:embed="rId2"/>
          <a:stretch/>
        </p:blipFill>
        <p:spPr>
          <a:xfrm>
            <a:off x="571320" y="1714320"/>
            <a:ext cx="7921080" cy="40960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p:nvPr/>
        </p:nvSpPr>
        <p:spPr>
          <a:xfrm>
            <a:off x="928800" y="2000160"/>
            <a:ext cx="692892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IT LACKS INDEPENDENCE. </a:t>
            </a:r>
            <a:endParaRPr lang="en-IN" sz="3200" b="0" strike="noStrike" spc="-1">
              <a:solidFill>
                <a:srgbClr val="FFFFFF"/>
              </a:solidFill>
              <a:latin typeface="Arial"/>
            </a:endParaRPr>
          </a:p>
        </p:txBody>
      </p:sp>
      <p:sp>
        <p:nvSpPr>
          <p:cNvPr id="79" name="Title 1"/>
          <p:cNvSpPr/>
          <p:nvPr/>
        </p:nvSpPr>
        <p:spPr>
          <a:xfrm>
            <a:off x="928800" y="3429000"/>
            <a:ext cx="692892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2. IT POSES SECURITY DIFFICULTIES. </a:t>
            </a:r>
            <a:endParaRPr lang="en-IN" sz="3200" b="0" strike="noStrike" spc="-1">
              <a:solidFill>
                <a:srgbClr val="000000"/>
              </a:solidFill>
              <a:latin typeface="Arial"/>
            </a:endParaRPr>
          </a:p>
        </p:txBody>
      </p:sp>
      <p:sp>
        <p:nvSpPr>
          <p:cNvPr id="80" name="Title 1"/>
          <p:cNvSpPr/>
          <p:nvPr/>
        </p:nvSpPr>
        <p:spPr>
          <a:xfrm>
            <a:off x="928800" y="5000760"/>
            <a:ext cx="692892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3. IT LACKS ROBUSTNESS.  </a:t>
            </a:r>
            <a:endParaRPr lang="en-IN" sz="3200" b="0" strike="noStrike" spc="-1">
              <a:solidFill>
                <a:srgbClr val="000000"/>
              </a:solidFill>
              <a:latin typeface="Arial"/>
            </a:endParaRPr>
          </a:p>
        </p:txBody>
      </p:sp>
      <p:sp>
        <p:nvSpPr>
          <p:cNvPr id="81" name="Title 1"/>
          <p:cNvSpPr/>
          <p:nvPr/>
        </p:nvSpPr>
        <p:spPr>
          <a:xfrm>
            <a:off x="714240" y="285840"/>
            <a:ext cx="800028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lnSpcReduction="20000"/>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pic>
        <p:nvPicPr>
          <p:cNvPr id="313" name="Picture 2" descr="C:\Users\AdmOfficer\Desktop\router.jpg"/>
          <p:cNvPicPr/>
          <p:nvPr/>
        </p:nvPicPr>
        <p:blipFill>
          <a:blip r:embed="rId2"/>
          <a:stretch/>
        </p:blipFill>
        <p:spPr>
          <a:xfrm>
            <a:off x="428760" y="1357200"/>
            <a:ext cx="4318560" cy="2428200"/>
          </a:xfrm>
          <a:prstGeom prst="rect">
            <a:avLst/>
          </a:prstGeom>
          <a:ln w="0">
            <a:noFill/>
          </a:ln>
        </p:spPr>
      </p:pic>
      <p:pic>
        <p:nvPicPr>
          <p:cNvPr id="314" name="Picture 3" descr="C:\Users\AdmOfficer\Desktop\router1.jpg"/>
          <p:cNvPicPr/>
          <p:nvPr/>
        </p:nvPicPr>
        <p:blipFill>
          <a:blip r:embed="rId3"/>
          <a:stretch/>
        </p:blipFill>
        <p:spPr>
          <a:xfrm>
            <a:off x="5143680" y="2000160"/>
            <a:ext cx="3574080" cy="2999520"/>
          </a:xfrm>
          <a:prstGeom prst="rect">
            <a:avLst/>
          </a:prstGeom>
          <a:ln w="0">
            <a:noFill/>
          </a:ln>
        </p:spPr>
      </p:pic>
      <p:pic>
        <p:nvPicPr>
          <p:cNvPr id="315" name="Picture 4" descr="C:\Users\AdmOfficer\Desktop\router3.jpg"/>
          <p:cNvPicPr/>
          <p:nvPr/>
        </p:nvPicPr>
        <p:blipFill>
          <a:blip r:embed="rId4"/>
          <a:stretch/>
        </p:blipFill>
        <p:spPr>
          <a:xfrm>
            <a:off x="1214280" y="3786120"/>
            <a:ext cx="2642400" cy="2642400"/>
          </a:xfrm>
          <a:prstGeom prst="rect">
            <a:avLst/>
          </a:prstGeom>
          <a:ln w="0">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p:nvPr>
        </p:nvSpPr>
        <p:spPr>
          <a:xfrm>
            <a:off x="428760" y="1500120"/>
            <a:ext cx="8228880" cy="48031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device that works like a bridge but can handle different protocol is know as Router.</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A Router is a network device that forwards data from one network to another network.</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A router works like a bridge but can handle different protocols.</a:t>
            </a:r>
            <a:endParaRPr lang="en-IN" sz="3200" b="0" strike="noStrike" spc="-1">
              <a:solidFill>
                <a:srgbClr val="000000"/>
              </a:solidFill>
              <a:latin typeface="Arial"/>
            </a:endParaRPr>
          </a:p>
        </p:txBody>
      </p:sp>
      <p:sp>
        <p:nvSpPr>
          <p:cNvPr id="317"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p:nvPr>
        </p:nvSpPr>
        <p:spPr>
          <a:xfrm>
            <a:off x="357120" y="1357200"/>
            <a:ext cx="8228880" cy="51120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If the destination is unknow to a router it sends the traffic to another router (using logical address) which knows the destination, Based on a network road map called as (</a:t>
            </a:r>
            <a:r>
              <a:rPr lang="en-IN" sz="3200" b="1" i="1" strike="noStrike" spc="-1">
                <a:solidFill>
                  <a:schemeClr val="dk1"/>
                </a:solidFill>
                <a:latin typeface="Calibri"/>
              </a:rPr>
              <a:t>Routing Table).</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tabLst>
                <a:tab pos="0" algn="l"/>
              </a:tabLst>
            </a:pPr>
            <a:r>
              <a:rPr lang="en-IN" sz="3200" b="1" strike="noStrike" spc="-1">
                <a:solidFill>
                  <a:schemeClr val="dk1"/>
                </a:solidFill>
                <a:latin typeface="Calibri"/>
              </a:rPr>
              <a:t>Routers can help to ensure that packets are travelling the most efficient paths to their destination.</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19"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Picture 2" descr="C:\Users\AdmOfficer\Desktop\gateway.jpg"/>
          <p:cNvPicPr/>
          <p:nvPr/>
        </p:nvPicPr>
        <p:blipFill>
          <a:blip r:embed="rId2"/>
          <a:stretch/>
        </p:blipFill>
        <p:spPr>
          <a:xfrm>
            <a:off x="642960" y="1000080"/>
            <a:ext cx="7619400" cy="3225240"/>
          </a:xfrm>
          <a:prstGeom prst="rect">
            <a:avLst/>
          </a:prstGeom>
          <a:ln w="0">
            <a:noFill/>
          </a:ln>
        </p:spPr>
      </p:pic>
      <p:sp>
        <p:nvSpPr>
          <p:cNvPr id="321" name="Rectangle 3"/>
          <p:cNvSpPr/>
          <p:nvPr/>
        </p:nvSpPr>
        <p:spPr>
          <a:xfrm>
            <a:off x="857160" y="50004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GATEWAY</a:t>
            </a:r>
            <a:endParaRPr lang="en-IN" sz="3200" b="0" strike="noStrike" spc="-1">
              <a:solidFill>
                <a:srgbClr val="000000"/>
              </a:solidFill>
              <a:latin typeface="Arial"/>
            </a:endParaRPr>
          </a:p>
        </p:txBody>
      </p:sp>
      <p:pic>
        <p:nvPicPr>
          <p:cNvPr id="322" name="Picture 3" descr="C:\Users\AdmOfficer\Desktop\gateway1.jpg"/>
          <p:cNvPicPr/>
          <p:nvPr/>
        </p:nvPicPr>
        <p:blipFill>
          <a:blip r:embed="rId3"/>
          <a:stretch/>
        </p:blipFill>
        <p:spPr>
          <a:xfrm>
            <a:off x="571320" y="4000680"/>
            <a:ext cx="8000280" cy="2532240"/>
          </a:xfrm>
          <a:prstGeom prst="rect">
            <a:avLst/>
          </a:prstGeom>
          <a:ln w="0">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p:nvPr>
        </p:nvSpPr>
        <p:spPr>
          <a:xfrm>
            <a:off x="457200" y="1412640"/>
            <a:ext cx="8228880" cy="4968000"/>
          </a:xfrm>
          <a:prstGeom prst="rect">
            <a:avLst/>
          </a:prstGeom>
          <a:noFill/>
          <a:ln w="0">
            <a:noFill/>
          </a:ln>
        </p:spPr>
        <p:txBody>
          <a:bodyPr lIns="91440" tIns="45720" rIns="91440" bIns="45720" anchor="t">
            <a:normAutofit fontScale="87222" lnSpcReduction="20000"/>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gateway is a  network device that connects dissimilar networks.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It establishes an intelligent connection between a local network and external network with completely different structures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Gateway is actually a node on a network that server as an entrance to another network.</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In enterprises the gateway is the computer that routes the traffic from workstation to a out side network that serving the web pages.</a:t>
            </a:r>
            <a:endParaRPr lang="en-IN" sz="3200" b="0" strike="noStrike" spc="-1">
              <a:solidFill>
                <a:srgbClr val="000000"/>
              </a:solidFill>
              <a:latin typeface="Arial"/>
            </a:endParaRPr>
          </a:p>
        </p:txBody>
      </p:sp>
      <p:sp>
        <p:nvSpPr>
          <p:cNvPr id="324" name="Rectangle 3"/>
          <p:cNvSpPr/>
          <p:nvPr/>
        </p:nvSpPr>
        <p:spPr>
          <a:xfrm>
            <a:off x="857160" y="428760"/>
            <a:ext cx="714312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GATEWAY</a:t>
            </a:r>
            <a:endParaRPr lang="en-IN" sz="3200" b="0" strike="noStrike" spc="-1">
              <a:solidFill>
                <a:srgbClr val="FFFFFF"/>
              </a:solidFill>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Rectangle 3"/>
          <p:cNvSpPr/>
          <p:nvPr/>
        </p:nvSpPr>
        <p:spPr>
          <a:xfrm>
            <a:off x="642960" y="714240"/>
            <a:ext cx="8071920" cy="7783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ACCESS POINT(AP) / WIRELESS ACCESS POINTS</a:t>
            </a:r>
            <a:endParaRPr lang="en-IN" sz="3200" b="0" strike="noStrike" spc="-1">
              <a:solidFill>
                <a:srgbClr val="000000"/>
              </a:solidFill>
              <a:latin typeface="Arial"/>
            </a:endParaRPr>
          </a:p>
        </p:txBody>
      </p:sp>
      <p:pic>
        <p:nvPicPr>
          <p:cNvPr id="326" name="Picture 2" descr="C:\Users\AdmOfficer\Desktop\accesspoints.jpg"/>
          <p:cNvPicPr/>
          <p:nvPr/>
        </p:nvPicPr>
        <p:blipFill>
          <a:blip r:embed="rId2"/>
          <a:stretch/>
        </p:blipFill>
        <p:spPr>
          <a:xfrm>
            <a:off x="357120" y="1928880"/>
            <a:ext cx="3714120" cy="3714120"/>
          </a:xfrm>
          <a:prstGeom prst="rect">
            <a:avLst/>
          </a:prstGeom>
          <a:ln w="0">
            <a:noFill/>
          </a:ln>
          <a:effectLst>
            <a:outerShdw blurRad="291960" dist="138988" dir="2700000" algn="tl" rotWithShape="0">
              <a:srgbClr val="333333">
                <a:alpha val="65000"/>
              </a:srgbClr>
            </a:outerShdw>
          </a:effectLst>
        </p:spPr>
      </p:pic>
      <p:pic>
        <p:nvPicPr>
          <p:cNvPr id="327" name="Picture 5" descr="C:\Users\AdmOfficer\Desktop\accesspoint2.jpg"/>
          <p:cNvPicPr/>
          <p:nvPr/>
        </p:nvPicPr>
        <p:blipFill>
          <a:blip r:embed="rId3"/>
          <a:stretch/>
        </p:blipFill>
        <p:spPr>
          <a:xfrm>
            <a:off x="4357800" y="2357280"/>
            <a:ext cx="4350240" cy="31186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p:nvPr>
        </p:nvSpPr>
        <p:spPr>
          <a:xfrm>
            <a:off x="457200" y="1600200"/>
            <a:ext cx="8228880" cy="4899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An     ACCESS POINT-(AP) ,        also      called     as  (Wireless access point) WAP</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WAP is a hardware device that establishes connections of computer devices on wireless LAN with a fixed wire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AP is a station that transmits and receives data</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AP has a range of (up to 150 feet for home based APs).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Wireless routers can function as(AP) , but not all (AP)can work as routers.</a:t>
            </a:r>
            <a:endParaRPr lang="en-IN" sz="2800" b="0" strike="noStrike" spc="-1">
              <a:solidFill>
                <a:srgbClr val="000000"/>
              </a:solidFill>
              <a:latin typeface="Arial"/>
            </a:endParaRPr>
          </a:p>
        </p:txBody>
      </p:sp>
      <p:sp>
        <p:nvSpPr>
          <p:cNvPr id="329" name="Rectangle 3"/>
          <p:cNvSpPr/>
          <p:nvPr/>
        </p:nvSpPr>
        <p:spPr>
          <a:xfrm>
            <a:off x="785880" y="428760"/>
            <a:ext cx="7571880" cy="7783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ACCESS POINT(AP)</a:t>
            </a:r>
            <a:endParaRPr lang="en-IN" sz="3200" b="0" strike="noStrike" spc="-1">
              <a:solidFill>
                <a:srgbClr val="000000"/>
              </a:solidFill>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
          <p:cNvSpPr/>
          <p:nvPr/>
        </p:nvSpPr>
        <p:spPr>
          <a:xfrm>
            <a:off x="928800" y="2643120"/>
            <a:ext cx="750024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THE CLOUDS</a:t>
            </a:r>
            <a:endParaRPr lang="en-IN" sz="3200" b="0" strike="noStrike" spc="-1">
              <a:solidFill>
                <a:srgbClr val="FFFFFF"/>
              </a:solidFill>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p:nvPr>
        </p:nvSpPr>
        <p:spPr>
          <a:xfrm>
            <a:off x="457200" y="1600200"/>
            <a:ext cx="8228880" cy="4685760"/>
          </a:xfrm>
          <a:prstGeom prst="rect">
            <a:avLst/>
          </a:prstGeom>
          <a:noFill/>
          <a:ln w="0">
            <a:noFill/>
          </a:ln>
        </p:spPr>
        <p:txBody>
          <a:bodyPr lIns="91440" tIns="45720" rIns="91440" bIns="45720" anchor="t">
            <a:normAutofit fontScale="89999"/>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A cloud is a generic term used for “INTERNET”.</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Cloud computing is internet-based computing whereby shared resources, software , and information are provided to computer and other devices are in demand, like electricity grid.</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Cloud computing is a new name for an old concept :</a:t>
            </a:r>
            <a:r>
              <a:rPr lang="en-IN" sz="3200" b="1" i="1" strike="noStrike" spc="-1">
                <a:solidFill>
                  <a:schemeClr val="dk1"/>
                </a:solidFill>
                <a:latin typeface="Calibri"/>
              </a:rPr>
              <a:t>the delivery of computing services from a remote location .</a:t>
            </a:r>
            <a:endParaRPr lang="en-IN" sz="3200" b="0" strike="noStrike" spc="-1">
              <a:solidFill>
                <a:srgbClr val="000000"/>
              </a:solidFill>
              <a:latin typeface="Arial"/>
            </a:endParaRPr>
          </a:p>
        </p:txBody>
      </p:sp>
      <p:sp>
        <p:nvSpPr>
          <p:cNvPr id="332" name="Rectangle 3"/>
          <p:cNvSpPr/>
          <p:nvPr/>
        </p:nvSpPr>
        <p:spPr>
          <a:xfrm>
            <a:off x="928800" y="428760"/>
            <a:ext cx="750024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THE CLOUDS</a:t>
            </a:r>
            <a:endParaRPr lang="en-IN" sz="3200" b="0" strike="noStrike" spc="-1">
              <a:solidFill>
                <a:srgbClr val="FFFFFF"/>
              </a:solidFill>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loud 3"/>
          <p:cNvSpPr/>
          <p:nvPr/>
        </p:nvSpPr>
        <p:spPr>
          <a:xfrm>
            <a:off x="0" y="-27360"/>
            <a:ext cx="9143280" cy="3415320"/>
          </a:xfrm>
          <a:prstGeom prst="cloud">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defTabSz="914400">
              <a:lnSpc>
                <a:spcPct val="100000"/>
              </a:lnSpc>
            </a:pPr>
            <a:endParaRPr lang="en-IN" sz="1800" b="0" strike="noStrike" spc="-1">
              <a:solidFill>
                <a:schemeClr val="dk1"/>
              </a:solidFill>
              <a:latin typeface="Calibri"/>
            </a:endParaRPr>
          </a:p>
        </p:txBody>
      </p:sp>
      <p:sp>
        <p:nvSpPr>
          <p:cNvPr id="334" name="tower"/>
          <p:cNvSpPr/>
          <p:nvPr/>
        </p:nvSpPr>
        <p:spPr>
          <a:xfrm>
            <a:off x="1847160" y="1901880"/>
            <a:ext cx="462600" cy="904320"/>
          </a:xfrm>
          <a:custGeom>
            <a:avLst/>
            <a:gdLst>
              <a:gd name="textAreaLeft" fmla="*/ 9720 w 462600"/>
              <a:gd name="textAreaRight" fmla="*/ 460800 w 4626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5" name="tower"/>
          <p:cNvSpPr/>
          <p:nvPr/>
        </p:nvSpPr>
        <p:spPr>
          <a:xfrm>
            <a:off x="1394640" y="1942560"/>
            <a:ext cx="451800" cy="904320"/>
          </a:xfrm>
          <a:custGeom>
            <a:avLst/>
            <a:gdLst>
              <a:gd name="textAreaLeft" fmla="*/ 9360 w 451800"/>
              <a:gd name="textAreaRight" fmla="*/ 450000 w 4518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6" name="tower"/>
          <p:cNvSpPr/>
          <p:nvPr/>
        </p:nvSpPr>
        <p:spPr>
          <a:xfrm>
            <a:off x="942480" y="1928160"/>
            <a:ext cx="451800" cy="904320"/>
          </a:xfrm>
          <a:custGeom>
            <a:avLst/>
            <a:gdLst>
              <a:gd name="textAreaLeft" fmla="*/ 9360 w 451800"/>
              <a:gd name="textAreaRight" fmla="*/ 450000 w 4518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7" name="Rectangle 7"/>
          <p:cNvSpPr/>
          <p:nvPr/>
        </p:nvSpPr>
        <p:spPr>
          <a:xfrm>
            <a:off x="1081800" y="1330920"/>
            <a:ext cx="1530360" cy="431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SERVER</a:t>
            </a:r>
            <a:endParaRPr lang="en-IN" sz="1800" b="0" strike="noStrike" spc="-1">
              <a:solidFill>
                <a:srgbClr val="000000"/>
              </a:solidFill>
              <a:latin typeface="Arial"/>
            </a:endParaRPr>
          </a:p>
        </p:txBody>
      </p:sp>
      <p:sp>
        <p:nvSpPr>
          <p:cNvPr id="338" name="Rounded Rectangle 8"/>
          <p:cNvSpPr/>
          <p:nvPr/>
        </p:nvSpPr>
        <p:spPr>
          <a:xfrm>
            <a:off x="2900880" y="1959480"/>
            <a:ext cx="863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OS</a:t>
            </a:r>
            <a:endParaRPr lang="en-IN" sz="1800" b="0" strike="noStrike" spc="-1">
              <a:solidFill>
                <a:srgbClr val="000000"/>
              </a:solidFill>
              <a:latin typeface="Arial"/>
            </a:endParaRPr>
          </a:p>
        </p:txBody>
      </p:sp>
      <p:sp>
        <p:nvSpPr>
          <p:cNvPr id="339" name="Rectangle 9"/>
          <p:cNvSpPr/>
          <p:nvPr/>
        </p:nvSpPr>
        <p:spPr>
          <a:xfrm>
            <a:off x="2963880" y="1036440"/>
            <a:ext cx="1204200" cy="719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VISUAL</a:t>
            </a:r>
            <a:endParaRPr lang="en-IN" sz="1800" b="0" strike="noStrike" spc="-1">
              <a:solidFill>
                <a:srgbClr val="000000"/>
              </a:solidFill>
              <a:latin typeface="Arial"/>
            </a:endParaRPr>
          </a:p>
          <a:p>
            <a:pPr algn="ctr" defTabSz="914400">
              <a:lnSpc>
                <a:spcPct val="100000"/>
              </a:lnSpc>
            </a:pPr>
            <a:r>
              <a:rPr lang="en-IN" sz="1800" b="0" strike="noStrike" spc="-1">
                <a:solidFill>
                  <a:schemeClr val="lt1"/>
                </a:solidFill>
                <a:latin typeface="Calibri"/>
              </a:rPr>
              <a:t>DESKTOP </a:t>
            </a:r>
            <a:endParaRPr lang="en-IN" sz="1800" b="0" strike="noStrike" spc="-1">
              <a:solidFill>
                <a:srgbClr val="000000"/>
              </a:solidFill>
              <a:latin typeface="Arial"/>
            </a:endParaRPr>
          </a:p>
        </p:txBody>
      </p:sp>
      <p:sp>
        <p:nvSpPr>
          <p:cNvPr id="340" name="Rounded Rectangle 1"/>
          <p:cNvSpPr/>
          <p:nvPr/>
        </p:nvSpPr>
        <p:spPr>
          <a:xfrm>
            <a:off x="4553280" y="1959480"/>
            <a:ext cx="791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1" name="Rectangle 2"/>
          <p:cNvSpPr/>
          <p:nvPr/>
        </p:nvSpPr>
        <p:spPr>
          <a:xfrm>
            <a:off x="4301640" y="982080"/>
            <a:ext cx="1314360" cy="719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SOFT WARE PLATFORM</a:t>
            </a:r>
            <a:endParaRPr lang="en-IN" sz="1800" b="0" strike="noStrike" spc="-1">
              <a:solidFill>
                <a:srgbClr val="000000"/>
              </a:solidFill>
              <a:latin typeface="Arial"/>
            </a:endParaRPr>
          </a:p>
        </p:txBody>
      </p:sp>
      <p:sp>
        <p:nvSpPr>
          <p:cNvPr id="342" name="Donut 11"/>
          <p:cNvSpPr/>
          <p:nvPr/>
        </p:nvSpPr>
        <p:spPr>
          <a:xfrm>
            <a:off x="5036760" y="2576520"/>
            <a:ext cx="308160" cy="287280"/>
          </a:xfrm>
          <a:prstGeom prst="donut">
            <a:avLst>
              <a:gd name="adj" fmla="val 25000"/>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dk1"/>
              </a:solidFill>
              <a:latin typeface="Calibri"/>
            </a:endParaRPr>
          </a:p>
        </p:txBody>
      </p:sp>
      <p:sp>
        <p:nvSpPr>
          <p:cNvPr id="343" name="Rectangle 12"/>
          <p:cNvSpPr/>
          <p:nvPr/>
        </p:nvSpPr>
        <p:spPr>
          <a:xfrm>
            <a:off x="5739840" y="1258920"/>
            <a:ext cx="1583280" cy="503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APPLACATION</a:t>
            </a:r>
            <a:endParaRPr lang="en-IN" sz="1800" b="0" strike="noStrike" spc="-1">
              <a:solidFill>
                <a:srgbClr val="000000"/>
              </a:solidFill>
              <a:latin typeface="Arial"/>
            </a:endParaRPr>
          </a:p>
        </p:txBody>
      </p:sp>
      <p:sp>
        <p:nvSpPr>
          <p:cNvPr id="344" name="Rounded Rectangle 13"/>
          <p:cNvSpPr/>
          <p:nvPr/>
        </p:nvSpPr>
        <p:spPr>
          <a:xfrm>
            <a:off x="6105600" y="2119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5" name="Rounded Rectangle 17"/>
          <p:cNvSpPr/>
          <p:nvPr/>
        </p:nvSpPr>
        <p:spPr>
          <a:xfrm>
            <a:off x="610560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6" name="Rounded Rectangle 18"/>
          <p:cNvSpPr/>
          <p:nvPr/>
        </p:nvSpPr>
        <p:spPr>
          <a:xfrm>
            <a:off x="653184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7" name="Rounded Rectangle 19"/>
          <p:cNvSpPr/>
          <p:nvPr/>
        </p:nvSpPr>
        <p:spPr>
          <a:xfrm>
            <a:off x="6531840" y="2110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8" name="Rectangle 20"/>
          <p:cNvSpPr/>
          <p:nvPr/>
        </p:nvSpPr>
        <p:spPr>
          <a:xfrm>
            <a:off x="7579440" y="1258920"/>
            <a:ext cx="1079280" cy="81792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STORAGE/DATA</a:t>
            </a:r>
            <a:endParaRPr lang="en-IN" sz="1800" b="0" strike="noStrike" spc="-1">
              <a:solidFill>
                <a:srgbClr val="000000"/>
              </a:solidFill>
              <a:latin typeface="Arial"/>
            </a:endParaRPr>
          </a:p>
        </p:txBody>
      </p:sp>
      <p:sp>
        <p:nvSpPr>
          <p:cNvPr id="349" name="Rounded Rectangle 21"/>
          <p:cNvSpPr/>
          <p:nvPr/>
        </p:nvSpPr>
        <p:spPr>
          <a:xfrm>
            <a:off x="7729200" y="225108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0" name="Rounded Rectangle 25"/>
          <p:cNvSpPr/>
          <p:nvPr/>
        </p:nvSpPr>
        <p:spPr>
          <a:xfrm>
            <a:off x="7729200" y="241596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1" name="Rounded Rectangle 26"/>
          <p:cNvSpPr/>
          <p:nvPr/>
        </p:nvSpPr>
        <p:spPr>
          <a:xfrm>
            <a:off x="7729200" y="254124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2" name="Rounded Rectangle 27"/>
          <p:cNvSpPr/>
          <p:nvPr/>
        </p:nvSpPr>
        <p:spPr>
          <a:xfrm>
            <a:off x="7729200" y="268920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3" name="Down Arrow 28"/>
          <p:cNvSpPr/>
          <p:nvPr/>
        </p:nvSpPr>
        <p:spPr>
          <a:xfrm>
            <a:off x="4611600" y="3416040"/>
            <a:ext cx="408240" cy="976320"/>
          </a:xfrm>
          <a:prstGeom prst="down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pic>
        <p:nvPicPr>
          <p:cNvPr id="354" name="Picture 2" descr="C:\Program Files (x86)\Microsoft Office\MEDIA\CAGCAT10\j0285750.wmf"/>
          <p:cNvPicPr/>
          <p:nvPr/>
        </p:nvPicPr>
        <p:blipFill>
          <a:blip r:embed="rId2"/>
          <a:stretch/>
        </p:blipFill>
        <p:spPr>
          <a:xfrm>
            <a:off x="7894080" y="5941080"/>
            <a:ext cx="1230480" cy="755640"/>
          </a:xfrm>
          <a:prstGeom prst="rect">
            <a:avLst/>
          </a:prstGeom>
          <a:ln w="0">
            <a:noFill/>
          </a:ln>
        </p:spPr>
      </p:pic>
      <p:pic>
        <p:nvPicPr>
          <p:cNvPr id="355" name="Picture 3" descr="C:\Program Files (x86)\Microsoft Office\MEDIA\CAGCAT10\j0285750.wmf"/>
          <p:cNvPicPr/>
          <p:nvPr/>
        </p:nvPicPr>
        <p:blipFill>
          <a:blip r:embed="rId2"/>
          <a:stretch/>
        </p:blipFill>
        <p:spPr>
          <a:xfrm>
            <a:off x="6483240" y="5969160"/>
            <a:ext cx="1274760" cy="783000"/>
          </a:xfrm>
          <a:prstGeom prst="rect">
            <a:avLst/>
          </a:prstGeom>
          <a:ln w="0">
            <a:noFill/>
          </a:ln>
        </p:spPr>
      </p:pic>
      <p:pic>
        <p:nvPicPr>
          <p:cNvPr id="356" name="Picture 4" descr="C:\Program Files (x86)\Microsoft Office\MEDIA\CAGCAT10\j0285750.wmf"/>
          <p:cNvPicPr/>
          <p:nvPr/>
        </p:nvPicPr>
        <p:blipFill>
          <a:blip r:embed="rId2"/>
          <a:stretch/>
        </p:blipFill>
        <p:spPr>
          <a:xfrm>
            <a:off x="5235840" y="5833800"/>
            <a:ext cx="1237680" cy="760320"/>
          </a:xfrm>
          <a:prstGeom prst="rect">
            <a:avLst/>
          </a:prstGeom>
          <a:ln w="0">
            <a:noFill/>
          </a:ln>
        </p:spPr>
      </p:pic>
      <p:sp>
        <p:nvSpPr>
          <p:cNvPr id="357" name="laptop"/>
          <p:cNvSpPr/>
          <p:nvPr/>
        </p:nvSpPr>
        <p:spPr>
          <a:xfrm>
            <a:off x="2310120" y="6012720"/>
            <a:ext cx="833400" cy="680400"/>
          </a:xfrm>
          <a:custGeom>
            <a:avLst/>
            <a:gdLst>
              <a:gd name="textAreaLeft" fmla="*/ 171360 w 833400"/>
              <a:gd name="textAreaRight" fmla="*/ 668160 w 833400"/>
              <a:gd name="textAreaTop" fmla="*/ 58320 h 680400"/>
              <a:gd name="textAreaBottom" fmla="*/ 388440 h 680400"/>
            </a:gdLst>
            <a:ahLst/>
            <a:cxnLst/>
            <a:rect l="textAreaLeft" t="textAreaTop" r="textAreaRight" b="textAreaBottom"/>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58" name="modem"/>
          <p:cNvSpPr/>
          <p:nvPr/>
        </p:nvSpPr>
        <p:spPr>
          <a:xfrm>
            <a:off x="6842880" y="4393080"/>
            <a:ext cx="885600" cy="331200"/>
          </a:xfrm>
          <a:custGeom>
            <a:avLst/>
            <a:gdLst>
              <a:gd name="textAreaLeft" fmla="*/ 16200 w 885600"/>
              <a:gd name="textAreaRight" fmla="*/ 869760 w 885600"/>
              <a:gd name="textAreaTop" fmla="*/ 344160 h 331200"/>
              <a:gd name="textAreaBottom" fmla="*/ 460800 h 331200"/>
            </a:gdLst>
            <a:ahLst/>
            <a:cxn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59" name="Rectangle 1028"/>
          <p:cNvSpPr/>
          <p:nvPr/>
        </p:nvSpPr>
        <p:spPr>
          <a:xfrm>
            <a:off x="6105600" y="376092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NETWORK DIVECESC</a:t>
            </a:r>
            <a:endParaRPr lang="en-IN" sz="1800" b="0" strike="noStrike" spc="-1">
              <a:solidFill>
                <a:srgbClr val="000000"/>
              </a:solidFill>
              <a:latin typeface="Arial"/>
            </a:endParaRPr>
          </a:p>
        </p:txBody>
      </p:sp>
      <p:cxnSp>
        <p:nvCxnSpPr>
          <p:cNvPr id="360" name="Straight Arrow Connector 1031"/>
          <p:cNvCxnSpPr>
            <a:stCxn id="358" idx="1"/>
          </p:cNvCxnSpPr>
          <p:nvPr/>
        </p:nvCxnSpPr>
        <p:spPr>
          <a:xfrm>
            <a:off x="7728840" y="4724640"/>
            <a:ext cx="660240" cy="1076760"/>
          </a:xfrm>
          <a:prstGeom prst="straightConnector1">
            <a:avLst/>
          </a:prstGeom>
          <a:ln w="0">
            <a:solidFill>
              <a:srgbClr val="000000"/>
            </a:solidFill>
            <a:tailEnd type="arrow" w="med" len="med"/>
          </a:ln>
        </p:spPr>
      </p:cxnSp>
      <p:cxnSp>
        <p:nvCxnSpPr>
          <p:cNvPr id="361" name="Straight Arrow Connector 1034"/>
          <p:cNvCxnSpPr>
            <a:stCxn id="358" idx="1"/>
          </p:cNvCxnSpPr>
          <p:nvPr/>
        </p:nvCxnSpPr>
        <p:spPr>
          <a:xfrm flipH="1">
            <a:off x="6266520" y="4724640"/>
            <a:ext cx="577080" cy="927360"/>
          </a:xfrm>
          <a:prstGeom prst="straightConnector1">
            <a:avLst/>
          </a:prstGeom>
          <a:ln w="0">
            <a:solidFill>
              <a:srgbClr val="000000"/>
            </a:solidFill>
            <a:tailEnd type="arrow" w="med" len="med"/>
          </a:ln>
        </p:spPr>
      </p:cxnSp>
      <p:cxnSp>
        <p:nvCxnSpPr>
          <p:cNvPr id="362" name="Straight Arrow Connector 1036"/>
          <p:cNvCxnSpPr>
            <a:stCxn id="358" idx="1"/>
          </p:cNvCxnSpPr>
          <p:nvPr/>
        </p:nvCxnSpPr>
        <p:spPr>
          <a:xfrm>
            <a:off x="7286040" y="4724640"/>
            <a:ext cx="720" cy="1193400"/>
          </a:xfrm>
          <a:prstGeom prst="straightConnector1">
            <a:avLst/>
          </a:prstGeom>
          <a:ln w="0">
            <a:solidFill>
              <a:srgbClr val="000000"/>
            </a:solidFill>
            <a:tailEnd type="arrow" w="med" len="med"/>
          </a:ln>
        </p:spPr>
      </p:cxnSp>
      <p:sp>
        <p:nvSpPr>
          <p:cNvPr id="363" name="Rectangle 46"/>
          <p:cNvSpPr/>
          <p:nvPr/>
        </p:nvSpPr>
        <p:spPr>
          <a:xfrm>
            <a:off x="1178640" y="376056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NETWORK DIVECES</a:t>
            </a:r>
            <a:endParaRPr lang="en-IN" sz="1800" b="0" strike="noStrike" spc="-1">
              <a:solidFill>
                <a:srgbClr val="000000"/>
              </a:solidFill>
              <a:latin typeface="Arial"/>
            </a:endParaRPr>
          </a:p>
        </p:txBody>
      </p:sp>
      <p:sp>
        <p:nvSpPr>
          <p:cNvPr id="364" name="Left-Right Arrow 1037"/>
          <p:cNvSpPr/>
          <p:nvPr/>
        </p:nvSpPr>
        <p:spPr>
          <a:xfrm>
            <a:off x="3301200" y="4478760"/>
            <a:ext cx="3314880" cy="198720"/>
          </a:xfrm>
          <a:prstGeom prst="leftRight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cxnSp>
        <p:nvCxnSpPr>
          <p:cNvPr id="365" name="Straight Arrow Connector 1041"/>
          <p:cNvCxnSpPr>
            <a:stCxn id="366" idx="1"/>
          </p:cNvCxnSpPr>
          <p:nvPr/>
        </p:nvCxnSpPr>
        <p:spPr>
          <a:xfrm flipH="1">
            <a:off x="2629080" y="4677840"/>
            <a:ext cx="136080" cy="1154520"/>
          </a:xfrm>
          <a:prstGeom prst="straightConnector1">
            <a:avLst/>
          </a:prstGeom>
          <a:ln w="0">
            <a:solidFill>
              <a:srgbClr val="000000"/>
            </a:solidFill>
            <a:tailEnd type="arrow" w="med" len="med"/>
          </a:ln>
        </p:spPr>
      </p:cxnSp>
      <p:cxnSp>
        <p:nvCxnSpPr>
          <p:cNvPr id="367" name="Straight Arrow Connector 1048"/>
          <p:cNvCxnSpPr>
            <a:stCxn id="366" idx="1"/>
          </p:cNvCxnSpPr>
          <p:nvPr/>
        </p:nvCxnSpPr>
        <p:spPr>
          <a:xfrm flipH="1">
            <a:off x="1620720" y="4677840"/>
            <a:ext cx="672120" cy="974160"/>
          </a:xfrm>
          <a:prstGeom prst="straightConnector1">
            <a:avLst/>
          </a:prstGeom>
          <a:ln w="0">
            <a:solidFill>
              <a:srgbClr val="000000"/>
            </a:solidFill>
            <a:tailEnd type="arrow" w="med" len="med"/>
          </a:ln>
        </p:spPr>
      </p:cxnSp>
      <p:sp>
        <p:nvSpPr>
          <p:cNvPr id="368" name="scanner1"/>
          <p:cNvSpPr/>
          <p:nvPr/>
        </p:nvSpPr>
        <p:spPr>
          <a:xfrm>
            <a:off x="0" y="4569480"/>
            <a:ext cx="1055880" cy="374760"/>
          </a:xfrm>
          <a:custGeom>
            <a:avLst/>
            <a:gdLst>
              <a:gd name="textAreaLeft" fmla="*/ 69480 w 1055880"/>
              <a:gd name="textAreaRight" fmla="*/ 993240 w 1055880"/>
              <a:gd name="textAreaTop" fmla="*/ 400680 h 374760"/>
              <a:gd name="textAreaBottom" fmla="*/ 537480 h 374760"/>
            </a:gdLst>
            <a:ahLst/>
            <a:cxnLst/>
            <a:rect l="textAreaLeft" t="textAreaTop" r="textAreaRight" b="textAreaBottom"/>
            <a:pathLst>
              <a:path w="21600" h="21600">
                <a:moveTo>
                  <a:pt x="15350" y="4547"/>
                </a:moveTo>
                <a:lnTo>
                  <a:pt x="21600" y="7200"/>
                </a:lnTo>
                <a:lnTo>
                  <a:pt x="21600" y="10800"/>
                </a:lnTo>
                <a:lnTo>
                  <a:pt x="21600" y="12695"/>
                </a:lnTo>
                <a:lnTo>
                  <a:pt x="13925" y="21600"/>
                </a:lnTo>
                <a:lnTo>
                  <a:pt x="10964" y="19326"/>
                </a:lnTo>
                <a:lnTo>
                  <a:pt x="0" y="11558"/>
                </a:lnTo>
                <a:lnTo>
                  <a:pt x="0" y="10800"/>
                </a:lnTo>
                <a:lnTo>
                  <a:pt x="0" y="6063"/>
                </a:lnTo>
                <a:lnTo>
                  <a:pt x="7456" y="0"/>
                </a:lnTo>
                <a:lnTo>
                  <a:pt x="8552" y="568"/>
                </a:lnTo>
                <a:lnTo>
                  <a:pt x="10964" y="568"/>
                </a:lnTo>
                <a:lnTo>
                  <a:pt x="18749" y="947"/>
                </a:lnTo>
                <a:lnTo>
                  <a:pt x="15350" y="4547"/>
                </a:lnTo>
                <a:close/>
              </a:path>
              <a:path w="21600" h="21600">
                <a:moveTo>
                  <a:pt x="15350" y="4547"/>
                </a:moveTo>
                <a:lnTo>
                  <a:pt x="21600" y="7200"/>
                </a:lnTo>
                <a:lnTo>
                  <a:pt x="13925" y="15347"/>
                </a:lnTo>
                <a:lnTo>
                  <a:pt x="0" y="6063"/>
                </a:lnTo>
                <a:moveTo>
                  <a:pt x="8552" y="568"/>
                </a:moveTo>
                <a:lnTo>
                  <a:pt x="2083" y="6063"/>
                </a:lnTo>
                <a:lnTo>
                  <a:pt x="11951" y="7579"/>
                </a:lnTo>
                <a:lnTo>
                  <a:pt x="15350" y="4547"/>
                </a:lnTo>
                <a:moveTo>
                  <a:pt x="14254" y="5684"/>
                </a:moveTo>
                <a:lnTo>
                  <a:pt x="19078" y="7768"/>
                </a:lnTo>
                <a:lnTo>
                  <a:pt x="13815" y="13074"/>
                </a:lnTo>
                <a:lnTo>
                  <a:pt x="2083" y="6063"/>
                </a:lnTo>
                <a:moveTo>
                  <a:pt x="13925" y="21600"/>
                </a:moveTo>
                <a:lnTo>
                  <a:pt x="13925" y="20463"/>
                </a:lnTo>
                <a:lnTo>
                  <a:pt x="13925" y="16674"/>
                </a:lnTo>
                <a:lnTo>
                  <a:pt x="13925" y="15347"/>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cxnSp>
        <p:nvCxnSpPr>
          <p:cNvPr id="369" name="Straight Arrow Connector 1053"/>
          <p:cNvCxnSpPr>
            <a:stCxn id="366" idx="1"/>
          </p:cNvCxnSpPr>
          <p:nvPr/>
        </p:nvCxnSpPr>
        <p:spPr>
          <a:xfrm flipH="1">
            <a:off x="1178280" y="4558680"/>
            <a:ext cx="1114560" cy="469440"/>
          </a:xfrm>
          <a:prstGeom prst="straightConnector1">
            <a:avLst/>
          </a:prstGeom>
          <a:ln w="0">
            <a:solidFill>
              <a:srgbClr val="000000"/>
            </a:solidFill>
            <a:tailEnd type="arrow" w="med" len="med"/>
          </a:ln>
        </p:spPr>
      </p:cxnSp>
      <p:sp>
        <p:nvSpPr>
          <p:cNvPr id="370" name="Rounded Rectangle 34"/>
          <p:cNvSpPr/>
          <p:nvPr/>
        </p:nvSpPr>
        <p:spPr>
          <a:xfrm>
            <a:off x="1168560" y="5965200"/>
            <a:ext cx="431280" cy="775440"/>
          </a:xfrm>
          <a:prstGeom prst="roundRect">
            <a:avLst>
              <a:gd name="adj" fmla="val 16667"/>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1" name="Rounded Rectangle 35"/>
          <p:cNvSpPr/>
          <p:nvPr/>
        </p:nvSpPr>
        <p:spPr>
          <a:xfrm>
            <a:off x="1246320" y="6102720"/>
            <a:ext cx="276120" cy="30132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2" name="Oval 36"/>
          <p:cNvSpPr/>
          <p:nvPr/>
        </p:nvSpPr>
        <p:spPr>
          <a:xfrm>
            <a:off x="1246320" y="6489360"/>
            <a:ext cx="271800" cy="2008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3" name="Rounded Rectangle 40"/>
          <p:cNvSpPr/>
          <p:nvPr/>
        </p:nvSpPr>
        <p:spPr>
          <a:xfrm>
            <a:off x="0" y="6111000"/>
            <a:ext cx="1055880" cy="555480"/>
          </a:xfrm>
          <a:prstGeom prst="roundRect">
            <a:avLst>
              <a:gd name="adj" fmla="val 16667"/>
            </a:avLst>
          </a:prstGeom>
          <a:gradFill rotWithShape="0">
            <a:gsLst>
              <a:gs pos="0">
                <a:srgbClr val="A6E6FF"/>
              </a:gs>
              <a:gs pos="35000">
                <a:srgbClr val="BFECFF"/>
              </a:gs>
              <a:gs pos="100000">
                <a:srgbClr val="E6F7FF"/>
              </a:gs>
            </a:gsLst>
            <a:lin ang="16200000"/>
          </a:gradFill>
          <a:ln>
            <a:solidFill>
              <a:srgbClr val="46AAC4"/>
            </a:solidFill>
            <a:round/>
          </a:ln>
          <a:effectLst>
            <a:outerShdw blurRad="39960" dist="2016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dk1"/>
                </a:solidFill>
                <a:latin typeface="Calibri"/>
              </a:rPr>
              <a:t>END USERS</a:t>
            </a:r>
            <a:endParaRPr lang="en-IN" sz="1800" b="0" strike="noStrike" spc="-1">
              <a:solidFill>
                <a:srgbClr val="000000"/>
              </a:solidFill>
              <a:latin typeface="Arial"/>
            </a:endParaRPr>
          </a:p>
        </p:txBody>
      </p:sp>
      <p:sp>
        <p:nvSpPr>
          <p:cNvPr id="374" name="Rounded Rectangle 43"/>
          <p:cNvSpPr/>
          <p:nvPr/>
        </p:nvSpPr>
        <p:spPr>
          <a:xfrm>
            <a:off x="1735200" y="332640"/>
            <a:ext cx="5798880" cy="503280"/>
          </a:xfrm>
          <a:prstGeom prst="roundRect">
            <a:avLst>
              <a:gd name="adj" fmla="val 16667"/>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st="20160" dir="5400000" rotWithShape="0">
              <a:srgbClr val="000000">
                <a:alpha val="38000"/>
              </a:srgbClr>
            </a:outerShdw>
            <a:softEdge rad="635040"/>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dk1"/>
                </a:solidFill>
                <a:latin typeface="Calibri"/>
              </a:rPr>
              <a:t>CLOUD COMPUTING</a:t>
            </a:r>
            <a:endParaRPr lang="en-IN" sz="3200" b="0" strike="noStrike" spc="-1">
              <a:solidFill>
                <a:srgbClr val="000000"/>
              </a:solidFill>
              <a:latin typeface="Arial"/>
            </a:endParaRPr>
          </a:p>
        </p:txBody>
      </p:sp>
      <p:sp>
        <p:nvSpPr>
          <p:cNvPr id="366" name="modem"/>
          <p:cNvSpPr/>
          <p:nvPr/>
        </p:nvSpPr>
        <p:spPr>
          <a:xfrm>
            <a:off x="2292120" y="4365000"/>
            <a:ext cx="943920" cy="312480"/>
          </a:xfrm>
          <a:custGeom>
            <a:avLst/>
            <a:gdLst>
              <a:gd name="textAreaLeft" fmla="*/ 17280 w 943920"/>
              <a:gd name="textAreaRight" fmla="*/ 927000 w 943920"/>
              <a:gd name="textAreaTop" fmla="*/ 324720 h 312480"/>
              <a:gd name="textAreaBottom" fmla="*/ 434880 h 312480"/>
            </a:gdLst>
            <a:ahLst/>
            <a:cxn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TotalTime>
  <Words>2323</Words>
  <Application>Microsoft Office PowerPoint</Application>
  <PresentationFormat>On-screen Show (4:3)</PresentationFormat>
  <Paragraphs>430</Paragraphs>
  <Slides>115</Slides>
  <Notes>3</Notes>
  <HiddenSlides>0</HiddenSlides>
  <ScaleCrop>false</ScaleCrop>
  <HeadingPairs>
    <vt:vector size="4" baseType="variant">
      <vt:variant>
        <vt:lpstr>Theme</vt:lpstr>
      </vt:variant>
      <vt:variant>
        <vt:i4>11</vt:i4>
      </vt:variant>
      <vt:variant>
        <vt:lpstr>Slide Titles</vt:lpstr>
      </vt:variant>
      <vt:variant>
        <vt:i4>115</vt:i4>
      </vt:variant>
    </vt:vector>
  </HeadingPairs>
  <TitlesOfParts>
    <vt:vector size="126"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INTRODUCTION</vt:lpstr>
      <vt:lpstr>INTRODUCTION</vt:lpstr>
      <vt:lpstr>ADVANTAGES OF COMPUTER NETWORK</vt:lpstr>
      <vt:lpstr>ADVANTAGES OF COMPUTER NETWORK</vt:lpstr>
      <vt:lpstr>ADVANTAGES OF 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
  <cp:revision>202</cp:revision>
  <dcterms:created xsi:type="dcterms:W3CDTF">2019-07-01T13:06:09Z</dcterms:created>
  <dcterms:modified xsi:type="dcterms:W3CDTF">2024-10-14T11:24:48Z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115</vt:i4>
  </property>
</Properties>
</file>