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Nunito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NunitoMedium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Medium-italic.fntdata"/><Relationship Id="rId14" Type="http://schemas.openxmlformats.org/officeDocument/2006/relationships/slide" Target="slides/slide9.xml"/><Relationship Id="rId36" Type="http://schemas.openxmlformats.org/officeDocument/2006/relationships/font" Target="fonts/Nunito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6ededf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6ededf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35c981b5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35c981b5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35c981b5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35c981b5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35c981b5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35c981b5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35c981b5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35c981b5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35c981b5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35c981b5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35c981b5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35c981b5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35c981b5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35c981b5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7fb9f483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7fb9f48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35c981b5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35c981b5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7fb9f483_6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7fb9f483_6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25ebe34c2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25ebe34c2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243139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243139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47fb9f483_6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47fb9f483_6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47fb9f483_6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47fb9f483_6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47fb9f483_6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47fb9f483_6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47fb9f483_6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47fb9f483_6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7fb9f483_6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7fb9f483_6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35c981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35c981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35c981b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35c981b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261800" y="507900"/>
            <a:ext cx="66204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</a:t>
            </a:r>
            <a:r>
              <a:rPr b="1" lang="en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</a:t>
            </a:r>
            <a:endParaRPr b="1"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885900" y="3237650"/>
            <a:ext cx="45555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sz="1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Saumya Jain  IEC2020088</a:t>
            </a:r>
            <a:endParaRPr sz="1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Madhav Badewad IEC2020030</a:t>
            </a:r>
            <a:endParaRPr sz="1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885900" y="1694000"/>
            <a:ext cx="737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Botnet Attacks Detection in IoT</a:t>
            </a:r>
            <a:endParaRPr sz="3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Devices Using Autoencoders</a:t>
            </a:r>
            <a:endParaRPr sz="3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5385600" y="3493250"/>
            <a:ext cx="287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Supervised By :</a:t>
            </a:r>
            <a:endParaRPr sz="1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Prof. Neetesh Purohit</a:t>
            </a:r>
            <a:endParaRPr sz="1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2073300" y="242025"/>
            <a:ext cx="49974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500">
                <a:solidFill>
                  <a:srgbClr val="3C78D8"/>
                </a:solidFill>
              </a:rPr>
              <a:t>Deep Autoencoder</a:t>
            </a:r>
            <a:endParaRPr sz="3500">
              <a:solidFill>
                <a:srgbClr val="3C78D8"/>
              </a:solidFill>
            </a:endParaRPr>
          </a:p>
        </p:txBody>
      </p:sp>
      <p:sp>
        <p:nvSpPr>
          <p:cNvPr id="187" name="Google Shape;187;p22"/>
          <p:cNvSpPr txBox="1"/>
          <p:nvPr>
            <p:ph idx="4294967295" type="subTitle"/>
          </p:nvPr>
        </p:nvSpPr>
        <p:spPr>
          <a:xfrm>
            <a:off x="860700" y="1095525"/>
            <a:ext cx="7422600" cy="25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434343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A deep autoencoder is a type of neural network architecture that consists of multiple hidden layers.</a:t>
            </a:r>
            <a:endParaRPr sz="1400">
              <a:solidFill>
                <a:srgbClr val="434343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434343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It learns to encode and decode input data in a hierarchical manner, capturing increasingly abstract representations.</a:t>
            </a:r>
            <a:endParaRPr sz="1400">
              <a:solidFill>
                <a:srgbClr val="434343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434343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The encoder compresses the input data into a lower-dimensional representation, while the decoder reconstructs the original input from the compressed representation.</a:t>
            </a:r>
            <a:endParaRPr sz="1400">
              <a:solidFill>
                <a:srgbClr val="434343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434343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Deep autoencoders are effective in learning complex data representations and can be used for tasks such as anomaly detection.</a:t>
            </a:r>
            <a:endParaRPr sz="1400">
              <a:solidFill>
                <a:srgbClr val="434343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5175" y="3382250"/>
            <a:ext cx="3211900" cy="14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2073300" y="373450"/>
            <a:ext cx="49974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3C78D8"/>
                </a:solidFill>
              </a:rPr>
              <a:t>Transfer Learning</a:t>
            </a:r>
            <a:endParaRPr sz="3500">
              <a:solidFill>
                <a:srgbClr val="3C78D8"/>
              </a:solidFill>
            </a:endParaRPr>
          </a:p>
        </p:txBody>
      </p:sp>
      <p:sp>
        <p:nvSpPr>
          <p:cNvPr id="194" name="Google Shape;194;p23"/>
          <p:cNvSpPr txBox="1"/>
          <p:nvPr>
            <p:ph idx="4294967295" type="subTitle"/>
          </p:nvPr>
        </p:nvSpPr>
        <p:spPr>
          <a:xfrm>
            <a:off x="564150" y="1464000"/>
            <a:ext cx="80157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Conventional  machine  learning  and  deep  learning  algorithms,  so  far,  have  been traditionally designed to work in isolation.</a:t>
            </a:r>
            <a:endParaRPr sz="1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These algorithms are trained to solve speciﬁc tasks.</a:t>
            </a:r>
            <a:endParaRPr sz="1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The  models  have  to  be  rebuilt  from  scratch  once  the  feature-space  distribution changes.</a:t>
            </a:r>
            <a:endParaRPr sz="1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❏"/>
            </a:pPr>
            <a:r>
              <a:rPr lang="en" sz="1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learning is the idea of overcoming the isolated learning paradigm and  utilizing knowledge acquired for one task to solve related ones.</a:t>
            </a:r>
            <a:endParaRPr sz="1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266850" y="301800"/>
            <a:ext cx="86103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3C78D8"/>
                </a:solidFill>
              </a:rPr>
              <a:t>Performance Analysis : Confusion Matrix</a:t>
            </a:r>
            <a:endParaRPr sz="3300">
              <a:solidFill>
                <a:srgbClr val="3C78D8"/>
              </a:solidFill>
            </a:endParaRPr>
          </a:p>
        </p:txBody>
      </p:sp>
      <p:sp>
        <p:nvSpPr>
          <p:cNvPr id="200" name="Google Shape;200;p24"/>
          <p:cNvSpPr txBox="1"/>
          <p:nvPr>
            <p:ph idx="4294967295" type="subTitle"/>
          </p:nvPr>
        </p:nvSpPr>
        <p:spPr>
          <a:xfrm>
            <a:off x="378325" y="1379363"/>
            <a:ext cx="48663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rebuchet MS"/>
              <a:buChar char="❏"/>
            </a:pPr>
            <a:r>
              <a:rPr lang="en" sz="21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True Positive (TP)</a:t>
            </a:r>
            <a:r>
              <a:rPr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predicted as abnormal and it’s true.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rebuchet MS"/>
              <a:buChar char="❏"/>
            </a:pPr>
            <a:r>
              <a:rPr lang="en" sz="21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False Positive (FP)</a:t>
            </a:r>
            <a:r>
              <a:rPr lang="en" sz="20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predicted as abnormal and it’s false.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rebuchet MS"/>
              <a:buChar char="❏"/>
            </a:pPr>
            <a:r>
              <a:rPr lang="en" sz="21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True Negative (TN)</a:t>
            </a:r>
            <a:r>
              <a:rPr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predicted as normal and it’s true.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rebuchet MS"/>
              <a:buChar char="❏"/>
            </a:pPr>
            <a:r>
              <a:rPr lang="en" sz="21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False Negative (FN)</a:t>
            </a:r>
            <a:r>
              <a:rPr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predicted as normal and its false.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625" y="1542375"/>
            <a:ext cx="3632525" cy="28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21000" y="589050"/>
            <a:ext cx="2736600" cy="39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3C78D8"/>
                </a:solidFill>
              </a:rPr>
              <a:t>Training Stage of Base Paper Model</a:t>
            </a:r>
            <a:endParaRPr sz="3200">
              <a:solidFill>
                <a:srgbClr val="3C78D8"/>
              </a:solidFill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75" y="290925"/>
            <a:ext cx="5459200" cy="45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270075" y="1701000"/>
            <a:ext cx="2760900" cy="17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1270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Base Paper Model</a:t>
            </a:r>
            <a:endParaRPr>
              <a:solidFill>
                <a:srgbClr val="3C78D8"/>
              </a:solidFill>
            </a:endParaRPr>
          </a:p>
          <a:p>
            <a:pPr indent="0" lvl="0" marL="12700" marR="1270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Reconstruction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850" y="555100"/>
            <a:ext cx="5668026" cy="40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73900" y="1209600"/>
            <a:ext cx="2604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2700" marR="127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rgbClr val="3C78D8"/>
                </a:solidFill>
              </a:rPr>
              <a:t>Deep  Autoencoders on IOT Device  Identiﬁcation  Dataset</a:t>
            </a:r>
            <a:endParaRPr sz="2800">
              <a:solidFill>
                <a:srgbClr val="3C78D8"/>
              </a:solidFill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950" y="509250"/>
            <a:ext cx="5889824" cy="41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87225" y="1172400"/>
            <a:ext cx="2658300" cy="27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65100" marR="127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C78D8"/>
                </a:solidFill>
              </a:rPr>
              <a:t>Transfer Learning  on Same Device</a:t>
            </a:r>
            <a:endParaRPr sz="3100">
              <a:solidFill>
                <a:srgbClr val="3C78D8"/>
              </a:solidFill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450" y="367900"/>
            <a:ext cx="5838775" cy="44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282975" y="1172400"/>
            <a:ext cx="2351700" cy="27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65100" marR="127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C78D8"/>
                </a:solidFill>
              </a:rPr>
              <a:t>Transfer Learning  on Different Device</a:t>
            </a:r>
            <a:endParaRPr sz="2900">
              <a:solidFill>
                <a:srgbClr val="3C78D8"/>
              </a:solidFill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00" y="516875"/>
            <a:ext cx="6146999" cy="41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2563050" y="401725"/>
            <a:ext cx="40179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78D8"/>
                </a:solidFill>
              </a:rPr>
              <a:t>Conclusion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237" name="Google Shape;237;p30"/>
          <p:cNvSpPr txBox="1"/>
          <p:nvPr>
            <p:ph idx="4294967295" type="subTitle"/>
          </p:nvPr>
        </p:nvSpPr>
        <p:spPr>
          <a:xfrm>
            <a:off x="572550" y="1461150"/>
            <a:ext cx="7998900" cy="22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❏"/>
            </a:pPr>
            <a:r>
              <a:rPr lang="en" sz="17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Meidan and other [1] presented use of autoencoders as an effective means  for detecting DDoS traﬃc generation from Bashlite and Mirai infected devices.</a:t>
            </a:r>
            <a:endParaRPr sz="17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❏"/>
            </a:pPr>
            <a:r>
              <a:rPr lang="en" sz="17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We  were  able  to  replicate  their  results  and  advanced  it  by  evaluating performance of the trained models across different devices.</a:t>
            </a:r>
            <a:endParaRPr sz="17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❏"/>
            </a:pPr>
            <a:r>
              <a:rPr lang="en" sz="17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We further implemented transfer learning by saving the autoencoder trained  on one device and using it to predict for other similar devices.</a:t>
            </a:r>
            <a:endParaRPr b="1" sz="17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2563050" y="285375"/>
            <a:ext cx="40179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78D8"/>
                </a:solidFill>
              </a:rPr>
              <a:t>References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243" name="Google Shape;243;p31"/>
          <p:cNvSpPr txBox="1"/>
          <p:nvPr>
            <p:ph idx="4294967295" type="subTitle"/>
          </p:nvPr>
        </p:nvSpPr>
        <p:spPr>
          <a:xfrm>
            <a:off x="416100" y="1049650"/>
            <a:ext cx="83118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rebuchet MS"/>
              <a:buChar char="❏"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Y. Meidan et al., "N-BaIoT—Network-Based Detection of IoT Botnet Attacks Using Deep Autoencoders," in IEEE Pervasive Computing, vol. 17,  no. 3, pp. 12-22, Jul.-Sep. 2018, doi: 10.1109/MPRV.2018.03367731.</a:t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rebuchet MS"/>
              <a:buChar char="❏"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X. Yang, Z. Guo and Z. Mai, "Botnet Detection Based on Machine Learning," 2022 International Conference on Blockchain Technology and  Information Security (ICBCTIS), 2022, pp. 213-217, doi: 10.1109/ICBCTIS55569.2022.00056.</a:t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rebuchet MS"/>
              <a:buChar char="❏"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O. Kompougias et al., "IoT Botnet Detection on Flow Data using Autoencoders," 2021 IEEE International Mediterranean Conference on  Communications and Networking (MeditCom), 2021, pp. 506-511, doi: 10.1109/MeditCom49071.2021.9647639.</a:t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rebuchet MS"/>
              <a:buChar char="❏"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M. Munir, M. A. Chattha, A. Dengel and S. Ahmed, "A Comparative Analysis of Traditional and Deep Learning-Based Anomaly Detection  Methods for Streaming Data," 2019 18th IEEE International Conference On Machine Learning And Applications (ICMLA), 2019, pp. 561-566,  doi: 10.1109/ICMLA.2019.00105.</a:t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rebuchet MS"/>
              <a:buChar char="❏"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H. Sedjelmaci, S. M. Senouci and M. Al-Bahri, "A lightweight anomaly detection technique for low-resource IoT devices: A game-theoretic  methodology," 2016 IEEE International Conference on Communications (ICC), 2016, pp. 1-6, doi: 10.1109/ICC.2016.7510811.</a:t>
            </a:r>
            <a:endParaRPr b="1"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2716500" y="445300"/>
            <a:ext cx="3711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78D8"/>
                </a:solidFill>
              </a:rPr>
              <a:t>Content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137" name="Google Shape;137;p14"/>
          <p:cNvSpPr txBox="1"/>
          <p:nvPr>
            <p:ph idx="4294967295" type="subTitle"/>
          </p:nvPr>
        </p:nvSpPr>
        <p:spPr>
          <a:xfrm>
            <a:off x="639300" y="1501800"/>
            <a:ext cx="7865400" cy="29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REVIEW : BASE PAPER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ANALYSIS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458409" y="209137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4294967295" type="body"/>
          </p:nvPr>
        </p:nvSpPr>
        <p:spPr>
          <a:xfrm>
            <a:off x="458398" y="22289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  <a:latin typeface="Nunito Medium"/>
                <a:ea typeface="Nunito Medium"/>
                <a:cs typeface="Nunito Medium"/>
                <a:sym typeface="Nunito Medium"/>
              </a:rPr>
              <a:t>Jan 2023</a:t>
            </a:r>
            <a:endParaRPr sz="1700">
              <a:solidFill>
                <a:srgbClr val="3C78D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grpSp>
        <p:nvGrpSpPr>
          <p:cNvPr id="250" name="Google Shape;250;p32"/>
          <p:cNvGrpSpPr/>
          <p:nvPr/>
        </p:nvGrpSpPr>
        <p:grpSpPr>
          <a:xfrm>
            <a:off x="1030295" y="1502590"/>
            <a:ext cx="198900" cy="593656"/>
            <a:chOff x="777447" y="1610215"/>
            <a:chExt cx="198900" cy="593656"/>
          </a:xfrm>
        </p:grpSpPr>
        <p:cxnSp>
          <p:nvCxnSpPr>
            <p:cNvPr id="251" name="Google Shape;251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32"/>
          <p:cNvSpPr txBox="1"/>
          <p:nvPr>
            <p:ph idx="4294967295" type="body"/>
          </p:nvPr>
        </p:nvSpPr>
        <p:spPr>
          <a:xfrm>
            <a:off x="193600" y="757100"/>
            <a:ext cx="1872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34529" y="20913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4294967295" type="body"/>
          </p:nvPr>
        </p:nvSpPr>
        <p:spPr>
          <a:xfrm>
            <a:off x="2243792" y="22289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  <a:latin typeface="Nunito Medium"/>
                <a:ea typeface="Nunito Medium"/>
                <a:cs typeface="Nunito Medium"/>
                <a:sym typeface="Nunito Medium"/>
              </a:rPr>
              <a:t>Feb 2023</a:t>
            </a:r>
            <a:endParaRPr sz="1700">
              <a:solidFill>
                <a:srgbClr val="3C78D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grpSp>
        <p:nvGrpSpPr>
          <p:cNvPr id="256" name="Google Shape;256;p32"/>
          <p:cNvGrpSpPr/>
          <p:nvPr/>
        </p:nvGrpSpPr>
        <p:grpSpPr>
          <a:xfrm>
            <a:off x="2383757" y="2831333"/>
            <a:ext cx="198900" cy="593656"/>
            <a:chOff x="2223534" y="2938958"/>
            <a:chExt cx="198900" cy="593656"/>
          </a:xfrm>
        </p:grpSpPr>
        <p:cxnSp>
          <p:nvCxnSpPr>
            <p:cNvPr id="257" name="Google Shape;257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3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2"/>
          <p:cNvSpPr txBox="1"/>
          <p:nvPr>
            <p:ph idx="4294967295" type="body"/>
          </p:nvPr>
        </p:nvSpPr>
        <p:spPr>
          <a:xfrm>
            <a:off x="1361812" y="3425650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of base paper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3589448" y="20913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4294967295" type="body"/>
          </p:nvPr>
        </p:nvSpPr>
        <p:spPr>
          <a:xfrm>
            <a:off x="3885230" y="22289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  <a:latin typeface="Nunito Medium"/>
                <a:ea typeface="Nunito Medium"/>
                <a:cs typeface="Nunito Medium"/>
                <a:sym typeface="Nunito Medium"/>
              </a:rPr>
              <a:t>Mar 2023</a:t>
            </a:r>
            <a:endParaRPr sz="1700">
              <a:solidFill>
                <a:srgbClr val="3C78D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grpSp>
        <p:nvGrpSpPr>
          <p:cNvPr id="262" name="Google Shape;262;p32"/>
          <p:cNvGrpSpPr/>
          <p:nvPr/>
        </p:nvGrpSpPr>
        <p:grpSpPr>
          <a:xfrm>
            <a:off x="4176207" y="1502590"/>
            <a:ext cx="198900" cy="593656"/>
            <a:chOff x="3918084" y="1610215"/>
            <a:chExt cx="198900" cy="593656"/>
          </a:xfrm>
        </p:grpSpPr>
        <p:cxnSp>
          <p:nvCxnSpPr>
            <p:cNvPr id="263" name="Google Shape;263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" name="Google Shape;264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2"/>
          <p:cNvSpPr txBox="1"/>
          <p:nvPr>
            <p:ph idx="4294967295" type="body"/>
          </p:nvPr>
        </p:nvSpPr>
        <p:spPr>
          <a:xfrm>
            <a:off x="2951300" y="555500"/>
            <a:ext cx="2648700" cy="9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Collecting dataset and </a:t>
            </a: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implementing it on autoencoder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5244368" y="20913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>
            <p:ph idx="4294967295" type="body"/>
          </p:nvPr>
        </p:nvSpPr>
        <p:spPr>
          <a:xfrm>
            <a:off x="5534174" y="22289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  <a:latin typeface="Nunito Medium"/>
                <a:ea typeface="Nunito Medium"/>
                <a:cs typeface="Nunito Medium"/>
                <a:sym typeface="Nunito Medium"/>
              </a:rPr>
              <a:t>Apr 2023</a:t>
            </a:r>
            <a:endParaRPr sz="1700">
              <a:solidFill>
                <a:srgbClr val="3C78D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grpSp>
        <p:nvGrpSpPr>
          <p:cNvPr id="268" name="Google Shape;268;p32"/>
          <p:cNvGrpSpPr/>
          <p:nvPr/>
        </p:nvGrpSpPr>
        <p:grpSpPr>
          <a:xfrm>
            <a:off x="6090545" y="2831333"/>
            <a:ext cx="198900" cy="593656"/>
            <a:chOff x="5958946" y="2938958"/>
            <a:chExt cx="198900" cy="593656"/>
          </a:xfrm>
        </p:grpSpPr>
        <p:cxnSp>
          <p:nvCxnSpPr>
            <p:cNvPr id="269" name="Google Shape;269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0" name="Google Shape;270;p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32"/>
          <p:cNvSpPr txBox="1"/>
          <p:nvPr>
            <p:ph idx="4294967295" type="body"/>
          </p:nvPr>
        </p:nvSpPr>
        <p:spPr>
          <a:xfrm>
            <a:off x="5068602" y="3425650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learning on all datasets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6899288" y="20913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>
            <p:ph idx="4294967295" type="body"/>
          </p:nvPr>
        </p:nvSpPr>
        <p:spPr>
          <a:xfrm>
            <a:off x="7228987" y="22289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  <a:latin typeface="Nunito Medium"/>
                <a:ea typeface="Nunito Medium"/>
                <a:cs typeface="Nunito Medium"/>
                <a:sym typeface="Nunito Medium"/>
              </a:rPr>
              <a:t>May 2023</a:t>
            </a:r>
            <a:endParaRPr sz="1700">
              <a:solidFill>
                <a:srgbClr val="3C78D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grpSp>
        <p:nvGrpSpPr>
          <p:cNvPr id="274" name="Google Shape;274;p32"/>
          <p:cNvGrpSpPr/>
          <p:nvPr/>
        </p:nvGrpSpPr>
        <p:grpSpPr>
          <a:xfrm>
            <a:off x="7787282" y="1502590"/>
            <a:ext cx="198900" cy="593656"/>
            <a:chOff x="3918084" y="1610215"/>
            <a:chExt cx="198900" cy="593656"/>
          </a:xfrm>
        </p:grpSpPr>
        <p:cxnSp>
          <p:nvCxnSpPr>
            <p:cNvPr id="275" name="Google Shape;275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2"/>
          <p:cNvSpPr txBox="1"/>
          <p:nvPr>
            <p:ph idx="4294967295" type="body"/>
          </p:nvPr>
        </p:nvSpPr>
        <p:spPr>
          <a:xfrm>
            <a:off x="6924025" y="987200"/>
            <a:ext cx="19254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Submission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819150" y="18810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C78D8"/>
                </a:solidFill>
              </a:rPr>
              <a:t>Thank You</a:t>
            </a:r>
            <a:endParaRPr sz="5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311825" y="463400"/>
            <a:ext cx="45204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78D8"/>
                </a:solidFill>
              </a:rPr>
              <a:t>Introduction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143" name="Google Shape;143;p15"/>
          <p:cNvSpPr txBox="1"/>
          <p:nvPr>
            <p:ph idx="4294967295" type="subTitle"/>
          </p:nvPr>
        </p:nvSpPr>
        <p:spPr>
          <a:xfrm>
            <a:off x="823975" y="1455100"/>
            <a:ext cx="74961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Increasing demand and growth in IoT has led to more complex IoT models.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IoT devices use a wireless medium to transmit data, making them vulnerable to attacks.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Vulnerabilities in IoT nodes can provide backdoors for attackers to gather confidential data.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Secured IoT infrastructure is essential for protecting organizations from cybercrimes.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546875" y="370200"/>
            <a:ext cx="16626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78D8"/>
                </a:solidFill>
              </a:rPr>
              <a:t>Botnet</a:t>
            </a:r>
            <a:endParaRPr sz="2200">
              <a:solidFill>
                <a:srgbClr val="3C78D8"/>
              </a:solidFill>
            </a:endParaRPr>
          </a:p>
        </p:txBody>
      </p:sp>
      <p:sp>
        <p:nvSpPr>
          <p:cNvPr id="149" name="Google Shape;149;p16"/>
          <p:cNvSpPr txBox="1"/>
          <p:nvPr>
            <p:ph idx="4294967295" type="subTitle"/>
          </p:nvPr>
        </p:nvSpPr>
        <p:spPr>
          <a:xfrm>
            <a:off x="718350" y="863100"/>
            <a:ext cx="77073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Botnets are infected computer networks used for malicious activities.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They can perform denial-of-service attacks, spamming, and data theft.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Botnets are a major threat to online security.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Anti-virus software and network security protocols are effective countermeasures against botnet attacks.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823950" y="3074400"/>
            <a:ext cx="7496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N-BaIoT uses deep learning to detect IoT bot attacks.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It trains a deep autoencoder to learn normal device behaviors.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Anomalies in behavior are detected when the autoencoder fails to reconstruct a snapshot.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6"/>
          <p:cNvSpPr txBox="1"/>
          <p:nvPr>
            <p:ph idx="4294967295" type="ctrTitle"/>
          </p:nvPr>
        </p:nvSpPr>
        <p:spPr>
          <a:xfrm>
            <a:off x="546875" y="2536788"/>
            <a:ext cx="15492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78D8"/>
                </a:solidFill>
              </a:rPr>
              <a:t>N-BaIoT</a:t>
            </a:r>
            <a:endParaRPr sz="22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647150" y="377800"/>
            <a:ext cx="5849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78D8"/>
                </a:solidFill>
              </a:rPr>
              <a:t>Literature Survey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32900" y="1301775"/>
            <a:ext cx="76782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  <a:r>
              <a:rPr lang="en" sz="16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N-BaIoT—Network-Based Detection of IoT Botnet Attacks Using Deep Autoencoders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 Used</a:t>
            </a:r>
            <a:r>
              <a:rPr lang="en" sz="16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Autoencoders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Used</a:t>
            </a:r>
            <a:r>
              <a:rPr lang="en" sz="16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N-BaIoT Dataset to Detect IoT Botnet Attacks</a:t>
            </a:r>
            <a:endParaRPr sz="1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</a:t>
            </a:r>
            <a:r>
              <a:rPr lang="en" sz="16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endParaRPr sz="1600">
              <a:solidFill>
                <a:srgbClr val="3C78D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Deep autoencoders has ability to learn complex patterns—for example, of various device functionalities.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Hardly any false alarms.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Work</a:t>
            </a:r>
            <a:r>
              <a:rPr lang="en" sz="16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endParaRPr sz="1600">
              <a:solidFill>
                <a:srgbClr val="3C78D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autoencoders can be used.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 transfer learning techniques by assessing the accuracy of models trained on specific devices when they are applied to identical devices.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546950" y="509800"/>
            <a:ext cx="60501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78D8"/>
                </a:solidFill>
              </a:rPr>
              <a:t>Problem Statement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163" name="Google Shape;163;p18"/>
          <p:cNvSpPr txBox="1"/>
          <p:nvPr>
            <p:ph idx="4294967295" type="subTitle"/>
          </p:nvPr>
        </p:nvSpPr>
        <p:spPr>
          <a:xfrm>
            <a:off x="727050" y="1841925"/>
            <a:ext cx="76899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To detect botnet attacks in IOT devices using autoencoders.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For detecting attacks launched from IoT bots we have used N-BaIoT, a network-based approach for the IoT that uses deep learning techniques to perform anomaly detection.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Trebuchet MS"/>
              <a:buChar char="❏"/>
            </a:pPr>
            <a:r>
              <a:rPr lang="en" sz="19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also used transfer learning technique to detect botnet attack.</a:t>
            </a:r>
            <a:endParaRPr sz="19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2073300" y="431075"/>
            <a:ext cx="49974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>
                <a:solidFill>
                  <a:srgbClr val="3C78D8"/>
                </a:solidFill>
              </a:rPr>
              <a:t>Approach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169" name="Google Shape;169;p19"/>
          <p:cNvSpPr txBox="1"/>
          <p:nvPr>
            <p:ph idx="4294967295" type="subTitle"/>
          </p:nvPr>
        </p:nvSpPr>
        <p:spPr>
          <a:xfrm>
            <a:off x="762750" y="1641050"/>
            <a:ext cx="7618500" cy="27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Our method for detecting IoT botnet attacks relies on autoencoders for each device.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project we have worked on total 2 datasets, 2 different autoencoders models.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We trained our model on statistical features extracted from benign traffic data.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This method consists of three main stages: data collection, training an anomaly detector, and testing the model.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also used Transfer Learning technique to get more accurate results.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2073300" y="313300"/>
            <a:ext cx="49974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>
                <a:solidFill>
                  <a:srgbClr val="3C78D8"/>
                </a:solidFill>
              </a:rPr>
              <a:t>Dataset - I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175" name="Google Shape;175;p20"/>
          <p:cNvSpPr txBox="1"/>
          <p:nvPr>
            <p:ph idx="4294967295" type="subTitle"/>
          </p:nvPr>
        </p:nvSpPr>
        <p:spPr>
          <a:xfrm>
            <a:off x="772950" y="1427175"/>
            <a:ext cx="75981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N-BaIoT Dataset to Detect IoT Botnet Attacks</a:t>
            </a:r>
            <a:endParaRPr sz="1900">
              <a:solidFill>
                <a:srgbClr val="3C78D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dataset contains real traffic data of 9 commercial IOT devices which were infected by Mirai and BASHLITE botnet attacks. It contains a total of 7062606 samples and 115 features.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11 instances of data collected for each device, 10 of which are data collected when the device is infected by 10 types of attacks carried out by 2 botnets, plus one instance of uninfected data.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is collected by analyzing data packets. A set of 23 features are extracted from analyzing the packet at 5 different time intervals: 100ms, 500ms, 1.5sec, 10 sec and 1 min totalling to 115 features. 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073300" y="313300"/>
            <a:ext cx="49974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>
                <a:solidFill>
                  <a:srgbClr val="3C78D8"/>
                </a:solidFill>
              </a:rPr>
              <a:t>Dataset - II</a:t>
            </a:r>
            <a:endParaRPr sz="4300">
              <a:solidFill>
                <a:srgbClr val="3C78D8"/>
              </a:solidFill>
            </a:endParaRPr>
          </a:p>
        </p:txBody>
      </p:sp>
      <p:sp>
        <p:nvSpPr>
          <p:cNvPr id="181" name="Google Shape;181;p21"/>
          <p:cNvSpPr txBox="1"/>
          <p:nvPr>
            <p:ph idx="4294967295" type="subTitle"/>
          </p:nvPr>
        </p:nvSpPr>
        <p:spPr>
          <a:xfrm>
            <a:off x="757650" y="1467875"/>
            <a:ext cx="76287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IOT device identification</a:t>
            </a:r>
            <a:endParaRPr sz="1900">
              <a:solidFill>
                <a:srgbClr val="3C78D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dataset was taken from chapter 5 of Machine learning cookbook for cyber security.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dataset contains traffic data of about 10 devices: Baby monitor, lights, monitor sensor, security camera, smoke detector, socket, thermostat, TV, watch and water sensor.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set contains 296 traffic attributes: ip port, packets, ack, bytes, reset, daytime and more.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❏"/>
            </a:pP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Each device has about 200 samples. 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