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6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oud.google.com/translate/automl/docs/evalu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knobs on amplifier">
            <a:extLst>
              <a:ext uri="{FF2B5EF4-FFF2-40B4-BE49-F238E27FC236}">
                <a16:creationId xmlns:a16="http://schemas.microsoft.com/office/drawing/2014/main" id="{13BDA634-30D8-E599-807D-F6AD88D28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B4B12-14CC-769D-93BF-EAE7DD7E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Song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9AF5-F599-0A27-FFA3-54C846AA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E78-60E7-9BFB-1DCA-9FFC3415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111193"/>
            <a:ext cx="10427840" cy="1086056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02B5-2B90-1E63-16C9-4463B9B2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464906"/>
            <a:ext cx="10427841" cy="4504376"/>
          </a:xfrm>
        </p:spPr>
        <p:txBody>
          <a:bodyPr/>
          <a:lstStyle/>
          <a:p>
            <a:r>
              <a:rPr lang="en-IN" dirty="0"/>
              <a:t>Pre-processing task for Taylor swift lyrics dataset</a:t>
            </a:r>
          </a:p>
          <a:p>
            <a:r>
              <a:rPr lang="en-IN" dirty="0"/>
              <a:t>GPT-Based transformer decoder model – Causal Language Modelling </a:t>
            </a:r>
          </a:p>
          <a:p>
            <a:r>
              <a:rPr lang="en-IN" dirty="0"/>
              <a:t>Greedy Decoding vs Minimum Bayes Risk Decoding Text Generation</a:t>
            </a:r>
          </a:p>
          <a:p>
            <a:r>
              <a:rPr lang="en-IN" dirty="0"/>
              <a:t>BLEU-Score based Performance metric</a:t>
            </a:r>
          </a:p>
          <a:p>
            <a:r>
              <a:rPr lang="en-IN" dirty="0"/>
              <a:t>Inference API </a:t>
            </a:r>
          </a:p>
          <a:p>
            <a:r>
              <a:rPr lang="en-IN" dirty="0"/>
              <a:t>Docker File</a:t>
            </a:r>
          </a:p>
          <a:p>
            <a:r>
              <a:rPr lang="en-IN" dirty="0"/>
              <a:t>Bonus Task:- Album Cover Generator (Conditional GAN)</a:t>
            </a:r>
          </a:p>
        </p:txBody>
      </p:sp>
    </p:spTree>
    <p:extLst>
      <p:ext uri="{BB962C8B-B14F-4D97-AF65-F5344CB8AC3E}">
        <p14:creationId xmlns:p14="http://schemas.microsoft.com/office/powerpoint/2010/main" val="361735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ED58-60E7-E604-AEE0-FEF0ACA3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92530"/>
            <a:ext cx="10427840" cy="1086056"/>
          </a:xfrm>
        </p:spPr>
        <p:txBody>
          <a:bodyPr/>
          <a:lstStyle/>
          <a:p>
            <a:r>
              <a:rPr lang="en-IN" dirty="0"/>
              <a:t>Pre-processing 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C788-3B2C-0064-6F04-A602D8CA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296955"/>
            <a:ext cx="10427841" cy="4672327"/>
          </a:xfrm>
        </p:spPr>
        <p:txBody>
          <a:bodyPr>
            <a:normAutofit/>
          </a:bodyPr>
          <a:lstStyle/>
          <a:p>
            <a:r>
              <a:rPr lang="en-IN" dirty="0"/>
              <a:t>Convert to lowercase</a:t>
            </a:r>
          </a:p>
          <a:p>
            <a:r>
              <a:rPr lang="en-IN" dirty="0"/>
              <a:t>Remove numbers</a:t>
            </a:r>
          </a:p>
          <a:p>
            <a:r>
              <a:rPr lang="en-IN" dirty="0"/>
              <a:t>Remove first sentence</a:t>
            </a:r>
          </a:p>
          <a:p>
            <a:r>
              <a:rPr lang="en-IN" dirty="0"/>
              <a:t>Remove 'Embed' in last sentence</a:t>
            </a:r>
          </a:p>
          <a:p>
            <a:r>
              <a:rPr lang="en-IN" dirty="0"/>
              <a:t>Replace \n with "&lt;newline&gt;“ TAG</a:t>
            </a:r>
          </a:p>
          <a:p>
            <a:r>
              <a:rPr lang="en-IN" dirty="0"/>
              <a:t>Remove all extra spaces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0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1FA-907B-CA5D-006D-83F3EE2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139184"/>
            <a:ext cx="10427840" cy="1086056"/>
          </a:xfrm>
        </p:spPr>
        <p:txBody>
          <a:bodyPr/>
          <a:lstStyle/>
          <a:p>
            <a:r>
              <a:rPr lang="en-IN" dirty="0"/>
              <a:t>Modelling Techniques:-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8985-F95E-B9C0-BBE7-E0C3D22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6286"/>
            <a:ext cx="10427841" cy="4662996"/>
          </a:xfrm>
        </p:spPr>
        <p:txBody>
          <a:bodyPr/>
          <a:lstStyle/>
          <a:p>
            <a:r>
              <a:rPr lang="en-IN" dirty="0"/>
              <a:t>Causal Language Modelling (GPT2)</a:t>
            </a:r>
          </a:p>
          <a:p>
            <a:r>
              <a:rPr lang="en-IN" dirty="0"/>
              <a:t>Transformer Decoder Mechanism</a:t>
            </a:r>
          </a:p>
          <a:p>
            <a:r>
              <a:rPr lang="en-IN" dirty="0"/>
              <a:t>performs well in natural language generation task</a:t>
            </a:r>
          </a:p>
          <a:p>
            <a:r>
              <a:rPr lang="en-IN" dirty="0"/>
              <a:t>Other very standard model BERT is more suited (still bit debatable) to a natural language understanding. That is based on Transformers encoder architecture, Sentiment Analysis.</a:t>
            </a:r>
          </a:p>
          <a:p>
            <a:r>
              <a:rPr lang="en-IN" dirty="0"/>
              <a:t>T5 – Transformer Encoder-Decoder could be tried out in current case with slight modification in dataset </a:t>
            </a:r>
          </a:p>
        </p:txBody>
      </p:sp>
    </p:spTree>
    <p:extLst>
      <p:ext uri="{BB962C8B-B14F-4D97-AF65-F5344CB8AC3E}">
        <p14:creationId xmlns:p14="http://schemas.microsoft.com/office/powerpoint/2010/main" val="94515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B1F4-86C8-41D4-3AB3-5EFAAFC7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23160"/>
            <a:ext cx="10427840" cy="1086056"/>
          </a:xfrm>
        </p:spPr>
        <p:txBody>
          <a:bodyPr/>
          <a:lstStyle/>
          <a:p>
            <a:r>
              <a:rPr lang="en-IN" dirty="0"/>
              <a:t>Decoding Technique:-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6309-25F4-03F1-EDAF-A0AEA98A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80931"/>
            <a:ext cx="10427841" cy="4588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Explored two decoding techniques</a:t>
            </a:r>
          </a:p>
          <a:p>
            <a:r>
              <a:rPr lang="en-IN" b="1" u="sng" dirty="0"/>
              <a:t>Greedy Decoding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Choose the best possible candidate generation (by choosing the best possible work at each iteration)</a:t>
            </a:r>
          </a:p>
          <a:p>
            <a:r>
              <a:rPr lang="en-IN" b="1" u="sng" dirty="0"/>
              <a:t>Minimum Bayes Risk Decoding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technique that can be used to generate more flexible and possibly more accurate results in tasks like machine translation and speech recognition by considering the probabilities of a range of potential outputs rather than just the single most likely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several candidates and choose the one which has highest average similarity (BLEU or ROGUE or edit distance) with all other candidate generations.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would increase the inference time, but overall performance will be improved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205E-D30B-1A1A-BCCC-DDECE38E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139183"/>
            <a:ext cx="10427840" cy="1086056"/>
          </a:xfrm>
        </p:spPr>
        <p:txBody>
          <a:bodyPr/>
          <a:lstStyle/>
          <a:p>
            <a:r>
              <a:rPr lang="en-IN" dirty="0"/>
              <a:t>Performance Metric:-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22F7E-561A-53D4-F952-89E29C650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1225239"/>
                <a:ext cx="10427841" cy="505173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BLEU Score based technique</a:t>
                </a:r>
              </a:p>
              <a:p>
                <a:r>
                  <a:rPr lang="en-US" dirty="0"/>
                  <a:t>N-gram overlap between machine translation output and reference translation (it’s usually BLEU Score modified where after each match in reference n-grams are removed from reference)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Compute BLEU Score for n-grams of size 1 to 4 </a:t>
                </a:r>
              </a:p>
              <a:p>
                <a:r>
                  <a:rPr lang="en-US" dirty="0"/>
                  <a:t>Geometric mean of these 4 scores </a:t>
                </a:r>
              </a:p>
              <a:p>
                <a:r>
                  <a:rPr lang="en-US" dirty="0"/>
                  <a:t>Add brevity penalty (for too short translations)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IN" b="0" i="0" dirty="0" smtClean="0">
                                  <a:latin typeface="Cambria Math" panose="02040503050406030204" pitchFamily="18" charset="0"/>
                                </a:rPr>
                                <m:t>candidate</m:t>
                              </m:r>
                              <m:r>
                                <a:rPr lang="en-IN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b="0" i="0" dirty="0" smtClean="0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</m:num>
                            <m:den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𝑟𝑒𝑓𝑒𝑟𝑒𝑛𝑐𝑒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limLoc m:val="undOvr"/>
                                      <m:grow m:val="on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𝐵𝐿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I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/>
                          </m:sSup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22F7E-561A-53D4-F952-89E29C650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1225239"/>
                <a:ext cx="10427841" cy="5051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Calculate the BLEU Score in Python - Python Code">
            <a:extLst>
              <a:ext uri="{FF2B5EF4-FFF2-40B4-BE49-F238E27FC236}">
                <a16:creationId xmlns:a16="http://schemas.microsoft.com/office/drawing/2014/main" id="{A8D19BC3-3E77-AECB-BBDB-66287F92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568559"/>
            <a:ext cx="4457700" cy="9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3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62A5-D6EF-ECE6-E691-C2491AEB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92531"/>
            <a:ext cx="10427840" cy="1086056"/>
          </a:xfrm>
        </p:spPr>
        <p:txBody>
          <a:bodyPr/>
          <a:lstStyle/>
          <a:p>
            <a:r>
              <a:rPr lang="en-IN" dirty="0"/>
              <a:t>Results:-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FF2-19C5-0658-2FA4-B2581772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9215"/>
            <a:ext cx="10427841" cy="4660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Not clear to me:- what does 2-3 verses of song as input means? All these results are generated based on an assumption that 2-3 verses means 2-3 lines.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BLEU Score for 100 elements in Test dataset.</a:t>
            </a:r>
          </a:p>
          <a:p>
            <a:pPr marL="0" indent="0">
              <a:buNone/>
            </a:pPr>
            <a:r>
              <a:rPr lang="en-IN" sz="1400" dirty="0"/>
              <a:t>                   </a:t>
            </a:r>
            <a:r>
              <a:rPr lang="en-IN" sz="1400" b="1" u="sng" dirty="0"/>
              <a:t>Greedy Decoding </a:t>
            </a:r>
            <a:r>
              <a:rPr lang="en-IN" sz="1400" b="1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400" dirty="0"/>
              <a:t>Avg. BLEU :- </a:t>
            </a:r>
            <a:r>
              <a:rPr lang="en-IN" sz="1400" b="1" dirty="0">
                <a:solidFill>
                  <a:srgbClr val="FF0000"/>
                </a:solidFill>
              </a:rPr>
              <a:t>32.62 (38.9 with 10 initial lines as an input)</a:t>
            </a:r>
          </a:p>
          <a:p>
            <a:pPr marL="0" indent="0">
              <a:buNone/>
            </a:pPr>
            <a:r>
              <a:rPr lang="en-IN" sz="1400" b="1" dirty="0"/>
              <a:t>                     </a:t>
            </a:r>
            <a:r>
              <a:rPr lang="en-IN" sz="1400" b="1" u="sng" dirty="0"/>
              <a:t>MBR Decoding </a:t>
            </a:r>
            <a:r>
              <a:rPr lang="en-IN" sz="1400" dirty="0"/>
              <a:t>(with 10 candidate translations)</a:t>
            </a:r>
            <a:endParaRPr lang="en-IN" sz="1400" b="1" u="sng" dirty="0"/>
          </a:p>
          <a:p>
            <a:pPr marL="0" indent="0">
              <a:buNone/>
            </a:pPr>
            <a:r>
              <a:rPr lang="en-IN" sz="1400" dirty="0"/>
              <a:t>Avg. BLEU :- </a:t>
            </a:r>
            <a:r>
              <a:rPr lang="en-IN" sz="1400" b="1" dirty="0">
                <a:solidFill>
                  <a:schemeClr val="accent2"/>
                </a:solidFill>
              </a:rPr>
              <a:t>35.02 (40.4 with 10 initial lines as an input)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Also, we need to fine-tune or explore several values for temperature variable in MBR decoding which decides how much randomness are we allowing, overall performance will depend on this</a:t>
            </a:r>
            <a:endParaRPr lang="en-IN" sz="1400" i="1" u="sng" dirty="0"/>
          </a:p>
          <a:p>
            <a:pPr marL="0" indent="0">
              <a:buNone/>
            </a:pPr>
            <a:r>
              <a:rPr lang="en-IN" sz="1200" i="1" u="sng" dirty="0"/>
              <a:t>Note:- See Appendix for general understanding of BLEU Score</a:t>
            </a:r>
          </a:p>
        </p:txBody>
      </p:sp>
    </p:spTree>
    <p:extLst>
      <p:ext uri="{BB962C8B-B14F-4D97-AF65-F5344CB8AC3E}">
        <p14:creationId xmlns:p14="http://schemas.microsoft.com/office/powerpoint/2010/main" val="48005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BDA-2296-2D48-7EFA-BE267EC5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120522"/>
            <a:ext cx="10427840" cy="1086056"/>
          </a:xfrm>
        </p:spPr>
        <p:txBody>
          <a:bodyPr/>
          <a:lstStyle/>
          <a:p>
            <a:r>
              <a:rPr lang="en-IN" dirty="0"/>
              <a:t>Inference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7403-BBE1-4C5E-575D-A44790F2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206578"/>
            <a:ext cx="3768895" cy="476270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Used Flask to expose the model as an API and then containerised the code into a Docker container.</a:t>
            </a:r>
          </a:p>
          <a:p>
            <a:r>
              <a:rPr lang="en-IN" dirty="0"/>
              <a:t>POST method option to take input and generate output </a:t>
            </a:r>
          </a:p>
          <a:p>
            <a:r>
              <a:rPr lang="en-IN" dirty="0"/>
              <a:t>GET method option to test the working of model</a:t>
            </a:r>
          </a:p>
          <a:p>
            <a:r>
              <a:rPr lang="en-IN" dirty="0"/>
              <a:t>Used Postman to test the API to generate the “Ed Sheeran Perfect Lyrics” by our model.</a:t>
            </a:r>
          </a:p>
          <a:p>
            <a:r>
              <a:rPr lang="en-IN" dirty="0"/>
              <a:t>Attached the </a:t>
            </a:r>
            <a:r>
              <a:rPr lang="en-IN" dirty="0" err="1"/>
              <a:t>Dockerfile</a:t>
            </a:r>
            <a:r>
              <a:rPr lang="en-IN" dirty="0"/>
              <a:t> as well as part of the deliverable. </a:t>
            </a:r>
          </a:p>
          <a:p>
            <a:r>
              <a:rPr lang="en-IN" dirty="0"/>
              <a:t>Couldn’t actually run that </a:t>
            </a:r>
            <a:r>
              <a:rPr lang="en-IN" dirty="0" err="1"/>
              <a:t>Dockerfile</a:t>
            </a:r>
            <a:r>
              <a:rPr lang="en-IN" dirty="0"/>
              <a:t> in my system due to unavailability of the software.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8C967-4513-9B9F-1293-C61BA961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42" y="106914"/>
            <a:ext cx="7159719" cy="6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0003-3BE1-4510-22AA-3D9BFD42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111192"/>
            <a:ext cx="10427840" cy="1086056"/>
          </a:xfrm>
        </p:spPr>
        <p:txBody>
          <a:bodyPr>
            <a:normAutofit/>
          </a:bodyPr>
          <a:lstStyle/>
          <a:p>
            <a:r>
              <a:rPr lang="en-IN" dirty="0"/>
              <a:t>Appendix 1 –</a:t>
            </a:r>
            <a:r>
              <a:rPr lang="en-IN" sz="2000" dirty="0"/>
              <a:t>BLEU Score Rough understanding (</a:t>
            </a:r>
            <a:r>
              <a:rPr lang="en-IN" sz="2000" dirty="0">
                <a:hlinkClick r:id="rId2"/>
              </a:rPr>
              <a:t>Google Cloud</a:t>
            </a:r>
            <a:r>
              <a:rPr lang="en-IN" sz="2000" dirty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DDAC9-AE5D-7543-7416-6F6134706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0162" y="1220583"/>
            <a:ext cx="8626588" cy="4724809"/>
          </a:xfrm>
        </p:spPr>
      </p:pic>
    </p:spTree>
    <p:extLst>
      <p:ext uri="{BB962C8B-B14F-4D97-AF65-F5344CB8AC3E}">
        <p14:creationId xmlns:p14="http://schemas.microsoft.com/office/powerpoint/2010/main" val="232862077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413424"/>
      </a:dk2>
      <a:lt2>
        <a:srgbClr val="E8E2E5"/>
      </a:lt2>
      <a:accent1>
        <a:srgbClr val="3BB571"/>
      </a:accent1>
      <a:accent2>
        <a:srgbClr val="36B839"/>
      </a:accent2>
      <a:accent3>
        <a:srgbClr val="70B046"/>
      </a:accent3>
      <a:accent4>
        <a:srgbClr val="95AA3D"/>
      </a:accent4>
      <a:accent5>
        <a:srgbClr val="BA9E41"/>
      </a:accent5>
      <a:accent6>
        <a:srgbClr val="E68753"/>
      </a:accent6>
      <a:hlink>
        <a:srgbClr val="AE6990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6736</TotalTime>
  <Words>537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Georgia Pro Light</vt:lpstr>
      <vt:lpstr>Wingdings</vt:lpstr>
      <vt:lpstr>VaultVTI</vt:lpstr>
      <vt:lpstr>Song Generator</vt:lpstr>
      <vt:lpstr>Contents</vt:lpstr>
      <vt:lpstr>Pre-processing Modules:-</vt:lpstr>
      <vt:lpstr>Modelling Techniques:-</vt:lpstr>
      <vt:lpstr>Decoding Technique:- </vt:lpstr>
      <vt:lpstr>Performance Metric:- </vt:lpstr>
      <vt:lpstr>Results:-</vt:lpstr>
      <vt:lpstr>Inference API</vt:lpstr>
      <vt:lpstr>Appendix 1 –BLEU Score Rough understanding (Google Cloud)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Generator</dc:title>
  <dc:creator>saumya shankar</dc:creator>
  <cp:lastModifiedBy>saumya shankar</cp:lastModifiedBy>
  <cp:revision>10</cp:revision>
  <dcterms:created xsi:type="dcterms:W3CDTF">2023-06-06T04:21:31Z</dcterms:created>
  <dcterms:modified xsi:type="dcterms:W3CDTF">2023-08-23T19:21:37Z</dcterms:modified>
</cp:coreProperties>
</file>