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4f81350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4f81350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These points all demonstrate // </a:t>
            </a:r>
            <a:r>
              <a:rPr b="1" lang="en" sz="1600"/>
              <a:t>The Importance of Parents Being Involved in Their Children's Lives</a:t>
            </a:r>
            <a:endParaRPr b="1" sz="1600"/>
          </a:p>
          <a:p>
            <a:pPr indent="-330200" lvl="0" marL="457200" rtl="0" algn="l">
              <a:spcBef>
                <a:spcPts val="0"/>
              </a:spcBef>
              <a:spcAft>
                <a:spcPts val="0"/>
              </a:spcAft>
              <a:buSzPts val="1600"/>
              <a:buChar char="●"/>
            </a:pPr>
            <a:r>
              <a:rPr lang="en" sz="1600"/>
              <a:t>It’s important to note that these point are not showing </a:t>
            </a:r>
            <a:r>
              <a:rPr b="1" lang="en" sz="1600"/>
              <a:t>causation</a:t>
            </a:r>
            <a:r>
              <a:rPr lang="en" sz="1600"/>
              <a:t>, but instead </a:t>
            </a:r>
            <a:r>
              <a:rPr b="1" lang="en" sz="1600"/>
              <a:t>correlation </a:t>
            </a:r>
            <a:endParaRPr b="1" sz="1600"/>
          </a:p>
          <a:p>
            <a:pPr indent="-330200" lvl="0" marL="457200" rtl="0" algn="l">
              <a:spcBef>
                <a:spcPts val="0"/>
              </a:spcBef>
              <a:spcAft>
                <a:spcPts val="0"/>
              </a:spcAft>
              <a:buSzPts val="1600"/>
              <a:buChar char="●"/>
            </a:pPr>
            <a:r>
              <a:rPr lang="en" sz="1600"/>
              <a:t>Our visuals showed </a:t>
            </a:r>
            <a:r>
              <a:rPr b="1" lang="en" sz="1600">
                <a:highlight>
                  <a:srgbClr val="FF0000"/>
                </a:highlight>
              </a:rPr>
              <a:t>things that have a negative correlation</a:t>
            </a:r>
            <a:r>
              <a:rPr lang="en" sz="1600"/>
              <a:t> to </a:t>
            </a:r>
            <a:r>
              <a:rPr lang="en" sz="1600"/>
              <a:t>delinquent</a:t>
            </a:r>
            <a:r>
              <a:rPr lang="en" sz="1600"/>
              <a:t> acts</a:t>
            </a:r>
            <a:endParaRPr sz="1600"/>
          </a:p>
          <a:p>
            <a:pPr indent="-330200" lvl="1" marL="914400" rtl="0" algn="l">
              <a:spcBef>
                <a:spcPts val="0"/>
              </a:spcBef>
              <a:spcAft>
                <a:spcPts val="0"/>
              </a:spcAft>
              <a:buSzPts val="1600"/>
              <a:buChar char="○"/>
            </a:pPr>
            <a:r>
              <a:rPr lang="en" sz="1600"/>
              <a:t>How often </a:t>
            </a:r>
            <a:r>
              <a:rPr b="1" lang="en" sz="1600"/>
              <a:t>spending time with family</a:t>
            </a:r>
            <a:endParaRPr b="1" sz="1600"/>
          </a:p>
          <a:p>
            <a:pPr indent="-330200" lvl="1" marL="914400" rtl="0" algn="l">
              <a:spcBef>
                <a:spcPts val="0"/>
              </a:spcBef>
              <a:spcAft>
                <a:spcPts val="0"/>
              </a:spcAft>
              <a:buSzPts val="1600"/>
              <a:buChar char="○"/>
            </a:pPr>
            <a:r>
              <a:rPr lang="en" sz="1600"/>
              <a:t>Do your </a:t>
            </a:r>
            <a:r>
              <a:rPr b="1" lang="en" sz="1600"/>
              <a:t>parents know who you’re with</a:t>
            </a:r>
            <a:r>
              <a:rPr lang="en" sz="1600"/>
              <a:t> when you go out</a:t>
            </a:r>
            <a:endParaRPr sz="1600"/>
          </a:p>
          <a:p>
            <a:pPr indent="-330200" lvl="0" marL="457200" rtl="0" algn="l">
              <a:spcBef>
                <a:spcPts val="0"/>
              </a:spcBef>
              <a:spcAft>
                <a:spcPts val="0"/>
              </a:spcAft>
              <a:buSzPts val="1600"/>
              <a:buChar char="●"/>
            </a:pPr>
            <a:r>
              <a:rPr lang="en" sz="1600"/>
              <a:t>Our visuals showed </a:t>
            </a:r>
            <a:r>
              <a:rPr b="1" lang="en" sz="1600">
                <a:highlight>
                  <a:schemeClr val="accent6"/>
                </a:highlight>
              </a:rPr>
              <a:t>things that have positive correlation</a:t>
            </a:r>
            <a:r>
              <a:rPr lang="en" sz="1600"/>
              <a:t> to delinquent acts</a:t>
            </a:r>
            <a:endParaRPr sz="1600"/>
          </a:p>
          <a:p>
            <a:pPr indent="-330200" lvl="1" marL="914400" rtl="0" algn="l">
              <a:spcBef>
                <a:spcPts val="0"/>
              </a:spcBef>
              <a:spcAft>
                <a:spcPts val="0"/>
              </a:spcAft>
              <a:buSzPts val="1600"/>
              <a:buChar char="○"/>
            </a:pPr>
            <a:r>
              <a:rPr lang="en" sz="1600"/>
              <a:t>Parents having </a:t>
            </a:r>
            <a:r>
              <a:rPr lang="en" sz="1600"/>
              <a:t>substance</a:t>
            </a:r>
            <a:r>
              <a:rPr lang="en" sz="1600"/>
              <a:t> abuse issues</a:t>
            </a:r>
            <a:endParaRPr sz="1600"/>
          </a:p>
          <a:p>
            <a:pPr indent="-330200" lvl="1" marL="914400" rtl="0" algn="l">
              <a:spcBef>
                <a:spcPts val="0"/>
              </a:spcBef>
              <a:spcAft>
                <a:spcPts val="0"/>
              </a:spcAft>
              <a:buSzPts val="1600"/>
              <a:buChar char="○"/>
            </a:pPr>
            <a:r>
              <a:rPr lang="en" sz="1600"/>
              <a:t>Parents being separated</a:t>
            </a:r>
            <a:endParaRPr sz="1600"/>
          </a:p>
          <a:p>
            <a:pPr indent="-330200" lvl="0" marL="457200" rtl="0" algn="l">
              <a:spcBef>
                <a:spcPts val="0"/>
              </a:spcBef>
              <a:spcAft>
                <a:spcPts val="0"/>
              </a:spcAft>
              <a:buSzPts val="1600"/>
              <a:buChar char="●"/>
            </a:pPr>
            <a:r>
              <a:rPr lang="en" sz="1600"/>
              <a:t>The </a:t>
            </a:r>
            <a:r>
              <a:rPr lang="en" sz="1600"/>
              <a:t>conclusion</a:t>
            </a:r>
            <a:r>
              <a:rPr lang="en" sz="1600"/>
              <a:t> is that it’s </a:t>
            </a:r>
            <a:r>
              <a:rPr b="1" lang="en" sz="1600"/>
              <a:t>Vital that parents are involved with the lives</a:t>
            </a:r>
            <a:r>
              <a:rPr lang="en" sz="1600"/>
              <a:t> of their children</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4f81350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4f81350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4f81350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4f81350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4f8135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4f8135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highlight>
                  <a:srgbClr val="F2F2F2"/>
                </a:highlight>
              </a:rPr>
              <a:t>Motivation behind the title is: </a:t>
            </a:r>
            <a:endParaRPr b="1" sz="1400">
              <a:solidFill>
                <a:schemeClr val="dk1"/>
              </a:solidFill>
              <a:highlight>
                <a:srgbClr val="F2F2F2"/>
              </a:highlight>
            </a:endParaRPr>
          </a:p>
          <a:p>
            <a:pPr indent="0" lvl="0" marL="0" rtl="0" algn="l">
              <a:lnSpc>
                <a:spcPct val="115000"/>
              </a:lnSpc>
              <a:spcBef>
                <a:spcPts val="1200"/>
              </a:spcBef>
              <a:spcAft>
                <a:spcPts val="0"/>
              </a:spcAft>
              <a:buNone/>
            </a:pPr>
            <a:r>
              <a:rPr lang="en" sz="1400">
                <a:solidFill>
                  <a:srgbClr val="233A44"/>
                </a:solidFill>
                <a:latin typeface="Calibri"/>
                <a:ea typeface="Calibri"/>
                <a:cs typeface="Calibri"/>
                <a:sym typeface="Calibri"/>
              </a:rPr>
              <a:t>Parents play an</a:t>
            </a:r>
            <a:r>
              <a:rPr b="1" lang="en" sz="1400">
                <a:solidFill>
                  <a:srgbClr val="233A44"/>
                </a:solidFill>
                <a:latin typeface="Calibri"/>
                <a:ea typeface="Calibri"/>
                <a:cs typeface="Calibri"/>
                <a:sym typeface="Calibri"/>
              </a:rPr>
              <a:t> important role</a:t>
            </a:r>
            <a:r>
              <a:rPr lang="en" sz="1400">
                <a:solidFill>
                  <a:srgbClr val="233A44"/>
                </a:solidFill>
                <a:latin typeface="Calibri"/>
                <a:ea typeface="Calibri"/>
                <a:cs typeface="Calibri"/>
                <a:sym typeface="Calibri"/>
              </a:rPr>
              <a:t> for development of their children, and a stable relationship between parents and child is vital.</a:t>
            </a:r>
            <a:endParaRPr sz="1400">
              <a:solidFill>
                <a:schemeClr val="dk1"/>
              </a:solidFill>
              <a:highlight>
                <a:srgbClr val="F2F2F2"/>
              </a:highlight>
            </a:endParaRPr>
          </a:p>
          <a:p>
            <a:pPr indent="0" lvl="0" marL="0" rtl="0" algn="l">
              <a:lnSpc>
                <a:spcPct val="115000"/>
              </a:lnSpc>
              <a:spcBef>
                <a:spcPts val="1200"/>
              </a:spcBef>
              <a:spcAft>
                <a:spcPts val="0"/>
              </a:spcAft>
              <a:buNone/>
            </a:pPr>
            <a:r>
              <a:rPr lang="en" sz="1400">
                <a:solidFill>
                  <a:schemeClr val="dk1"/>
                </a:solidFill>
                <a:highlight>
                  <a:srgbClr val="F2F2F2"/>
                </a:highlight>
              </a:rPr>
              <a:t>The quality of the parent-child relationship is consistently associated with childhood delinquency. </a:t>
            </a:r>
            <a:endParaRPr sz="1400">
              <a:solidFill>
                <a:schemeClr val="dk1"/>
              </a:solidFill>
              <a:highlight>
                <a:srgbClr val="F2F2F2"/>
              </a:highlight>
            </a:endParaRPr>
          </a:p>
          <a:p>
            <a:pPr indent="0" lvl="0" marL="0" rtl="0" algn="l">
              <a:lnSpc>
                <a:spcPct val="115000"/>
              </a:lnSpc>
              <a:spcBef>
                <a:spcPts val="0"/>
              </a:spcBef>
              <a:spcAft>
                <a:spcPts val="0"/>
              </a:spcAft>
              <a:buNone/>
            </a:pPr>
            <a:r>
              <a:rPr lang="en" sz="1400">
                <a:solidFill>
                  <a:schemeClr val="dk1"/>
                </a:solidFill>
                <a:highlight>
                  <a:srgbClr val="F2F2F2"/>
                </a:highlight>
              </a:rPr>
              <a:t>Having two parents are better in all ways, they can monitor and supervise well, and respond well to the behaviors of their children than single parents.</a:t>
            </a:r>
            <a:endParaRPr sz="1400">
              <a:solidFill>
                <a:schemeClr val="dk1"/>
              </a:solidFill>
              <a:highlight>
                <a:srgbClr val="F2F2F2"/>
              </a:highlight>
            </a:endParaRPr>
          </a:p>
          <a:p>
            <a:pPr indent="0" lvl="0" marL="0" rtl="0" algn="l">
              <a:lnSpc>
                <a:spcPct val="115000"/>
              </a:lnSpc>
              <a:spcBef>
                <a:spcPts val="0"/>
              </a:spcBef>
              <a:spcAft>
                <a:spcPts val="0"/>
              </a:spcAft>
              <a:buNone/>
            </a:pPr>
            <a:r>
              <a:rPr lang="en" sz="1400">
                <a:solidFill>
                  <a:schemeClr val="dk1"/>
                </a:solidFill>
                <a:highlight>
                  <a:srgbClr val="F2F2F2"/>
                </a:highlight>
              </a:rPr>
              <a:t>The quality of the parent-child relationship is consistently associated with adolescent delinquency.</a:t>
            </a:r>
            <a:endParaRPr sz="1400">
              <a:solidFill>
                <a:schemeClr val="dk1"/>
              </a:solidFill>
              <a:highlight>
                <a:srgbClr val="F2F2F2"/>
              </a:highlight>
            </a:endParaRPr>
          </a:p>
          <a:p>
            <a:pPr indent="0" lvl="0" marL="0" rtl="0" algn="l">
              <a:lnSpc>
                <a:spcPct val="115000"/>
              </a:lnSpc>
              <a:spcBef>
                <a:spcPts val="0"/>
              </a:spcBef>
              <a:spcAft>
                <a:spcPts val="0"/>
              </a:spcAft>
              <a:buNone/>
            </a:pPr>
            <a:r>
              <a:rPr lang="en" sz="1400">
                <a:solidFill>
                  <a:schemeClr val="dk1"/>
                </a:solidFill>
                <a:highlight>
                  <a:srgbClr val="F2F2F2"/>
                </a:highlight>
              </a:rPr>
              <a:t>T</a:t>
            </a:r>
            <a:r>
              <a:rPr lang="en" sz="1400">
                <a:solidFill>
                  <a:srgbClr val="233A44"/>
                </a:solidFill>
                <a:latin typeface="Calibri"/>
                <a:ea typeface="Calibri"/>
                <a:cs typeface="Calibri"/>
                <a:sym typeface="Calibri"/>
              </a:rPr>
              <a:t>he lack of proper guidance and involvement from the parents can have serious negative effects on a child's life and can lead to delinquent behavior. </a:t>
            </a:r>
            <a:endParaRPr sz="1400">
              <a:solidFill>
                <a:srgbClr val="233A44"/>
              </a:solidFill>
              <a:latin typeface="Calibri"/>
              <a:ea typeface="Calibri"/>
              <a:cs typeface="Calibri"/>
              <a:sym typeface="Calibri"/>
            </a:endParaRPr>
          </a:p>
          <a:p>
            <a:pPr indent="0" lvl="0" marL="0" rtl="0" algn="l">
              <a:lnSpc>
                <a:spcPct val="115000"/>
              </a:lnSpc>
              <a:spcBef>
                <a:spcPts val="0"/>
              </a:spcBef>
              <a:spcAft>
                <a:spcPts val="0"/>
              </a:spcAft>
              <a:buNone/>
            </a:pPr>
            <a:r>
              <a:rPr lang="en" sz="1400">
                <a:solidFill>
                  <a:srgbClr val="233A44"/>
                </a:solidFill>
                <a:latin typeface="Calibri"/>
                <a:ea typeface="Calibri"/>
                <a:cs typeface="Calibri"/>
                <a:sym typeface="Calibri"/>
              </a:rPr>
              <a:t>And </a:t>
            </a:r>
            <a:r>
              <a:rPr lang="en" sz="1400">
                <a:solidFill>
                  <a:schemeClr val="dk1"/>
                </a:solidFill>
                <a:highlight>
                  <a:srgbClr val="F2F2F2"/>
                </a:highlight>
              </a:rPr>
              <a:t>High levels of parental support are associated with lower rates of delinquency. </a:t>
            </a:r>
            <a:endParaRPr sz="1400">
              <a:solidFill>
                <a:srgbClr val="233A44"/>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highlight>
                <a:srgbClr val="F2F2F2"/>
              </a:highlight>
            </a:endParaRPr>
          </a:p>
          <a:p>
            <a:pPr indent="0" lvl="0" marL="0" rtl="0" algn="l">
              <a:spcBef>
                <a:spcPts val="0"/>
              </a:spcBef>
              <a:spcAft>
                <a:spcPts val="0"/>
              </a:spcAft>
              <a:buNone/>
            </a:pPr>
            <a:r>
              <a:t/>
            </a:r>
            <a:endParaRPr sz="1400">
              <a:solidFill>
                <a:schemeClr val="dk1"/>
              </a:solidFill>
              <a:highlight>
                <a:srgbClr val="F2F2F2"/>
              </a:highlight>
            </a:endParaRPr>
          </a:p>
          <a:p>
            <a:pPr indent="0" lvl="0" marL="0" rtl="0" algn="l">
              <a:spcBef>
                <a:spcPts val="0"/>
              </a:spcBef>
              <a:spcAft>
                <a:spcPts val="0"/>
              </a:spcAft>
              <a:buNone/>
            </a:pPr>
            <a:r>
              <a:t/>
            </a:r>
            <a:endParaRPr sz="1400">
              <a:solidFill>
                <a:schemeClr val="dk1"/>
              </a:solidFill>
              <a:highlight>
                <a:srgbClr val="F2F2F2"/>
              </a:highlight>
            </a:endParaRPr>
          </a:p>
          <a:p>
            <a:pPr indent="-317500" lvl="0" marL="457200" rtl="0" algn="l">
              <a:spcBef>
                <a:spcPts val="0"/>
              </a:spcBef>
              <a:spcAft>
                <a:spcPts val="0"/>
              </a:spcAft>
              <a:buSzPts val="1400"/>
              <a:buChar char="●"/>
            </a:pPr>
            <a:r>
              <a:rPr lang="en" sz="1400">
                <a:solidFill>
                  <a:schemeClr val="dk1"/>
                </a:solidFill>
                <a:highlight>
                  <a:srgbClr val="F2F2F2"/>
                </a:highlight>
              </a:rPr>
              <a:t>“The Importance of Parents Being Involved in Their Children's Lives”</a:t>
            </a:r>
            <a:endParaRPr sz="1400">
              <a:solidFill>
                <a:schemeClr val="dk1"/>
              </a:solidFill>
              <a:highlight>
                <a:srgbClr val="F2F2F2"/>
              </a:highlight>
            </a:endParaRPr>
          </a:p>
          <a:p>
            <a:pPr indent="-317500" lvl="0" marL="457200" rtl="0" algn="l">
              <a:spcBef>
                <a:spcPts val="0"/>
              </a:spcBef>
              <a:spcAft>
                <a:spcPts val="0"/>
              </a:spcAft>
              <a:buSzPts val="1400"/>
              <a:buChar char="●"/>
            </a:pPr>
            <a:r>
              <a:rPr lang="en" sz="1400">
                <a:solidFill>
                  <a:schemeClr val="dk1"/>
                </a:solidFill>
                <a:highlight>
                  <a:srgbClr val="F2F2F2"/>
                </a:highlight>
              </a:rPr>
              <a:t>Why do you choose this title from the data? (motivation) </a:t>
            </a:r>
            <a:endParaRPr sz="1400">
              <a:solidFill>
                <a:schemeClr val="dk1"/>
              </a:solidFill>
              <a:highlight>
                <a:srgbClr val="F2F2F2"/>
              </a:highlight>
            </a:endParaRPr>
          </a:p>
          <a:p>
            <a:pPr indent="-317500" lvl="1" marL="914400" rtl="0" algn="l">
              <a:spcBef>
                <a:spcPts val="0"/>
              </a:spcBef>
              <a:spcAft>
                <a:spcPts val="0"/>
              </a:spcAft>
              <a:buClr>
                <a:schemeClr val="dk1"/>
              </a:buClr>
              <a:buSzPts val="1400"/>
              <a:buChar char="○"/>
            </a:pPr>
            <a:r>
              <a:rPr lang="en" sz="1400">
                <a:solidFill>
                  <a:schemeClr val="dk1"/>
                </a:solidFill>
                <a:highlight>
                  <a:srgbClr val="F2F2F2"/>
                </a:highlight>
              </a:rPr>
              <a:t>Explain</a:t>
            </a:r>
            <a:endParaRPr sz="1400">
              <a:solidFill>
                <a:schemeClr val="dk1"/>
              </a:solidFill>
              <a:highlight>
                <a:srgbClr val="F2F2F2"/>
              </a:highlight>
            </a:endParaRPr>
          </a:p>
          <a:p>
            <a:pPr indent="-317500" lvl="0" marL="457200" rtl="0" algn="l">
              <a:spcBef>
                <a:spcPts val="0"/>
              </a:spcBef>
              <a:spcAft>
                <a:spcPts val="0"/>
              </a:spcAft>
              <a:buSzPts val="1400"/>
              <a:buChar char="●"/>
            </a:pPr>
            <a:r>
              <a:rPr b="1" lang="en" sz="1400"/>
              <a:t>We are not domain experts</a:t>
            </a:r>
            <a:r>
              <a:rPr lang="en" sz="1400"/>
              <a:t> on this dataset</a:t>
            </a:r>
            <a:endParaRPr sz="1400"/>
          </a:p>
          <a:p>
            <a:pPr indent="-317500" lvl="1" marL="914400" rtl="0" algn="l">
              <a:spcBef>
                <a:spcPts val="0"/>
              </a:spcBef>
              <a:spcAft>
                <a:spcPts val="0"/>
              </a:spcAft>
              <a:buSzPts val="1400"/>
              <a:buChar char="○"/>
            </a:pPr>
            <a:r>
              <a:rPr lang="en" sz="1400"/>
              <a:t>We could have done a bottom-up approach (this would require a lot of time and research)</a:t>
            </a:r>
            <a:endParaRPr sz="1400"/>
          </a:p>
          <a:p>
            <a:pPr indent="-317500" lvl="0" marL="457200" rtl="0" algn="l">
              <a:spcBef>
                <a:spcPts val="0"/>
              </a:spcBef>
              <a:spcAft>
                <a:spcPts val="0"/>
              </a:spcAft>
              <a:buSzPts val="1400"/>
              <a:buChar char="●"/>
            </a:pPr>
            <a:r>
              <a:rPr lang="en" sz="1400"/>
              <a:t>Instead of trying to become domain experts we decided to do a</a:t>
            </a:r>
            <a:r>
              <a:rPr b="1" lang="en" sz="1400"/>
              <a:t> top down approach</a:t>
            </a:r>
            <a:r>
              <a:rPr lang="en" sz="1400"/>
              <a:t> to this project</a:t>
            </a:r>
            <a:endParaRPr sz="1400"/>
          </a:p>
          <a:p>
            <a:pPr indent="-317500" lvl="1" marL="914400" rtl="0" algn="l">
              <a:spcBef>
                <a:spcPts val="0"/>
              </a:spcBef>
              <a:spcAft>
                <a:spcPts val="0"/>
              </a:spcAft>
              <a:buSzPts val="1400"/>
              <a:buChar char="○"/>
            </a:pPr>
            <a:r>
              <a:rPr lang="en" sz="1400"/>
              <a:t>We looked at various literature reviews to gain inspiration for how to formulate a motivation</a:t>
            </a:r>
            <a:endParaRPr sz="1400"/>
          </a:p>
          <a:p>
            <a:pPr indent="-317500" lvl="1" marL="914400" rtl="0" algn="l">
              <a:spcBef>
                <a:spcPts val="0"/>
              </a:spcBef>
              <a:spcAft>
                <a:spcPts val="0"/>
              </a:spcAft>
              <a:buSzPts val="1400"/>
              <a:buChar char="○"/>
            </a:pPr>
            <a:r>
              <a:rPr lang="en" sz="1400"/>
              <a:t>Based on the literature reviews we decided to focus our motivation onto the importance of parents …. (motivation here)</a:t>
            </a:r>
            <a:endParaRPr sz="1400"/>
          </a:p>
          <a:p>
            <a:pPr indent="-317500" lvl="0" marL="457200" rtl="0" algn="l">
              <a:spcBef>
                <a:spcPts val="0"/>
              </a:spcBef>
              <a:spcAft>
                <a:spcPts val="0"/>
              </a:spcAft>
              <a:buSzPts val="1400"/>
              <a:buChar char="●"/>
            </a:pPr>
            <a:r>
              <a:rPr lang="en" sz="1400"/>
              <a:t>“Rashmi &amp; Aayush will now discuss the literature reviews that inspired our motivation…”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a8b1a22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a8b1a22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4f81350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4f81350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We have our motivation (</a:t>
            </a:r>
            <a:r>
              <a:rPr b="1" lang="en" sz="1500">
                <a:solidFill>
                  <a:schemeClr val="dk1"/>
                </a:solidFill>
              </a:rPr>
              <a:t>The Importance of Parents Being Involved in Their Children's Lives</a:t>
            </a:r>
            <a:r>
              <a:rPr lang="en" sz="1500">
                <a:solidFill>
                  <a:schemeClr val="dk1"/>
                </a:solidFill>
              </a:rPr>
              <a:t>), but how do we go about </a:t>
            </a:r>
            <a:r>
              <a:rPr lang="en" sz="1500">
                <a:solidFill>
                  <a:schemeClr val="dk1"/>
                </a:solidFill>
              </a:rPr>
              <a:t>visualizing</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Our focus is on</a:t>
            </a:r>
            <a:r>
              <a:rPr b="1" lang="en" sz="1500">
                <a:solidFill>
                  <a:schemeClr val="dk1"/>
                </a:solidFill>
              </a:rPr>
              <a:t> family/parents related</a:t>
            </a:r>
            <a:r>
              <a:rPr lang="en" sz="1500">
                <a:solidFill>
                  <a:schemeClr val="dk1"/>
                </a:solidFill>
              </a:rPr>
              <a:t> features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We grouped together </a:t>
            </a:r>
            <a:r>
              <a:rPr b="1" lang="en" sz="1500">
                <a:solidFill>
                  <a:schemeClr val="dk1"/>
                </a:solidFill>
              </a:rPr>
              <a:t>23 features from the codebook</a:t>
            </a:r>
            <a:r>
              <a:rPr lang="en" sz="1500">
                <a:solidFill>
                  <a:schemeClr val="dk1"/>
                </a:solidFill>
              </a:rPr>
              <a:t> that we deemed as being associated with family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And some basic identifying features like </a:t>
            </a:r>
            <a:r>
              <a:rPr b="1" lang="en" sz="1500">
                <a:solidFill>
                  <a:schemeClr val="dk1"/>
                </a:solidFill>
              </a:rPr>
              <a:t>gender, and age</a:t>
            </a:r>
            <a:r>
              <a:rPr lang="en" sz="1500">
                <a:solidFill>
                  <a:schemeClr val="dk1"/>
                </a:solidFill>
              </a:rPr>
              <a:t>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snapshot shows the 23 features and their </a:t>
            </a:r>
            <a:r>
              <a:rPr b="1" lang="en" sz="1500">
                <a:solidFill>
                  <a:schemeClr val="dk1"/>
                </a:solidFill>
              </a:rPr>
              <a:t>correlation to each </a:t>
            </a:r>
            <a:r>
              <a:rPr b="1" lang="en" sz="1500">
                <a:solidFill>
                  <a:schemeClr val="dk1"/>
                </a:solidFill>
              </a:rPr>
              <a:t>delinquent</a:t>
            </a:r>
            <a:r>
              <a:rPr b="1" lang="en" sz="1500">
                <a:solidFill>
                  <a:schemeClr val="dk1"/>
                </a:solidFill>
              </a:rPr>
              <a:t> feature</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Explain </a:t>
            </a:r>
            <a:r>
              <a:rPr lang="en" sz="1500">
                <a:solidFill>
                  <a:schemeClr val="dk1"/>
                </a:solidFill>
              </a:rPr>
              <a:t>Vandalism</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Explain green (threshold </a:t>
            </a:r>
            <a:r>
              <a:rPr b="1" lang="en" sz="1500">
                <a:solidFill>
                  <a:schemeClr val="dk1"/>
                </a:solidFill>
              </a:rPr>
              <a:t>&gt; 0.04</a:t>
            </a:r>
            <a:r>
              <a:rPr lang="en" sz="1500">
                <a:solidFill>
                  <a:schemeClr val="dk1"/>
                </a:solidFill>
              </a:rPr>
              <a:t>) </a:t>
            </a:r>
            <a:r>
              <a:rPr b="1" lang="en" sz="1500">
                <a:solidFill>
                  <a:schemeClr val="dk1"/>
                </a:solidFill>
              </a:rPr>
              <a:t>Positive</a:t>
            </a:r>
            <a:r>
              <a:rPr lang="en" sz="1500">
                <a:solidFill>
                  <a:schemeClr val="dk1"/>
                </a:solidFill>
              </a:rPr>
              <a:t> correlation </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Explain red (threshold </a:t>
            </a:r>
            <a:r>
              <a:rPr b="1" lang="en" sz="1500">
                <a:solidFill>
                  <a:schemeClr val="dk1"/>
                </a:solidFill>
              </a:rPr>
              <a:t>&lt; -0.04</a:t>
            </a:r>
            <a:r>
              <a:rPr lang="en" sz="1500">
                <a:solidFill>
                  <a:schemeClr val="dk1"/>
                </a:solidFill>
              </a:rPr>
              <a:t>) </a:t>
            </a:r>
            <a:r>
              <a:rPr b="1" lang="en" sz="1500">
                <a:solidFill>
                  <a:schemeClr val="dk1"/>
                </a:solidFill>
              </a:rPr>
              <a:t>Negative</a:t>
            </a:r>
            <a:r>
              <a:rPr lang="en" sz="1500">
                <a:solidFill>
                  <a:schemeClr val="dk1"/>
                </a:solidFill>
              </a:rPr>
              <a:t> correlation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“Rashmi will now show our first visualization…”</a:t>
            </a:r>
            <a:endParaRPr sz="15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4f81350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4f81350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LEISFAM has high negative correlation with </a:t>
            </a:r>
            <a:endParaRPr/>
          </a:p>
          <a:p>
            <a:pPr indent="0" lvl="0" marL="0" rtl="0" algn="l">
              <a:spcBef>
                <a:spcPts val="0"/>
              </a:spcBef>
              <a:spcAft>
                <a:spcPts val="0"/>
              </a:spcAft>
              <a:buNone/>
            </a:pPr>
            <a:r>
              <a:rPr lang="en"/>
              <a:t>Shoplifting - </a:t>
            </a:r>
            <a:r>
              <a:rPr lang="en" sz="1000">
                <a:solidFill>
                  <a:schemeClr val="dk1"/>
                </a:solidFill>
              </a:rPr>
              <a:t>LEISFAM -0.132761</a:t>
            </a:r>
            <a:endParaRPr sz="1000">
              <a:solidFill>
                <a:schemeClr val="dk1"/>
              </a:solidFill>
            </a:endParaRPr>
          </a:p>
          <a:p>
            <a:pPr indent="0" lvl="0" marL="0" rtl="0" algn="l">
              <a:spcBef>
                <a:spcPts val="0"/>
              </a:spcBef>
              <a:spcAft>
                <a:spcPts val="0"/>
              </a:spcAft>
              <a:buNone/>
            </a:pPr>
            <a:r>
              <a:rPr lang="en" sz="1000">
                <a:solidFill>
                  <a:schemeClr val="dk1"/>
                </a:solidFill>
              </a:rPr>
              <a:t>Weapon - LEISFAM -0.091924</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100% Normalized</a:t>
            </a:r>
            <a:endParaRPr/>
          </a:p>
          <a:p>
            <a:pPr indent="0" lvl="0" marL="0" rtl="0" algn="l">
              <a:spcBef>
                <a:spcPts val="0"/>
              </a:spcBef>
              <a:spcAft>
                <a:spcPts val="0"/>
              </a:spcAft>
              <a:buClr>
                <a:schemeClr val="dk1"/>
              </a:buClr>
              <a:buSzPts val="1100"/>
              <a:buFont typeface="Arial"/>
              <a:buNone/>
            </a:pPr>
            <a:r>
              <a:rPr lang="en"/>
              <a:t>They plot the relative contribution of each data series to the total as a percentage. </a:t>
            </a:r>
            <a:endParaRPr/>
          </a:p>
          <a:p>
            <a:pPr indent="0" lvl="0" marL="0" rtl="0" algn="l">
              <a:spcBef>
                <a:spcPts val="0"/>
              </a:spcBef>
              <a:spcAft>
                <a:spcPts val="0"/>
              </a:spcAft>
              <a:buClr>
                <a:schemeClr val="dk1"/>
              </a:buClr>
              <a:buSzPts val="1100"/>
              <a:buFont typeface="Arial"/>
              <a:buNone/>
            </a:pPr>
            <a:r>
              <a:rPr lang="en"/>
              <a:t>Stacked column chart that plots </a:t>
            </a:r>
            <a:r>
              <a:rPr lang="en">
                <a:solidFill>
                  <a:schemeClr val="dk1"/>
                </a:solidFill>
              </a:rPr>
              <a:t>the frequency (1-6) of time spent with family </a:t>
            </a:r>
            <a:r>
              <a:rPr lang="en"/>
              <a:t>shoplifting and possession of a weapon emphasizes the percentage of individuals involved or not involved in shoplifting and </a:t>
            </a:r>
            <a:r>
              <a:rPr lang="en"/>
              <a:t>possession</a:t>
            </a:r>
            <a:r>
              <a:rPr lang="en"/>
              <a:t> of weapon</a:t>
            </a:r>
            <a:endParaRPr/>
          </a:p>
          <a:p>
            <a:pPr indent="0" lvl="0" marL="0" rtl="0" algn="l">
              <a:spcBef>
                <a:spcPts val="0"/>
              </a:spcBef>
              <a:spcAft>
                <a:spcPts val="0"/>
              </a:spcAft>
              <a:buClr>
                <a:schemeClr val="dk1"/>
              </a:buClr>
              <a:buSzPts val="1100"/>
              <a:buFont typeface="Arial"/>
              <a:buNone/>
            </a:pPr>
            <a:r>
              <a:rPr lang="en"/>
              <a:t>Can distinguish each data series by the color of its section in the stack showing whether they answered yes or no to shoplifting and possessing a weapon.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a:t>
            </a:r>
            <a:endParaRPr/>
          </a:p>
          <a:p>
            <a:pPr indent="0" lvl="0" marL="0" rtl="0" algn="l">
              <a:spcBef>
                <a:spcPts val="0"/>
              </a:spcBef>
              <a:spcAft>
                <a:spcPts val="0"/>
              </a:spcAft>
              <a:buNone/>
            </a:pPr>
            <a:r>
              <a:rPr lang="en"/>
              <a:t>Spending time with family -&gt; less likely to be involved in delinquent behavior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4f81350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4f81350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3a4cd9c9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3a4cd9c9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LIFEEV08 </a:t>
            </a:r>
            <a:r>
              <a:rPr lang="en">
                <a:solidFill>
                  <a:schemeClr val="dk1"/>
                </a:solidFill>
              </a:rPr>
              <a:t>feature shows -	Parents separated or (divorced)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main cause of the increase in the number of Juvenile delinquencies can be attributed to the increase in the number of divorces being witnessed in the whole world. For a child to grow up with upright morals he has to be fully guarded by both of his parents. Both the Mother and Father  have particular roles that they have to play to ensure that they bring up morally upright kids.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feature has strong positive correlation with </a:t>
            </a:r>
            <a:r>
              <a:rPr b="1" lang="en" sz="1000">
                <a:solidFill>
                  <a:schemeClr val="dk1"/>
                </a:solidFill>
              </a:rPr>
              <a:t>vandltp, Weapltp, shopltp, Spirltp (vandalization, weapon carrying, shop-lifting and hard liquor consumption)</a:t>
            </a:r>
            <a:endParaRPr b="1" sz="1000">
              <a:solidFill>
                <a:schemeClr val="dk1"/>
              </a:solidFill>
            </a:endParaRPr>
          </a:p>
          <a:p>
            <a:pPr indent="0" lvl="0" marL="0" rtl="0" algn="l">
              <a:spcBef>
                <a:spcPts val="0"/>
              </a:spcBef>
              <a:spcAft>
                <a:spcPts val="0"/>
              </a:spcAft>
              <a:buNone/>
            </a:pPr>
            <a:r>
              <a:rPr b="1" lang="en" sz="1000">
                <a:solidFill>
                  <a:schemeClr val="dk1"/>
                </a:solidFill>
              </a:rPr>
              <a:t>If  parents get divorced then there is high chance of their children getting involved into violence, stealing and do substance.</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lang="en" sz="1000" u="sng">
                <a:solidFill>
                  <a:schemeClr val="dk1"/>
                </a:solidFill>
              </a:rPr>
              <a:t>Violence</a:t>
            </a:r>
            <a:r>
              <a:rPr lang="en" sz="1000">
                <a:solidFill>
                  <a:schemeClr val="dk1"/>
                </a:solidFill>
              </a:rPr>
              <a:t> - 	(i) </a:t>
            </a:r>
            <a:r>
              <a:rPr b="1" lang="en" sz="1000">
                <a:solidFill>
                  <a:schemeClr val="dk1"/>
                </a:solidFill>
              </a:rPr>
              <a:t>Weapltp</a:t>
            </a:r>
            <a:r>
              <a:rPr lang="en" sz="1000">
                <a:solidFill>
                  <a:schemeClr val="dk1"/>
                </a:solidFill>
              </a:rPr>
              <a:t> (carry weapons)	||	LIFEEV08 = 0.066217</a:t>
            </a:r>
            <a:endParaRPr sz="1000">
              <a:solidFill>
                <a:schemeClr val="dk1"/>
              </a:solidFill>
            </a:endParaRPr>
          </a:p>
          <a:p>
            <a:pPr indent="457200" lvl="0" marL="457200" rtl="0" algn="l">
              <a:spcBef>
                <a:spcPts val="0"/>
              </a:spcBef>
              <a:spcAft>
                <a:spcPts val="0"/>
              </a:spcAft>
              <a:buNone/>
            </a:pPr>
            <a:r>
              <a:rPr b="1" lang="en" sz="1000">
                <a:solidFill>
                  <a:schemeClr val="dk1"/>
                </a:solidFill>
              </a:rPr>
              <a:t>(iii) vandltp</a:t>
            </a:r>
            <a:r>
              <a:rPr lang="en" sz="1000">
                <a:solidFill>
                  <a:schemeClr val="dk1"/>
                </a:solidFill>
              </a:rPr>
              <a:t> (destroy things)		||	LIFEEV08 = 0.064134</a:t>
            </a:r>
            <a:endParaRPr sz="1000">
              <a:solidFill>
                <a:schemeClr val="dk1"/>
              </a:solidFill>
            </a:endParaRPr>
          </a:p>
          <a:p>
            <a:pPr indent="457200" lvl="0" marL="457200" rtl="0" algn="l">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u="sng">
                <a:solidFill>
                  <a:schemeClr val="dk1"/>
                </a:solidFill>
              </a:rPr>
              <a:t>Stealing</a:t>
            </a:r>
            <a:r>
              <a:rPr lang="en" sz="1000">
                <a:solidFill>
                  <a:schemeClr val="dk1"/>
                </a:solidFill>
              </a:rPr>
              <a:t> -	(ii) </a:t>
            </a:r>
            <a:r>
              <a:rPr b="1" lang="en" sz="1000">
                <a:solidFill>
                  <a:schemeClr val="dk1"/>
                </a:solidFill>
              </a:rPr>
              <a:t>shopltp</a:t>
            </a:r>
            <a:r>
              <a:rPr lang="en" sz="1000">
                <a:solidFill>
                  <a:schemeClr val="dk1"/>
                </a:solidFill>
              </a:rPr>
              <a:t> (stealing from shops)	||	LIFEEV08 = 0.106330</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u="sng">
                <a:solidFill>
                  <a:schemeClr val="dk1"/>
                </a:solidFill>
              </a:rPr>
              <a:t>Substance</a:t>
            </a:r>
            <a:r>
              <a:rPr lang="en" sz="1000">
                <a:solidFill>
                  <a:schemeClr val="dk1"/>
                </a:solidFill>
              </a:rPr>
              <a:t> - 	(iv) </a:t>
            </a:r>
            <a:r>
              <a:rPr b="1" lang="en" sz="1000">
                <a:solidFill>
                  <a:schemeClr val="dk1"/>
                </a:solidFill>
              </a:rPr>
              <a:t>Spirltp</a:t>
            </a:r>
            <a:r>
              <a:rPr lang="en" sz="1000">
                <a:solidFill>
                  <a:schemeClr val="dk1"/>
                </a:solidFill>
              </a:rPr>
              <a:t> (drink hard liquor)	||	LIFEEV08 = 0.056378</a:t>
            </a:r>
            <a:endParaRPr sz="10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Normalization was needed because the distribution was distorted and plots were not getting depicted properly that’s why I used normalized stacked bar chart.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Results:</a:t>
            </a:r>
            <a:endParaRPr b="1">
              <a:solidFill>
                <a:schemeClr val="dk1"/>
              </a:solidFill>
            </a:endParaRPr>
          </a:p>
          <a:p>
            <a:pPr indent="-304800" lvl="0" marL="457200" rtl="0" algn="l">
              <a:lnSpc>
                <a:spcPct val="115000"/>
              </a:lnSpc>
              <a:spcBef>
                <a:spcPts val="0"/>
              </a:spcBef>
              <a:spcAft>
                <a:spcPts val="0"/>
              </a:spcAft>
              <a:buClr>
                <a:srgbClr val="333333"/>
              </a:buClr>
              <a:buSzPts val="1200"/>
              <a:buAutoNum type="arabicPeriod"/>
            </a:pPr>
            <a:r>
              <a:rPr lang="en" sz="1200">
                <a:solidFill>
                  <a:srgbClr val="333333"/>
                </a:solidFill>
              </a:rPr>
              <a:t>52% increase in weapon-carrying by Juveniles after parental separation</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en" sz="1200">
                <a:solidFill>
                  <a:srgbClr val="333333"/>
                </a:solidFill>
              </a:rPr>
              <a:t>67% increase in crimes related to Shoplifting by Juveniles after parental separation</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en" sz="1200">
                <a:solidFill>
                  <a:srgbClr val="333333"/>
                </a:solidFill>
              </a:rPr>
              <a:t>48% increase in Vandalism (deliberate damage to public/private property) by Juveniles after parental separation</a:t>
            </a:r>
            <a:endParaRPr sz="1200">
              <a:solidFill>
                <a:srgbClr val="333333"/>
              </a:solidFill>
            </a:endParaRPr>
          </a:p>
          <a:p>
            <a:pPr indent="-304800" lvl="0" marL="457200" rtl="0" algn="l">
              <a:lnSpc>
                <a:spcPct val="115000"/>
              </a:lnSpc>
              <a:spcBef>
                <a:spcPts val="0"/>
              </a:spcBef>
              <a:spcAft>
                <a:spcPts val="0"/>
              </a:spcAft>
              <a:buClr>
                <a:srgbClr val="333333"/>
              </a:buClr>
              <a:buSzPts val="1200"/>
              <a:buAutoNum type="arabicPeriod"/>
            </a:pPr>
            <a:r>
              <a:rPr lang="en" sz="1200">
                <a:solidFill>
                  <a:srgbClr val="333333"/>
                </a:solidFill>
              </a:rPr>
              <a:t>39% increase in Hard Liquor consumption by Juveniles after parental separation</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lang="en" sz="1200"/>
              <a:t>(wanted to keep the ppt neat, that’s why did not put so many information on the plot)</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4f81350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4f81350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This visual is depicting </a:t>
            </a:r>
            <a:r>
              <a:rPr b="1" lang="en" sz="1500"/>
              <a:t>parents with possible </a:t>
            </a:r>
            <a:r>
              <a:rPr b="1" lang="en" sz="1500" u="sng"/>
              <a:t>substance</a:t>
            </a:r>
            <a:r>
              <a:rPr b="1" lang="en" sz="1500" u="sng"/>
              <a:t> abuse</a:t>
            </a:r>
            <a:r>
              <a:rPr b="1" lang="en" sz="1500"/>
              <a:t> issues</a:t>
            </a:r>
            <a:endParaRPr b="1" sz="1500"/>
          </a:p>
          <a:p>
            <a:pPr indent="-323850" lvl="0" marL="457200" rtl="0" algn="l">
              <a:spcBef>
                <a:spcPts val="0"/>
              </a:spcBef>
              <a:spcAft>
                <a:spcPts val="0"/>
              </a:spcAft>
              <a:buSzPts val="1500"/>
              <a:buChar char="●"/>
            </a:pPr>
            <a:r>
              <a:rPr lang="en" sz="1500"/>
              <a:t>This </a:t>
            </a:r>
            <a:r>
              <a:rPr lang="en" sz="1500"/>
              <a:t>visually</a:t>
            </a:r>
            <a:r>
              <a:rPr lang="en" sz="1500"/>
              <a:t> depicts </a:t>
            </a:r>
            <a:r>
              <a:rPr b="1" lang="en" sz="1500">
                <a:highlight>
                  <a:srgbClr val="00FF00"/>
                </a:highlight>
              </a:rPr>
              <a:t>positive</a:t>
            </a:r>
            <a:r>
              <a:rPr b="1" lang="en" sz="1500">
                <a:highlight>
                  <a:srgbClr val="00FF00"/>
                </a:highlight>
              </a:rPr>
              <a:t> correlation</a:t>
            </a:r>
            <a:r>
              <a:rPr b="1" lang="en" sz="1500"/>
              <a:t> </a:t>
            </a:r>
            <a:endParaRPr b="1" sz="1500"/>
          </a:p>
          <a:p>
            <a:pPr indent="-323850" lvl="1" marL="914400" rtl="0" algn="l">
              <a:spcBef>
                <a:spcPts val="0"/>
              </a:spcBef>
              <a:spcAft>
                <a:spcPts val="0"/>
              </a:spcAft>
              <a:buSzPts val="1500"/>
              <a:buChar char="○"/>
            </a:pPr>
            <a:r>
              <a:rPr lang="en" sz="1500"/>
              <a:t>If parent </a:t>
            </a:r>
            <a:r>
              <a:rPr lang="en" sz="1500" u="sng"/>
              <a:t>substance abuse</a:t>
            </a:r>
            <a:r>
              <a:rPr lang="en" sz="1500"/>
              <a:t>, then higher potential to</a:t>
            </a:r>
            <a:r>
              <a:rPr b="1" lang="en" sz="1500"/>
              <a:t> commit </a:t>
            </a:r>
            <a:r>
              <a:rPr b="1" lang="en" sz="1500"/>
              <a:t>shoplifting</a:t>
            </a:r>
            <a:endParaRPr b="1" sz="1500"/>
          </a:p>
          <a:p>
            <a:pPr indent="-323850" lvl="1" marL="914400" rtl="0" algn="l">
              <a:spcBef>
                <a:spcPts val="0"/>
              </a:spcBef>
              <a:spcAft>
                <a:spcPts val="0"/>
              </a:spcAft>
              <a:buSzPts val="1500"/>
              <a:buChar char="○"/>
            </a:pPr>
            <a:r>
              <a:rPr lang="en" sz="1500">
                <a:solidFill>
                  <a:schemeClr val="dk1"/>
                </a:solidFill>
              </a:rPr>
              <a:t>If parent </a:t>
            </a:r>
            <a:r>
              <a:rPr lang="en" sz="1500" u="sng">
                <a:solidFill>
                  <a:schemeClr val="dk1"/>
                </a:solidFill>
              </a:rPr>
              <a:t>substance abuse,</a:t>
            </a:r>
            <a:r>
              <a:rPr lang="en" sz="1500">
                <a:solidFill>
                  <a:schemeClr val="dk1"/>
                </a:solidFill>
              </a:rPr>
              <a:t> then higher potential to</a:t>
            </a:r>
            <a:r>
              <a:rPr b="1" lang="en" sz="1500">
                <a:solidFill>
                  <a:schemeClr val="dk1"/>
                </a:solidFill>
              </a:rPr>
              <a:t> commit vandalism</a:t>
            </a:r>
            <a:r>
              <a:rPr lang="en" sz="1500">
                <a:solidFill>
                  <a:schemeClr val="dk1"/>
                </a:solidFill>
              </a:rPr>
              <a:t>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If parent </a:t>
            </a:r>
            <a:r>
              <a:rPr lang="en" sz="1500" u="sng">
                <a:solidFill>
                  <a:schemeClr val="dk1"/>
                </a:solidFill>
              </a:rPr>
              <a:t>substance abuse</a:t>
            </a:r>
            <a:r>
              <a:rPr lang="en" sz="1500">
                <a:solidFill>
                  <a:schemeClr val="dk1"/>
                </a:solidFill>
              </a:rPr>
              <a:t>, then higher potential to </a:t>
            </a:r>
            <a:r>
              <a:rPr b="1" lang="en" sz="1500">
                <a:solidFill>
                  <a:schemeClr val="dk1"/>
                </a:solidFill>
              </a:rPr>
              <a:t>steal things like bicycles</a:t>
            </a:r>
            <a:r>
              <a:rPr lang="en" sz="1500">
                <a:solidFill>
                  <a:schemeClr val="dk1"/>
                </a:solidFill>
              </a:rPr>
              <a:t> and mopeds (oddly specific lol)</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a:t>
            </a:r>
            <a:r>
              <a:rPr lang="en" sz="1500">
                <a:solidFill>
                  <a:schemeClr val="dk1"/>
                </a:solidFill>
                <a:highlight>
                  <a:srgbClr val="00FF00"/>
                </a:highlight>
              </a:rPr>
              <a:t>positive correlation</a:t>
            </a:r>
            <a:r>
              <a:rPr lang="en" sz="1500">
                <a:solidFill>
                  <a:schemeClr val="dk1"/>
                </a:solidFill>
              </a:rPr>
              <a:t> makes sense and is intuitive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If the </a:t>
            </a:r>
            <a:r>
              <a:rPr b="1" lang="en" sz="1500">
                <a:solidFill>
                  <a:schemeClr val="dk1"/>
                </a:solidFill>
              </a:rPr>
              <a:t>parent is drunk, or high</a:t>
            </a:r>
            <a:r>
              <a:rPr lang="en" sz="1500">
                <a:solidFill>
                  <a:schemeClr val="dk1"/>
                </a:solidFill>
              </a:rPr>
              <a:t>, then it’s implicit that they’re not fully coherent to parent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If the parent is not coherent, then perhaps the child can do things as they please w/out parental oversight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Perhaps, </a:t>
            </a:r>
            <a:endParaRPr sz="15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4f81350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4f81350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(Derived visual)</a:t>
            </a:r>
            <a:endParaRPr b="1"/>
          </a:p>
          <a:p>
            <a:pPr indent="0" lvl="0" marL="0" rtl="0" algn="l">
              <a:spcBef>
                <a:spcPts val="0"/>
              </a:spcBef>
              <a:spcAft>
                <a:spcPts val="0"/>
              </a:spcAft>
              <a:buNone/>
            </a:pPr>
            <a:r>
              <a:rPr b="1" lang="en"/>
              <a:t>(This is a frequency counter)</a:t>
            </a:r>
            <a:endParaRPr b="1"/>
          </a:p>
          <a:p>
            <a:pPr indent="-317500" lvl="0" marL="457200" rtl="0" algn="l">
              <a:spcBef>
                <a:spcPts val="0"/>
              </a:spcBef>
              <a:spcAft>
                <a:spcPts val="0"/>
              </a:spcAft>
              <a:buSzPts val="1400"/>
              <a:buChar char="●"/>
            </a:pPr>
            <a:r>
              <a:rPr lang="en" sz="1400"/>
              <a:t>Grouped all </a:t>
            </a:r>
            <a:r>
              <a:rPr b="1" lang="en" sz="1400"/>
              <a:t>1</a:t>
            </a:r>
            <a:r>
              <a:rPr b="1" lang="en" sz="1400"/>
              <a:t>8 delinquent</a:t>
            </a:r>
            <a:r>
              <a:rPr b="1" lang="en" sz="1400"/>
              <a:t> acts</a:t>
            </a:r>
            <a:r>
              <a:rPr lang="en" sz="1400"/>
              <a:t> into 3 categories</a:t>
            </a:r>
            <a:endParaRPr sz="1400"/>
          </a:p>
          <a:p>
            <a:pPr indent="-317500" lvl="1" marL="914400" rtl="0" algn="l">
              <a:spcBef>
                <a:spcPts val="0"/>
              </a:spcBef>
              <a:spcAft>
                <a:spcPts val="0"/>
              </a:spcAft>
              <a:buSzPts val="1400"/>
              <a:buChar char="○"/>
            </a:pPr>
            <a:r>
              <a:rPr b="1" lang="en" sz="1400"/>
              <a:t>Substance </a:t>
            </a:r>
            <a:r>
              <a:rPr lang="en" sz="1400"/>
              <a:t>(related)  (</a:t>
            </a:r>
            <a:r>
              <a:rPr b="1" lang="en" sz="1400"/>
              <a:t>6 features</a:t>
            </a:r>
            <a:r>
              <a:rPr lang="en" sz="1400"/>
              <a:t>)</a:t>
            </a:r>
            <a:endParaRPr sz="1400"/>
          </a:p>
          <a:p>
            <a:pPr indent="-317500" lvl="2" marL="1371600" rtl="0" algn="l">
              <a:spcBef>
                <a:spcPts val="0"/>
              </a:spcBef>
              <a:spcAft>
                <a:spcPts val="0"/>
              </a:spcAft>
              <a:buSzPts val="1400"/>
              <a:buChar char="■"/>
            </a:pPr>
            <a:r>
              <a:rPr lang="en" sz="1400"/>
              <a:t>Beer, hard </a:t>
            </a:r>
            <a:r>
              <a:rPr lang="en" sz="1400"/>
              <a:t>liquor</a:t>
            </a:r>
            <a:r>
              <a:rPr lang="en" sz="1400"/>
              <a:t>, weed, hash, lsd, mdma</a:t>
            </a:r>
            <a:endParaRPr sz="1400"/>
          </a:p>
          <a:p>
            <a:pPr indent="-317500" lvl="1" marL="914400" rtl="0" algn="l">
              <a:spcBef>
                <a:spcPts val="0"/>
              </a:spcBef>
              <a:spcAft>
                <a:spcPts val="0"/>
              </a:spcAft>
              <a:buSzPts val="1400"/>
              <a:buChar char="○"/>
            </a:pPr>
            <a:r>
              <a:rPr b="1" lang="en" sz="1400"/>
              <a:t>Violence</a:t>
            </a:r>
            <a:r>
              <a:rPr lang="en" sz="1400"/>
              <a:t> (related) (</a:t>
            </a:r>
            <a:r>
              <a:rPr b="1" lang="en" sz="1400"/>
              <a:t>5 features</a:t>
            </a:r>
            <a:r>
              <a:rPr lang="en" sz="1400"/>
              <a:t>)</a:t>
            </a:r>
            <a:endParaRPr sz="1400"/>
          </a:p>
          <a:p>
            <a:pPr indent="-317500" lvl="2" marL="1371600" rtl="0" algn="l">
              <a:spcBef>
                <a:spcPts val="0"/>
              </a:spcBef>
              <a:spcAft>
                <a:spcPts val="0"/>
              </a:spcAft>
              <a:buSzPts val="1400"/>
              <a:buChar char="■"/>
            </a:pPr>
            <a:r>
              <a:rPr lang="en" sz="1400"/>
              <a:t>Destroying things, carrying weapons, </a:t>
            </a:r>
            <a:r>
              <a:rPr lang="en" sz="1400"/>
              <a:t>threatening</a:t>
            </a:r>
            <a:r>
              <a:rPr lang="en" sz="1400"/>
              <a:t> people, group fighting, and assualting</a:t>
            </a:r>
            <a:endParaRPr sz="1400"/>
          </a:p>
          <a:p>
            <a:pPr indent="-317500" lvl="1" marL="914400" rtl="0" algn="l">
              <a:spcBef>
                <a:spcPts val="0"/>
              </a:spcBef>
              <a:spcAft>
                <a:spcPts val="0"/>
              </a:spcAft>
              <a:buSzPts val="1400"/>
              <a:buChar char="○"/>
            </a:pPr>
            <a:r>
              <a:rPr b="1" lang="en" sz="1400"/>
              <a:t>Stealing</a:t>
            </a:r>
            <a:r>
              <a:rPr lang="en" sz="1400"/>
              <a:t> (related) (</a:t>
            </a:r>
            <a:r>
              <a:rPr b="1" lang="en" sz="1400"/>
              <a:t>7 features</a:t>
            </a:r>
            <a:r>
              <a:rPr lang="en" sz="1400"/>
              <a:t>)</a:t>
            </a:r>
            <a:endParaRPr sz="1400"/>
          </a:p>
          <a:p>
            <a:pPr indent="-317500" lvl="2" marL="1371600" rtl="0" algn="l">
              <a:spcBef>
                <a:spcPts val="0"/>
              </a:spcBef>
              <a:spcAft>
                <a:spcPts val="0"/>
              </a:spcAft>
              <a:buSzPts val="1400"/>
              <a:buChar char="■"/>
            </a:pPr>
            <a:r>
              <a:rPr lang="en" sz="1400"/>
              <a:t>Stealing from shops, burglary, stealing bikes, stealing cars, stealing from cars, snatching purses/bags</a:t>
            </a:r>
            <a:endParaRPr sz="1400"/>
          </a:p>
          <a:p>
            <a:pPr indent="-317500" lvl="0" marL="457200" rtl="0" algn="l">
              <a:spcBef>
                <a:spcPts val="0"/>
              </a:spcBef>
              <a:spcAft>
                <a:spcPts val="0"/>
              </a:spcAft>
              <a:buSzPts val="1400"/>
              <a:buChar char="●"/>
            </a:pPr>
            <a:r>
              <a:rPr lang="en" sz="1400"/>
              <a:t>The visual is depicting </a:t>
            </a:r>
            <a:r>
              <a:rPr b="1" lang="en" sz="1400"/>
              <a:t>4 family </a:t>
            </a:r>
            <a:r>
              <a:rPr b="1" lang="en" sz="1400"/>
              <a:t>related</a:t>
            </a:r>
            <a:r>
              <a:rPr lang="en" sz="1400"/>
              <a:t> features with </a:t>
            </a:r>
            <a:r>
              <a:rPr lang="en" sz="1400">
                <a:highlight>
                  <a:srgbClr val="00FF00"/>
                </a:highlight>
              </a:rPr>
              <a:t>highest </a:t>
            </a:r>
            <a:r>
              <a:rPr lang="en" sz="1400">
                <a:highlight>
                  <a:srgbClr val="00FF00"/>
                </a:highlight>
              </a:rPr>
              <a:t>positive</a:t>
            </a:r>
            <a:r>
              <a:rPr lang="en" sz="1400">
                <a:highlight>
                  <a:srgbClr val="00FF00"/>
                </a:highlight>
              </a:rPr>
              <a:t> correlation to </a:t>
            </a:r>
            <a:r>
              <a:rPr lang="en" sz="1400">
                <a:highlight>
                  <a:srgbClr val="00FF00"/>
                </a:highlight>
              </a:rPr>
              <a:t>delinquent</a:t>
            </a:r>
            <a:r>
              <a:rPr lang="en" sz="1400">
                <a:highlight>
                  <a:srgbClr val="00FF00"/>
                </a:highlight>
              </a:rPr>
              <a:t> acts</a:t>
            </a:r>
            <a:endParaRPr sz="1400">
              <a:highlight>
                <a:srgbClr val="00FF00"/>
              </a:highlight>
            </a:endParaRPr>
          </a:p>
          <a:p>
            <a:pPr indent="-317500" lvl="0" marL="457200" rtl="0" algn="l">
              <a:spcBef>
                <a:spcPts val="0"/>
              </a:spcBef>
              <a:spcAft>
                <a:spcPts val="0"/>
              </a:spcAft>
              <a:buSzPts val="1400"/>
              <a:buChar char="●"/>
            </a:pPr>
            <a:r>
              <a:rPr lang="en" sz="1400"/>
              <a:t>Observations</a:t>
            </a:r>
            <a:endParaRPr sz="1400"/>
          </a:p>
          <a:p>
            <a:pPr indent="-317500" lvl="1" marL="914400" rtl="0" algn="l">
              <a:spcBef>
                <a:spcPts val="0"/>
              </a:spcBef>
              <a:spcAft>
                <a:spcPts val="0"/>
              </a:spcAft>
              <a:buSzPts val="1400"/>
              <a:buChar char="○"/>
            </a:pPr>
            <a:r>
              <a:rPr b="1" lang="en" sz="1400"/>
              <a:t>Substance abuse</a:t>
            </a:r>
            <a:r>
              <a:rPr lang="en" sz="1400"/>
              <a:t> for parents</a:t>
            </a:r>
            <a:endParaRPr sz="1400"/>
          </a:p>
          <a:p>
            <a:pPr indent="-317500" lvl="2" marL="1371600" rtl="0" algn="l">
              <a:spcBef>
                <a:spcPts val="0"/>
              </a:spcBef>
              <a:spcAft>
                <a:spcPts val="0"/>
              </a:spcAft>
              <a:buSzPts val="1400"/>
              <a:buChar char="■"/>
            </a:pPr>
            <a:r>
              <a:rPr lang="en" sz="1400"/>
              <a:t>You would think that if the child had parents that were abusing substances, then you would see all 6 substances correlated, but only 4.</a:t>
            </a:r>
            <a:endParaRPr sz="1400"/>
          </a:p>
          <a:p>
            <a:pPr indent="-317500" lvl="1" marL="914400" rtl="0" algn="l">
              <a:spcBef>
                <a:spcPts val="0"/>
              </a:spcBef>
              <a:spcAft>
                <a:spcPts val="0"/>
              </a:spcAft>
              <a:buSzPts val="1400"/>
              <a:buChar char="○"/>
            </a:pPr>
            <a:r>
              <a:rPr b="1" lang="en" sz="1400"/>
              <a:t>Parents</a:t>
            </a:r>
            <a:r>
              <a:rPr lang="en" sz="1400"/>
              <a:t> fighting</a:t>
            </a:r>
            <a:endParaRPr sz="1400"/>
          </a:p>
          <a:p>
            <a:pPr indent="-317500" lvl="2" marL="1371600" rtl="0" algn="l">
              <a:spcBef>
                <a:spcPts val="0"/>
              </a:spcBef>
              <a:spcAft>
                <a:spcPts val="0"/>
              </a:spcAft>
              <a:buSzPts val="1400"/>
              <a:buChar char="■"/>
            </a:pPr>
            <a:r>
              <a:rPr lang="en" sz="1400"/>
              <a:t>As expected, the child is exposed to violence between parents and the frequency count is maxed out 5/5 for correlation to violence</a:t>
            </a:r>
            <a:endParaRPr sz="1400"/>
          </a:p>
          <a:p>
            <a:pPr indent="-317500" lvl="1" marL="914400" rtl="0" algn="l">
              <a:spcBef>
                <a:spcPts val="0"/>
              </a:spcBef>
              <a:spcAft>
                <a:spcPts val="0"/>
              </a:spcAft>
              <a:buSzPts val="1400"/>
              <a:buChar char="○"/>
            </a:pPr>
            <a:r>
              <a:rPr lang="en" sz="1400"/>
              <a:t>Gender</a:t>
            </a:r>
            <a:endParaRPr sz="1400"/>
          </a:p>
          <a:p>
            <a:pPr indent="-317500" lvl="2" marL="1371600" rtl="0" algn="l">
              <a:spcBef>
                <a:spcPts val="0"/>
              </a:spcBef>
              <a:spcAft>
                <a:spcPts val="0"/>
              </a:spcAft>
              <a:buSzPts val="1400"/>
              <a:buChar char="■"/>
            </a:pPr>
            <a:r>
              <a:rPr lang="en" sz="1400"/>
              <a:t>Interesting that gender has the lowest </a:t>
            </a:r>
            <a:r>
              <a:rPr lang="en" sz="1400"/>
              <a:t>frequency</a:t>
            </a:r>
            <a:r>
              <a:rPr lang="en" sz="1400"/>
              <a:t> count for substance, and the highest count for stealing</a:t>
            </a:r>
            <a:endParaRPr sz="1400"/>
          </a:p>
          <a:p>
            <a:pPr indent="-317500" lvl="3" marL="1828800" rtl="0" algn="l">
              <a:spcBef>
                <a:spcPts val="0"/>
              </a:spcBef>
              <a:spcAft>
                <a:spcPts val="0"/>
              </a:spcAft>
              <a:buSzPts val="1400"/>
              <a:buChar char="●"/>
            </a:pPr>
            <a:r>
              <a:rPr lang="en" sz="1400"/>
              <a:t>Requires more research for understanding.</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LIFEEV06</a:t>
            </a:r>
            <a:r>
              <a:rPr lang="en"/>
              <a:t>	Substance abuse (parent)</a:t>
            </a:r>
            <a:endParaRPr/>
          </a:p>
          <a:p>
            <a:pPr indent="-298450" lvl="0" marL="457200" rtl="0" algn="l">
              <a:spcBef>
                <a:spcPts val="0"/>
              </a:spcBef>
              <a:spcAft>
                <a:spcPts val="0"/>
              </a:spcAft>
              <a:buSzPts val="1100"/>
              <a:buChar char="●"/>
            </a:pPr>
            <a:r>
              <a:rPr lang="en"/>
              <a:t>You would think that if the child had parents that were abusing substances, then you would see all 6 substances correlated, but only 4.</a:t>
            </a:r>
            <a:endParaRPr/>
          </a:p>
          <a:p>
            <a:pPr indent="0" lvl="0" marL="0" rtl="0" algn="l">
              <a:spcBef>
                <a:spcPts val="0"/>
              </a:spcBef>
              <a:spcAft>
                <a:spcPts val="0"/>
              </a:spcAft>
              <a:buNone/>
            </a:pPr>
            <a:r>
              <a:rPr b="1" lang="en"/>
              <a:t>LIFEEV07</a:t>
            </a:r>
            <a:r>
              <a:rPr lang="en"/>
              <a:t>	Repeated serious conflicts or physical fights between your parents</a:t>
            </a:r>
            <a:endParaRPr/>
          </a:p>
          <a:p>
            <a:pPr indent="-298450" lvl="0" marL="457200" rtl="0" algn="l">
              <a:spcBef>
                <a:spcPts val="0"/>
              </a:spcBef>
              <a:spcAft>
                <a:spcPts val="0"/>
              </a:spcAft>
              <a:buSzPts val="1100"/>
              <a:buChar char="●"/>
            </a:pPr>
            <a:r>
              <a:rPr lang="en"/>
              <a:t>As expected, the child is exposed to violence between parents and they are maxed out 5/5 for correlation to violence</a:t>
            </a:r>
            <a:endParaRPr/>
          </a:p>
          <a:p>
            <a:pPr indent="0" lvl="0" marL="0" rtl="0" algn="l">
              <a:spcBef>
                <a:spcPts val="0"/>
              </a:spcBef>
              <a:spcAft>
                <a:spcPts val="0"/>
              </a:spcAft>
              <a:buNone/>
            </a:pPr>
            <a:r>
              <a:rPr b="1" lang="en"/>
              <a:t>LIFEEV08</a:t>
            </a:r>
            <a:r>
              <a:rPr lang="en"/>
              <a:t>	Parents separated (divorced)</a:t>
            </a:r>
            <a:endParaRPr/>
          </a:p>
          <a:p>
            <a:pPr indent="-298450" lvl="0" marL="457200" rtl="0" algn="l">
              <a:spcBef>
                <a:spcPts val="0"/>
              </a:spcBef>
              <a:spcAft>
                <a:spcPts val="0"/>
              </a:spcAft>
              <a:buSzPts val="1100"/>
              <a:buChar char="●"/>
            </a:pPr>
            <a:r>
              <a:rPr lang="en"/>
              <a:t>The lowest of the 4 features for stealing… </a:t>
            </a:r>
            <a:endParaRPr/>
          </a:p>
          <a:p>
            <a:pPr indent="0" lvl="0" marL="0" rtl="0" algn="l">
              <a:spcBef>
                <a:spcPts val="0"/>
              </a:spcBef>
              <a:spcAft>
                <a:spcPts val="0"/>
              </a:spcAft>
              <a:buNone/>
            </a:pPr>
            <a:r>
              <a:rPr b="1" lang="en"/>
              <a:t>MALE</a:t>
            </a:r>
            <a:r>
              <a:rPr lang="en"/>
              <a:t>		Gender</a:t>
            </a:r>
            <a:endParaRPr/>
          </a:p>
          <a:p>
            <a:pPr indent="-298450" lvl="0" marL="457200" rtl="0" algn="l">
              <a:spcBef>
                <a:spcPts val="0"/>
              </a:spcBef>
              <a:spcAft>
                <a:spcPts val="0"/>
              </a:spcAft>
              <a:buSzPts val="1100"/>
              <a:buChar char="●"/>
            </a:pPr>
            <a:r>
              <a:rPr lang="en"/>
              <a:t>Stealing is nearly maxed out 6/7. It’s the highest of the 4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 CodeBOok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u="sng">
                <a:solidFill>
                  <a:schemeClr val="dk1"/>
                </a:solidFill>
              </a:rPr>
              <a:t>Substance</a:t>
            </a:r>
            <a:r>
              <a:rPr lang="en" sz="1000">
                <a:solidFill>
                  <a:schemeClr val="dk1"/>
                </a:solidFill>
              </a:rPr>
              <a:t> - 	</a:t>
            </a:r>
            <a:r>
              <a:rPr b="1" lang="en" sz="1000">
                <a:solidFill>
                  <a:schemeClr val="dk1"/>
                </a:solidFill>
              </a:rPr>
              <a:t>beerltp</a:t>
            </a:r>
            <a:r>
              <a:rPr lang="en" sz="1000">
                <a:solidFill>
                  <a:schemeClr val="dk1"/>
                </a:solidFill>
              </a:rPr>
              <a:t> (drink beer)</a:t>
            </a:r>
            <a:endParaRPr sz="1000">
              <a:solidFill>
                <a:schemeClr val="dk1"/>
              </a:solidFill>
            </a:endParaRPr>
          </a:p>
          <a:p>
            <a:pPr indent="0" lvl="0" marL="914400" rtl="0" algn="l">
              <a:spcBef>
                <a:spcPts val="0"/>
              </a:spcBef>
              <a:spcAft>
                <a:spcPts val="0"/>
              </a:spcAft>
              <a:buNone/>
            </a:pPr>
            <a:r>
              <a:rPr b="1" lang="en" sz="1000">
                <a:solidFill>
                  <a:schemeClr val="dk1"/>
                </a:solidFill>
              </a:rPr>
              <a:t>Spirltp</a:t>
            </a:r>
            <a:r>
              <a:rPr lang="en" sz="1000">
                <a:solidFill>
                  <a:schemeClr val="dk1"/>
                </a:solidFill>
              </a:rPr>
              <a:t> (drink hard liquor)</a:t>
            </a:r>
            <a:endParaRPr sz="1000">
              <a:solidFill>
                <a:schemeClr val="dk1"/>
              </a:solidFill>
            </a:endParaRPr>
          </a:p>
          <a:p>
            <a:pPr indent="0" lvl="0" marL="914400" rtl="0" algn="l">
              <a:spcBef>
                <a:spcPts val="0"/>
              </a:spcBef>
              <a:spcAft>
                <a:spcPts val="0"/>
              </a:spcAft>
              <a:buNone/>
            </a:pPr>
            <a:r>
              <a:rPr b="1" lang="en" sz="1000">
                <a:solidFill>
                  <a:schemeClr val="dk1"/>
                </a:solidFill>
              </a:rPr>
              <a:t>Hashltp</a:t>
            </a:r>
            <a:r>
              <a:rPr lang="en" sz="1000">
                <a:solidFill>
                  <a:schemeClr val="dk1"/>
                </a:solidFill>
              </a:rPr>
              <a:t> (weed)</a:t>
            </a:r>
            <a:endParaRPr sz="1000">
              <a:solidFill>
                <a:schemeClr val="dk1"/>
              </a:solidFill>
            </a:endParaRPr>
          </a:p>
          <a:p>
            <a:pPr indent="0" lvl="0" marL="914400" rtl="0" algn="l">
              <a:spcBef>
                <a:spcPts val="0"/>
              </a:spcBef>
              <a:spcAft>
                <a:spcPts val="0"/>
              </a:spcAft>
              <a:buNone/>
            </a:pPr>
            <a:r>
              <a:rPr b="1" lang="en" sz="1000">
                <a:solidFill>
                  <a:schemeClr val="dk1"/>
                </a:solidFill>
              </a:rPr>
              <a:t>Xtcltp</a:t>
            </a:r>
            <a:r>
              <a:rPr lang="en" sz="1000">
                <a:solidFill>
                  <a:schemeClr val="dk1"/>
                </a:solidFill>
              </a:rPr>
              <a:t> (mdma)</a:t>
            </a:r>
            <a:endParaRPr sz="1000">
              <a:solidFill>
                <a:schemeClr val="dk1"/>
              </a:solidFill>
            </a:endParaRPr>
          </a:p>
          <a:p>
            <a:pPr indent="0" lvl="0" marL="914400" rtl="0" algn="l">
              <a:spcBef>
                <a:spcPts val="0"/>
              </a:spcBef>
              <a:spcAft>
                <a:spcPts val="0"/>
              </a:spcAft>
              <a:buNone/>
            </a:pPr>
            <a:r>
              <a:rPr b="1" lang="en" sz="1000">
                <a:solidFill>
                  <a:schemeClr val="dk1"/>
                </a:solidFill>
              </a:rPr>
              <a:t>Lhcltp</a:t>
            </a:r>
            <a:r>
              <a:rPr lang="en" sz="1000">
                <a:solidFill>
                  <a:schemeClr val="dk1"/>
                </a:solidFill>
              </a:rPr>
              <a:t> (LSD)</a:t>
            </a:r>
            <a:endParaRPr sz="1000">
              <a:solidFill>
                <a:schemeClr val="dk1"/>
              </a:solidFill>
            </a:endParaRPr>
          </a:p>
          <a:p>
            <a:pPr indent="0" lvl="0" marL="914400" rtl="0" algn="l">
              <a:spcBef>
                <a:spcPts val="0"/>
              </a:spcBef>
              <a:spcAft>
                <a:spcPts val="0"/>
              </a:spcAft>
              <a:buNone/>
            </a:pPr>
            <a:r>
              <a:rPr b="1" lang="en" sz="1000">
                <a:solidFill>
                  <a:schemeClr val="dk1"/>
                </a:solidFill>
              </a:rPr>
              <a:t>Drudltp</a:t>
            </a:r>
            <a:r>
              <a:rPr lang="en" sz="1000">
                <a:solidFill>
                  <a:schemeClr val="dk1"/>
                </a:solidFill>
              </a:rPr>
              <a:t> (sell drugs)</a:t>
            </a:r>
            <a:endParaRPr sz="1000">
              <a:solidFill>
                <a:schemeClr val="dk1"/>
              </a:solidFill>
            </a:endParaRPr>
          </a:p>
          <a:p>
            <a:pPr indent="0" lvl="0" marL="91440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u="sng">
                <a:solidFill>
                  <a:schemeClr val="dk1"/>
                </a:solidFill>
              </a:rPr>
              <a:t>Violence</a:t>
            </a:r>
            <a:r>
              <a:rPr lang="en" sz="1000">
                <a:solidFill>
                  <a:schemeClr val="dk1"/>
                </a:solidFill>
              </a:rPr>
              <a:t> - 	</a:t>
            </a:r>
            <a:r>
              <a:rPr b="1" lang="en" sz="1000">
                <a:solidFill>
                  <a:schemeClr val="dk1"/>
                </a:solidFill>
              </a:rPr>
              <a:t>vandltp</a:t>
            </a:r>
            <a:r>
              <a:rPr lang="en" sz="1000">
                <a:solidFill>
                  <a:schemeClr val="dk1"/>
                </a:solidFill>
              </a:rPr>
              <a:t> (destroy things)</a:t>
            </a:r>
            <a:endParaRPr sz="1000">
              <a:solidFill>
                <a:schemeClr val="dk1"/>
              </a:solidFill>
            </a:endParaRPr>
          </a:p>
          <a:p>
            <a:pPr indent="0" lvl="0" marL="914400" rtl="0" algn="l">
              <a:lnSpc>
                <a:spcPct val="115000"/>
              </a:lnSpc>
              <a:spcBef>
                <a:spcPts val="0"/>
              </a:spcBef>
              <a:spcAft>
                <a:spcPts val="0"/>
              </a:spcAft>
              <a:buNone/>
            </a:pPr>
            <a:r>
              <a:rPr b="1" lang="en" sz="1000"/>
              <a:t>Weapltp</a:t>
            </a:r>
            <a:r>
              <a:rPr lang="en" sz="1000"/>
              <a:t> (carry weapons)</a:t>
            </a:r>
            <a:endParaRPr sz="1000"/>
          </a:p>
          <a:p>
            <a:pPr indent="0" lvl="0" marL="914400" rtl="0" algn="l">
              <a:lnSpc>
                <a:spcPct val="115000"/>
              </a:lnSpc>
              <a:spcBef>
                <a:spcPts val="0"/>
              </a:spcBef>
              <a:spcAft>
                <a:spcPts val="0"/>
              </a:spcAft>
              <a:buNone/>
            </a:pPr>
            <a:r>
              <a:rPr b="1" lang="en" sz="1000"/>
              <a:t>Extoltp </a:t>
            </a:r>
            <a:r>
              <a:rPr lang="en" sz="1000"/>
              <a:t>(threaten people w/ weapon)</a:t>
            </a:r>
            <a:endParaRPr sz="1000"/>
          </a:p>
          <a:p>
            <a:pPr indent="0" lvl="0" marL="914400" rtl="0" algn="l">
              <a:lnSpc>
                <a:spcPct val="115000"/>
              </a:lnSpc>
              <a:spcBef>
                <a:spcPts val="0"/>
              </a:spcBef>
              <a:spcAft>
                <a:spcPts val="0"/>
              </a:spcAft>
              <a:buNone/>
            </a:pPr>
            <a:r>
              <a:rPr b="1" lang="en" sz="1000"/>
              <a:t>Gfigltp </a:t>
            </a:r>
            <a:r>
              <a:rPr lang="en" sz="1000"/>
              <a:t>(group fighting)</a:t>
            </a:r>
            <a:endParaRPr sz="1000"/>
          </a:p>
          <a:p>
            <a:pPr indent="0" lvl="0" marL="914400" rtl="0" algn="l">
              <a:lnSpc>
                <a:spcPct val="115000"/>
              </a:lnSpc>
              <a:spcBef>
                <a:spcPts val="0"/>
              </a:spcBef>
              <a:spcAft>
                <a:spcPts val="0"/>
              </a:spcAft>
              <a:buNone/>
            </a:pPr>
            <a:r>
              <a:rPr b="1" lang="en" sz="1000"/>
              <a:t>Asltltp</a:t>
            </a:r>
            <a:r>
              <a:rPr lang="en" sz="1000"/>
              <a:t> (assaulting people)</a:t>
            </a:r>
            <a:endParaRPr sz="1000"/>
          </a:p>
          <a:p>
            <a:pPr indent="0" lvl="0" marL="914400" rtl="0" algn="l">
              <a:lnSpc>
                <a:spcPct val="115000"/>
              </a:lnSpc>
              <a:spcBef>
                <a:spcPts val="0"/>
              </a:spcBef>
              <a:spcAft>
                <a:spcPts val="0"/>
              </a:spcAft>
              <a:buNone/>
            </a:pPr>
            <a:r>
              <a:t/>
            </a:r>
            <a:endParaRPr sz="1000" u="sng"/>
          </a:p>
          <a:p>
            <a:pPr indent="0" lvl="0" marL="0" rtl="0" algn="l">
              <a:lnSpc>
                <a:spcPct val="115000"/>
              </a:lnSpc>
              <a:spcBef>
                <a:spcPts val="0"/>
              </a:spcBef>
              <a:spcAft>
                <a:spcPts val="0"/>
              </a:spcAft>
              <a:buNone/>
            </a:pPr>
            <a:r>
              <a:rPr lang="en" sz="1000" u="sng"/>
              <a:t>Stealing</a:t>
            </a:r>
            <a:r>
              <a:rPr lang="en" sz="1000"/>
              <a:t> -	</a:t>
            </a:r>
            <a:r>
              <a:rPr b="1" lang="en" sz="1000"/>
              <a:t>shopltp</a:t>
            </a:r>
            <a:r>
              <a:rPr lang="en" sz="1000"/>
              <a:t> (stealing from shops)</a:t>
            </a:r>
            <a:endParaRPr sz="1000"/>
          </a:p>
          <a:p>
            <a:pPr indent="0" lvl="0" marL="914400" rtl="0" algn="l">
              <a:lnSpc>
                <a:spcPct val="115000"/>
              </a:lnSpc>
              <a:spcBef>
                <a:spcPts val="0"/>
              </a:spcBef>
              <a:spcAft>
                <a:spcPts val="0"/>
              </a:spcAft>
              <a:buClr>
                <a:schemeClr val="dk1"/>
              </a:buClr>
              <a:buSzPts val="1100"/>
              <a:buFont typeface="Arial"/>
              <a:buNone/>
            </a:pPr>
            <a:r>
              <a:rPr b="1" lang="en" sz="1000"/>
              <a:t>Burgltp</a:t>
            </a:r>
            <a:r>
              <a:rPr lang="en" sz="1000"/>
              <a:t> (break into building to steal)</a:t>
            </a:r>
            <a:endParaRPr sz="1000"/>
          </a:p>
          <a:p>
            <a:pPr indent="0" lvl="0" marL="914400" rtl="0" algn="l">
              <a:lnSpc>
                <a:spcPct val="115000"/>
              </a:lnSpc>
              <a:spcBef>
                <a:spcPts val="0"/>
              </a:spcBef>
              <a:spcAft>
                <a:spcPts val="0"/>
              </a:spcAft>
              <a:buClr>
                <a:schemeClr val="dk1"/>
              </a:buClr>
              <a:buSzPts val="1100"/>
              <a:buFont typeface="Arial"/>
              <a:buNone/>
            </a:pPr>
            <a:r>
              <a:rPr b="1" lang="en" sz="1000"/>
              <a:t>Bictltp</a:t>
            </a:r>
            <a:r>
              <a:rPr lang="en" sz="1000"/>
              <a:t> (steal bicycles)</a:t>
            </a:r>
            <a:endParaRPr sz="1000"/>
          </a:p>
          <a:p>
            <a:pPr indent="0" lvl="0" marL="914400" rtl="0" algn="l">
              <a:lnSpc>
                <a:spcPct val="115000"/>
              </a:lnSpc>
              <a:spcBef>
                <a:spcPts val="0"/>
              </a:spcBef>
              <a:spcAft>
                <a:spcPts val="0"/>
              </a:spcAft>
              <a:buNone/>
            </a:pPr>
            <a:r>
              <a:rPr b="1" lang="en" sz="1000"/>
              <a:t>Cartltp</a:t>
            </a:r>
            <a:r>
              <a:rPr lang="en" sz="1000"/>
              <a:t> (steal cars)</a:t>
            </a:r>
            <a:endParaRPr sz="1000"/>
          </a:p>
          <a:p>
            <a:pPr indent="0" lvl="0" marL="914400" rtl="0" algn="l">
              <a:lnSpc>
                <a:spcPct val="115000"/>
              </a:lnSpc>
              <a:spcBef>
                <a:spcPts val="0"/>
              </a:spcBef>
              <a:spcAft>
                <a:spcPts val="0"/>
              </a:spcAft>
              <a:buNone/>
            </a:pPr>
            <a:r>
              <a:rPr b="1" lang="en" sz="1000"/>
              <a:t>Hackltp</a:t>
            </a:r>
            <a:r>
              <a:rPr lang="en" sz="1000"/>
              <a:t> (hack on computer / to steal?)</a:t>
            </a:r>
            <a:endParaRPr sz="1000"/>
          </a:p>
          <a:p>
            <a:pPr indent="0" lvl="0" marL="914400" rtl="0" algn="l">
              <a:lnSpc>
                <a:spcPct val="115000"/>
              </a:lnSpc>
              <a:spcBef>
                <a:spcPts val="0"/>
              </a:spcBef>
              <a:spcAft>
                <a:spcPts val="0"/>
              </a:spcAft>
              <a:buNone/>
            </a:pPr>
            <a:r>
              <a:rPr b="1" lang="en" sz="1000"/>
              <a:t>Carbltp </a:t>
            </a:r>
            <a:r>
              <a:rPr lang="en" sz="1000"/>
              <a:t>(steal out of car)</a:t>
            </a:r>
            <a:endParaRPr sz="1000"/>
          </a:p>
          <a:p>
            <a:pPr indent="0" lvl="0" marL="914400" rtl="0" algn="l">
              <a:lnSpc>
                <a:spcPct val="115000"/>
              </a:lnSpc>
              <a:spcBef>
                <a:spcPts val="0"/>
              </a:spcBef>
              <a:spcAft>
                <a:spcPts val="0"/>
              </a:spcAft>
              <a:buNone/>
            </a:pPr>
            <a:r>
              <a:rPr b="1" lang="en" sz="1000"/>
              <a:t>Snatltp</a:t>
            </a:r>
            <a:r>
              <a:rPr lang="en" sz="1000"/>
              <a:t> (snatch purse / bag from someone)</a:t>
            </a:r>
            <a:endParaRPr sz="1000"/>
          </a:p>
          <a:p>
            <a:pPr indent="0" lvl="0" marL="914400" rtl="0" algn="l">
              <a:lnSpc>
                <a:spcPct val="115000"/>
              </a:lnSpc>
              <a:spcBef>
                <a:spcPts val="0"/>
              </a:spcBef>
              <a:spcAft>
                <a:spcPts val="0"/>
              </a:spcAft>
              <a:buClr>
                <a:schemeClr val="dk1"/>
              </a:buClr>
              <a:buSzPts val="1100"/>
              <a:buFont typeface="Arial"/>
              <a:buNone/>
            </a:pPr>
            <a:r>
              <a:t/>
            </a:r>
            <a:endParaRPr sz="1000"/>
          </a:p>
          <a:p>
            <a:pPr indent="0" lvl="0" marL="0" rtl="0" algn="l">
              <a:lnSpc>
                <a:spcPct val="115000"/>
              </a:lnSpc>
              <a:spcBef>
                <a:spcPts val="0"/>
              </a:spcBef>
              <a:spcAft>
                <a:spcPts val="0"/>
              </a:spcAft>
              <a:buNone/>
            </a:pPr>
            <a:r>
              <a:t/>
            </a:r>
            <a:endParaRPr sz="1000"/>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30800" y="1602250"/>
            <a:ext cx="6296700" cy="1081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i="1" lang="en" sz="3000">
                <a:highlight>
                  <a:srgbClr val="FFFFFF"/>
                </a:highlight>
              </a:rPr>
              <a:t>The Importance of Parents Being Involved in Their Children's Lives</a:t>
            </a:r>
            <a:endParaRPr b="1" i="1" sz="3000"/>
          </a:p>
          <a:p>
            <a:pPr indent="0" lvl="0" marL="0" rtl="0" algn="ctr">
              <a:spcBef>
                <a:spcPts val="0"/>
              </a:spcBef>
              <a:spcAft>
                <a:spcPts val="0"/>
              </a:spcAft>
              <a:buNone/>
            </a:pPr>
            <a:r>
              <a:t/>
            </a:r>
            <a:endParaRPr sz="3000"/>
          </a:p>
        </p:txBody>
      </p:sp>
      <p:sp>
        <p:nvSpPr>
          <p:cNvPr id="129" name="Google Shape;129;p13"/>
          <p:cNvSpPr txBox="1"/>
          <p:nvPr>
            <p:ph idx="1" type="subTitle"/>
          </p:nvPr>
        </p:nvSpPr>
        <p:spPr>
          <a:xfrm>
            <a:off x="5847700" y="2632975"/>
            <a:ext cx="2755500" cy="2000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rPr b="1" lang="en"/>
              <a:t>                  DATA230 : </a:t>
            </a:r>
            <a:r>
              <a:rPr b="1" lang="en"/>
              <a:t>Group - 4</a:t>
            </a:r>
            <a:endParaRPr b="1"/>
          </a:p>
          <a:p>
            <a:pPr indent="0" lvl="0" marL="457200" rtl="0" algn="l">
              <a:spcBef>
                <a:spcPts val="0"/>
              </a:spcBef>
              <a:spcAft>
                <a:spcPts val="0"/>
              </a:spcAft>
              <a:buNone/>
            </a:pPr>
            <a:r>
              <a:rPr b="1" lang="en"/>
              <a:t>        </a:t>
            </a:r>
            <a:r>
              <a:rPr lang="en" sz="1400">
                <a:solidFill>
                  <a:srgbClr val="333333"/>
                </a:solidFill>
              </a:rPr>
              <a:t>Edward Montoya</a:t>
            </a:r>
            <a:endParaRPr sz="1400">
              <a:solidFill>
                <a:srgbClr val="333333"/>
              </a:solidFill>
            </a:endParaRPr>
          </a:p>
          <a:p>
            <a:pPr indent="0" lvl="0" marL="0" rtl="0" algn="ctr">
              <a:spcBef>
                <a:spcPts val="0"/>
              </a:spcBef>
              <a:spcAft>
                <a:spcPts val="0"/>
              </a:spcAft>
              <a:buNone/>
            </a:pPr>
            <a:r>
              <a:rPr lang="en" sz="1400">
                <a:solidFill>
                  <a:srgbClr val="333333"/>
                </a:solidFill>
              </a:rPr>
              <a:t> Saumya Sinha</a:t>
            </a:r>
            <a:endParaRPr sz="1400">
              <a:solidFill>
                <a:srgbClr val="333333"/>
              </a:solidFill>
            </a:endParaRPr>
          </a:p>
          <a:p>
            <a:pPr indent="0" lvl="0" marL="0" rtl="0" algn="ctr">
              <a:spcBef>
                <a:spcPts val="0"/>
              </a:spcBef>
              <a:spcAft>
                <a:spcPts val="0"/>
              </a:spcAft>
              <a:buNone/>
            </a:pPr>
            <a:r>
              <a:rPr lang="en" sz="1400">
                <a:solidFill>
                  <a:srgbClr val="333333"/>
                </a:solidFill>
              </a:rPr>
              <a:t> Maharsh Soni</a:t>
            </a:r>
            <a:endParaRPr sz="1400">
              <a:solidFill>
                <a:srgbClr val="333333"/>
              </a:solidFill>
            </a:endParaRPr>
          </a:p>
          <a:p>
            <a:pPr indent="0" lvl="0" marL="0" rtl="0" algn="ctr">
              <a:spcBef>
                <a:spcPts val="0"/>
              </a:spcBef>
              <a:spcAft>
                <a:spcPts val="0"/>
              </a:spcAft>
              <a:buNone/>
            </a:pPr>
            <a:r>
              <a:rPr lang="en" sz="1400">
                <a:solidFill>
                  <a:srgbClr val="333333"/>
                </a:solidFill>
              </a:rPr>
              <a:t>        Aayush Srivastava</a:t>
            </a:r>
            <a:endParaRPr sz="1400">
              <a:solidFill>
                <a:srgbClr val="333333"/>
              </a:solidFill>
            </a:endParaRPr>
          </a:p>
          <a:p>
            <a:pPr indent="0" lvl="0" marL="0" rtl="0" algn="ctr">
              <a:spcBef>
                <a:spcPts val="0"/>
              </a:spcBef>
              <a:spcAft>
                <a:spcPts val="0"/>
              </a:spcAft>
              <a:buNone/>
            </a:pPr>
            <a:r>
              <a:rPr lang="en" sz="1400">
                <a:solidFill>
                  <a:srgbClr val="333333"/>
                </a:solidFill>
              </a:rPr>
              <a:t>                 Rashmi Shree Veeraiah</a:t>
            </a:r>
            <a:endParaRPr sz="1400">
              <a:solidFill>
                <a:srgbClr val="333333"/>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If  </a:t>
            </a:r>
            <a:r>
              <a:rPr lang="en" sz="1500"/>
              <a:t>children</a:t>
            </a:r>
            <a:r>
              <a:rPr lang="en" sz="1500"/>
              <a:t> are spending time with family, then they are less likely to do </a:t>
            </a:r>
            <a:r>
              <a:rPr lang="en" sz="1500"/>
              <a:t>delinquent</a:t>
            </a:r>
            <a:r>
              <a:rPr lang="en" sz="1500"/>
              <a:t> acts</a:t>
            </a:r>
            <a:endParaRPr sz="1500"/>
          </a:p>
          <a:p>
            <a:pPr indent="-323850" lvl="0" marL="457200" rtl="0" algn="l">
              <a:spcBef>
                <a:spcPts val="0"/>
              </a:spcBef>
              <a:spcAft>
                <a:spcPts val="0"/>
              </a:spcAft>
              <a:buSzPts val="1500"/>
              <a:buChar char="●"/>
            </a:pPr>
            <a:r>
              <a:rPr lang="en" sz="1500"/>
              <a:t>If parents know where their children are at and with whom, then they are less likely to do delinquent acts.</a:t>
            </a:r>
            <a:endParaRPr sz="1500"/>
          </a:p>
          <a:p>
            <a:pPr indent="-323850" lvl="0" marL="457200" rtl="0" algn="l">
              <a:spcBef>
                <a:spcPts val="0"/>
              </a:spcBef>
              <a:spcAft>
                <a:spcPts val="0"/>
              </a:spcAft>
              <a:buSzPts val="1500"/>
              <a:buChar char="●"/>
            </a:pPr>
            <a:r>
              <a:rPr lang="en" sz="1500"/>
              <a:t>If the parents are partaking in </a:t>
            </a:r>
            <a:r>
              <a:rPr lang="en" sz="1500"/>
              <a:t>substance</a:t>
            </a:r>
            <a:r>
              <a:rPr lang="en" sz="1500"/>
              <a:t> abuse, then their children are more likely to do delinquent acts.</a:t>
            </a:r>
            <a:endParaRPr sz="1500"/>
          </a:p>
          <a:p>
            <a:pPr indent="-323850" lvl="0" marL="457200" rtl="0" algn="l">
              <a:spcBef>
                <a:spcPts val="0"/>
              </a:spcBef>
              <a:spcAft>
                <a:spcPts val="0"/>
              </a:spcAft>
              <a:buSzPts val="1500"/>
              <a:buChar char="●"/>
            </a:pPr>
            <a:r>
              <a:rPr lang="en" sz="1500"/>
              <a:t>If parents are divorced / separated, it can lead to increase in Juvenile Delinquency. </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208925" y="2094450"/>
            <a:ext cx="3596400" cy="95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Thank you!</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427300" y="1998025"/>
            <a:ext cx="2589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Char char="●"/>
            </a:pPr>
            <a:r>
              <a:rPr lang="en" sz="1600"/>
              <a:t>P</a:t>
            </a:r>
            <a:r>
              <a:rPr lang="en" sz="1600"/>
              <a:t>arents play a crucial role for development of their children, and a stable relationship between parent and child is vital.</a:t>
            </a:r>
            <a:endParaRPr sz="1600"/>
          </a:p>
          <a:p>
            <a:pPr indent="-330200" lvl="0" marL="457200" rtl="0" algn="l">
              <a:spcBef>
                <a:spcPts val="0"/>
              </a:spcBef>
              <a:spcAft>
                <a:spcPts val="0"/>
              </a:spcAft>
              <a:buSzPts val="1600"/>
              <a:buChar char="●"/>
            </a:pPr>
            <a:r>
              <a:rPr lang="en" sz="1600"/>
              <a:t>The lack of proper guidance and </a:t>
            </a:r>
            <a:r>
              <a:rPr lang="en" sz="1600"/>
              <a:t>involvement</a:t>
            </a:r>
            <a:r>
              <a:rPr lang="en" sz="1600"/>
              <a:t> from the parents can have serious negative effects on a child's life and can lead to </a:t>
            </a:r>
            <a:r>
              <a:rPr lang="en" sz="1600"/>
              <a:t>delinquent</a:t>
            </a:r>
            <a:r>
              <a:rPr lang="en" sz="1600"/>
              <a:t> behavior. </a:t>
            </a:r>
            <a:endParaRPr sz="1600"/>
          </a:p>
        </p:txBody>
      </p:sp>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Motivation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25050" y="311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Literature Review</a:t>
            </a:r>
            <a:endParaRPr b="1"/>
          </a:p>
        </p:txBody>
      </p:sp>
      <p:sp>
        <p:nvSpPr>
          <p:cNvPr id="141" name="Google Shape;141;p15"/>
          <p:cNvSpPr txBox="1"/>
          <p:nvPr>
            <p:ph idx="1" type="body"/>
          </p:nvPr>
        </p:nvSpPr>
        <p:spPr>
          <a:xfrm>
            <a:off x="473100" y="1093050"/>
            <a:ext cx="3731100" cy="3674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en" sz="1550">
                <a:solidFill>
                  <a:srgbClr val="000000"/>
                </a:solidFill>
              </a:rPr>
              <a:t>THE RELATIONSHIP BETWEEN JUVENILE DELINQUENCY AND FAMILY</a:t>
            </a:r>
            <a:endParaRPr b="1" sz="1550">
              <a:solidFill>
                <a:srgbClr val="000000"/>
              </a:solidFill>
            </a:endParaRPr>
          </a:p>
          <a:p>
            <a:pPr indent="0" lvl="0" marL="0" rtl="0" algn="l">
              <a:lnSpc>
                <a:spcPct val="105000"/>
              </a:lnSpc>
              <a:spcBef>
                <a:spcPts val="0"/>
              </a:spcBef>
              <a:spcAft>
                <a:spcPts val="0"/>
              </a:spcAft>
              <a:buNone/>
            </a:pPr>
            <a:r>
              <a:t/>
            </a:r>
            <a:endParaRPr sz="1150">
              <a:solidFill>
                <a:srgbClr val="000000"/>
              </a:solidFill>
            </a:endParaRPr>
          </a:p>
          <a:p>
            <a:pPr indent="-301625" lvl="0" marL="457200" rtl="0" algn="just">
              <a:lnSpc>
                <a:spcPct val="105000"/>
              </a:lnSpc>
              <a:spcBef>
                <a:spcPts val="0"/>
              </a:spcBef>
              <a:spcAft>
                <a:spcPts val="0"/>
              </a:spcAft>
              <a:buClr>
                <a:srgbClr val="000000"/>
              </a:buClr>
              <a:buSzPts val="1150"/>
              <a:buChar char="●"/>
            </a:pPr>
            <a:r>
              <a:rPr lang="en" sz="1150">
                <a:solidFill>
                  <a:srgbClr val="000000"/>
                </a:solidFill>
              </a:rPr>
              <a:t>This study examined whether a child living in a non-intact household is more susceptible to becoming a delinquent youth.</a:t>
            </a:r>
            <a:endParaRPr sz="1150">
              <a:solidFill>
                <a:srgbClr val="000000"/>
              </a:solidFill>
            </a:endParaRPr>
          </a:p>
          <a:p>
            <a:pPr indent="0" lvl="0" marL="0" rtl="0" algn="just">
              <a:lnSpc>
                <a:spcPct val="105000"/>
              </a:lnSpc>
              <a:spcBef>
                <a:spcPts val="0"/>
              </a:spcBef>
              <a:spcAft>
                <a:spcPts val="0"/>
              </a:spcAft>
              <a:buNone/>
            </a:pPr>
            <a:r>
              <a:t/>
            </a:r>
            <a:endParaRPr sz="1150">
              <a:solidFill>
                <a:srgbClr val="000000"/>
              </a:solidFill>
            </a:endParaRPr>
          </a:p>
          <a:p>
            <a:pPr indent="-301625" lvl="0" marL="457200" rtl="0" algn="just">
              <a:lnSpc>
                <a:spcPct val="105000"/>
              </a:lnSpc>
              <a:spcBef>
                <a:spcPts val="0"/>
              </a:spcBef>
              <a:spcAft>
                <a:spcPts val="0"/>
              </a:spcAft>
              <a:buClr>
                <a:srgbClr val="000000"/>
              </a:buClr>
              <a:buSzPts val="1150"/>
              <a:buChar char="●"/>
            </a:pPr>
            <a:r>
              <a:rPr lang="en" sz="1150">
                <a:solidFill>
                  <a:srgbClr val="000000"/>
                </a:solidFill>
              </a:rPr>
              <a:t>Research had found that parental absence has been linked to a child’s susceptibility toward juvenile delinquency for years.</a:t>
            </a:r>
            <a:endParaRPr sz="1150">
              <a:solidFill>
                <a:srgbClr val="000000"/>
              </a:solidFill>
            </a:endParaRPr>
          </a:p>
          <a:p>
            <a:pPr indent="0" lvl="0" marL="914400" rtl="0" algn="just">
              <a:lnSpc>
                <a:spcPct val="105000"/>
              </a:lnSpc>
              <a:spcBef>
                <a:spcPts val="0"/>
              </a:spcBef>
              <a:spcAft>
                <a:spcPts val="0"/>
              </a:spcAft>
              <a:buNone/>
            </a:pPr>
            <a:r>
              <a:t/>
            </a:r>
            <a:endParaRPr sz="1700">
              <a:solidFill>
                <a:srgbClr val="000000"/>
              </a:solidFill>
            </a:endParaRPr>
          </a:p>
          <a:p>
            <a:pPr indent="0" lvl="0" marL="0" rtl="0" algn="just">
              <a:lnSpc>
                <a:spcPct val="105000"/>
              </a:lnSpc>
              <a:spcBef>
                <a:spcPts val="0"/>
              </a:spcBef>
              <a:spcAft>
                <a:spcPts val="0"/>
              </a:spcAft>
              <a:buNone/>
            </a:pPr>
            <a:r>
              <a:t/>
            </a:r>
            <a:endParaRPr sz="1700">
              <a:solidFill>
                <a:srgbClr val="000000"/>
              </a:solidFill>
            </a:endParaRPr>
          </a:p>
          <a:p>
            <a:pPr indent="0" lvl="0" marL="0" rtl="0" algn="l">
              <a:spcBef>
                <a:spcPts val="0"/>
              </a:spcBef>
              <a:spcAft>
                <a:spcPts val="1200"/>
              </a:spcAft>
              <a:buNone/>
            </a:pPr>
            <a:r>
              <a:t/>
            </a:r>
            <a:endParaRPr/>
          </a:p>
        </p:txBody>
      </p:sp>
      <p:sp>
        <p:nvSpPr>
          <p:cNvPr id="142" name="Google Shape;142;p15"/>
          <p:cNvSpPr txBox="1"/>
          <p:nvPr>
            <p:ph idx="1" type="body"/>
          </p:nvPr>
        </p:nvSpPr>
        <p:spPr>
          <a:xfrm>
            <a:off x="4749550" y="1032400"/>
            <a:ext cx="3584400" cy="3674400"/>
          </a:xfrm>
          <a:prstGeom prst="rect">
            <a:avLst/>
          </a:prstGeom>
        </p:spPr>
        <p:txBody>
          <a:bodyPr anchorCtr="0" anchor="t" bIns="91425" lIns="91425" spcFirstLastPara="1" rIns="91425" wrap="square" tIns="91425">
            <a:normAutofit fontScale="55000" lnSpcReduction="20000"/>
          </a:bodyPr>
          <a:lstStyle/>
          <a:p>
            <a:pPr indent="0" lvl="0" marL="0" rtl="0" algn="just">
              <a:lnSpc>
                <a:spcPct val="105000"/>
              </a:lnSpc>
              <a:spcBef>
                <a:spcPts val="0"/>
              </a:spcBef>
              <a:spcAft>
                <a:spcPts val="0"/>
              </a:spcAft>
              <a:buNone/>
            </a:pPr>
            <a:r>
              <a:rPr b="1" lang="en" sz="2900">
                <a:solidFill>
                  <a:srgbClr val="000000"/>
                </a:solidFill>
              </a:rPr>
              <a:t>THE DIFFERENTIAL INFLUENCE OF ABSENT AND HARSH FATHERS ON JUVENILE DELINQUENCY</a:t>
            </a:r>
            <a:endParaRPr sz="2900">
              <a:solidFill>
                <a:srgbClr val="000000"/>
              </a:solidFill>
            </a:endParaRPr>
          </a:p>
          <a:p>
            <a:pPr indent="0" lvl="0" marL="0" rtl="0" algn="just">
              <a:lnSpc>
                <a:spcPct val="105000"/>
              </a:lnSpc>
              <a:spcBef>
                <a:spcPts val="0"/>
              </a:spcBef>
              <a:spcAft>
                <a:spcPts val="0"/>
              </a:spcAft>
              <a:buNone/>
            </a:pPr>
            <a:r>
              <a:t/>
            </a:r>
            <a:endParaRPr sz="2150">
              <a:solidFill>
                <a:srgbClr val="000000"/>
              </a:solidFill>
            </a:endParaRPr>
          </a:p>
          <a:p>
            <a:pPr indent="-303688" lvl="0" marL="457200" rtl="0" algn="just">
              <a:lnSpc>
                <a:spcPct val="105000"/>
              </a:lnSpc>
              <a:spcBef>
                <a:spcPts val="0"/>
              </a:spcBef>
              <a:spcAft>
                <a:spcPts val="0"/>
              </a:spcAft>
              <a:buClr>
                <a:srgbClr val="000000"/>
              </a:buClr>
              <a:buSzPct val="100000"/>
              <a:buChar char="●"/>
            </a:pPr>
            <a:r>
              <a:rPr lang="en" sz="2150">
                <a:solidFill>
                  <a:srgbClr val="000000"/>
                </a:solidFill>
              </a:rPr>
              <a:t>The paper investigates the role of fathers in fostering their children's delinquent behaviors, focusing on two issues: the quality of the father-child relationship and father absence.</a:t>
            </a:r>
            <a:endParaRPr sz="2150">
              <a:solidFill>
                <a:srgbClr val="000000"/>
              </a:solidFill>
            </a:endParaRPr>
          </a:p>
          <a:p>
            <a:pPr indent="0" lvl="0" marL="0" rtl="0" algn="just">
              <a:lnSpc>
                <a:spcPct val="105000"/>
              </a:lnSpc>
              <a:spcBef>
                <a:spcPts val="0"/>
              </a:spcBef>
              <a:spcAft>
                <a:spcPts val="0"/>
              </a:spcAft>
              <a:buNone/>
            </a:pPr>
            <a:r>
              <a:t/>
            </a:r>
            <a:endParaRPr sz="2150">
              <a:solidFill>
                <a:srgbClr val="000000"/>
              </a:solidFill>
            </a:endParaRPr>
          </a:p>
          <a:p>
            <a:pPr indent="-303688" lvl="0" marL="457200" rtl="0" algn="just">
              <a:lnSpc>
                <a:spcPct val="105000"/>
              </a:lnSpc>
              <a:spcBef>
                <a:spcPts val="0"/>
              </a:spcBef>
              <a:spcAft>
                <a:spcPts val="0"/>
              </a:spcAft>
              <a:buClr>
                <a:srgbClr val="000000"/>
              </a:buClr>
              <a:buSzPct val="100000"/>
              <a:buChar char="●"/>
            </a:pPr>
            <a:r>
              <a:rPr lang="en" sz="2150">
                <a:solidFill>
                  <a:srgbClr val="000000"/>
                </a:solidFill>
              </a:rPr>
              <a:t>The results show that children with harsh fathers were more likely to commit crimes and use a wide array of substances than children with absent fathers. </a:t>
            </a:r>
            <a:endParaRPr sz="2150">
              <a:solidFill>
                <a:srgbClr val="000000"/>
              </a:solidFill>
            </a:endParaRPr>
          </a:p>
          <a:p>
            <a:pPr indent="0" lvl="0" marL="0" rtl="0" algn="just">
              <a:lnSpc>
                <a:spcPct val="105000"/>
              </a:lnSpc>
              <a:spcBef>
                <a:spcPts val="0"/>
              </a:spcBef>
              <a:spcAft>
                <a:spcPts val="0"/>
              </a:spcAft>
              <a:buNone/>
            </a:pPr>
            <a:r>
              <a:t/>
            </a:r>
            <a:endParaRPr sz="2150">
              <a:solidFill>
                <a:srgbClr val="000000"/>
              </a:solidFill>
            </a:endParaRPr>
          </a:p>
          <a:p>
            <a:pPr indent="-303688" lvl="0" marL="457200" rtl="0" algn="just">
              <a:lnSpc>
                <a:spcPct val="105000"/>
              </a:lnSpc>
              <a:spcBef>
                <a:spcPts val="0"/>
              </a:spcBef>
              <a:spcAft>
                <a:spcPts val="0"/>
              </a:spcAft>
              <a:buClr>
                <a:srgbClr val="000000"/>
              </a:buClr>
              <a:buSzPct val="100000"/>
              <a:buChar char="●"/>
            </a:pPr>
            <a:r>
              <a:rPr lang="en" sz="2150">
                <a:solidFill>
                  <a:srgbClr val="000000"/>
                </a:solidFill>
              </a:rPr>
              <a:t>The difference between children with absent or harsh father persisted with the mother-child relationship taken into account, which is in line with studies that found the father-child relationship to be a reliable predictor of delinquency when maternal behavior was accounted for.</a:t>
            </a:r>
            <a:endParaRPr sz="215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a:blip r:embed="rId3">
            <a:alphaModFix/>
          </a:blip>
          <a:stretch>
            <a:fillRect/>
          </a:stretch>
        </p:blipFill>
        <p:spPr>
          <a:xfrm>
            <a:off x="304800" y="304800"/>
            <a:ext cx="8549640" cy="46057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nvSpPr>
        <p:spPr>
          <a:xfrm>
            <a:off x="424575" y="279000"/>
            <a:ext cx="8346000" cy="789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latin typeface="Calibri"/>
                <a:ea typeface="Calibri"/>
                <a:cs typeface="Calibri"/>
                <a:sym typeface="Calibri"/>
              </a:rPr>
              <a:t>How often do you and your parents (or the adults you live with) do something together, such as going to the movies, going for a walk or hike, visiting relatives, attending a sporting event, and things like that?</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53" name="Google Shape;153;p17"/>
          <p:cNvPicPr preferRelativeResize="0"/>
          <p:nvPr/>
        </p:nvPicPr>
        <p:blipFill>
          <a:blip r:embed="rId3">
            <a:alphaModFix/>
          </a:blip>
          <a:stretch>
            <a:fillRect/>
          </a:stretch>
        </p:blipFill>
        <p:spPr>
          <a:xfrm>
            <a:off x="4572000" y="880725"/>
            <a:ext cx="2171775" cy="3805501"/>
          </a:xfrm>
          <a:prstGeom prst="rect">
            <a:avLst/>
          </a:prstGeom>
          <a:noFill/>
          <a:ln>
            <a:noFill/>
          </a:ln>
        </p:spPr>
      </p:pic>
      <p:pic>
        <p:nvPicPr>
          <p:cNvPr id="154" name="Google Shape;154;p17"/>
          <p:cNvPicPr preferRelativeResize="0"/>
          <p:nvPr/>
        </p:nvPicPr>
        <p:blipFill>
          <a:blip r:embed="rId4">
            <a:alphaModFix/>
          </a:blip>
          <a:stretch>
            <a:fillRect/>
          </a:stretch>
        </p:blipFill>
        <p:spPr>
          <a:xfrm>
            <a:off x="1798875" y="880725"/>
            <a:ext cx="2307150" cy="380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8"/>
          <p:cNvPicPr preferRelativeResize="0"/>
          <p:nvPr/>
        </p:nvPicPr>
        <p:blipFill>
          <a:blip r:embed="rId3">
            <a:alphaModFix/>
          </a:blip>
          <a:stretch>
            <a:fillRect/>
          </a:stretch>
        </p:blipFill>
        <p:spPr>
          <a:xfrm>
            <a:off x="152400" y="152400"/>
            <a:ext cx="8723077"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324600"/>
            <a:ext cx="73746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00">
                <a:solidFill>
                  <a:srgbClr val="333333"/>
                </a:solidFill>
                <a:latin typeface="Arial"/>
                <a:ea typeface="Arial"/>
                <a:cs typeface="Arial"/>
                <a:sym typeface="Arial"/>
              </a:rPr>
              <a:t>Parents separation on Juveniles can leads to </a:t>
            </a:r>
            <a:r>
              <a:rPr b="1" lang="en" sz="1600">
                <a:solidFill>
                  <a:srgbClr val="333333"/>
                </a:solidFill>
                <a:latin typeface="Arial"/>
                <a:ea typeface="Arial"/>
                <a:cs typeface="Arial"/>
                <a:sym typeface="Arial"/>
              </a:rPr>
              <a:t>Delinquent</a:t>
            </a:r>
            <a:r>
              <a:rPr b="1" lang="en" sz="1600">
                <a:solidFill>
                  <a:srgbClr val="333333"/>
                </a:solidFill>
                <a:latin typeface="Arial"/>
                <a:ea typeface="Arial"/>
                <a:cs typeface="Arial"/>
                <a:sym typeface="Arial"/>
              </a:rPr>
              <a:t> Act</a:t>
            </a:r>
            <a:endParaRPr b="1" sz="1600">
              <a:solidFill>
                <a:srgbClr val="333333"/>
              </a:solidFill>
              <a:latin typeface="Arial"/>
              <a:ea typeface="Arial"/>
              <a:cs typeface="Arial"/>
              <a:sym typeface="Arial"/>
            </a:endParaRPr>
          </a:p>
        </p:txBody>
      </p:sp>
      <p:pic>
        <p:nvPicPr>
          <p:cNvPr id="165" name="Google Shape;165;p19"/>
          <p:cNvPicPr preferRelativeResize="0"/>
          <p:nvPr/>
        </p:nvPicPr>
        <p:blipFill>
          <a:blip r:embed="rId3">
            <a:alphaModFix/>
          </a:blip>
          <a:stretch>
            <a:fillRect/>
          </a:stretch>
        </p:blipFill>
        <p:spPr>
          <a:xfrm>
            <a:off x="2100538" y="722950"/>
            <a:ext cx="4942923" cy="4080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502100" y="306150"/>
            <a:ext cx="80703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00">
                <a:solidFill>
                  <a:srgbClr val="000000"/>
                </a:solidFill>
                <a:latin typeface="Calibri"/>
                <a:ea typeface="Calibri"/>
                <a:cs typeface="Calibri"/>
                <a:sym typeface="Calibri"/>
              </a:rPr>
              <a:t>Have you ever experienced problems of one of your parents with alcohol or drugs?</a:t>
            </a:r>
            <a:endParaRPr b="1" sz="1800">
              <a:solidFill>
                <a:srgbClr val="000000"/>
              </a:solidFill>
              <a:latin typeface="Calibri"/>
              <a:ea typeface="Calibri"/>
              <a:cs typeface="Calibri"/>
              <a:sym typeface="Calibri"/>
            </a:endParaRPr>
          </a:p>
        </p:txBody>
      </p:sp>
      <p:pic>
        <p:nvPicPr>
          <p:cNvPr id="171" name="Google Shape;171;p20"/>
          <p:cNvPicPr preferRelativeResize="0"/>
          <p:nvPr/>
        </p:nvPicPr>
        <p:blipFill>
          <a:blip r:embed="rId3">
            <a:alphaModFix/>
          </a:blip>
          <a:stretch>
            <a:fillRect/>
          </a:stretch>
        </p:blipFill>
        <p:spPr>
          <a:xfrm>
            <a:off x="6469150" y="4208725"/>
            <a:ext cx="1503725" cy="506150"/>
          </a:xfrm>
          <a:prstGeom prst="rect">
            <a:avLst/>
          </a:prstGeom>
          <a:noFill/>
          <a:ln>
            <a:noFill/>
          </a:ln>
        </p:spPr>
      </p:pic>
      <p:pic>
        <p:nvPicPr>
          <p:cNvPr id="172" name="Google Shape;172;p20"/>
          <p:cNvPicPr preferRelativeResize="0"/>
          <p:nvPr/>
        </p:nvPicPr>
        <p:blipFill>
          <a:blip r:embed="rId4">
            <a:alphaModFix/>
          </a:blip>
          <a:stretch>
            <a:fillRect/>
          </a:stretch>
        </p:blipFill>
        <p:spPr>
          <a:xfrm>
            <a:off x="4123775" y="4208725"/>
            <a:ext cx="1456000" cy="506139"/>
          </a:xfrm>
          <a:prstGeom prst="rect">
            <a:avLst/>
          </a:prstGeom>
          <a:noFill/>
          <a:ln>
            <a:noFill/>
          </a:ln>
        </p:spPr>
      </p:pic>
      <p:pic>
        <p:nvPicPr>
          <p:cNvPr id="173" name="Google Shape;173;p20"/>
          <p:cNvPicPr preferRelativeResize="0"/>
          <p:nvPr/>
        </p:nvPicPr>
        <p:blipFill>
          <a:blip r:embed="rId5">
            <a:alphaModFix/>
          </a:blip>
          <a:stretch>
            <a:fillRect/>
          </a:stretch>
        </p:blipFill>
        <p:spPr>
          <a:xfrm>
            <a:off x="1477375" y="4240675"/>
            <a:ext cx="1456000" cy="431350"/>
          </a:xfrm>
          <a:prstGeom prst="rect">
            <a:avLst/>
          </a:prstGeom>
          <a:noFill/>
          <a:ln>
            <a:noFill/>
          </a:ln>
        </p:spPr>
      </p:pic>
      <p:pic>
        <p:nvPicPr>
          <p:cNvPr id="174" name="Google Shape;174;p20"/>
          <p:cNvPicPr preferRelativeResize="0"/>
          <p:nvPr/>
        </p:nvPicPr>
        <p:blipFill>
          <a:blip r:embed="rId6">
            <a:alphaModFix/>
          </a:blip>
          <a:stretch>
            <a:fillRect/>
          </a:stretch>
        </p:blipFill>
        <p:spPr>
          <a:xfrm>
            <a:off x="1194025" y="959300"/>
            <a:ext cx="1819656" cy="3170032"/>
          </a:xfrm>
          <a:prstGeom prst="rect">
            <a:avLst/>
          </a:prstGeom>
          <a:noFill/>
          <a:ln>
            <a:noFill/>
          </a:ln>
        </p:spPr>
      </p:pic>
      <p:pic>
        <p:nvPicPr>
          <p:cNvPr id="175" name="Google Shape;175;p20"/>
          <p:cNvPicPr preferRelativeResize="0"/>
          <p:nvPr/>
        </p:nvPicPr>
        <p:blipFill>
          <a:blip r:embed="rId7">
            <a:alphaModFix/>
          </a:blip>
          <a:stretch>
            <a:fillRect/>
          </a:stretch>
        </p:blipFill>
        <p:spPr>
          <a:xfrm>
            <a:off x="3921275" y="959300"/>
            <a:ext cx="1764792" cy="3158049"/>
          </a:xfrm>
          <a:prstGeom prst="rect">
            <a:avLst/>
          </a:prstGeom>
          <a:noFill/>
          <a:ln>
            <a:noFill/>
          </a:ln>
        </p:spPr>
      </p:pic>
      <p:pic>
        <p:nvPicPr>
          <p:cNvPr id="176" name="Google Shape;176;p20"/>
          <p:cNvPicPr preferRelativeResize="0"/>
          <p:nvPr/>
        </p:nvPicPr>
        <p:blipFill>
          <a:blip r:embed="rId8">
            <a:alphaModFix/>
          </a:blip>
          <a:stretch>
            <a:fillRect/>
          </a:stretch>
        </p:blipFill>
        <p:spPr>
          <a:xfrm>
            <a:off x="6423225" y="959300"/>
            <a:ext cx="1720975" cy="315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447800" y="304800"/>
            <a:ext cx="6217919" cy="463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