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  <p:embeddedFont>
      <p:font typeface="Fira Sans Extra Condensed Medium"/>
      <p:regular r:id="rId32"/>
      <p:bold r:id="rId33"/>
      <p:italic r:id="rId34"/>
      <p:boldItalic r:id="rId35"/>
    </p:embeddedFont>
    <p:embeddedFont>
      <p:font typeface="EB Garamond SemiBold"/>
      <p:regular r:id="rId36"/>
      <p:bold r:id="rId37"/>
      <p:italic r:id="rId38"/>
      <p:boldItalic r:id="rId39"/>
    </p:embeddedFont>
    <p:embeddedFont>
      <p:font typeface="EB Garamond"/>
      <p:regular r:id="rId40"/>
      <p:bold r:id="rId41"/>
      <p:italic r:id="rId42"/>
      <p:boldItalic r:id="rId43"/>
    </p:embeddedFont>
    <p:embeddedFont>
      <p:font typeface="Squada One"/>
      <p:regular r:id="rId44"/>
    </p:embeddedFont>
    <p:embeddedFont>
      <p:font typeface="Montserrat ExtraBold"/>
      <p:bold r:id="rId45"/>
      <p:boldItalic r:id="rId46"/>
    </p:embeddedFont>
    <p:embeddedFont>
      <p:font typeface="Oswald"/>
      <p:regular r:id="rId47"/>
      <p:bold r:id="rId48"/>
    </p:embeddedFont>
    <p:embeddedFont>
      <p:font typeface="Barlow Light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BGaramond-regular.fntdata"/><Relationship Id="rId42" Type="http://schemas.openxmlformats.org/officeDocument/2006/relationships/font" Target="fonts/EBGaramond-italic.fntdata"/><Relationship Id="rId41" Type="http://schemas.openxmlformats.org/officeDocument/2006/relationships/font" Target="fonts/EBGaramond-bold.fntdata"/><Relationship Id="rId44" Type="http://schemas.openxmlformats.org/officeDocument/2006/relationships/font" Target="fonts/SquadaOne-regular.fntdata"/><Relationship Id="rId43" Type="http://schemas.openxmlformats.org/officeDocument/2006/relationships/font" Target="fonts/EBGaramond-boldItalic.fntdata"/><Relationship Id="rId46" Type="http://schemas.openxmlformats.org/officeDocument/2006/relationships/font" Target="fonts/MontserratExtraBold-boldItalic.fntdata"/><Relationship Id="rId45" Type="http://schemas.openxmlformats.org/officeDocument/2006/relationships/font" Target="fonts/MontserratExtra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Oswald-bold.fntdata"/><Relationship Id="rId47" Type="http://schemas.openxmlformats.org/officeDocument/2006/relationships/font" Target="fonts/Oswald-regular.fntdata"/><Relationship Id="rId49" Type="http://schemas.openxmlformats.org/officeDocument/2006/relationships/font" Target="fonts/Barlow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33" Type="http://schemas.openxmlformats.org/officeDocument/2006/relationships/font" Target="fonts/FiraSansExtraCondensedMedium-bold.fntdata"/><Relationship Id="rId32" Type="http://schemas.openxmlformats.org/officeDocument/2006/relationships/font" Target="fonts/FiraSansExtraCondensedMedium-regular.fntdata"/><Relationship Id="rId35" Type="http://schemas.openxmlformats.org/officeDocument/2006/relationships/font" Target="fonts/FiraSansExtraCondensedMedium-boldItalic.fntdata"/><Relationship Id="rId34" Type="http://schemas.openxmlformats.org/officeDocument/2006/relationships/font" Target="fonts/FiraSansExtraCondensedMedium-italic.fntdata"/><Relationship Id="rId37" Type="http://schemas.openxmlformats.org/officeDocument/2006/relationships/font" Target="fonts/EBGaramondSemiBold-bold.fntdata"/><Relationship Id="rId36" Type="http://schemas.openxmlformats.org/officeDocument/2006/relationships/font" Target="fonts/EBGaramondSemiBold-regular.fntdata"/><Relationship Id="rId39" Type="http://schemas.openxmlformats.org/officeDocument/2006/relationships/font" Target="fonts/EBGaramondSemiBold-boldItalic.fntdata"/><Relationship Id="rId38" Type="http://schemas.openxmlformats.org/officeDocument/2006/relationships/font" Target="fonts/EBGaramondSemiBold-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Nunito-regular.fntdata"/><Relationship Id="rId27" Type="http://schemas.openxmlformats.org/officeDocument/2006/relationships/slide" Target="slides/slide23.xml"/><Relationship Id="rId29" Type="http://schemas.openxmlformats.org/officeDocument/2006/relationships/font" Target="fonts/Nunito-bold.fntdata"/><Relationship Id="rId51" Type="http://schemas.openxmlformats.org/officeDocument/2006/relationships/font" Target="fonts/BarlowLight-italic.fntdata"/><Relationship Id="rId50" Type="http://schemas.openxmlformats.org/officeDocument/2006/relationships/font" Target="fonts/BarlowLight-bold.fntdata"/><Relationship Id="rId52" Type="http://schemas.openxmlformats.org/officeDocument/2006/relationships/font" Target="fonts/BarlowLigh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771b5bac9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771b5bac9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771b5bac9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771b5bac9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771b5bac9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771b5bac9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771b5bac9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771b5bac9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771b5bac9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771b5bac9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771b5bac9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771b5bac9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771b5bac9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771b5bac9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771b5bac9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771b5bac9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771b5bac9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771b5bac9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771b5bac9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771b5bac9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cfb70b8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4cfb70b8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771b5bac9c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771b5bac9c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771b5bac9c_7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771b5bac9c_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76881b00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76881b00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771b5bac9c_7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771b5bac9c_7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1a8f1e756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1a8f1e756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cfb70b8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4cfb70b8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4cfb70b8a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4cfb70b8a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cfb70b8a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4cfb70b8a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cfb70b8a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4cfb70b8a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cfb70b8a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4cfb70b8a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771b5bac9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771b5bac9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solidFill>
          <a:srgbClr val="FFFFFF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639" y="1507984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39" y="2419108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 flipH="1">
            <a:off x="623500" y="3116767"/>
            <a:ext cx="3629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" name="Google Shape;15;p2"/>
          <p:cNvSpPr/>
          <p:nvPr/>
        </p:nvSpPr>
        <p:spPr>
          <a:xfrm>
            <a:off x="4099510" y="-103020"/>
            <a:ext cx="5995571" cy="6199231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10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/>
        </p:nvSpPr>
        <p:spPr>
          <a:xfrm rot="466977">
            <a:off x="4431599" y="-984378"/>
            <a:ext cx="5995900" cy="6457590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66AAA2">
              <a:alpha val="15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642050" y="122040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2" type="subTitle"/>
          </p:nvPr>
        </p:nvSpPr>
        <p:spPr>
          <a:xfrm>
            <a:off x="562250" y="914850"/>
            <a:ext cx="2843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_1">
    <p:bg>
      <p:bgPr>
        <a:solidFill>
          <a:srgbClr val="FFFFF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622740" y="2314760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3" type="ctrTitle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" name="Google Shape;21;p3"/>
          <p:cNvSpPr txBox="1"/>
          <p:nvPr>
            <p:ph idx="4" type="subTitle"/>
          </p:nvPr>
        </p:nvSpPr>
        <p:spPr>
          <a:xfrm>
            <a:off x="3587640" y="3820858"/>
            <a:ext cx="1976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5" type="title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6" type="ctrTitle"/>
          </p:nvPr>
        </p:nvSpPr>
        <p:spPr>
          <a:xfrm>
            <a:off x="5582025" y="1853313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" name="Google Shape;24;p3"/>
          <p:cNvSpPr txBox="1"/>
          <p:nvPr>
            <p:ph idx="7" type="subTitle"/>
          </p:nvPr>
        </p:nvSpPr>
        <p:spPr>
          <a:xfrm>
            <a:off x="5789900" y="2314760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hasCustomPrompt="1" idx="8" type="title"/>
          </p:nvPr>
        </p:nvSpPr>
        <p:spPr>
          <a:xfrm>
            <a:off x="5866262" y="156514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/>
          <p:nvPr>
            <p:ph idx="9" type="ctrTitle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7" name="Google Shape;27;p3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 txBox="1"/>
          <p:nvPr>
            <p:ph idx="13" type="subTitle"/>
          </p:nvPr>
        </p:nvSpPr>
        <p:spPr>
          <a:xfrm>
            <a:off x="5754800" y="3820858"/>
            <a:ext cx="1976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hasCustomPrompt="1" idx="14" type="title"/>
          </p:nvPr>
        </p:nvSpPr>
        <p:spPr>
          <a:xfrm>
            <a:off x="5866262" y="3091842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/>
          <p:nvPr>
            <p:ph idx="15"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6" type="ctrTitle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2" name="Google Shape;32;p3"/>
          <p:cNvSpPr txBox="1"/>
          <p:nvPr>
            <p:ph idx="17" type="subTitle"/>
          </p:nvPr>
        </p:nvSpPr>
        <p:spPr>
          <a:xfrm>
            <a:off x="1469325" y="2314760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hasCustomPrompt="1" idx="18" type="title"/>
          </p:nvPr>
        </p:nvSpPr>
        <p:spPr>
          <a:xfrm>
            <a:off x="1545687" y="156514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/>
          <p:nvPr>
            <p:ph idx="19" type="ctrTitle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5" name="Google Shape;35;p3"/>
          <p:cNvSpPr txBox="1"/>
          <p:nvPr>
            <p:ph idx="20" type="subTitle"/>
          </p:nvPr>
        </p:nvSpPr>
        <p:spPr>
          <a:xfrm>
            <a:off x="1434225" y="3820858"/>
            <a:ext cx="1976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hasCustomPrompt="1" idx="21" type="title"/>
          </p:nvPr>
        </p:nvSpPr>
        <p:spPr>
          <a:xfrm>
            <a:off x="1545687" y="3091842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7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rot="-5400000">
            <a:off x="-101015" y="-226845"/>
            <a:ext cx="5995571" cy="6199231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9AD7D2">
              <a:alpha val="120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2" name="Google Shape;42;p4"/>
          <p:cNvSpPr txBox="1"/>
          <p:nvPr>
            <p:ph idx="1" type="subTitle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3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3356560" y="-236370"/>
            <a:ext cx="5995571" cy="6199231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2CC">
              <a:alpha val="32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2286775" y="1780575"/>
            <a:ext cx="47175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type="ctrTitle"/>
          </p:nvPr>
        </p:nvSpPr>
        <p:spPr>
          <a:xfrm>
            <a:off x="3099175" y="2412374"/>
            <a:ext cx="30927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">
  <p:cSld name="CUSTOM_1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ctrTitle"/>
          </p:nvPr>
        </p:nvSpPr>
        <p:spPr>
          <a:xfrm>
            <a:off x="858475" y="2734950"/>
            <a:ext cx="25602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" name="Google Shape;49;p6"/>
          <p:cNvSpPr txBox="1"/>
          <p:nvPr>
            <p:ph idx="1" type="subTitle"/>
          </p:nvPr>
        </p:nvSpPr>
        <p:spPr>
          <a:xfrm>
            <a:off x="1019574" y="2955100"/>
            <a:ext cx="22380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0" name="Google Shape;50;p6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 txBox="1"/>
          <p:nvPr>
            <p:ph idx="2"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2" name="Google Shape;52;p6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"/>
          <p:cNvSpPr txBox="1"/>
          <p:nvPr>
            <p:ph idx="3" type="subTitle"/>
          </p:nvPr>
        </p:nvSpPr>
        <p:spPr>
          <a:xfrm>
            <a:off x="5934474" y="2955100"/>
            <a:ext cx="22380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6"/>
          <p:cNvSpPr txBox="1"/>
          <p:nvPr>
            <p:ph idx="4" type="ctrTitle"/>
          </p:nvPr>
        </p:nvSpPr>
        <p:spPr>
          <a:xfrm>
            <a:off x="5773375" y="2734950"/>
            <a:ext cx="25602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6" name="Google Shape;56;p6"/>
          <p:cNvSpPr txBox="1"/>
          <p:nvPr>
            <p:ph idx="5" type="subTitle"/>
          </p:nvPr>
        </p:nvSpPr>
        <p:spPr>
          <a:xfrm>
            <a:off x="3452999" y="2052750"/>
            <a:ext cx="22380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6"/>
          <p:cNvSpPr txBox="1"/>
          <p:nvPr>
            <p:ph idx="6" type="ctrTitle"/>
          </p:nvPr>
        </p:nvSpPr>
        <p:spPr>
          <a:xfrm>
            <a:off x="3291900" y="1832600"/>
            <a:ext cx="25602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6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1" name="Google Shape;61;p7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CUSTOM_6_2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2618169" y="-318351"/>
            <a:ext cx="6811569" cy="7337207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E48D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7" name="Google Shape;67;p8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3">
  <p:cSld name="CUSTOM_6_2_1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 rot="5400000">
            <a:off x="3902197" y="260906"/>
            <a:ext cx="5602683" cy="6035175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ADDBD7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3" name="Google Shape;73;p9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9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_1"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/>
        </p:nvSpPr>
        <p:spPr>
          <a:xfrm rot="-5400000">
            <a:off x="126769" y="-375501"/>
            <a:ext cx="6811569" cy="7337207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ADDBD7">
              <a:alpha val="20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type="ctrTitle"/>
          </p:nvPr>
        </p:nvSpPr>
        <p:spPr>
          <a:xfrm>
            <a:off x="477026" y="1557850"/>
            <a:ext cx="42093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CB64"/>
              </a:buClr>
              <a:buSzPts val="4800"/>
              <a:buNone/>
              <a:defRPr sz="4800">
                <a:solidFill>
                  <a:srgbClr val="FFCB6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" type="subTitle"/>
          </p:nvPr>
        </p:nvSpPr>
        <p:spPr>
          <a:xfrm flipH="1">
            <a:off x="1674026" y="2409550"/>
            <a:ext cx="3012300" cy="16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9" name="Google Shape;79;p10"/>
          <p:cNvSpPr txBox="1"/>
          <p:nvPr/>
        </p:nvSpPr>
        <p:spPr>
          <a:xfrm>
            <a:off x="1263550" y="3683250"/>
            <a:ext cx="33981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CREDITS: This presentation template was created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including icons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and infographics &amp; images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. </a:t>
            </a:r>
            <a:endParaRPr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Please keep this slide for attribution.</a:t>
            </a:r>
            <a:endParaRPr b="1"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redfin.com/news/data-center/" TargetMode="External"/><Relationship Id="rId4" Type="http://schemas.openxmlformats.org/officeDocument/2006/relationships/hyperlink" Target="https://fred.stlouisfed.org/series/MORTGAGE30U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type="ctrTitle"/>
          </p:nvPr>
        </p:nvSpPr>
        <p:spPr>
          <a:xfrm flipH="1">
            <a:off x="743025" y="2221200"/>
            <a:ext cx="3571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California </a:t>
            </a:r>
            <a:r>
              <a:rPr lang="en"/>
              <a:t>Housing Market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cxnSp>
        <p:nvCxnSpPr>
          <p:cNvPr id="90" name="Google Shape;90;p12"/>
          <p:cNvCxnSpPr/>
          <p:nvPr/>
        </p:nvCxnSpPr>
        <p:spPr>
          <a:xfrm>
            <a:off x="862400" y="2981288"/>
            <a:ext cx="10668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2"/>
          <p:cNvSpPr/>
          <p:nvPr/>
        </p:nvSpPr>
        <p:spPr>
          <a:xfrm>
            <a:off x="5459785" y="1154146"/>
            <a:ext cx="1067402" cy="636186"/>
          </a:xfrm>
          <a:custGeom>
            <a:rect b="b" l="l" r="r" t="t"/>
            <a:pathLst>
              <a:path extrusionOk="0" h="21379" w="3587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/>
          <p:nvPr/>
        </p:nvSpPr>
        <p:spPr>
          <a:xfrm>
            <a:off x="7549238" y="1582862"/>
            <a:ext cx="1933583" cy="1150365"/>
          </a:xfrm>
          <a:custGeom>
            <a:rect b="b" l="l" r="r" t="t"/>
            <a:pathLst>
              <a:path extrusionOk="0" h="38658" w="64978">
                <a:moveTo>
                  <a:pt x="36630" y="1"/>
                </a:moveTo>
                <a:cubicBezTo>
                  <a:pt x="26870" y="1"/>
                  <a:pt x="18928" y="7732"/>
                  <a:pt x="18590" y="17449"/>
                </a:cubicBezTo>
                <a:lnTo>
                  <a:pt x="10605" y="17449"/>
                </a:lnTo>
                <a:cubicBezTo>
                  <a:pt x="4775" y="17449"/>
                  <a:pt x="1" y="22181"/>
                  <a:pt x="1" y="28053"/>
                </a:cubicBezTo>
                <a:cubicBezTo>
                  <a:pt x="1" y="33883"/>
                  <a:pt x="4775" y="38615"/>
                  <a:pt x="10605" y="38657"/>
                </a:cubicBezTo>
                <a:lnTo>
                  <a:pt x="54374" y="38657"/>
                </a:lnTo>
                <a:cubicBezTo>
                  <a:pt x="60204" y="38615"/>
                  <a:pt x="64936" y="33883"/>
                  <a:pt x="64978" y="28053"/>
                </a:cubicBezTo>
                <a:cubicBezTo>
                  <a:pt x="64936" y="22307"/>
                  <a:pt x="60373" y="17618"/>
                  <a:pt x="54627" y="17449"/>
                </a:cubicBezTo>
                <a:cubicBezTo>
                  <a:pt x="54289" y="7732"/>
                  <a:pt x="46347" y="1"/>
                  <a:pt x="366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2"/>
          <p:cNvSpPr/>
          <p:nvPr/>
        </p:nvSpPr>
        <p:spPr>
          <a:xfrm>
            <a:off x="4105800" y="1878775"/>
            <a:ext cx="5253835" cy="2215912"/>
          </a:xfrm>
          <a:custGeom>
            <a:rect b="b" l="l" r="r" t="t"/>
            <a:pathLst>
              <a:path extrusionOk="0" h="70244" w="176555">
                <a:moveTo>
                  <a:pt x="120155" y="0"/>
                </a:moveTo>
                <a:cubicBezTo>
                  <a:pt x="118869" y="0"/>
                  <a:pt x="117584" y="529"/>
                  <a:pt x="116647" y="1590"/>
                </a:cubicBezTo>
                <a:lnTo>
                  <a:pt x="100846" y="18616"/>
                </a:lnTo>
                <a:cubicBezTo>
                  <a:pt x="100662" y="18823"/>
                  <a:pt x="100404" y="18930"/>
                  <a:pt x="100145" y="18930"/>
                </a:cubicBezTo>
                <a:cubicBezTo>
                  <a:pt x="99927" y="18930"/>
                  <a:pt x="99710" y="18855"/>
                  <a:pt x="99537" y="18701"/>
                </a:cubicBezTo>
                <a:lnTo>
                  <a:pt x="87369" y="6702"/>
                </a:lnTo>
                <a:cubicBezTo>
                  <a:pt x="86486" y="5819"/>
                  <a:pt x="85322" y="5371"/>
                  <a:pt x="84158" y="5371"/>
                </a:cubicBezTo>
                <a:cubicBezTo>
                  <a:pt x="83206" y="5371"/>
                  <a:pt x="82253" y="5671"/>
                  <a:pt x="81455" y="6280"/>
                </a:cubicBezTo>
                <a:lnTo>
                  <a:pt x="71653" y="13546"/>
                </a:lnTo>
                <a:cubicBezTo>
                  <a:pt x="71526" y="13715"/>
                  <a:pt x="71315" y="13842"/>
                  <a:pt x="71104" y="13884"/>
                </a:cubicBezTo>
                <a:lnTo>
                  <a:pt x="59908" y="1801"/>
                </a:lnTo>
                <a:cubicBezTo>
                  <a:pt x="58971" y="740"/>
                  <a:pt x="57686" y="212"/>
                  <a:pt x="56400" y="212"/>
                </a:cubicBezTo>
                <a:cubicBezTo>
                  <a:pt x="55077" y="212"/>
                  <a:pt x="53753" y="772"/>
                  <a:pt x="52811" y="1886"/>
                </a:cubicBezTo>
                <a:lnTo>
                  <a:pt x="44826" y="10885"/>
                </a:lnTo>
                <a:cubicBezTo>
                  <a:pt x="44125" y="11663"/>
                  <a:pt x="42994" y="11904"/>
                  <a:pt x="41862" y="11904"/>
                </a:cubicBezTo>
                <a:cubicBezTo>
                  <a:pt x="41766" y="11904"/>
                  <a:pt x="41669" y="11902"/>
                  <a:pt x="41573" y="11899"/>
                </a:cubicBezTo>
                <a:cubicBezTo>
                  <a:pt x="41417" y="11888"/>
                  <a:pt x="41262" y="11883"/>
                  <a:pt x="41108" y="11883"/>
                </a:cubicBezTo>
                <a:cubicBezTo>
                  <a:pt x="38741" y="11883"/>
                  <a:pt x="36502" y="13084"/>
                  <a:pt x="35193" y="15067"/>
                </a:cubicBezTo>
                <a:cubicBezTo>
                  <a:pt x="26448" y="28164"/>
                  <a:pt x="1" y="69947"/>
                  <a:pt x="677" y="69947"/>
                </a:cubicBezTo>
                <a:lnTo>
                  <a:pt x="6127" y="69947"/>
                </a:lnTo>
                <a:cubicBezTo>
                  <a:pt x="6084" y="69990"/>
                  <a:pt x="6042" y="70032"/>
                  <a:pt x="6084" y="70032"/>
                </a:cubicBezTo>
                <a:lnTo>
                  <a:pt x="35235" y="69990"/>
                </a:lnTo>
                <a:lnTo>
                  <a:pt x="170471" y="70243"/>
                </a:lnTo>
                <a:cubicBezTo>
                  <a:pt x="170217" y="70032"/>
                  <a:pt x="169922" y="69863"/>
                  <a:pt x="169626" y="69736"/>
                </a:cubicBezTo>
                <a:lnTo>
                  <a:pt x="175836" y="69736"/>
                </a:lnTo>
                <a:cubicBezTo>
                  <a:pt x="176555" y="69736"/>
                  <a:pt x="150065" y="27953"/>
                  <a:pt x="141362" y="14856"/>
                </a:cubicBezTo>
                <a:cubicBezTo>
                  <a:pt x="139996" y="12847"/>
                  <a:pt x="137712" y="11678"/>
                  <a:pt x="135310" y="11678"/>
                </a:cubicBezTo>
                <a:cubicBezTo>
                  <a:pt x="135187" y="11678"/>
                  <a:pt x="135064" y="11681"/>
                  <a:pt x="134940" y="11688"/>
                </a:cubicBezTo>
                <a:cubicBezTo>
                  <a:pt x="134843" y="11691"/>
                  <a:pt x="134746" y="11693"/>
                  <a:pt x="134649" y="11693"/>
                </a:cubicBezTo>
                <a:cubicBezTo>
                  <a:pt x="133518" y="11693"/>
                  <a:pt x="132391" y="11455"/>
                  <a:pt x="131730" y="10716"/>
                </a:cubicBezTo>
                <a:lnTo>
                  <a:pt x="123745" y="1675"/>
                </a:lnTo>
                <a:cubicBezTo>
                  <a:pt x="122802" y="560"/>
                  <a:pt x="121478" y="0"/>
                  <a:pt x="120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2"/>
          <p:cNvSpPr/>
          <p:nvPr/>
        </p:nvSpPr>
        <p:spPr>
          <a:xfrm>
            <a:off x="7323230" y="1878175"/>
            <a:ext cx="687696" cy="405505"/>
          </a:xfrm>
          <a:custGeom>
            <a:rect b="b" l="l" r="r" t="t"/>
            <a:pathLst>
              <a:path extrusionOk="0" h="13627" w="23110">
                <a:moveTo>
                  <a:pt x="12284" y="1"/>
                </a:moveTo>
                <a:cubicBezTo>
                  <a:pt x="10726" y="1"/>
                  <a:pt x="9155" y="919"/>
                  <a:pt x="7722" y="2582"/>
                </a:cubicBezTo>
                <a:lnTo>
                  <a:pt x="456" y="10187"/>
                </a:lnTo>
                <a:cubicBezTo>
                  <a:pt x="1" y="10717"/>
                  <a:pt x="396" y="11486"/>
                  <a:pt x="1031" y="11486"/>
                </a:cubicBezTo>
                <a:cubicBezTo>
                  <a:pt x="1104" y="11486"/>
                  <a:pt x="1180" y="11476"/>
                  <a:pt x="1258" y="11454"/>
                </a:cubicBezTo>
                <a:lnTo>
                  <a:pt x="6835" y="9891"/>
                </a:lnTo>
                <a:cubicBezTo>
                  <a:pt x="6912" y="9869"/>
                  <a:pt x="6988" y="9858"/>
                  <a:pt x="7063" y="9858"/>
                </a:cubicBezTo>
                <a:cubicBezTo>
                  <a:pt x="7278" y="9858"/>
                  <a:pt x="7481" y="9945"/>
                  <a:pt x="7638" y="10102"/>
                </a:cubicBezTo>
                <a:lnTo>
                  <a:pt x="10933" y="13397"/>
                </a:lnTo>
                <a:cubicBezTo>
                  <a:pt x="11087" y="13552"/>
                  <a:pt x="11294" y="13627"/>
                  <a:pt x="11502" y="13627"/>
                </a:cubicBezTo>
                <a:cubicBezTo>
                  <a:pt x="11749" y="13627"/>
                  <a:pt x="11997" y="13520"/>
                  <a:pt x="12158" y="13313"/>
                </a:cubicBezTo>
                <a:lnTo>
                  <a:pt x="14355" y="10187"/>
                </a:lnTo>
                <a:cubicBezTo>
                  <a:pt x="14533" y="9938"/>
                  <a:pt x="14771" y="9838"/>
                  <a:pt x="15018" y="9838"/>
                </a:cubicBezTo>
                <a:cubicBezTo>
                  <a:pt x="15064" y="9838"/>
                  <a:pt x="15111" y="9842"/>
                  <a:pt x="15158" y="9849"/>
                </a:cubicBezTo>
                <a:lnTo>
                  <a:pt x="21918" y="11158"/>
                </a:lnTo>
                <a:cubicBezTo>
                  <a:pt x="21965" y="11167"/>
                  <a:pt x="22011" y="11171"/>
                  <a:pt x="22056" y="11171"/>
                </a:cubicBezTo>
                <a:cubicBezTo>
                  <a:pt x="22698" y="11171"/>
                  <a:pt x="23110" y="10362"/>
                  <a:pt x="22636" y="9849"/>
                </a:cubicBezTo>
                <a:lnTo>
                  <a:pt x="16045" y="1990"/>
                </a:lnTo>
                <a:cubicBezTo>
                  <a:pt x="14858" y="631"/>
                  <a:pt x="13576" y="1"/>
                  <a:pt x="122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5457613" y="1877074"/>
            <a:ext cx="701087" cy="421961"/>
          </a:xfrm>
          <a:custGeom>
            <a:rect b="b" l="l" r="r" t="t"/>
            <a:pathLst>
              <a:path extrusionOk="0" h="14180" w="23560">
                <a:moveTo>
                  <a:pt x="10667" y="1"/>
                </a:moveTo>
                <a:cubicBezTo>
                  <a:pt x="9609" y="1"/>
                  <a:pt x="8540" y="436"/>
                  <a:pt x="7509" y="1436"/>
                </a:cubicBezTo>
                <a:lnTo>
                  <a:pt x="496" y="9632"/>
                </a:lnTo>
                <a:cubicBezTo>
                  <a:pt x="1" y="10127"/>
                  <a:pt x="393" y="10986"/>
                  <a:pt x="1120" y="10986"/>
                </a:cubicBezTo>
                <a:cubicBezTo>
                  <a:pt x="1137" y="10986"/>
                  <a:pt x="1154" y="10985"/>
                  <a:pt x="1172" y="10984"/>
                </a:cubicBezTo>
                <a:lnTo>
                  <a:pt x="7974" y="10139"/>
                </a:lnTo>
                <a:cubicBezTo>
                  <a:pt x="8004" y="10135"/>
                  <a:pt x="8035" y="10133"/>
                  <a:pt x="8065" y="10133"/>
                </a:cubicBezTo>
                <a:cubicBezTo>
                  <a:pt x="8329" y="10133"/>
                  <a:pt x="8583" y="10292"/>
                  <a:pt x="8734" y="10519"/>
                </a:cubicBezTo>
                <a:lnTo>
                  <a:pt x="10762" y="13815"/>
                </a:lnTo>
                <a:cubicBezTo>
                  <a:pt x="10914" y="14043"/>
                  <a:pt x="11173" y="14180"/>
                  <a:pt x="11438" y="14180"/>
                </a:cubicBezTo>
                <a:cubicBezTo>
                  <a:pt x="11614" y="14180"/>
                  <a:pt x="11793" y="14119"/>
                  <a:pt x="11945" y="13984"/>
                </a:cubicBezTo>
                <a:lnTo>
                  <a:pt x="15494" y="10900"/>
                </a:lnTo>
                <a:cubicBezTo>
                  <a:pt x="15635" y="10787"/>
                  <a:pt x="15813" y="10731"/>
                  <a:pt x="16004" y="10731"/>
                </a:cubicBezTo>
                <a:cubicBezTo>
                  <a:pt x="16100" y="10731"/>
                  <a:pt x="16198" y="10745"/>
                  <a:pt x="16297" y="10773"/>
                </a:cubicBezTo>
                <a:lnTo>
                  <a:pt x="21789" y="12758"/>
                </a:lnTo>
                <a:cubicBezTo>
                  <a:pt x="21860" y="12788"/>
                  <a:pt x="21935" y="12801"/>
                  <a:pt x="22012" y="12801"/>
                </a:cubicBezTo>
                <a:cubicBezTo>
                  <a:pt x="22710" y="12801"/>
                  <a:pt x="23560" y="11682"/>
                  <a:pt x="23141" y="11111"/>
                </a:cubicBezTo>
                <a:lnTo>
                  <a:pt x="15959" y="3422"/>
                </a:lnTo>
                <a:cubicBezTo>
                  <a:pt x="14415" y="1390"/>
                  <a:pt x="12558" y="1"/>
                  <a:pt x="106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2"/>
          <p:cNvSpPr/>
          <p:nvPr/>
        </p:nvSpPr>
        <p:spPr>
          <a:xfrm>
            <a:off x="3600418" y="3969026"/>
            <a:ext cx="6231905" cy="731707"/>
          </a:xfrm>
          <a:custGeom>
            <a:rect b="b" l="l" r="r" t="t"/>
            <a:pathLst>
              <a:path extrusionOk="0" h="24589" w="209423">
                <a:moveTo>
                  <a:pt x="24588" y="0"/>
                </a:moveTo>
                <a:cubicBezTo>
                  <a:pt x="11027" y="42"/>
                  <a:pt x="42" y="11027"/>
                  <a:pt x="0" y="24589"/>
                </a:cubicBezTo>
                <a:lnTo>
                  <a:pt x="209423" y="24589"/>
                </a:lnTo>
                <a:cubicBezTo>
                  <a:pt x="209381" y="11027"/>
                  <a:pt x="198396" y="42"/>
                  <a:pt x="1848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2"/>
          <p:cNvSpPr/>
          <p:nvPr/>
        </p:nvSpPr>
        <p:spPr>
          <a:xfrm>
            <a:off x="7762956" y="3001580"/>
            <a:ext cx="958013" cy="1241572"/>
          </a:xfrm>
          <a:custGeom>
            <a:rect b="b" l="l" r="r" t="t"/>
            <a:pathLst>
              <a:path extrusionOk="0" h="41723" w="32194">
                <a:moveTo>
                  <a:pt x="16306" y="0"/>
                </a:moveTo>
                <a:cubicBezTo>
                  <a:pt x="15667" y="0"/>
                  <a:pt x="15019" y="35"/>
                  <a:pt x="14365" y="107"/>
                </a:cubicBezTo>
                <a:cubicBezTo>
                  <a:pt x="7098" y="867"/>
                  <a:pt x="1268" y="6275"/>
                  <a:pt x="465" y="13035"/>
                </a:cubicBezTo>
                <a:cubicBezTo>
                  <a:pt x="1" y="16879"/>
                  <a:pt x="1099" y="20682"/>
                  <a:pt x="3550" y="23639"/>
                </a:cubicBezTo>
                <a:cubicBezTo>
                  <a:pt x="5366" y="25878"/>
                  <a:pt x="6296" y="28709"/>
                  <a:pt x="6127" y="31582"/>
                </a:cubicBezTo>
                <a:cubicBezTo>
                  <a:pt x="6084" y="31793"/>
                  <a:pt x="6084" y="32004"/>
                  <a:pt x="6127" y="32215"/>
                </a:cubicBezTo>
                <a:cubicBezTo>
                  <a:pt x="6127" y="37454"/>
                  <a:pt x="10647" y="41637"/>
                  <a:pt x="16266" y="41721"/>
                </a:cubicBezTo>
                <a:cubicBezTo>
                  <a:pt x="16322" y="41722"/>
                  <a:pt x="16377" y="41723"/>
                  <a:pt x="16432" y="41723"/>
                </a:cubicBezTo>
                <a:cubicBezTo>
                  <a:pt x="21936" y="41723"/>
                  <a:pt x="26534" y="37571"/>
                  <a:pt x="26659" y="32384"/>
                </a:cubicBezTo>
                <a:cubicBezTo>
                  <a:pt x="26659" y="31920"/>
                  <a:pt x="26659" y="31455"/>
                  <a:pt x="26575" y="30990"/>
                </a:cubicBezTo>
                <a:cubicBezTo>
                  <a:pt x="26279" y="28413"/>
                  <a:pt x="27082" y="25878"/>
                  <a:pt x="28772" y="23935"/>
                </a:cubicBezTo>
                <a:cubicBezTo>
                  <a:pt x="30968" y="21358"/>
                  <a:pt x="32194" y="18105"/>
                  <a:pt x="32194" y="14683"/>
                </a:cubicBezTo>
                <a:cubicBezTo>
                  <a:pt x="32154" y="6571"/>
                  <a:pt x="25068" y="0"/>
                  <a:pt x="163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2"/>
          <p:cNvSpPr/>
          <p:nvPr/>
        </p:nvSpPr>
        <p:spPr>
          <a:xfrm>
            <a:off x="8058418" y="3481539"/>
            <a:ext cx="384705" cy="1168904"/>
          </a:xfrm>
          <a:custGeom>
            <a:rect b="b" l="l" r="r" t="t"/>
            <a:pathLst>
              <a:path extrusionOk="0" h="39281" w="12928">
                <a:moveTo>
                  <a:pt x="6295" y="1"/>
                </a:moveTo>
                <a:cubicBezTo>
                  <a:pt x="5894" y="1"/>
                  <a:pt x="5492" y="265"/>
                  <a:pt x="5450" y="793"/>
                </a:cubicBezTo>
                <a:lnTo>
                  <a:pt x="5492" y="8524"/>
                </a:lnTo>
                <a:lnTo>
                  <a:pt x="1690" y="3328"/>
                </a:lnTo>
                <a:cubicBezTo>
                  <a:pt x="1515" y="3102"/>
                  <a:pt x="1250" y="2981"/>
                  <a:pt x="994" y="2981"/>
                </a:cubicBezTo>
                <a:cubicBezTo>
                  <a:pt x="817" y="2981"/>
                  <a:pt x="645" y="3038"/>
                  <a:pt x="507" y="3159"/>
                </a:cubicBezTo>
                <a:cubicBezTo>
                  <a:pt x="84" y="3412"/>
                  <a:pt x="0" y="3961"/>
                  <a:pt x="296" y="4342"/>
                </a:cubicBezTo>
                <a:lnTo>
                  <a:pt x="5196" y="11017"/>
                </a:lnTo>
                <a:cubicBezTo>
                  <a:pt x="5281" y="11143"/>
                  <a:pt x="5365" y="11228"/>
                  <a:pt x="5492" y="11270"/>
                </a:cubicBezTo>
                <a:lnTo>
                  <a:pt x="5619" y="38436"/>
                </a:lnTo>
                <a:cubicBezTo>
                  <a:pt x="5619" y="38900"/>
                  <a:pt x="5999" y="39281"/>
                  <a:pt x="6464" y="39281"/>
                </a:cubicBezTo>
                <a:cubicBezTo>
                  <a:pt x="6971" y="39281"/>
                  <a:pt x="7351" y="38900"/>
                  <a:pt x="7309" y="38436"/>
                </a:cubicBezTo>
                <a:lnTo>
                  <a:pt x="7224" y="17861"/>
                </a:lnTo>
                <a:lnTo>
                  <a:pt x="12632" y="11355"/>
                </a:lnTo>
                <a:cubicBezTo>
                  <a:pt x="12928" y="10974"/>
                  <a:pt x="12886" y="10468"/>
                  <a:pt x="12548" y="10172"/>
                </a:cubicBezTo>
                <a:cubicBezTo>
                  <a:pt x="12381" y="10024"/>
                  <a:pt x="12182" y="9957"/>
                  <a:pt x="11986" y="9957"/>
                </a:cubicBezTo>
                <a:cubicBezTo>
                  <a:pt x="11735" y="9957"/>
                  <a:pt x="11489" y="10066"/>
                  <a:pt x="11322" y="10256"/>
                </a:cubicBezTo>
                <a:lnTo>
                  <a:pt x="7224" y="15199"/>
                </a:lnTo>
                <a:lnTo>
                  <a:pt x="7140" y="793"/>
                </a:lnTo>
                <a:cubicBezTo>
                  <a:pt x="7098" y="265"/>
                  <a:pt x="6696" y="1"/>
                  <a:pt x="629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8340014" y="2352718"/>
            <a:ext cx="1157894" cy="1500730"/>
          </a:xfrm>
          <a:custGeom>
            <a:rect b="b" l="l" r="r" t="t"/>
            <a:pathLst>
              <a:path extrusionOk="0" h="50432" w="38911">
                <a:moveTo>
                  <a:pt x="19282" y="1"/>
                </a:moveTo>
                <a:cubicBezTo>
                  <a:pt x="8639" y="1"/>
                  <a:pt x="1" y="8002"/>
                  <a:pt x="1" y="17856"/>
                </a:cubicBezTo>
                <a:cubicBezTo>
                  <a:pt x="1" y="21954"/>
                  <a:pt x="1521" y="25926"/>
                  <a:pt x="4225" y="29010"/>
                </a:cubicBezTo>
                <a:cubicBezTo>
                  <a:pt x="6253" y="31333"/>
                  <a:pt x="7225" y="34417"/>
                  <a:pt x="6845" y="37502"/>
                </a:cubicBezTo>
                <a:cubicBezTo>
                  <a:pt x="6760" y="38093"/>
                  <a:pt x="6760" y="38642"/>
                  <a:pt x="6760" y="39234"/>
                </a:cubicBezTo>
                <a:cubicBezTo>
                  <a:pt x="6969" y="45451"/>
                  <a:pt x="12494" y="50432"/>
                  <a:pt x="19142" y="50432"/>
                </a:cubicBezTo>
                <a:cubicBezTo>
                  <a:pt x="19225" y="50432"/>
                  <a:pt x="19309" y="50431"/>
                  <a:pt x="19392" y="50429"/>
                </a:cubicBezTo>
                <a:cubicBezTo>
                  <a:pt x="26194" y="50303"/>
                  <a:pt x="31602" y="45191"/>
                  <a:pt x="31602" y="38896"/>
                </a:cubicBezTo>
                <a:lnTo>
                  <a:pt x="31602" y="38177"/>
                </a:lnTo>
                <a:cubicBezTo>
                  <a:pt x="31391" y="34671"/>
                  <a:pt x="32447" y="31249"/>
                  <a:pt x="34644" y="28545"/>
                </a:cubicBezTo>
                <a:cubicBezTo>
                  <a:pt x="37601" y="24954"/>
                  <a:pt x="38911" y="20307"/>
                  <a:pt x="38362" y="15702"/>
                </a:cubicBezTo>
                <a:cubicBezTo>
                  <a:pt x="37305" y="7548"/>
                  <a:pt x="30292" y="1042"/>
                  <a:pt x="21462" y="112"/>
                </a:cubicBezTo>
                <a:cubicBezTo>
                  <a:pt x="20728" y="37"/>
                  <a:pt x="20000" y="1"/>
                  <a:pt x="19282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2"/>
          <p:cNvSpPr/>
          <p:nvPr/>
        </p:nvSpPr>
        <p:spPr>
          <a:xfrm>
            <a:off x="8685290" y="2926800"/>
            <a:ext cx="455587" cy="1724893"/>
          </a:xfrm>
          <a:custGeom>
            <a:rect b="b" l="l" r="r" t="t"/>
            <a:pathLst>
              <a:path extrusionOk="0" h="57965" w="15310">
                <a:moveTo>
                  <a:pt x="7705" y="1"/>
                </a:moveTo>
                <a:cubicBezTo>
                  <a:pt x="7325" y="1"/>
                  <a:pt x="6987" y="339"/>
                  <a:pt x="6987" y="719"/>
                </a:cubicBezTo>
                <a:lnTo>
                  <a:pt x="6987" y="11070"/>
                </a:lnTo>
                <a:lnTo>
                  <a:pt x="1832" y="3972"/>
                </a:lnTo>
                <a:cubicBezTo>
                  <a:pt x="1676" y="3743"/>
                  <a:pt x="1464" y="3648"/>
                  <a:pt x="1256" y="3648"/>
                </a:cubicBezTo>
                <a:cubicBezTo>
                  <a:pt x="735" y="3648"/>
                  <a:pt x="239" y="4243"/>
                  <a:pt x="692" y="4817"/>
                </a:cubicBezTo>
                <a:lnTo>
                  <a:pt x="6564" y="12886"/>
                </a:lnTo>
                <a:cubicBezTo>
                  <a:pt x="6649" y="13055"/>
                  <a:pt x="6818" y="13140"/>
                  <a:pt x="6944" y="13182"/>
                </a:cubicBezTo>
                <a:lnTo>
                  <a:pt x="6944" y="19012"/>
                </a:lnTo>
                <a:lnTo>
                  <a:pt x="1410" y="12422"/>
                </a:lnTo>
                <a:cubicBezTo>
                  <a:pt x="1257" y="12289"/>
                  <a:pt x="1090" y="12233"/>
                  <a:pt x="931" y="12233"/>
                </a:cubicBezTo>
                <a:cubicBezTo>
                  <a:pt x="428" y="12233"/>
                  <a:pt x="1" y="12795"/>
                  <a:pt x="354" y="13309"/>
                </a:cubicBezTo>
                <a:lnTo>
                  <a:pt x="6987" y="21251"/>
                </a:lnTo>
                <a:lnTo>
                  <a:pt x="6987" y="57247"/>
                </a:lnTo>
                <a:cubicBezTo>
                  <a:pt x="6987" y="57627"/>
                  <a:pt x="7282" y="57923"/>
                  <a:pt x="7663" y="57965"/>
                </a:cubicBezTo>
                <a:cubicBezTo>
                  <a:pt x="8085" y="57923"/>
                  <a:pt x="8381" y="57627"/>
                  <a:pt x="8381" y="57247"/>
                </a:cubicBezTo>
                <a:lnTo>
                  <a:pt x="8381" y="21251"/>
                </a:lnTo>
                <a:lnTo>
                  <a:pt x="15014" y="13309"/>
                </a:lnTo>
                <a:cubicBezTo>
                  <a:pt x="15309" y="13013"/>
                  <a:pt x="15267" y="12591"/>
                  <a:pt x="14971" y="12337"/>
                </a:cubicBezTo>
                <a:cubicBezTo>
                  <a:pt x="14834" y="12219"/>
                  <a:pt x="14661" y="12156"/>
                  <a:pt x="14489" y="12156"/>
                </a:cubicBezTo>
                <a:cubicBezTo>
                  <a:pt x="14290" y="12156"/>
                  <a:pt x="14093" y="12240"/>
                  <a:pt x="13957" y="12422"/>
                </a:cubicBezTo>
                <a:lnTo>
                  <a:pt x="8381" y="19012"/>
                </a:lnTo>
                <a:lnTo>
                  <a:pt x="8381" y="13182"/>
                </a:lnTo>
                <a:cubicBezTo>
                  <a:pt x="8550" y="13140"/>
                  <a:pt x="8719" y="13055"/>
                  <a:pt x="8803" y="12886"/>
                </a:cubicBezTo>
                <a:lnTo>
                  <a:pt x="14676" y="4817"/>
                </a:lnTo>
                <a:cubicBezTo>
                  <a:pt x="15129" y="4243"/>
                  <a:pt x="14632" y="3648"/>
                  <a:pt x="14111" y="3648"/>
                </a:cubicBezTo>
                <a:cubicBezTo>
                  <a:pt x="13903" y="3648"/>
                  <a:pt x="13692" y="3743"/>
                  <a:pt x="13535" y="3972"/>
                </a:cubicBezTo>
                <a:lnTo>
                  <a:pt x="8381" y="11070"/>
                </a:lnTo>
                <a:lnTo>
                  <a:pt x="8381" y="719"/>
                </a:lnTo>
                <a:cubicBezTo>
                  <a:pt x="8381" y="339"/>
                  <a:pt x="8085" y="1"/>
                  <a:pt x="770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2"/>
          <p:cNvSpPr/>
          <p:nvPr/>
        </p:nvSpPr>
        <p:spPr>
          <a:xfrm>
            <a:off x="9008843" y="3349386"/>
            <a:ext cx="755602" cy="979230"/>
          </a:xfrm>
          <a:custGeom>
            <a:rect b="b" l="l" r="r" t="t"/>
            <a:pathLst>
              <a:path extrusionOk="0" h="32907" w="25392">
                <a:moveTo>
                  <a:pt x="12801" y="1"/>
                </a:moveTo>
                <a:cubicBezTo>
                  <a:pt x="12314" y="1"/>
                  <a:pt x="11821" y="27"/>
                  <a:pt x="11323" y="79"/>
                </a:cubicBezTo>
                <a:cubicBezTo>
                  <a:pt x="5577" y="713"/>
                  <a:pt x="1014" y="4980"/>
                  <a:pt x="338" y="10303"/>
                </a:cubicBezTo>
                <a:cubicBezTo>
                  <a:pt x="0" y="13303"/>
                  <a:pt x="845" y="16345"/>
                  <a:pt x="2789" y="18669"/>
                </a:cubicBezTo>
                <a:cubicBezTo>
                  <a:pt x="4225" y="20443"/>
                  <a:pt x="4943" y="22682"/>
                  <a:pt x="4817" y="24964"/>
                </a:cubicBezTo>
                <a:lnTo>
                  <a:pt x="4817" y="25428"/>
                </a:lnTo>
                <a:cubicBezTo>
                  <a:pt x="4817" y="29526"/>
                  <a:pt x="8365" y="32864"/>
                  <a:pt x="12802" y="32906"/>
                </a:cubicBezTo>
                <a:cubicBezTo>
                  <a:pt x="12830" y="32906"/>
                  <a:pt x="12858" y="32907"/>
                  <a:pt x="12886" y="32907"/>
                </a:cubicBezTo>
                <a:cubicBezTo>
                  <a:pt x="17243" y="32907"/>
                  <a:pt x="20914" y="29669"/>
                  <a:pt x="20998" y="25555"/>
                </a:cubicBezTo>
                <a:cubicBezTo>
                  <a:pt x="21040" y="25217"/>
                  <a:pt x="20998" y="24837"/>
                  <a:pt x="20955" y="24457"/>
                </a:cubicBezTo>
                <a:cubicBezTo>
                  <a:pt x="20702" y="22429"/>
                  <a:pt x="21336" y="20443"/>
                  <a:pt x="22688" y="18922"/>
                </a:cubicBezTo>
                <a:cubicBezTo>
                  <a:pt x="24420" y="16894"/>
                  <a:pt x="25391" y="14275"/>
                  <a:pt x="25391" y="11613"/>
                </a:cubicBezTo>
                <a:cubicBezTo>
                  <a:pt x="25352" y="5180"/>
                  <a:pt x="19709" y="1"/>
                  <a:pt x="128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2"/>
          <p:cNvSpPr/>
          <p:nvPr/>
        </p:nvSpPr>
        <p:spPr>
          <a:xfrm>
            <a:off x="9243927" y="3724807"/>
            <a:ext cx="308466" cy="924387"/>
          </a:xfrm>
          <a:custGeom>
            <a:rect b="b" l="l" r="r" t="t"/>
            <a:pathLst>
              <a:path extrusionOk="0" h="31064" w="10366">
                <a:moveTo>
                  <a:pt x="4902" y="1"/>
                </a:moveTo>
                <a:cubicBezTo>
                  <a:pt x="4542" y="1"/>
                  <a:pt x="4183" y="243"/>
                  <a:pt x="4226" y="729"/>
                </a:cubicBezTo>
                <a:lnTo>
                  <a:pt x="4226" y="6855"/>
                </a:lnTo>
                <a:lnTo>
                  <a:pt x="1226" y="2757"/>
                </a:lnTo>
                <a:cubicBezTo>
                  <a:pt x="1100" y="2582"/>
                  <a:pt x="900" y="2480"/>
                  <a:pt x="697" y="2480"/>
                </a:cubicBezTo>
                <a:cubicBezTo>
                  <a:pt x="557" y="2480"/>
                  <a:pt x="417" y="2528"/>
                  <a:pt x="296" y="2630"/>
                </a:cubicBezTo>
                <a:cubicBezTo>
                  <a:pt x="43" y="2842"/>
                  <a:pt x="1" y="3264"/>
                  <a:pt x="212" y="3518"/>
                </a:cubicBezTo>
                <a:lnTo>
                  <a:pt x="4057" y="8799"/>
                </a:lnTo>
                <a:cubicBezTo>
                  <a:pt x="4141" y="8883"/>
                  <a:pt x="4226" y="8968"/>
                  <a:pt x="4310" y="9010"/>
                </a:cubicBezTo>
                <a:lnTo>
                  <a:pt x="4395" y="30430"/>
                </a:lnTo>
                <a:cubicBezTo>
                  <a:pt x="4437" y="30852"/>
                  <a:pt x="4754" y="31063"/>
                  <a:pt x="5071" y="31063"/>
                </a:cubicBezTo>
                <a:cubicBezTo>
                  <a:pt x="5387" y="31063"/>
                  <a:pt x="5704" y="30852"/>
                  <a:pt x="5746" y="30430"/>
                </a:cubicBezTo>
                <a:lnTo>
                  <a:pt x="5662" y="14206"/>
                </a:lnTo>
                <a:lnTo>
                  <a:pt x="9929" y="9094"/>
                </a:lnTo>
                <a:cubicBezTo>
                  <a:pt x="10366" y="8564"/>
                  <a:pt x="9904" y="7941"/>
                  <a:pt x="9394" y="7941"/>
                </a:cubicBezTo>
                <a:cubicBezTo>
                  <a:pt x="9214" y="7941"/>
                  <a:pt x="9027" y="8019"/>
                  <a:pt x="8873" y="8207"/>
                </a:cubicBezTo>
                <a:lnTo>
                  <a:pt x="5662" y="12094"/>
                </a:lnTo>
                <a:lnTo>
                  <a:pt x="5577" y="729"/>
                </a:lnTo>
                <a:cubicBezTo>
                  <a:pt x="5620" y="243"/>
                  <a:pt x="5261" y="1"/>
                  <a:pt x="4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2"/>
          <p:cNvSpPr/>
          <p:nvPr/>
        </p:nvSpPr>
        <p:spPr>
          <a:xfrm>
            <a:off x="4232764" y="3146589"/>
            <a:ext cx="859962" cy="1112901"/>
          </a:xfrm>
          <a:custGeom>
            <a:rect b="b" l="l" r="r" t="t"/>
            <a:pathLst>
              <a:path extrusionOk="0" h="37399" w="28899">
                <a:moveTo>
                  <a:pt x="14304" y="0"/>
                </a:moveTo>
                <a:cubicBezTo>
                  <a:pt x="6444" y="0"/>
                  <a:pt x="40" y="5896"/>
                  <a:pt x="1" y="13189"/>
                </a:cubicBezTo>
                <a:cubicBezTo>
                  <a:pt x="1" y="16231"/>
                  <a:pt x="1099" y="19189"/>
                  <a:pt x="3085" y="21470"/>
                </a:cubicBezTo>
                <a:cubicBezTo>
                  <a:pt x="4606" y="23202"/>
                  <a:pt x="5324" y="25484"/>
                  <a:pt x="5028" y="27765"/>
                </a:cubicBezTo>
                <a:cubicBezTo>
                  <a:pt x="4986" y="28187"/>
                  <a:pt x="4944" y="28610"/>
                  <a:pt x="4986" y="29032"/>
                </a:cubicBezTo>
                <a:cubicBezTo>
                  <a:pt x="5070" y="33670"/>
                  <a:pt x="9202" y="37399"/>
                  <a:pt x="14157" y="37399"/>
                </a:cubicBezTo>
                <a:cubicBezTo>
                  <a:pt x="14212" y="37399"/>
                  <a:pt x="14267" y="37398"/>
                  <a:pt x="14323" y="37398"/>
                </a:cubicBezTo>
                <a:cubicBezTo>
                  <a:pt x="19350" y="37313"/>
                  <a:pt x="23406" y="33553"/>
                  <a:pt x="23406" y="28863"/>
                </a:cubicBezTo>
                <a:lnTo>
                  <a:pt x="23406" y="28356"/>
                </a:lnTo>
                <a:cubicBezTo>
                  <a:pt x="23237" y="25779"/>
                  <a:pt x="24082" y="23202"/>
                  <a:pt x="25687" y="21217"/>
                </a:cubicBezTo>
                <a:cubicBezTo>
                  <a:pt x="27884" y="18555"/>
                  <a:pt x="28898" y="15133"/>
                  <a:pt x="28476" y="11711"/>
                </a:cubicBezTo>
                <a:cubicBezTo>
                  <a:pt x="27758" y="5627"/>
                  <a:pt x="22519" y="769"/>
                  <a:pt x="16013" y="93"/>
                </a:cubicBezTo>
                <a:cubicBezTo>
                  <a:pt x="15437" y="30"/>
                  <a:pt x="14867" y="0"/>
                  <a:pt x="143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2"/>
          <p:cNvSpPr/>
          <p:nvPr/>
        </p:nvSpPr>
        <p:spPr>
          <a:xfrm>
            <a:off x="4473443" y="3572359"/>
            <a:ext cx="352745" cy="1054517"/>
          </a:xfrm>
          <a:custGeom>
            <a:rect b="b" l="l" r="r" t="t"/>
            <a:pathLst>
              <a:path extrusionOk="0" h="35437" w="11854">
                <a:moveTo>
                  <a:pt x="6251" y="1"/>
                </a:moveTo>
                <a:cubicBezTo>
                  <a:pt x="5844" y="1"/>
                  <a:pt x="5432" y="276"/>
                  <a:pt x="5474" y="825"/>
                </a:cubicBezTo>
                <a:lnTo>
                  <a:pt x="5432" y="13753"/>
                </a:lnTo>
                <a:lnTo>
                  <a:pt x="1714" y="9317"/>
                </a:lnTo>
                <a:cubicBezTo>
                  <a:pt x="1549" y="9096"/>
                  <a:pt x="1341" y="9005"/>
                  <a:pt x="1136" y="9005"/>
                </a:cubicBezTo>
                <a:cubicBezTo>
                  <a:pt x="555" y="9005"/>
                  <a:pt x="0" y="9737"/>
                  <a:pt x="531" y="10331"/>
                </a:cubicBezTo>
                <a:lnTo>
                  <a:pt x="5390" y="16119"/>
                </a:lnTo>
                <a:lnTo>
                  <a:pt x="5305" y="34581"/>
                </a:lnTo>
                <a:cubicBezTo>
                  <a:pt x="5263" y="35151"/>
                  <a:pt x="5664" y="35436"/>
                  <a:pt x="6066" y="35436"/>
                </a:cubicBezTo>
                <a:cubicBezTo>
                  <a:pt x="6467" y="35436"/>
                  <a:pt x="6868" y="35151"/>
                  <a:pt x="6826" y="34581"/>
                </a:cubicBezTo>
                <a:lnTo>
                  <a:pt x="6953" y="10246"/>
                </a:lnTo>
                <a:cubicBezTo>
                  <a:pt x="7037" y="10162"/>
                  <a:pt x="7164" y="10119"/>
                  <a:pt x="7206" y="9993"/>
                </a:cubicBezTo>
                <a:lnTo>
                  <a:pt x="11600" y="4036"/>
                </a:lnTo>
                <a:cubicBezTo>
                  <a:pt x="11854" y="3698"/>
                  <a:pt x="11811" y="3191"/>
                  <a:pt x="11473" y="2979"/>
                </a:cubicBezTo>
                <a:cubicBezTo>
                  <a:pt x="11336" y="2877"/>
                  <a:pt x="11178" y="2829"/>
                  <a:pt x="11022" y="2829"/>
                </a:cubicBezTo>
                <a:cubicBezTo>
                  <a:pt x="10793" y="2829"/>
                  <a:pt x="10568" y="2931"/>
                  <a:pt x="10417" y="3106"/>
                </a:cubicBezTo>
                <a:lnTo>
                  <a:pt x="6995" y="7796"/>
                </a:lnTo>
                <a:lnTo>
                  <a:pt x="6995" y="825"/>
                </a:lnTo>
                <a:cubicBezTo>
                  <a:pt x="7059" y="276"/>
                  <a:pt x="6657" y="1"/>
                  <a:pt x="625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2"/>
          <p:cNvSpPr/>
          <p:nvPr/>
        </p:nvSpPr>
        <p:spPr>
          <a:xfrm>
            <a:off x="4838746" y="2563044"/>
            <a:ext cx="1038447" cy="1346943"/>
          </a:xfrm>
          <a:custGeom>
            <a:rect b="b" l="l" r="r" t="t"/>
            <a:pathLst>
              <a:path extrusionOk="0" h="45264" w="34897">
                <a:moveTo>
                  <a:pt x="17276" y="0"/>
                </a:moveTo>
                <a:cubicBezTo>
                  <a:pt x="7751" y="0"/>
                  <a:pt x="0" y="7161"/>
                  <a:pt x="0" y="16027"/>
                </a:cubicBezTo>
                <a:cubicBezTo>
                  <a:pt x="0" y="19703"/>
                  <a:pt x="1310" y="23294"/>
                  <a:pt x="3760" y="26082"/>
                </a:cubicBezTo>
                <a:cubicBezTo>
                  <a:pt x="5619" y="28152"/>
                  <a:pt x="6464" y="30898"/>
                  <a:pt x="6168" y="33687"/>
                </a:cubicBezTo>
                <a:cubicBezTo>
                  <a:pt x="6084" y="34194"/>
                  <a:pt x="6084" y="34701"/>
                  <a:pt x="6084" y="35208"/>
                </a:cubicBezTo>
                <a:cubicBezTo>
                  <a:pt x="6251" y="40775"/>
                  <a:pt x="11271" y="45264"/>
                  <a:pt x="17281" y="45264"/>
                </a:cubicBezTo>
                <a:cubicBezTo>
                  <a:pt x="17337" y="45264"/>
                  <a:pt x="17393" y="45263"/>
                  <a:pt x="17449" y="45263"/>
                </a:cubicBezTo>
                <a:cubicBezTo>
                  <a:pt x="23490" y="45136"/>
                  <a:pt x="28391" y="40573"/>
                  <a:pt x="28391" y="34912"/>
                </a:cubicBezTo>
                <a:lnTo>
                  <a:pt x="28391" y="34236"/>
                </a:lnTo>
                <a:cubicBezTo>
                  <a:pt x="28180" y="31109"/>
                  <a:pt x="29151" y="28025"/>
                  <a:pt x="31095" y="25617"/>
                </a:cubicBezTo>
                <a:cubicBezTo>
                  <a:pt x="33714" y="22364"/>
                  <a:pt x="34897" y="18224"/>
                  <a:pt x="34390" y="14084"/>
                </a:cubicBezTo>
                <a:cubicBezTo>
                  <a:pt x="33460" y="6775"/>
                  <a:pt x="27166" y="944"/>
                  <a:pt x="19223" y="99"/>
                </a:cubicBezTo>
                <a:cubicBezTo>
                  <a:pt x="18567" y="33"/>
                  <a:pt x="17917" y="0"/>
                  <a:pt x="172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2"/>
          <p:cNvSpPr/>
          <p:nvPr/>
        </p:nvSpPr>
        <p:spPr>
          <a:xfrm>
            <a:off x="5148522" y="3078920"/>
            <a:ext cx="409344" cy="1546378"/>
          </a:xfrm>
          <a:custGeom>
            <a:rect b="b" l="l" r="r" t="t"/>
            <a:pathLst>
              <a:path extrusionOk="0" h="51966" w="13756">
                <a:moveTo>
                  <a:pt x="6954" y="1"/>
                </a:moveTo>
                <a:cubicBezTo>
                  <a:pt x="6574" y="1"/>
                  <a:pt x="6320" y="296"/>
                  <a:pt x="6320" y="634"/>
                </a:cubicBezTo>
                <a:lnTo>
                  <a:pt x="6320" y="9887"/>
                </a:lnTo>
                <a:lnTo>
                  <a:pt x="1673" y="3549"/>
                </a:lnTo>
                <a:cubicBezTo>
                  <a:pt x="1543" y="3336"/>
                  <a:pt x="1360" y="3249"/>
                  <a:pt x="1176" y="3249"/>
                </a:cubicBezTo>
                <a:cubicBezTo>
                  <a:pt x="705" y="3249"/>
                  <a:pt x="233" y="3823"/>
                  <a:pt x="659" y="4310"/>
                </a:cubicBezTo>
                <a:lnTo>
                  <a:pt x="5940" y="11577"/>
                </a:lnTo>
                <a:cubicBezTo>
                  <a:pt x="6025" y="11703"/>
                  <a:pt x="6151" y="11788"/>
                  <a:pt x="6320" y="11830"/>
                </a:cubicBezTo>
                <a:lnTo>
                  <a:pt x="6320" y="17069"/>
                </a:lnTo>
                <a:lnTo>
                  <a:pt x="1293" y="11112"/>
                </a:lnTo>
                <a:cubicBezTo>
                  <a:pt x="1160" y="10979"/>
                  <a:pt x="1010" y="10923"/>
                  <a:pt x="865" y="10923"/>
                </a:cubicBezTo>
                <a:cubicBezTo>
                  <a:pt x="409" y="10923"/>
                  <a:pt x="1" y="11476"/>
                  <a:pt x="321" y="11957"/>
                </a:cubicBezTo>
                <a:lnTo>
                  <a:pt x="6320" y="19012"/>
                </a:lnTo>
                <a:lnTo>
                  <a:pt x="6320" y="51332"/>
                </a:lnTo>
                <a:cubicBezTo>
                  <a:pt x="6278" y="51670"/>
                  <a:pt x="6574" y="51966"/>
                  <a:pt x="6954" y="51966"/>
                </a:cubicBezTo>
                <a:cubicBezTo>
                  <a:pt x="7292" y="51966"/>
                  <a:pt x="7546" y="51670"/>
                  <a:pt x="7546" y="51332"/>
                </a:cubicBezTo>
                <a:lnTo>
                  <a:pt x="7546" y="19012"/>
                </a:lnTo>
                <a:lnTo>
                  <a:pt x="13545" y="11915"/>
                </a:lnTo>
                <a:cubicBezTo>
                  <a:pt x="13756" y="11661"/>
                  <a:pt x="13714" y="11281"/>
                  <a:pt x="13460" y="11027"/>
                </a:cubicBezTo>
                <a:cubicBezTo>
                  <a:pt x="13351" y="10936"/>
                  <a:pt x="13210" y="10892"/>
                  <a:pt x="13068" y="10892"/>
                </a:cubicBezTo>
                <a:cubicBezTo>
                  <a:pt x="12881" y="10892"/>
                  <a:pt x="12693" y="10968"/>
                  <a:pt x="12573" y="11112"/>
                </a:cubicBezTo>
                <a:lnTo>
                  <a:pt x="7588" y="17069"/>
                </a:lnTo>
                <a:lnTo>
                  <a:pt x="7588" y="11788"/>
                </a:lnTo>
                <a:cubicBezTo>
                  <a:pt x="7715" y="11788"/>
                  <a:pt x="7841" y="11703"/>
                  <a:pt x="7926" y="11577"/>
                </a:cubicBezTo>
                <a:lnTo>
                  <a:pt x="13207" y="4310"/>
                </a:lnTo>
                <a:cubicBezTo>
                  <a:pt x="13515" y="3816"/>
                  <a:pt x="13103" y="3323"/>
                  <a:pt x="12660" y="3323"/>
                </a:cubicBezTo>
                <a:cubicBezTo>
                  <a:pt x="12497" y="3323"/>
                  <a:pt x="12330" y="3390"/>
                  <a:pt x="12193" y="3549"/>
                </a:cubicBezTo>
                <a:lnTo>
                  <a:pt x="7588" y="9887"/>
                </a:lnTo>
                <a:lnTo>
                  <a:pt x="7588" y="634"/>
                </a:lnTo>
                <a:cubicBezTo>
                  <a:pt x="7588" y="296"/>
                  <a:pt x="7292" y="1"/>
                  <a:pt x="695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2"/>
          <p:cNvSpPr/>
          <p:nvPr/>
        </p:nvSpPr>
        <p:spPr>
          <a:xfrm>
            <a:off x="5360484" y="2865202"/>
            <a:ext cx="1982593" cy="667610"/>
          </a:xfrm>
          <a:custGeom>
            <a:rect b="b" l="l" r="r" t="t"/>
            <a:pathLst>
              <a:path extrusionOk="0" h="22435" w="66625">
                <a:moveTo>
                  <a:pt x="21462" y="0"/>
                </a:moveTo>
                <a:lnTo>
                  <a:pt x="0" y="22434"/>
                </a:lnTo>
                <a:lnTo>
                  <a:pt x="44825" y="22434"/>
                </a:lnTo>
                <a:lnTo>
                  <a:pt x="66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2"/>
          <p:cNvSpPr/>
          <p:nvPr/>
        </p:nvSpPr>
        <p:spPr>
          <a:xfrm>
            <a:off x="6694364" y="2862672"/>
            <a:ext cx="1361554" cy="784527"/>
          </a:xfrm>
          <a:custGeom>
            <a:rect b="b" l="l" r="r" t="t"/>
            <a:pathLst>
              <a:path extrusionOk="0" h="26364" w="45755">
                <a:moveTo>
                  <a:pt x="21927" y="1"/>
                </a:moveTo>
                <a:lnTo>
                  <a:pt x="21800" y="85"/>
                </a:lnTo>
                <a:lnTo>
                  <a:pt x="0" y="22519"/>
                </a:lnTo>
                <a:lnTo>
                  <a:pt x="3845" y="26364"/>
                </a:lnTo>
                <a:lnTo>
                  <a:pt x="23617" y="7437"/>
                </a:lnTo>
                <a:lnTo>
                  <a:pt x="42501" y="26364"/>
                </a:lnTo>
                <a:lnTo>
                  <a:pt x="45755" y="23111"/>
                </a:lnTo>
                <a:lnTo>
                  <a:pt x="219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2"/>
          <p:cNvSpPr/>
          <p:nvPr/>
        </p:nvSpPr>
        <p:spPr>
          <a:xfrm>
            <a:off x="5345397" y="3532782"/>
            <a:ext cx="1463385" cy="114418"/>
          </a:xfrm>
          <a:custGeom>
            <a:rect b="b" l="l" r="r" t="t"/>
            <a:pathLst>
              <a:path extrusionOk="0" h="3845" w="49177">
                <a:moveTo>
                  <a:pt x="0" y="0"/>
                </a:moveTo>
                <a:lnTo>
                  <a:pt x="3338" y="3845"/>
                </a:lnTo>
                <a:lnTo>
                  <a:pt x="49177" y="3845"/>
                </a:lnTo>
                <a:lnTo>
                  <a:pt x="453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2"/>
          <p:cNvSpPr/>
          <p:nvPr/>
        </p:nvSpPr>
        <p:spPr>
          <a:xfrm>
            <a:off x="6801224" y="3078920"/>
            <a:ext cx="1142807" cy="1469693"/>
          </a:xfrm>
          <a:custGeom>
            <a:rect b="b" l="l" r="r" t="t"/>
            <a:pathLst>
              <a:path extrusionOk="0" h="49389" w="38404">
                <a:moveTo>
                  <a:pt x="19857" y="1"/>
                </a:moveTo>
                <a:lnTo>
                  <a:pt x="254" y="18590"/>
                </a:lnTo>
                <a:lnTo>
                  <a:pt x="0" y="19054"/>
                </a:lnTo>
                <a:lnTo>
                  <a:pt x="0" y="49389"/>
                </a:lnTo>
                <a:lnTo>
                  <a:pt x="38403" y="49135"/>
                </a:lnTo>
                <a:lnTo>
                  <a:pt x="38403" y="18843"/>
                </a:lnTo>
                <a:lnTo>
                  <a:pt x="38403" y="18590"/>
                </a:lnTo>
                <a:lnTo>
                  <a:pt x="198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2"/>
          <p:cNvSpPr/>
          <p:nvPr/>
        </p:nvSpPr>
        <p:spPr>
          <a:xfrm>
            <a:off x="7145696" y="3824435"/>
            <a:ext cx="261509" cy="163458"/>
          </a:xfrm>
          <a:custGeom>
            <a:rect b="b" l="l" r="r" t="t"/>
            <a:pathLst>
              <a:path extrusionOk="0" h="5493" w="8788">
                <a:moveTo>
                  <a:pt x="803" y="1"/>
                </a:moveTo>
                <a:cubicBezTo>
                  <a:pt x="338" y="1"/>
                  <a:pt x="0" y="339"/>
                  <a:pt x="0" y="803"/>
                </a:cubicBezTo>
                <a:lnTo>
                  <a:pt x="0" y="5493"/>
                </a:lnTo>
                <a:lnTo>
                  <a:pt x="8788" y="549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2"/>
          <p:cNvSpPr/>
          <p:nvPr/>
        </p:nvSpPr>
        <p:spPr>
          <a:xfrm>
            <a:off x="7145696" y="4053240"/>
            <a:ext cx="261509" cy="174796"/>
          </a:xfrm>
          <a:custGeom>
            <a:rect b="b" l="l" r="r" t="t"/>
            <a:pathLst>
              <a:path extrusionOk="0" h="5874" w="8788">
                <a:moveTo>
                  <a:pt x="0" y="1"/>
                </a:moveTo>
                <a:lnTo>
                  <a:pt x="0" y="5028"/>
                </a:lnTo>
                <a:cubicBezTo>
                  <a:pt x="0" y="5493"/>
                  <a:pt x="338" y="5831"/>
                  <a:pt x="803" y="5873"/>
                </a:cubicBezTo>
                <a:lnTo>
                  <a:pt x="8788" y="587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2"/>
          <p:cNvSpPr/>
          <p:nvPr/>
        </p:nvSpPr>
        <p:spPr>
          <a:xfrm>
            <a:off x="7472553" y="3824435"/>
            <a:ext cx="241423" cy="163458"/>
          </a:xfrm>
          <a:custGeom>
            <a:rect b="b" l="l" r="r" t="t"/>
            <a:pathLst>
              <a:path extrusionOk="0" h="5493" w="8113">
                <a:moveTo>
                  <a:pt x="0" y="1"/>
                </a:moveTo>
                <a:lnTo>
                  <a:pt x="0" y="5493"/>
                </a:lnTo>
                <a:lnTo>
                  <a:pt x="8112" y="5493"/>
                </a:lnTo>
                <a:lnTo>
                  <a:pt x="8112" y="803"/>
                </a:lnTo>
                <a:cubicBezTo>
                  <a:pt x="8112" y="339"/>
                  <a:pt x="7732" y="1"/>
                  <a:pt x="726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2"/>
          <p:cNvSpPr/>
          <p:nvPr/>
        </p:nvSpPr>
        <p:spPr>
          <a:xfrm>
            <a:off x="7472553" y="4053240"/>
            <a:ext cx="241423" cy="173546"/>
          </a:xfrm>
          <a:custGeom>
            <a:rect b="b" l="l" r="r" t="t"/>
            <a:pathLst>
              <a:path extrusionOk="0" h="5832" w="8113">
                <a:moveTo>
                  <a:pt x="0" y="1"/>
                </a:moveTo>
                <a:lnTo>
                  <a:pt x="0" y="5831"/>
                </a:lnTo>
                <a:lnTo>
                  <a:pt x="7267" y="5831"/>
                </a:lnTo>
                <a:cubicBezTo>
                  <a:pt x="7732" y="5831"/>
                  <a:pt x="8112" y="5493"/>
                  <a:pt x="8112" y="5028"/>
                </a:cubicBezTo>
                <a:lnTo>
                  <a:pt x="8112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2"/>
          <p:cNvSpPr/>
          <p:nvPr/>
        </p:nvSpPr>
        <p:spPr>
          <a:xfrm>
            <a:off x="5452249" y="3639650"/>
            <a:ext cx="1314090" cy="908973"/>
          </a:xfrm>
          <a:custGeom>
            <a:rect b="b" l="l" r="r" t="t"/>
            <a:pathLst>
              <a:path extrusionOk="0" h="30546" w="45333">
                <a:moveTo>
                  <a:pt x="0" y="0"/>
                </a:moveTo>
                <a:lnTo>
                  <a:pt x="0" y="30546"/>
                </a:lnTo>
                <a:lnTo>
                  <a:pt x="45332" y="30546"/>
                </a:lnTo>
                <a:lnTo>
                  <a:pt x="45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2"/>
          <p:cNvSpPr/>
          <p:nvPr/>
        </p:nvSpPr>
        <p:spPr>
          <a:xfrm>
            <a:off x="5978994" y="3972776"/>
            <a:ext cx="270347" cy="568309"/>
          </a:xfrm>
          <a:custGeom>
            <a:rect b="b" l="l" r="r" t="t"/>
            <a:pathLst>
              <a:path extrusionOk="0" h="19098" w="9085">
                <a:moveTo>
                  <a:pt x="1015" y="1"/>
                </a:moveTo>
                <a:cubicBezTo>
                  <a:pt x="466" y="1"/>
                  <a:pt x="1" y="466"/>
                  <a:pt x="1" y="1015"/>
                </a:cubicBezTo>
                <a:lnTo>
                  <a:pt x="1" y="19097"/>
                </a:lnTo>
                <a:lnTo>
                  <a:pt x="9084" y="19097"/>
                </a:lnTo>
                <a:lnTo>
                  <a:pt x="9084" y="1015"/>
                </a:lnTo>
                <a:cubicBezTo>
                  <a:pt x="9084" y="466"/>
                  <a:pt x="8620" y="1"/>
                  <a:pt x="80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2"/>
          <p:cNvSpPr/>
          <p:nvPr/>
        </p:nvSpPr>
        <p:spPr>
          <a:xfrm>
            <a:off x="6519599" y="3976555"/>
            <a:ext cx="114447" cy="94331"/>
          </a:xfrm>
          <a:custGeom>
            <a:rect b="b" l="l" r="r" t="t"/>
            <a:pathLst>
              <a:path extrusionOk="0" h="3170" w="3846">
                <a:moveTo>
                  <a:pt x="1" y="1"/>
                </a:moveTo>
                <a:lnTo>
                  <a:pt x="1" y="3169"/>
                </a:lnTo>
                <a:lnTo>
                  <a:pt x="3845" y="3127"/>
                </a:lnTo>
                <a:lnTo>
                  <a:pt x="3845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/>
          <p:nvPr/>
        </p:nvSpPr>
        <p:spPr>
          <a:xfrm>
            <a:off x="6378786" y="3976555"/>
            <a:ext cx="115697" cy="93081"/>
          </a:xfrm>
          <a:custGeom>
            <a:rect b="b" l="l" r="r" t="t"/>
            <a:pathLst>
              <a:path extrusionOk="0" h="3128" w="3888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88" y="3127"/>
                </a:lnTo>
                <a:lnTo>
                  <a:pt x="38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2"/>
          <p:cNvSpPr/>
          <p:nvPr/>
        </p:nvSpPr>
        <p:spPr>
          <a:xfrm>
            <a:off x="6378786" y="4094752"/>
            <a:ext cx="115697" cy="94302"/>
          </a:xfrm>
          <a:custGeom>
            <a:rect b="b" l="l" r="r" t="t"/>
            <a:pathLst>
              <a:path extrusionOk="0" h="3169" w="3888">
                <a:moveTo>
                  <a:pt x="3888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88" y="3169"/>
                </a:lnTo>
                <a:lnTo>
                  <a:pt x="388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2"/>
          <p:cNvSpPr/>
          <p:nvPr/>
        </p:nvSpPr>
        <p:spPr>
          <a:xfrm>
            <a:off x="6519599" y="4096002"/>
            <a:ext cx="114447" cy="93052"/>
          </a:xfrm>
          <a:custGeom>
            <a:rect b="b" l="l" r="r" t="t"/>
            <a:pathLst>
              <a:path extrusionOk="0" h="3127" w="3846">
                <a:moveTo>
                  <a:pt x="1" y="0"/>
                </a:moveTo>
                <a:lnTo>
                  <a:pt x="1" y="3127"/>
                </a:lnTo>
                <a:lnTo>
                  <a:pt x="3507" y="3127"/>
                </a:lnTo>
                <a:cubicBezTo>
                  <a:pt x="3718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2"/>
          <p:cNvSpPr/>
          <p:nvPr/>
        </p:nvSpPr>
        <p:spPr>
          <a:xfrm>
            <a:off x="5732602" y="3976555"/>
            <a:ext cx="115697" cy="94331"/>
          </a:xfrm>
          <a:custGeom>
            <a:rect b="b" l="l" r="r" t="t"/>
            <a:pathLst>
              <a:path extrusionOk="0" h="3170" w="3888">
                <a:moveTo>
                  <a:pt x="0" y="1"/>
                </a:moveTo>
                <a:lnTo>
                  <a:pt x="0" y="3169"/>
                </a:lnTo>
                <a:lnTo>
                  <a:pt x="3887" y="3127"/>
                </a:lnTo>
                <a:lnTo>
                  <a:pt x="3887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2"/>
          <p:cNvSpPr/>
          <p:nvPr/>
        </p:nvSpPr>
        <p:spPr>
          <a:xfrm>
            <a:off x="5732602" y="4096002"/>
            <a:ext cx="114418" cy="93052"/>
          </a:xfrm>
          <a:custGeom>
            <a:rect b="b" l="l" r="r" t="t"/>
            <a:pathLst>
              <a:path extrusionOk="0" h="3127" w="3845">
                <a:moveTo>
                  <a:pt x="0" y="0"/>
                </a:moveTo>
                <a:lnTo>
                  <a:pt x="0" y="3127"/>
                </a:lnTo>
                <a:lnTo>
                  <a:pt x="3507" y="3127"/>
                </a:lnTo>
                <a:cubicBezTo>
                  <a:pt x="3676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2"/>
          <p:cNvSpPr/>
          <p:nvPr/>
        </p:nvSpPr>
        <p:spPr>
          <a:xfrm>
            <a:off x="5591790" y="3976555"/>
            <a:ext cx="114447" cy="93081"/>
          </a:xfrm>
          <a:custGeom>
            <a:rect b="b" l="l" r="r" t="t"/>
            <a:pathLst>
              <a:path extrusionOk="0" h="3128" w="3846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45" y="3127"/>
                </a:lnTo>
                <a:lnTo>
                  <a:pt x="3845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2"/>
          <p:cNvSpPr/>
          <p:nvPr/>
        </p:nvSpPr>
        <p:spPr>
          <a:xfrm>
            <a:off x="5591790" y="4094752"/>
            <a:ext cx="114447" cy="94302"/>
          </a:xfrm>
          <a:custGeom>
            <a:rect b="b" l="l" r="r" t="t"/>
            <a:pathLst>
              <a:path extrusionOk="0" h="3169" w="3846">
                <a:moveTo>
                  <a:pt x="3845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45" y="3169"/>
                </a:ln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2"/>
          <p:cNvSpPr/>
          <p:nvPr/>
        </p:nvSpPr>
        <p:spPr>
          <a:xfrm>
            <a:off x="4281800" y="4546074"/>
            <a:ext cx="4972210" cy="667574"/>
          </a:xfrm>
          <a:custGeom>
            <a:rect b="b" l="l" r="r" t="t"/>
            <a:pathLst>
              <a:path extrusionOk="0" h="20111" w="167091">
                <a:moveTo>
                  <a:pt x="18547" y="0"/>
                </a:moveTo>
                <a:cubicBezTo>
                  <a:pt x="8323" y="0"/>
                  <a:pt x="0" y="8323"/>
                  <a:pt x="0" y="18589"/>
                </a:cubicBezTo>
                <a:lnTo>
                  <a:pt x="0" y="20110"/>
                </a:lnTo>
                <a:lnTo>
                  <a:pt x="167091" y="20110"/>
                </a:lnTo>
                <a:lnTo>
                  <a:pt x="167091" y="18589"/>
                </a:lnTo>
                <a:cubicBezTo>
                  <a:pt x="167091" y="8323"/>
                  <a:pt x="158768" y="0"/>
                  <a:pt x="1485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2"/>
          <p:cNvSpPr/>
          <p:nvPr/>
        </p:nvSpPr>
        <p:spPr>
          <a:xfrm>
            <a:off x="4945605" y="4939567"/>
            <a:ext cx="3542779" cy="426217"/>
          </a:xfrm>
          <a:custGeom>
            <a:rect b="b" l="l" r="r" t="t"/>
            <a:pathLst>
              <a:path extrusionOk="0" h="14323" w="119055">
                <a:moveTo>
                  <a:pt x="13224" y="1"/>
                </a:moveTo>
                <a:cubicBezTo>
                  <a:pt x="5915" y="1"/>
                  <a:pt x="0" y="5915"/>
                  <a:pt x="0" y="13224"/>
                </a:cubicBezTo>
                <a:lnTo>
                  <a:pt x="0" y="14323"/>
                </a:lnTo>
                <a:lnTo>
                  <a:pt x="119055" y="14323"/>
                </a:lnTo>
                <a:lnTo>
                  <a:pt x="119055" y="13224"/>
                </a:lnTo>
                <a:cubicBezTo>
                  <a:pt x="119055" y="5915"/>
                  <a:pt x="113098" y="1"/>
                  <a:pt x="10578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7706387" y="4205539"/>
            <a:ext cx="668859" cy="867342"/>
          </a:xfrm>
          <a:custGeom>
            <a:rect b="b" l="l" r="r" t="t"/>
            <a:pathLst>
              <a:path extrusionOk="0" h="29147" w="22477">
                <a:moveTo>
                  <a:pt x="11078" y="1"/>
                </a:moveTo>
                <a:cubicBezTo>
                  <a:pt x="4980" y="1"/>
                  <a:pt x="40" y="4601"/>
                  <a:pt x="1" y="10261"/>
                </a:cubicBezTo>
                <a:cubicBezTo>
                  <a:pt x="1" y="12627"/>
                  <a:pt x="846" y="14908"/>
                  <a:pt x="2409" y="16725"/>
                </a:cubicBezTo>
                <a:cubicBezTo>
                  <a:pt x="3592" y="18077"/>
                  <a:pt x="4141" y="19851"/>
                  <a:pt x="3930" y="21626"/>
                </a:cubicBezTo>
                <a:cubicBezTo>
                  <a:pt x="3887" y="21964"/>
                  <a:pt x="3845" y="22302"/>
                  <a:pt x="3887" y="22640"/>
                </a:cubicBezTo>
                <a:cubicBezTo>
                  <a:pt x="3971" y="26247"/>
                  <a:pt x="7179" y="29146"/>
                  <a:pt x="11070" y="29146"/>
                </a:cubicBezTo>
                <a:cubicBezTo>
                  <a:pt x="11098" y="29146"/>
                  <a:pt x="11126" y="29146"/>
                  <a:pt x="11154" y="29146"/>
                </a:cubicBezTo>
                <a:cubicBezTo>
                  <a:pt x="15041" y="29104"/>
                  <a:pt x="18209" y="26146"/>
                  <a:pt x="18252" y="22513"/>
                </a:cubicBezTo>
                <a:lnTo>
                  <a:pt x="18252" y="22048"/>
                </a:lnTo>
                <a:cubicBezTo>
                  <a:pt x="18125" y="20063"/>
                  <a:pt x="18759" y="18077"/>
                  <a:pt x="20026" y="16514"/>
                </a:cubicBezTo>
                <a:cubicBezTo>
                  <a:pt x="21716" y="14444"/>
                  <a:pt x="22476" y="11782"/>
                  <a:pt x="22181" y="9120"/>
                </a:cubicBezTo>
                <a:cubicBezTo>
                  <a:pt x="21589" y="4346"/>
                  <a:pt x="17533" y="629"/>
                  <a:pt x="12464" y="79"/>
                </a:cubicBezTo>
                <a:cubicBezTo>
                  <a:pt x="11996" y="26"/>
                  <a:pt x="11534" y="1"/>
                  <a:pt x="110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2"/>
          <p:cNvSpPr/>
          <p:nvPr/>
        </p:nvSpPr>
        <p:spPr>
          <a:xfrm>
            <a:off x="7896091" y="4537276"/>
            <a:ext cx="272966" cy="820027"/>
          </a:xfrm>
          <a:custGeom>
            <a:rect b="b" l="l" r="r" t="t"/>
            <a:pathLst>
              <a:path extrusionOk="0" h="27557" w="9173">
                <a:moveTo>
                  <a:pt x="4779" y="0"/>
                </a:moveTo>
                <a:cubicBezTo>
                  <a:pt x="4462" y="0"/>
                  <a:pt x="4145" y="212"/>
                  <a:pt x="4188" y="634"/>
                </a:cubicBezTo>
                <a:lnTo>
                  <a:pt x="4145" y="10731"/>
                </a:lnTo>
                <a:lnTo>
                  <a:pt x="1272" y="7267"/>
                </a:lnTo>
                <a:cubicBezTo>
                  <a:pt x="1139" y="7112"/>
                  <a:pt x="980" y="7047"/>
                  <a:pt x="826" y="7047"/>
                </a:cubicBezTo>
                <a:cubicBezTo>
                  <a:pt x="393" y="7047"/>
                  <a:pt x="0" y="7560"/>
                  <a:pt x="343" y="8027"/>
                </a:cubicBezTo>
                <a:lnTo>
                  <a:pt x="4145" y="12548"/>
                </a:lnTo>
                <a:lnTo>
                  <a:pt x="4061" y="26955"/>
                </a:lnTo>
                <a:cubicBezTo>
                  <a:pt x="4040" y="27356"/>
                  <a:pt x="4335" y="27557"/>
                  <a:pt x="4636" y="27557"/>
                </a:cubicBezTo>
                <a:cubicBezTo>
                  <a:pt x="4937" y="27557"/>
                  <a:pt x="5244" y="27356"/>
                  <a:pt x="5244" y="26955"/>
                </a:cubicBezTo>
                <a:lnTo>
                  <a:pt x="5328" y="7985"/>
                </a:lnTo>
                <a:cubicBezTo>
                  <a:pt x="5413" y="7943"/>
                  <a:pt x="5455" y="7858"/>
                  <a:pt x="5539" y="7816"/>
                </a:cubicBezTo>
                <a:lnTo>
                  <a:pt x="8962" y="3127"/>
                </a:lnTo>
                <a:cubicBezTo>
                  <a:pt x="9173" y="2873"/>
                  <a:pt x="9088" y="2493"/>
                  <a:pt x="8835" y="2324"/>
                </a:cubicBezTo>
                <a:cubicBezTo>
                  <a:pt x="8729" y="2236"/>
                  <a:pt x="8602" y="2192"/>
                  <a:pt x="8476" y="2192"/>
                </a:cubicBezTo>
                <a:cubicBezTo>
                  <a:pt x="8301" y="2192"/>
                  <a:pt x="8131" y="2278"/>
                  <a:pt x="8032" y="2451"/>
                </a:cubicBezTo>
                <a:lnTo>
                  <a:pt x="5371" y="6042"/>
                </a:lnTo>
                <a:lnTo>
                  <a:pt x="5371" y="634"/>
                </a:lnTo>
                <a:cubicBezTo>
                  <a:pt x="5413" y="212"/>
                  <a:pt x="5096" y="0"/>
                  <a:pt x="477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2"/>
          <p:cNvSpPr/>
          <p:nvPr/>
        </p:nvSpPr>
        <p:spPr>
          <a:xfrm>
            <a:off x="7290258" y="4556886"/>
            <a:ext cx="465199" cy="602738"/>
          </a:xfrm>
          <a:custGeom>
            <a:rect b="b" l="l" r="r" t="t"/>
            <a:pathLst>
              <a:path extrusionOk="0" h="20255" w="15633">
                <a:moveTo>
                  <a:pt x="7962" y="1"/>
                </a:moveTo>
                <a:cubicBezTo>
                  <a:pt x="7636" y="1"/>
                  <a:pt x="7306" y="20"/>
                  <a:pt x="6971" y="60"/>
                </a:cubicBezTo>
                <a:cubicBezTo>
                  <a:pt x="3423" y="440"/>
                  <a:pt x="592" y="3059"/>
                  <a:pt x="212" y="6354"/>
                </a:cubicBezTo>
                <a:cubicBezTo>
                  <a:pt x="1" y="8171"/>
                  <a:pt x="550" y="10030"/>
                  <a:pt x="1690" y="11466"/>
                </a:cubicBezTo>
                <a:cubicBezTo>
                  <a:pt x="2578" y="12565"/>
                  <a:pt x="3042" y="13959"/>
                  <a:pt x="2958" y="15353"/>
                </a:cubicBezTo>
                <a:lnTo>
                  <a:pt x="2958" y="15649"/>
                </a:lnTo>
                <a:cubicBezTo>
                  <a:pt x="2958" y="18184"/>
                  <a:pt x="5155" y="20212"/>
                  <a:pt x="7859" y="20254"/>
                </a:cubicBezTo>
                <a:cubicBezTo>
                  <a:pt x="7887" y="20255"/>
                  <a:pt x="7915" y="20255"/>
                  <a:pt x="7943" y="20255"/>
                </a:cubicBezTo>
                <a:cubicBezTo>
                  <a:pt x="10650" y="20255"/>
                  <a:pt x="12845" y="18242"/>
                  <a:pt x="12928" y="15734"/>
                </a:cubicBezTo>
                <a:cubicBezTo>
                  <a:pt x="12928" y="15480"/>
                  <a:pt x="12928" y="15269"/>
                  <a:pt x="12886" y="15058"/>
                </a:cubicBezTo>
                <a:cubicBezTo>
                  <a:pt x="12717" y="13790"/>
                  <a:pt x="13140" y="12565"/>
                  <a:pt x="13942" y="11635"/>
                </a:cubicBezTo>
                <a:cubicBezTo>
                  <a:pt x="15041" y="10368"/>
                  <a:pt x="15632" y="8763"/>
                  <a:pt x="15590" y="7115"/>
                </a:cubicBezTo>
                <a:cubicBezTo>
                  <a:pt x="15590" y="3194"/>
                  <a:pt x="12169" y="1"/>
                  <a:pt x="79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2"/>
          <p:cNvSpPr/>
          <p:nvPr/>
        </p:nvSpPr>
        <p:spPr>
          <a:xfrm>
            <a:off x="7433570" y="4788697"/>
            <a:ext cx="190627" cy="569559"/>
          </a:xfrm>
          <a:custGeom>
            <a:rect b="b" l="l" r="r" t="t"/>
            <a:pathLst>
              <a:path extrusionOk="0" h="19140" w="6406">
                <a:moveTo>
                  <a:pt x="3085" y="1"/>
                </a:moveTo>
                <a:cubicBezTo>
                  <a:pt x="2831" y="1"/>
                  <a:pt x="2662" y="170"/>
                  <a:pt x="2662" y="423"/>
                </a:cubicBezTo>
                <a:lnTo>
                  <a:pt x="2662" y="4183"/>
                </a:lnTo>
                <a:lnTo>
                  <a:pt x="804" y="1649"/>
                </a:lnTo>
                <a:cubicBezTo>
                  <a:pt x="727" y="1546"/>
                  <a:pt x="604" y="1490"/>
                  <a:pt x="471" y="1490"/>
                </a:cubicBezTo>
                <a:cubicBezTo>
                  <a:pt x="385" y="1490"/>
                  <a:pt x="295" y="1514"/>
                  <a:pt x="212" y="1564"/>
                </a:cubicBezTo>
                <a:cubicBezTo>
                  <a:pt x="43" y="1691"/>
                  <a:pt x="1" y="1987"/>
                  <a:pt x="128" y="2156"/>
                </a:cubicBezTo>
                <a:lnTo>
                  <a:pt x="2536" y="5409"/>
                </a:lnTo>
                <a:cubicBezTo>
                  <a:pt x="2578" y="5451"/>
                  <a:pt x="2620" y="5493"/>
                  <a:pt x="2662" y="5493"/>
                </a:cubicBezTo>
                <a:lnTo>
                  <a:pt x="2747" y="18717"/>
                </a:lnTo>
                <a:cubicBezTo>
                  <a:pt x="2747" y="18928"/>
                  <a:pt x="2916" y="19139"/>
                  <a:pt x="3127" y="19139"/>
                </a:cubicBezTo>
                <a:cubicBezTo>
                  <a:pt x="3381" y="19139"/>
                  <a:pt x="3550" y="18928"/>
                  <a:pt x="3550" y="18717"/>
                </a:cubicBezTo>
                <a:lnTo>
                  <a:pt x="3507" y="8704"/>
                </a:lnTo>
                <a:lnTo>
                  <a:pt x="6127" y="5535"/>
                </a:lnTo>
                <a:cubicBezTo>
                  <a:pt x="6406" y="5225"/>
                  <a:pt x="6139" y="4869"/>
                  <a:pt x="5843" y="4869"/>
                </a:cubicBezTo>
                <a:cubicBezTo>
                  <a:pt x="5736" y="4869"/>
                  <a:pt x="5625" y="4916"/>
                  <a:pt x="5535" y="5028"/>
                </a:cubicBezTo>
                <a:lnTo>
                  <a:pt x="3507" y="7394"/>
                </a:lnTo>
                <a:lnTo>
                  <a:pt x="3507" y="423"/>
                </a:lnTo>
                <a:cubicBezTo>
                  <a:pt x="3507" y="170"/>
                  <a:pt x="3296" y="1"/>
                  <a:pt x="308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2"/>
          <p:cNvSpPr txBox="1"/>
          <p:nvPr/>
        </p:nvSpPr>
        <p:spPr>
          <a:xfrm>
            <a:off x="8804850" y="376925"/>
            <a:ext cx="305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2" name="Google Shape;132;p12"/>
          <p:cNvSpPr txBox="1"/>
          <p:nvPr/>
        </p:nvSpPr>
        <p:spPr>
          <a:xfrm>
            <a:off x="231300" y="2981300"/>
            <a:ext cx="2768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GROUP 2</a:t>
            </a:r>
            <a:endParaRPr b="1" sz="17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EB Garamond"/>
                <a:ea typeface="EB Garamond"/>
                <a:cs typeface="EB Garamond"/>
                <a:sym typeface="EB Garamond"/>
              </a:rPr>
              <a:t>Team Members:</a:t>
            </a:r>
            <a:endParaRPr b="1" sz="17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EB Garamond"/>
                <a:ea typeface="EB Garamond"/>
                <a:cs typeface="EB Garamond"/>
                <a:sym typeface="EB Garamond"/>
              </a:rPr>
              <a:t>Saumya Sinha</a:t>
            </a:r>
            <a:endParaRPr sz="15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EB Garamond"/>
                <a:ea typeface="EB Garamond"/>
                <a:cs typeface="EB Garamond"/>
                <a:sym typeface="EB Garamond"/>
              </a:rPr>
              <a:t>Mythri Muchamari</a:t>
            </a:r>
            <a:endParaRPr sz="15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EB Garamond"/>
                <a:ea typeface="EB Garamond"/>
                <a:cs typeface="EB Garamond"/>
                <a:sym typeface="EB Garamond"/>
              </a:rPr>
              <a:t>Vansh Sharma</a:t>
            </a:r>
            <a:endParaRPr sz="15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EB Garamond"/>
                <a:ea typeface="EB Garamond"/>
                <a:cs typeface="EB Garamond"/>
                <a:sym typeface="EB Garamond"/>
              </a:rPr>
              <a:t>Shashidhar Reddy Repala</a:t>
            </a:r>
            <a:endParaRPr sz="15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EB Garamond"/>
                <a:ea typeface="EB Garamond"/>
                <a:cs typeface="EB Garamond"/>
                <a:sym typeface="EB Garamond"/>
              </a:rPr>
              <a:t>Sally Wei</a:t>
            </a:r>
            <a:endParaRPr sz="15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3" name="Google Shape;133;p12"/>
          <p:cNvSpPr txBox="1"/>
          <p:nvPr/>
        </p:nvSpPr>
        <p:spPr>
          <a:xfrm>
            <a:off x="5979000" y="376925"/>
            <a:ext cx="404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</a:t>
            </a:r>
            <a:endParaRPr/>
          </a:p>
        </p:txBody>
      </p:sp>
      <p:pic>
        <p:nvPicPr>
          <p:cNvPr id="199" name="Google Shape;1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900" y="1197400"/>
            <a:ext cx="154305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7350" y="1186500"/>
            <a:ext cx="579120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 Data preparation</a:t>
            </a:r>
            <a:endParaRPr/>
          </a:p>
        </p:txBody>
      </p:sp>
      <p:sp>
        <p:nvSpPr>
          <p:cNvPr id="206" name="Google Shape;206;p22"/>
          <p:cNvSpPr txBox="1"/>
          <p:nvPr/>
        </p:nvSpPr>
        <p:spPr>
          <a:xfrm>
            <a:off x="790975" y="1492925"/>
            <a:ext cx="6276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Steps for merging the datasets: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Converted  </a:t>
            </a:r>
            <a:r>
              <a:rPr lang="en">
                <a:solidFill>
                  <a:srgbClr val="323232"/>
                </a:solidFill>
                <a:highlight>
                  <a:schemeClr val="lt1"/>
                </a:highlight>
                <a:latin typeface="EB Garamond SemiBold"/>
                <a:ea typeface="EB Garamond SemiBold"/>
                <a:cs typeface="EB Garamond SemiBold"/>
                <a:sym typeface="EB Garamond SemiBold"/>
              </a:rPr>
              <a:t>time series data to pandas.Timestamp in both the datasets</a:t>
            </a:r>
            <a:endParaRPr>
              <a:solidFill>
                <a:srgbClr val="323232"/>
              </a:solidFill>
              <a:highlight>
                <a:srgbClr val="FFFFFF"/>
              </a:highlight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rgbClr val="323232"/>
                </a:solidFill>
                <a:highlight>
                  <a:srgbClr val="FFFFFF"/>
                </a:highlight>
                <a:latin typeface="EB Garamond SemiBold"/>
                <a:ea typeface="EB Garamond SemiBold"/>
                <a:cs typeface="EB Garamond SemiBold"/>
                <a:sym typeface="EB Garamond SemiBold"/>
              </a:rPr>
              <a:t>Extracted “Month’ and “Date” from Timestamp and made “Month” and “Date” columns in both datasets.</a:t>
            </a:r>
            <a:endParaRPr>
              <a:solidFill>
                <a:srgbClr val="323232"/>
              </a:solidFill>
              <a:highlight>
                <a:srgbClr val="FFFFFF"/>
              </a:highlight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rgbClr val="323232"/>
                </a:solidFill>
                <a:highlight>
                  <a:srgbClr val="FFFFFF"/>
                </a:highlight>
                <a:latin typeface="EB Garamond SemiBold"/>
                <a:ea typeface="EB Garamond SemiBold"/>
                <a:cs typeface="EB Garamond SemiBold"/>
                <a:sym typeface="EB Garamond SemiBold"/>
              </a:rPr>
              <a:t>Since mortgage rate was  changing in a month so  took average and grouped them according to month and year</a:t>
            </a:r>
            <a:endParaRPr>
              <a:solidFill>
                <a:srgbClr val="323232"/>
              </a:solidFill>
              <a:highlight>
                <a:srgbClr val="FFFFFF"/>
              </a:highlight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rgbClr val="323232"/>
                </a:solidFill>
                <a:highlight>
                  <a:srgbClr val="FFFFFF"/>
                </a:highlight>
                <a:latin typeface="EB Garamond SemiBold"/>
                <a:ea typeface="EB Garamond SemiBold"/>
                <a:cs typeface="EB Garamond SemiBold"/>
                <a:sym typeface="EB Garamond SemiBold"/>
              </a:rPr>
              <a:t>Combined both datasets using LEFT JOIN on “Month</a:t>
            </a:r>
            <a:r>
              <a:rPr lang="en" sz="1150">
                <a:solidFill>
                  <a:srgbClr val="323232"/>
                </a:solidFill>
                <a:highlight>
                  <a:srgbClr val="FFFFFF"/>
                </a:highlight>
                <a:latin typeface="EB Garamond SemiBold"/>
                <a:ea typeface="EB Garamond SemiBold"/>
                <a:cs typeface="EB Garamond SemiBold"/>
                <a:sym typeface="EB Garamond SemiBold"/>
              </a:rPr>
              <a:t>” and “Year”</a:t>
            </a:r>
            <a:endParaRPr sz="1150">
              <a:solidFill>
                <a:srgbClr val="323232"/>
              </a:solidFill>
              <a:highlight>
                <a:srgbClr val="FFFFFF"/>
              </a:highlight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212" name="Google Shape;212;p23"/>
          <p:cNvSpPr txBox="1"/>
          <p:nvPr/>
        </p:nvSpPr>
        <p:spPr>
          <a:xfrm>
            <a:off x="1047500" y="1504100"/>
            <a:ext cx="77355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Filtered out derived columns from the housing dataset to arrive at only the features we are interested in.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Modified features to represent them with appropriate 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data types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Performed imputation for the features with missing values using mean and mode for continuous and categorical fields respectively.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Eliminated/checked for redundant data in the dataset.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Performed one-hot encoding to encode the categorical features using dummy feature columns.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pic>
        <p:nvPicPr>
          <p:cNvPr id="218" name="Google Shape;2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00" y="1750525"/>
            <a:ext cx="8839197" cy="295115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4"/>
          <p:cNvSpPr txBox="1"/>
          <p:nvPr/>
        </p:nvSpPr>
        <p:spPr>
          <a:xfrm>
            <a:off x="201450" y="1114650"/>
            <a:ext cx="77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Data set, after selecting the columns of 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interest.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</a:t>
            </a:r>
            <a:endParaRPr/>
          </a:p>
        </p:txBody>
      </p:sp>
      <p:pic>
        <p:nvPicPr>
          <p:cNvPr id="225" name="Google Shape;2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6500"/>
            <a:ext cx="5823726" cy="378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5"/>
          <p:cNvSpPr txBox="1"/>
          <p:nvPr/>
        </p:nvSpPr>
        <p:spPr>
          <a:xfrm>
            <a:off x="6567025" y="1839850"/>
            <a:ext cx="2296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Imputing the Null Values with its central 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tendency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 of the feature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</a:t>
            </a:r>
            <a:endParaRPr/>
          </a:p>
        </p:txBody>
      </p:sp>
      <p:pic>
        <p:nvPicPr>
          <p:cNvPr id="232" name="Google Shape;232;p26"/>
          <p:cNvPicPr preferRelativeResize="0"/>
          <p:nvPr/>
        </p:nvPicPr>
        <p:blipFill rotWithShape="1">
          <a:blip r:embed="rId3">
            <a:alphaModFix/>
          </a:blip>
          <a:srcRect b="17864" l="0" r="0" t="0"/>
          <a:stretch/>
        </p:blipFill>
        <p:spPr>
          <a:xfrm>
            <a:off x="5646900" y="1434300"/>
            <a:ext cx="2943225" cy="337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6"/>
          <p:cNvSpPr txBox="1"/>
          <p:nvPr/>
        </p:nvSpPr>
        <p:spPr>
          <a:xfrm>
            <a:off x="3719950" y="1147500"/>
            <a:ext cx="396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Results, after performing imputation.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34" name="Google Shape;23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100" y="1241500"/>
            <a:ext cx="3035825" cy="3902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</a:t>
            </a:r>
            <a:endParaRPr/>
          </a:p>
        </p:txBody>
      </p:sp>
      <p:pic>
        <p:nvPicPr>
          <p:cNvPr id="240" name="Google Shape;2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6500"/>
            <a:ext cx="6683527" cy="380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7"/>
          <p:cNvSpPr txBox="1"/>
          <p:nvPr/>
        </p:nvSpPr>
        <p:spPr>
          <a:xfrm>
            <a:off x="7090775" y="1678700"/>
            <a:ext cx="208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Converting strings from upper case to lower case.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</a:t>
            </a:r>
            <a:endParaRPr/>
          </a:p>
        </p:txBody>
      </p:sp>
      <p:pic>
        <p:nvPicPr>
          <p:cNvPr id="247" name="Google Shape;2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975" y="2516025"/>
            <a:ext cx="645795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8"/>
          <p:cNvSpPr txBox="1"/>
          <p:nvPr/>
        </p:nvSpPr>
        <p:spPr>
          <a:xfrm>
            <a:off x="349175" y="1490675"/>
            <a:ext cx="77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Checking for the duplicates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254" name="Google Shape;254;p29"/>
          <p:cNvSpPr txBox="1"/>
          <p:nvPr/>
        </p:nvSpPr>
        <p:spPr>
          <a:xfrm>
            <a:off x="4995800" y="1906975"/>
            <a:ext cx="773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Performing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 encoding method to convert the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categorical values to numericals.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55" name="Google Shape;2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23" y="1139025"/>
            <a:ext cx="4550540" cy="40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</a:t>
            </a:r>
            <a:endParaRPr/>
          </a:p>
        </p:txBody>
      </p:sp>
      <p:pic>
        <p:nvPicPr>
          <p:cNvPr id="261" name="Google Shape;2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6500"/>
            <a:ext cx="6685449" cy="380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0"/>
          <p:cNvSpPr txBox="1"/>
          <p:nvPr/>
        </p:nvSpPr>
        <p:spPr>
          <a:xfrm>
            <a:off x="7601100" y="1504100"/>
            <a:ext cx="1571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Cleaning the 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redundant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 text 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fields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/>
          <p:nvPr>
            <p:ph type="ctrTitle"/>
          </p:nvPr>
        </p:nvSpPr>
        <p:spPr>
          <a:xfrm>
            <a:off x="790975" y="173000"/>
            <a:ext cx="5012400" cy="86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39" name="Google Shape;139;p13"/>
          <p:cNvSpPr txBox="1"/>
          <p:nvPr/>
        </p:nvSpPr>
        <p:spPr>
          <a:xfrm>
            <a:off x="565100" y="1034000"/>
            <a:ext cx="5628000" cy="41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85" u="sng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Problem Statement:</a:t>
            </a:r>
            <a:r>
              <a:rPr lang="en" sz="1535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n" sz="1300" u="sng">
                <a:solidFill>
                  <a:schemeClr val="dk1"/>
                </a:solidFill>
                <a:highlight>
                  <a:srgbClr val="FFFFFF"/>
                </a:highlight>
              </a:rPr>
              <a:t>Housing quality from Investment Perspective</a:t>
            </a:r>
            <a:endParaRPr sz="1300" u="sng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4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45">
                <a:solidFill>
                  <a:schemeClr val="dk1"/>
                </a:solidFill>
              </a:rPr>
              <a:t>California is on the path to becoming the 4th largest economy in the world, with millions of new residents moving in every year. With new residents moving in there comes a huge demand for housing. California is ranked #2 in states with the highest average home price, according to Forbes.</a:t>
            </a:r>
            <a:endParaRPr sz="1045">
              <a:solidFill>
                <a:schemeClr val="dk1"/>
              </a:solidFill>
            </a:endParaRPr>
          </a:p>
          <a:p>
            <a:pPr indent="-2949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5"/>
              <a:buFont typeface="Arial"/>
              <a:buChar char="●"/>
            </a:pPr>
            <a:r>
              <a:rPr lang="en" sz="1045">
                <a:solidFill>
                  <a:schemeClr val="dk1"/>
                </a:solidFill>
              </a:rPr>
              <a:t>In this project, we will be building machine learning models to predict how often a house is successfully sold out after it’s been listed and also predict the price of the house depending on quality level provided or predicted from the previous model.</a:t>
            </a:r>
            <a:endParaRPr sz="1045">
              <a:solidFill>
                <a:schemeClr val="dk1"/>
              </a:solidFill>
            </a:endParaRPr>
          </a:p>
          <a:p>
            <a:pPr indent="-2949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5"/>
              <a:buFont typeface="Arial"/>
              <a:buChar char="●"/>
            </a:pPr>
            <a:r>
              <a:rPr lang="en" sz="1045">
                <a:solidFill>
                  <a:schemeClr val="dk1"/>
                </a:solidFill>
              </a:rPr>
              <a:t>We will be taking mortgage rate into account for the predictions.</a:t>
            </a:r>
            <a:endParaRPr sz="1045">
              <a:solidFill>
                <a:schemeClr val="dk1"/>
              </a:solidFill>
            </a:endParaRPr>
          </a:p>
          <a:p>
            <a:pPr indent="-2949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5"/>
              <a:buFont typeface="Arial"/>
              <a:buChar char="●"/>
            </a:pPr>
            <a:r>
              <a:rPr lang="en" sz="1045">
                <a:solidFill>
                  <a:schemeClr val="dk1"/>
                </a:solidFill>
              </a:rPr>
              <a:t>Following an increase in mortgage rates, demand for buying a house decreases and inversely the amount being sold increases, which also leads to a drop in housing price. Our goal is to find out if this holds true.</a:t>
            </a:r>
            <a:endParaRPr sz="104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17" u="sng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Data Source:</a:t>
            </a:r>
            <a:r>
              <a:rPr b="1" lang="en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r>
              <a:rPr b="1" lang="en" sz="1183" u="sng">
                <a:solidFill>
                  <a:srgbClr val="3D4594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Redfin</a:t>
            </a:r>
            <a:r>
              <a:rPr lang="en" sz="1183">
                <a:solidFill>
                  <a:schemeClr val="dk1"/>
                </a:solidFill>
                <a:highlight>
                  <a:srgbClr val="FFFFFF"/>
                </a:highlight>
              </a:rPr>
              <a:t>/Kaggle,</a:t>
            </a:r>
            <a:r>
              <a:rPr b="1" lang="en" sz="1183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1183" u="sng">
                <a:solidFill>
                  <a:srgbClr val="3D4594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FRED Economic Data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17" u="sng">
                <a:solidFill>
                  <a:srgbClr val="AF7B5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Expected Output:</a:t>
            </a:r>
            <a:r>
              <a:rPr lang="en" sz="1517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Level (High, Medium, Low)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6262150" y="1034000"/>
            <a:ext cx="2698800" cy="3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DATA FIELDS</a:t>
            </a:r>
            <a:endParaRPr b="1" sz="13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property_type,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median_sale_price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median_list_price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median_ppsf                    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median_list_ppsf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homes_sold 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pending_sales 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new_listings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inventory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months_of_supply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median_dom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avg_sale_to</a:t>
            </a: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sold_above_list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price_drops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off_market_in_two_weeks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parent_metro_region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rent_metro_region_metro_code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MORTGAGE30US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>
            <p:ph type="ctrTitle"/>
          </p:nvPr>
        </p:nvSpPr>
        <p:spPr>
          <a:xfrm>
            <a:off x="864625" y="7309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</a:t>
            </a:r>
            <a:r>
              <a:rPr lang="en"/>
              <a:t> Data Analysis</a:t>
            </a:r>
            <a:endParaRPr/>
          </a:p>
        </p:txBody>
      </p:sp>
      <p:sp>
        <p:nvSpPr>
          <p:cNvPr id="268" name="Google Shape;268;p31"/>
          <p:cNvSpPr txBox="1"/>
          <p:nvPr/>
        </p:nvSpPr>
        <p:spPr>
          <a:xfrm>
            <a:off x="449775" y="1118650"/>
            <a:ext cx="8694300" cy="15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Changed categorical feature into numerical feature(Property Type) </a:t>
            </a:r>
            <a:endParaRPr sz="16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Checked and removed outliers</a:t>
            </a:r>
            <a:endParaRPr sz="16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69" name="Google Shape;2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625" y="1937775"/>
            <a:ext cx="3460075" cy="281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1552" y="1937775"/>
            <a:ext cx="3527350" cy="28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1"/>
          <p:cNvSpPr txBox="1"/>
          <p:nvPr/>
        </p:nvSpPr>
        <p:spPr>
          <a:xfrm>
            <a:off x="1147975" y="4843650"/>
            <a:ext cx="295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Calibri"/>
                <a:ea typeface="Calibri"/>
                <a:cs typeface="Calibri"/>
                <a:sym typeface="Calibri"/>
              </a:rPr>
              <a:t>With Outliers</a:t>
            </a:r>
            <a:endParaRPr i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1"/>
          <p:cNvSpPr txBox="1"/>
          <p:nvPr/>
        </p:nvSpPr>
        <p:spPr>
          <a:xfrm>
            <a:off x="5074850" y="4750075"/>
            <a:ext cx="275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Calibri"/>
                <a:ea typeface="Calibri"/>
                <a:cs typeface="Calibri"/>
                <a:sym typeface="Calibri"/>
              </a:rPr>
              <a:t>Without Outliers</a:t>
            </a:r>
            <a:endParaRPr i="1"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</a:t>
            </a:r>
            <a:r>
              <a:rPr lang="en"/>
              <a:t>rrelation matrix and Data Distribution</a:t>
            </a:r>
            <a:endParaRPr/>
          </a:p>
        </p:txBody>
      </p:sp>
      <p:pic>
        <p:nvPicPr>
          <p:cNvPr id="278" name="Google Shape;2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150" y="1708275"/>
            <a:ext cx="3672576" cy="294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3225" y="1973525"/>
            <a:ext cx="3672576" cy="2862474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2"/>
          <p:cNvSpPr txBox="1"/>
          <p:nvPr/>
        </p:nvSpPr>
        <p:spPr>
          <a:xfrm>
            <a:off x="761150" y="1176325"/>
            <a:ext cx="80037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 matrix heatmap for all the features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distribution visualization after removing outliers.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81" name="Google Shape;281;p32"/>
          <p:cNvSpPr txBox="1"/>
          <p:nvPr/>
        </p:nvSpPr>
        <p:spPr>
          <a:xfrm>
            <a:off x="761150" y="473985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 Matrix</a:t>
            </a:r>
            <a:endParaRPr i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2"/>
          <p:cNvSpPr txBox="1"/>
          <p:nvPr/>
        </p:nvSpPr>
        <p:spPr>
          <a:xfrm>
            <a:off x="4972975" y="482040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Distribution after removing outliers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88" name="Google Shape;288;p33"/>
          <p:cNvSpPr txBox="1"/>
          <p:nvPr/>
        </p:nvSpPr>
        <p:spPr>
          <a:xfrm>
            <a:off x="790975" y="1591000"/>
            <a:ext cx="6276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Building the Models.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Evaluation and cross validation of each models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Deployment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Final Report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89" name="Google Shape;289;p33"/>
          <p:cNvSpPr txBox="1"/>
          <p:nvPr/>
        </p:nvSpPr>
        <p:spPr>
          <a:xfrm>
            <a:off x="1235675" y="1750550"/>
            <a:ext cx="59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/>
        </p:nvSpPr>
        <p:spPr>
          <a:xfrm>
            <a:off x="1764125" y="2110050"/>
            <a:ext cx="6908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Times New Roman"/>
                <a:ea typeface="Times New Roman"/>
                <a:cs typeface="Times New Roman"/>
                <a:sym typeface="Times New Roman"/>
              </a:rPr>
              <a:t>        Thank You!!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Times New Roman"/>
                <a:ea typeface="Times New Roman"/>
                <a:cs typeface="Times New Roman"/>
                <a:sym typeface="Times New Roman"/>
              </a:rPr>
              <a:t>     Any Questions?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otivation</a:t>
            </a:r>
            <a:endParaRPr/>
          </a:p>
        </p:txBody>
      </p:sp>
      <p:sp>
        <p:nvSpPr>
          <p:cNvPr id="146" name="Google Shape;146;p14"/>
          <p:cNvSpPr txBox="1"/>
          <p:nvPr/>
        </p:nvSpPr>
        <p:spPr>
          <a:xfrm flipH="1">
            <a:off x="1660225" y="1141725"/>
            <a:ext cx="7219800" cy="3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Selling or buying a house  has always been a challenging task for people. It’s a huge financial and emotional investment which creates a lot of stress and anxiety.</a:t>
            </a:r>
            <a:endParaRPr sz="17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EB Garamond"/>
              <a:buChar char="●"/>
            </a:pPr>
            <a:r>
              <a:rPr lang="en" sz="17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In a high inflation situation like today’s, it is difficult to buy a house due to high mortgage rates, and makes it equally difficult for a seller to sell their property.</a:t>
            </a:r>
            <a:endParaRPr sz="17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EB Garamond"/>
              <a:buChar char="●"/>
            </a:pPr>
            <a:r>
              <a:rPr lang="en" sz="17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There is always the risk of getting duped by real estate agent or third party seller.</a:t>
            </a:r>
            <a:endParaRPr sz="17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EB Garamond"/>
              <a:buChar char="●"/>
            </a:pPr>
            <a:r>
              <a:rPr lang="en" sz="17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When making investments in a housing market with inflated prices, it becomes difficult to make judgment on a price, especially in California.</a:t>
            </a:r>
            <a:endParaRPr sz="17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EB Garamond"/>
              <a:buChar char="●"/>
            </a:pPr>
            <a:r>
              <a:rPr lang="en" sz="17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Hence, we need to know more about the state of the market by estimating how often a house is sold after it’s listed depending on its final price, price per square feet (PPSF), locality, mortgage rate, and many other features .</a:t>
            </a:r>
            <a:endParaRPr sz="17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147" name="Google Shape;147;p14"/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</p:grpSpPr>
        <p:sp>
          <p:nvSpPr>
            <p:cNvPr id="148" name="Google Shape;148;p14"/>
            <p:cNvSpPr/>
            <p:nvPr/>
          </p:nvSpPr>
          <p:spPr>
            <a:xfrm>
              <a:off x="2449930" y="2556776"/>
              <a:ext cx="1339065" cy="2243750"/>
            </a:xfrm>
            <a:custGeom>
              <a:rect b="b" l="l" r="r" t="t"/>
              <a:pathLst>
                <a:path extrusionOk="0" h="105106" w="62727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2876464" y="3265233"/>
              <a:ext cx="475943" cy="2300727"/>
            </a:xfrm>
            <a:custGeom>
              <a:rect b="b" l="l" r="r" t="t"/>
              <a:pathLst>
                <a:path extrusionOk="0" h="107775" w="22295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" name="Google Shape;150;p14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</p:grpSpPr>
        <p:sp>
          <p:nvSpPr>
            <p:cNvPr id="151" name="Google Shape;151;p14"/>
            <p:cNvSpPr/>
            <p:nvPr/>
          </p:nvSpPr>
          <p:spPr>
            <a:xfrm>
              <a:off x="1231043" y="3326737"/>
              <a:ext cx="1851853" cy="1904112"/>
            </a:xfrm>
            <a:custGeom>
              <a:rect b="b" l="l" r="r" t="t"/>
              <a:pathLst>
                <a:path extrusionOk="0" h="89196" w="86748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1899813" y="3980288"/>
              <a:ext cx="541266" cy="1804013"/>
            </a:xfrm>
            <a:custGeom>
              <a:rect b="b" l="l" r="r" t="t"/>
              <a:pathLst>
                <a:path extrusionOk="0" h="84507" w="25355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pic>
        <p:nvPicPr>
          <p:cNvPr id="158" name="Google Shape;15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550" y="1149250"/>
            <a:ext cx="5114973" cy="380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Dataset</a:t>
            </a:r>
            <a:endParaRPr/>
          </a:p>
        </p:txBody>
      </p:sp>
      <p:sp>
        <p:nvSpPr>
          <p:cNvPr id="164" name="Google Shape;164;p16"/>
          <p:cNvSpPr txBox="1"/>
          <p:nvPr/>
        </p:nvSpPr>
        <p:spPr>
          <a:xfrm>
            <a:off x="790975" y="1428750"/>
            <a:ext cx="715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California home prices data are taken from the Redfin data center by web scraping. It includes California home prices in every county from 2012-2022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65" name="Google Shape;16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975" y="2174950"/>
            <a:ext cx="7659858" cy="279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Dataset</a:t>
            </a:r>
            <a:endParaRPr/>
          </a:p>
        </p:txBody>
      </p:sp>
      <p:sp>
        <p:nvSpPr>
          <p:cNvPr id="171" name="Google Shape;171;p17"/>
          <p:cNvSpPr txBox="1"/>
          <p:nvPr/>
        </p:nvSpPr>
        <p:spPr>
          <a:xfrm>
            <a:off x="828200" y="1460225"/>
            <a:ext cx="62769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Mortgage data is taken from fred.stlouisfed.org. It contains the average 30-year fixed mortgage rate 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across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 the United States from 2012-2022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72" name="Google Shape;17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0550" y="2162825"/>
            <a:ext cx="2320543" cy="276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Dataset</a:t>
            </a:r>
            <a:endParaRPr/>
          </a:p>
        </p:txBody>
      </p:sp>
      <p:pic>
        <p:nvPicPr>
          <p:cNvPr id="178" name="Google Shape;17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000" y="1339050"/>
            <a:ext cx="116205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6450" y="1186500"/>
            <a:ext cx="6514218" cy="380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Dataset</a:t>
            </a:r>
            <a:endParaRPr/>
          </a:p>
        </p:txBody>
      </p:sp>
      <p:pic>
        <p:nvPicPr>
          <p:cNvPr id="185" name="Google Shape;1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950" y="1339050"/>
            <a:ext cx="116205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0350" y="1888675"/>
            <a:ext cx="359092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192" name="Google Shape;192;p20"/>
          <p:cNvSpPr txBox="1"/>
          <p:nvPr/>
        </p:nvSpPr>
        <p:spPr>
          <a:xfrm>
            <a:off x="790975" y="1492925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We combined our two datasets using pandas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93" name="Google Shape;1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45525"/>
            <a:ext cx="8839200" cy="2839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