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sldIdLst>
    <p:sldId id="530" r:id="rId5"/>
    <p:sldId id="531" r:id="rId6"/>
    <p:sldId id="568" r:id="rId7"/>
    <p:sldId id="573" r:id="rId8"/>
    <p:sldId id="558" r:id="rId9"/>
    <p:sldId id="565" r:id="rId10"/>
    <p:sldId id="552" r:id="rId11"/>
    <p:sldId id="562" r:id="rId12"/>
    <p:sldId id="538" r:id="rId13"/>
    <p:sldId id="566" r:id="rId14"/>
    <p:sldId id="567" r:id="rId15"/>
    <p:sldId id="548" r:id="rId16"/>
    <p:sldId id="572" r:id="rId17"/>
    <p:sldId id="574" r:id="rId18"/>
    <p:sldId id="5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4422"/>
  </p:normalViewPr>
  <p:slideViewPr>
    <p:cSldViewPr snapToGrid="0">
      <p:cViewPr varScale="1">
        <p:scale>
          <a:sx n="86" d="100"/>
          <a:sy n="86" d="100"/>
        </p:scale>
        <p:origin x="71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5/19/2024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932155" y="958788"/>
            <a:ext cx="9611232" cy="2470212"/>
          </a:xfrm>
        </p:spPr>
        <p:txBody>
          <a:bodyPr/>
          <a:lstStyle/>
          <a:p>
            <a:r>
              <a:rPr lang="en-US" sz="2800" b="1" dirty="0">
                <a:effectLst/>
                <a:latin typeface="Times New Roman" panose="02020603050405020304" pitchFamily="18" charset="0"/>
                <a:ea typeface="Times New Roman" panose="02020603050405020304" pitchFamily="18" charset="0"/>
              </a:rPr>
              <a:t>Improving</a:t>
            </a:r>
            <a:r>
              <a:rPr lang="en-US" sz="2800" b="1" spc="-7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Spectral</a:t>
            </a:r>
            <a:r>
              <a:rPr lang="en-US" sz="2800" b="1" spc="-65"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Clustering</a:t>
            </a:r>
            <a:r>
              <a:rPr lang="en-US" sz="2800" b="1" spc="-60" dirty="0">
                <a:effectLst/>
                <a:latin typeface="Times New Roman" panose="02020603050405020304" pitchFamily="18" charset="0"/>
                <a:ea typeface="Times New Roman" panose="02020603050405020304" pitchFamily="18" charset="0"/>
              </a:rPr>
              <a:t> </a:t>
            </a:r>
            <a:r>
              <a:rPr lang="en-US" sz="2800" b="1" dirty="0">
                <a:effectLst/>
                <a:latin typeface="Times New Roman" panose="02020603050405020304" pitchFamily="18" charset="0"/>
                <a:ea typeface="Times New Roman" panose="02020603050405020304" pitchFamily="18" charset="0"/>
              </a:rPr>
              <a:t>Scalability Through Intelligent Sampling Methods</a:t>
            </a:r>
            <a:endParaRPr lang="en-US" sz="2800" dirty="0">
              <a:latin typeface="Aptos Display" panose="020B0004020202020204" pitchFamily="34" charset="0"/>
            </a:endParaRP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p:txBody>
          <a:bodyPr/>
          <a:lstStyle/>
          <a:p>
            <a:r>
              <a:rPr lang="en-US" dirty="0"/>
              <a:t>Saumya Thakor (20BCP103)</a:t>
            </a:r>
          </a:p>
          <a:p>
            <a:r>
              <a:rPr lang="en-US" dirty="0"/>
              <a:t>Bhumika Rupchandani (20BCP247)</a:t>
            </a:r>
          </a:p>
          <a:p>
            <a:endParaRPr lang="en-US" dirty="0"/>
          </a:p>
          <a:p>
            <a:endParaRPr lang="en-US" dirty="0"/>
          </a:p>
        </p:txBody>
      </p:sp>
      <p:sp>
        <p:nvSpPr>
          <p:cNvPr id="5" name="TextBox 4">
            <a:extLst>
              <a:ext uri="{FF2B5EF4-FFF2-40B4-BE49-F238E27FC236}">
                <a16:creationId xmlns:a16="http://schemas.microsoft.com/office/drawing/2014/main" id="{71733CAC-B8B7-3AE3-1564-B26DDF51C5A1}"/>
              </a:ext>
            </a:extLst>
          </p:cNvPr>
          <p:cNvSpPr txBox="1"/>
          <p:nvPr/>
        </p:nvSpPr>
        <p:spPr>
          <a:xfrm>
            <a:off x="3031724" y="3246553"/>
            <a:ext cx="6116714" cy="369332"/>
          </a:xfrm>
          <a:prstGeom prst="rect">
            <a:avLst/>
          </a:prstGeom>
          <a:noFill/>
        </p:spPr>
        <p:txBody>
          <a:bodyPr wrap="square">
            <a:spAutoFit/>
          </a:bodyPr>
          <a:lstStyle/>
          <a:p>
            <a:endParaRPr lang="en-IN" dirty="0"/>
          </a:p>
        </p:txBody>
      </p:sp>
      <p:pic>
        <p:nvPicPr>
          <p:cNvPr id="9" name="Picture 8">
            <a:extLst>
              <a:ext uri="{FF2B5EF4-FFF2-40B4-BE49-F238E27FC236}">
                <a16:creationId xmlns:a16="http://schemas.microsoft.com/office/drawing/2014/main" id="{E883A638-8E4F-89CE-301E-123F74F5BC49}"/>
              </a:ext>
            </a:extLst>
          </p:cNvPr>
          <p:cNvPicPr>
            <a:picLocks noChangeAspect="1"/>
          </p:cNvPicPr>
          <p:nvPr/>
        </p:nvPicPr>
        <p:blipFill>
          <a:blip r:embed="rId2"/>
          <a:stretch>
            <a:fillRect/>
          </a:stretch>
        </p:blipFill>
        <p:spPr>
          <a:xfrm>
            <a:off x="219716" y="297524"/>
            <a:ext cx="1715616" cy="1744210"/>
          </a:xfrm>
          <a:prstGeom prst="rect">
            <a:avLst/>
          </a:prstGeom>
        </p:spPr>
      </p:pic>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60"/>
            <a:ext cx="8878824" cy="713232"/>
          </a:xfrm>
        </p:spPr>
        <p:txBody>
          <a:bodyPr/>
          <a:lstStyle/>
          <a:p>
            <a:r>
              <a:rPr lang="en-IN" b="0" dirty="0">
                <a:solidFill>
                  <a:srgbClr val="ECECEC"/>
                </a:solidFill>
                <a:latin typeface="Söhne"/>
              </a:rPr>
              <a:t>Results</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10</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51560" y="-1088136"/>
            <a:ext cx="256033" cy="1150280"/>
          </a:xfrm>
        </p:spPr>
        <p:txBody>
          <a:bodyPr/>
          <a:lstStyle/>
          <a:p>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88136" y="1645920"/>
            <a:ext cx="6318504" cy="4453128"/>
          </a:xfrm>
        </p:spPr>
        <p:txBody>
          <a:bodyPr/>
          <a:lstStyle/>
          <a:p>
            <a:pPr marL="285750" indent="-285750" algn="just">
              <a:buFont typeface="Wingdings" panose="05000000000000000000" pitchFamily="2" charset="2"/>
              <a:buChar char="Ø"/>
            </a:pPr>
            <a:r>
              <a:rPr lang="en-IN" sz="1800" dirty="0"/>
              <a:t>The proposed ensemble method was evaluated using real-world datasets to assess its effectiveness in improving the scalability and quality of spectral clustering. The results demonstrate significant improvements in both clustering quality metrics and scalability.</a:t>
            </a:r>
          </a:p>
          <a:p>
            <a:pPr marL="285750" indent="-285750" algn="just">
              <a:buFont typeface="Wingdings" panose="05000000000000000000" pitchFamily="2" charset="2"/>
              <a:buChar char="Ø"/>
            </a:pPr>
            <a:r>
              <a:rPr lang="en-IN" sz="1800" dirty="0"/>
              <a:t>The results validate the effectiveness of the proposed ensemble approach in addressing the scalability issues of traditional spectral clustering methods. By combining cluster-based and density-based sampling techniques, the ensemble method enhances both the quality and efficiency of clustering, making it a valuable tool for modern data analytics.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flipH="1" flipV="1">
            <a:off x="12455370" y="-177553"/>
            <a:ext cx="923277" cy="754602"/>
          </a:xfrm>
        </p:spPr>
        <p:txBody>
          <a:bodyPr/>
          <a:lstStyle/>
          <a:p>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endParaRPr lang="en-US" dirty="0"/>
          </a:p>
        </p:txBody>
      </p:sp>
      <p:pic>
        <p:nvPicPr>
          <p:cNvPr id="10" name="Content Placeholder 9">
            <a:extLst>
              <a:ext uri="{FF2B5EF4-FFF2-40B4-BE49-F238E27FC236}">
                <a16:creationId xmlns:a16="http://schemas.microsoft.com/office/drawing/2014/main" id="{D19A4DAC-A33A-971E-8385-DEFCFDFD06D9}"/>
              </a:ext>
            </a:extLst>
          </p:cNvPr>
          <p:cNvPicPr>
            <a:picLocks noGrp="1" noChangeAspect="1"/>
          </p:cNvPicPr>
          <p:nvPr>
            <p:ph sz="quarter" idx="4"/>
          </p:nvPr>
        </p:nvPicPr>
        <p:blipFill>
          <a:blip r:embed="rId2"/>
          <a:stretch>
            <a:fillRect/>
          </a:stretch>
        </p:blipFill>
        <p:spPr>
          <a:xfrm>
            <a:off x="7601014" y="1877894"/>
            <a:ext cx="4590986" cy="2565863"/>
          </a:xfrm>
        </p:spPr>
      </p:pic>
    </p:spTree>
    <p:extLst>
      <p:ext uri="{BB962C8B-B14F-4D97-AF65-F5344CB8AC3E}">
        <p14:creationId xmlns:p14="http://schemas.microsoft.com/office/powerpoint/2010/main" val="3953330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60"/>
            <a:ext cx="8878824" cy="45719"/>
          </a:xfrm>
        </p:spPr>
        <p:txBody>
          <a:bodyPr/>
          <a:lstStyle/>
          <a:p>
            <a:r>
              <a:rPr lang="en-IN" b="0" dirty="0">
                <a:solidFill>
                  <a:srgbClr val="ECECEC"/>
                </a:solidFill>
                <a:latin typeface="Söhne"/>
              </a:rPr>
              <a:t>Results</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11</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51560" y="-1088136"/>
            <a:ext cx="256033" cy="1150280"/>
          </a:xfrm>
        </p:spPr>
        <p:txBody>
          <a:bodyPr/>
          <a:lstStyle/>
          <a:p>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88136" y="4489698"/>
            <a:ext cx="6318504" cy="1975109"/>
          </a:xfrm>
        </p:spPr>
        <p:txBody>
          <a:bodyPr/>
          <a:lstStyle/>
          <a:p>
            <a:pPr marL="285750" indent="-285750" algn="just">
              <a:buFont typeface="Wingdings" panose="05000000000000000000" pitchFamily="2" charset="2"/>
              <a:buChar char="Ø"/>
            </a:pPr>
            <a:r>
              <a:rPr lang="en-IN" sz="1800" dirty="0"/>
              <a:t>Overall Performance: The ensemble method outperformed individual sampling techniques in all evaluated metrics, demonstrating superior clustering quality and scalability.</a:t>
            </a:r>
          </a:p>
          <a:p>
            <a:pPr marL="285750" indent="-285750" algn="just">
              <a:buFont typeface="Wingdings" panose="05000000000000000000" pitchFamily="2" charset="2"/>
              <a:buChar char="Ø"/>
            </a:pPr>
            <a:r>
              <a:rPr lang="en-IN" sz="1800" dirty="0"/>
              <a:t>Scalability: The ensemble method maintained high performance on larger datasets, validating its effectiveness for real-world applications requiring fast and efficient data analysis.</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flipH="1" flipV="1">
            <a:off x="12455370" y="-177553"/>
            <a:ext cx="923277" cy="754602"/>
          </a:xfrm>
        </p:spPr>
        <p:txBody>
          <a:bodyPr/>
          <a:lstStyle/>
          <a:p>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endParaRPr lang="en-US" dirty="0"/>
          </a:p>
        </p:txBody>
      </p:sp>
      <p:pic>
        <p:nvPicPr>
          <p:cNvPr id="16" name="Content Placeholder 15">
            <a:extLst>
              <a:ext uri="{FF2B5EF4-FFF2-40B4-BE49-F238E27FC236}">
                <a16:creationId xmlns:a16="http://schemas.microsoft.com/office/drawing/2014/main" id="{731DD9BC-22C5-510D-FDCF-93E4C2692013}"/>
              </a:ext>
            </a:extLst>
          </p:cNvPr>
          <p:cNvPicPr>
            <a:picLocks noGrp="1" noChangeAspect="1"/>
          </p:cNvPicPr>
          <p:nvPr>
            <p:ph sz="quarter" idx="4"/>
          </p:nvPr>
        </p:nvPicPr>
        <p:blipFill>
          <a:blip r:embed="rId2"/>
          <a:stretch>
            <a:fillRect/>
          </a:stretch>
        </p:blipFill>
        <p:spPr>
          <a:xfrm>
            <a:off x="1316737" y="1134109"/>
            <a:ext cx="2725540" cy="3270664"/>
          </a:xfrm>
        </p:spPr>
      </p:pic>
      <p:pic>
        <p:nvPicPr>
          <p:cNvPr id="18" name="Picture 17">
            <a:extLst>
              <a:ext uri="{FF2B5EF4-FFF2-40B4-BE49-F238E27FC236}">
                <a16:creationId xmlns:a16="http://schemas.microsoft.com/office/drawing/2014/main" id="{7A56B043-D65E-CC6D-7084-5E1A8E5CFE37}"/>
              </a:ext>
            </a:extLst>
          </p:cNvPr>
          <p:cNvPicPr>
            <a:picLocks noChangeAspect="1"/>
          </p:cNvPicPr>
          <p:nvPr/>
        </p:nvPicPr>
        <p:blipFill>
          <a:blip r:embed="rId3"/>
          <a:stretch>
            <a:fillRect/>
          </a:stretch>
        </p:blipFill>
        <p:spPr>
          <a:xfrm>
            <a:off x="4575072" y="1124964"/>
            <a:ext cx="2725540" cy="3270665"/>
          </a:xfrm>
          <a:prstGeom prst="rect">
            <a:avLst/>
          </a:prstGeom>
        </p:spPr>
      </p:pic>
      <p:pic>
        <p:nvPicPr>
          <p:cNvPr id="20" name="Picture 19">
            <a:extLst>
              <a:ext uri="{FF2B5EF4-FFF2-40B4-BE49-F238E27FC236}">
                <a16:creationId xmlns:a16="http://schemas.microsoft.com/office/drawing/2014/main" id="{175864C4-BAB0-E936-60A4-84CBEA8366B5}"/>
              </a:ext>
            </a:extLst>
          </p:cNvPr>
          <p:cNvPicPr>
            <a:picLocks noChangeAspect="1"/>
          </p:cNvPicPr>
          <p:nvPr/>
        </p:nvPicPr>
        <p:blipFill>
          <a:blip r:embed="rId4"/>
          <a:stretch>
            <a:fillRect/>
          </a:stretch>
        </p:blipFill>
        <p:spPr>
          <a:xfrm>
            <a:off x="7927219" y="650201"/>
            <a:ext cx="3991532" cy="5058481"/>
          </a:xfrm>
          <a:prstGeom prst="rect">
            <a:avLst/>
          </a:prstGeom>
        </p:spPr>
      </p:pic>
    </p:spTree>
    <p:extLst>
      <p:ext uri="{BB962C8B-B14F-4D97-AF65-F5344CB8AC3E}">
        <p14:creationId xmlns:p14="http://schemas.microsoft.com/office/powerpoint/2010/main" val="598596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204187"/>
            <a:ext cx="9144000" cy="2308194"/>
          </a:xfrm>
        </p:spPr>
        <p:txBody>
          <a:bodyPr/>
          <a:lstStyle/>
          <a:p>
            <a:r>
              <a:rPr lang="en-US" dirty="0">
                <a:latin typeface="Segoe UI Light" panose="020B0502040204020203" pitchFamily="34" charset="0"/>
                <a:cs typeface="Segoe UI Light" panose="020B0502040204020203" pitchFamily="34" charset="0"/>
              </a:rPr>
              <a:t>Conclusion</a:t>
            </a:r>
            <a:br>
              <a:rPr lang="en-US" dirty="0">
                <a:solidFill>
                  <a:schemeClr val="bg1"/>
                </a:solidFill>
                <a:latin typeface="Segoe UI Light" panose="020B0502040204020203" pitchFamily="34" charset="0"/>
                <a:cs typeface="Segoe UI Light" panose="020B0502040204020203" pitchFamily="34" charset="0"/>
              </a:rPr>
            </a:br>
            <a:br>
              <a:rPr lang="en-US" dirty="0">
                <a:solidFill>
                  <a:schemeClr val="bg1"/>
                </a:solidFill>
                <a:latin typeface="Segoe UI Light" panose="020B0502040204020203" pitchFamily="34" charset="0"/>
                <a:cs typeface="Segoe UI Light" panose="020B0502040204020203" pitchFamily="34" charset="0"/>
              </a:rPr>
            </a:br>
            <a:endParaRPr lang="en-US" dirty="0"/>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825623" y="1775534"/>
            <a:ext cx="10777491" cy="3480047"/>
          </a:xfrm>
        </p:spPr>
        <p:txBody>
          <a:bodyPr/>
          <a:lstStyle/>
          <a:p>
            <a:pPr algn="just"/>
            <a:r>
              <a:rPr lang="en-IN" sz="1800" dirty="0">
                <a:latin typeface="Söhne"/>
              </a:rPr>
              <a:t>In conclusion, our research presents an innovative ensemble approach aimed at addressing the scalability and quality limitations of spectral clustering algorithms. By integrating intelligent sampling methods, we achieve notable enhancements in clustering quality, interpretability of results, and robustness to noise and outliers. This ensemble method offers practical utility in real-time applications and facilitates informed decision-making across diverse domains, spanning from image processing to social network analysis. Our study underscores the importance of ongoing innovation in scalable data analytics methodologies to meet the challenges posed by increasingly large and complex datasets. The demonstrated improvements in spectral clustering scalability and quality highlight the potential of our approach to advance data-driven decision-making and knowledge discovery. Looking ahead, further research and development in this area hold the promise of even greater advancements in scalable data analytics and decision support systems, enabling more efficient and effective analysis of complex datasets in various domains.</a:t>
            </a:r>
          </a:p>
          <a:p>
            <a:pPr algn="just"/>
            <a:endParaRPr lang="en-IN" sz="1800" dirty="0">
              <a:latin typeface="Söhne"/>
            </a:endParaRPr>
          </a:p>
          <a:p>
            <a:pPr algn="just"/>
            <a:endParaRPr lang="en-IN" sz="1800" dirty="0">
              <a:latin typeface="Söhne"/>
            </a:endParaRPr>
          </a:p>
          <a:p>
            <a:pPr algn="just"/>
            <a:endParaRPr lang="en-IN" sz="1800" dirty="0">
              <a:latin typeface="Söhne"/>
            </a:endParaRPr>
          </a:p>
          <a:p>
            <a:pPr algn="just"/>
            <a:endParaRPr lang="en-IN" sz="1800" dirty="0">
              <a:latin typeface="Söhne"/>
            </a:endParaRPr>
          </a:p>
          <a:p>
            <a:pPr algn="just"/>
            <a:endParaRPr lang="en-IN" sz="1800" dirty="0">
              <a:latin typeface="Söhne"/>
            </a:endParaRPr>
          </a:p>
          <a:p>
            <a:pPr algn="just"/>
            <a:endParaRPr lang="en-IN" sz="1800" dirty="0">
              <a:latin typeface="Söhne"/>
            </a:endParaRPr>
          </a:p>
          <a:p>
            <a:pPr algn="just"/>
            <a:endParaRPr lang="en-IN" sz="1800" dirty="0">
              <a:latin typeface="Söhne"/>
            </a:endParaRPr>
          </a:p>
        </p:txBody>
      </p:sp>
    </p:spTree>
    <p:extLst>
      <p:ext uri="{BB962C8B-B14F-4D97-AF65-F5344CB8AC3E}">
        <p14:creationId xmlns:p14="http://schemas.microsoft.com/office/powerpoint/2010/main" val="616605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2E10-D2BE-0785-3E01-12280FEC309D}"/>
              </a:ext>
            </a:extLst>
          </p:cNvPr>
          <p:cNvSpPr>
            <a:spLocks noGrp="1"/>
          </p:cNvSpPr>
          <p:nvPr>
            <p:ph type="title"/>
          </p:nvPr>
        </p:nvSpPr>
        <p:spPr/>
        <p:txBody>
          <a:bodyPr/>
          <a:lstStyle/>
          <a:p>
            <a:r>
              <a:rPr lang="en-US" dirty="0"/>
              <a:t>future work of scope</a:t>
            </a:r>
            <a:endParaRPr lang="en-IN" dirty="0"/>
          </a:p>
        </p:txBody>
      </p:sp>
      <p:sp>
        <p:nvSpPr>
          <p:cNvPr id="3" name="Content Placeholder 2">
            <a:extLst>
              <a:ext uri="{FF2B5EF4-FFF2-40B4-BE49-F238E27FC236}">
                <a16:creationId xmlns:a16="http://schemas.microsoft.com/office/drawing/2014/main" id="{0DA84950-7DCC-0C8F-7773-43DB0A41BBD1}"/>
              </a:ext>
            </a:extLst>
          </p:cNvPr>
          <p:cNvSpPr>
            <a:spLocks noGrp="1"/>
          </p:cNvSpPr>
          <p:nvPr>
            <p:ph sz="half" idx="1"/>
          </p:nvPr>
        </p:nvSpPr>
        <p:spPr/>
        <p:txBody>
          <a:bodyPr/>
          <a:lstStyle/>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Develop an Ensemble Sampling Method</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Improve Scalability of Spectral Clustering	</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Comprehensive Methodology Implementation</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Maintain or Enhance Clustering Quality</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Conduct Extensive </a:t>
            </a:r>
            <a:r>
              <a:rPr lang="en-IN" sz="1800" dirty="0" err="1">
                <a:latin typeface="Segoe UI Light" panose="020B0502040204020203" pitchFamily="34" charset="0"/>
                <a:cs typeface="Segoe UI Light" panose="020B0502040204020203" pitchFamily="34" charset="0"/>
              </a:rPr>
              <a:t>ExpOptimization</a:t>
            </a:r>
            <a:r>
              <a:rPr lang="en-IN" sz="1800" dirty="0">
                <a:latin typeface="Segoe UI Light" panose="020B0502040204020203" pitchFamily="34" charset="0"/>
                <a:cs typeface="Segoe UI Light" panose="020B0502040204020203" pitchFamily="34" charset="0"/>
              </a:rPr>
              <a:t> of Sampling Methods</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Integration with Deep Learning Techniques</a:t>
            </a:r>
          </a:p>
          <a:p>
            <a:endParaRPr lang="en-IN" sz="1800" dirty="0"/>
          </a:p>
        </p:txBody>
      </p:sp>
      <p:sp>
        <p:nvSpPr>
          <p:cNvPr id="4" name="Content Placeholder 3">
            <a:extLst>
              <a:ext uri="{FF2B5EF4-FFF2-40B4-BE49-F238E27FC236}">
                <a16:creationId xmlns:a16="http://schemas.microsoft.com/office/drawing/2014/main" id="{01F65D40-885E-99F5-3644-E7A912A939C8}"/>
              </a:ext>
            </a:extLst>
          </p:cNvPr>
          <p:cNvSpPr>
            <a:spLocks noGrp="1"/>
          </p:cNvSpPr>
          <p:nvPr>
            <p:ph sz="half" idx="2"/>
          </p:nvPr>
        </p:nvSpPr>
        <p:spPr/>
        <p:txBody>
          <a:bodyPr/>
          <a:lstStyle/>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Exploration of Hybrid Approaches</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Evaluation on Benchmark Datasets</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Investigation of Scalability </a:t>
            </a:r>
            <a:r>
              <a:rPr lang="en-IN" sz="1800" dirty="0" err="1">
                <a:latin typeface="Segoe UI Light" panose="020B0502040204020203" pitchFamily="34" charset="0"/>
                <a:cs typeface="Segoe UI Light" panose="020B0502040204020203" pitchFamily="34" charset="0"/>
              </a:rPr>
              <a:t>Limitseriments</a:t>
            </a:r>
            <a:r>
              <a:rPr lang="en-IN" sz="1800" dirty="0">
                <a:latin typeface="Segoe UI Light" panose="020B0502040204020203" pitchFamily="34" charset="0"/>
                <a:cs typeface="Segoe UI Light" panose="020B0502040204020203" pitchFamily="34" charset="0"/>
              </a:rPr>
              <a:t> and Analysis</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Provide Visualization and Spatial Analysis</a:t>
            </a:r>
          </a:p>
          <a:p>
            <a:pPr marL="342900" indent="-342900" algn="l">
              <a:lnSpc>
                <a:spcPct val="150000"/>
              </a:lnSpc>
              <a:buClr>
                <a:schemeClr val="accent6"/>
              </a:buClr>
              <a:buFont typeface="Courier New" panose="02070309020205020404" pitchFamily="49" charset="0"/>
              <a:buChar char="o"/>
            </a:pPr>
            <a:r>
              <a:rPr lang="en-IN" sz="1800" dirty="0">
                <a:latin typeface="Segoe UI Light" panose="020B0502040204020203" pitchFamily="34" charset="0"/>
                <a:cs typeface="Segoe UI Light" panose="020B0502040204020203" pitchFamily="34" charset="0"/>
              </a:rPr>
              <a:t>Evaluate Performance and Scalability Metrics</a:t>
            </a:r>
          </a:p>
          <a:p>
            <a:pPr marL="342900" indent="-342900">
              <a:lnSpc>
                <a:spcPct val="150000"/>
              </a:lnSpc>
            </a:pPr>
            <a:r>
              <a:rPr lang="en-IN" sz="1800" dirty="0">
                <a:latin typeface="Segoe UI Light" panose="020B0502040204020203" pitchFamily="34" charset="0"/>
                <a:cs typeface="Segoe UI Light" panose="020B0502040204020203" pitchFamily="34" charset="0"/>
              </a:rPr>
              <a:t>Development of Distributed Algorithms</a:t>
            </a:r>
          </a:p>
          <a:p>
            <a:pPr marL="342900" indent="-342900" algn="l">
              <a:lnSpc>
                <a:spcPct val="150000"/>
              </a:lnSpc>
              <a:buClr>
                <a:schemeClr val="accent6"/>
              </a:buClr>
              <a:buFont typeface="Courier New" panose="02070309020205020404" pitchFamily="49" charset="0"/>
              <a:buChar char="o"/>
            </a:pPr>
            <a:endParaRPr lang="en-US" sz="1800" dirty="0">
              <a:solidFill>
                <a:schemeClr val="bg1"/>
              </a:solidFill>
              <a:latin typeface="Segoe UI Light" panose="020B0502040204020203" pitchFamily="34" charset="0"/>
              <a:cs typeface="Segoe UI Light" panose="020B0502040204020203" pitchFamily="34" charset="0"/>
            </a:endParaRPr>
          </a:p>
          <a:p>
            <a:endParaRPr lang="en-IN" sz="1800" dirty="0"/>
          </a:p>
        </p:txBody>
      </p:sp>
      <p:sp>
        <p:nvSpPr>
          <p:cNvPr id="5" name="Footer Placeholder 4">
            <a:extLst>
              <a:ext uri="{FF2B5EF4-FFF2-40B4-BE49-F238E27FC236}">
                <a16:creationId xmlns:a16="http://schemas.microsoft.com/office/drawing/2014/main" id="{D85C06E2-FD8E-7864-39DE-1A674F592ECD}"/>
              </a:ext>
            </a:extLst>
          </p:cNvPr>
          <p:cNvSpPr>
            <a:spLocks noGrp="1"/>
          </p:cNvSpPr>
          <p:nvPr>
            <p:ph type="ftr" sz="quarter" idx="11"/>
          </p:nvPr>
        </p:nvSpPr>
        <p:spPr/>
        <p:txBody>
          <a:body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635684D4-1A3B-CE85-2BD8-29F6D3EC1688}"/>
              </a:ext>
            </a:extLst>
          </p:cNvPr>
          <p:cNvSpPr>
            <a:spLocks noGrp="1"/>
          </p:cNvSpPr>
          <p:nvPr>
            <p:ph type="sldNum" sz="quarter" idx="12"/>
          </p:nvPr>
        </p:nvSpPr>
        <p:spPr/>
        <p:txBody>
          <a:bodyPr/>
          <a:lstStyle/>
          <a:p>
            <a:fld id="{294A09A9-5501-47C1-A89A-A340965A2BE2}" type="slidenum">
              <a:rPr lang="en-US" smtClean="0"/>
              <a:t>13</a:t>
            </a:fld>
            <a:endParaRPr lang="en-US" dirty="0"/>
          </a:p>
        </p:txBody>
      </p:sp>
    </p:spTree>
    <p:extLst>
      <p:ext uri="{BB962C8B-B14F-4D97-AF65-F5344CB8AC3E}">
        <p14:creationId xmlns:p14="http://schemas.microsoft.com/office/powerpoint/2010/main" val="745415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2E10-D2BE-0785-3E01-12280FEC309D}"/>
              </a:ext>
            </a:extLst>
          </p:cNvPr>
          <p:cNvSpPr>
            <a:spLocks noGrp="1"/>
          </p:cNvSpPr>
          <p:nvPr>
            <p:ph type="title"/>
          </p:nvPr>
        </p:nvSpPr>
        <p:spPr>
          <a:xfrm>
            <a:off x="850392" y="411480"/>
            <a:ext cx="10881360" cy="1161288"/>
          </a:xfrm>
        </p:spPr>
        <p:txBody>
          <a:bodyPr/>
          <a:lstStyle/>
          <a:p>
            <a:r>
              <a:rPr lang="en-US" dirty="0">
                <a:latin typeface="Segoe UI Light" panose="020B0502040204020203" pitchFamily="34" charset="0"/>
                <a:cs typeface="Segoe UI Light" panose="020B0502040204020203" pitchFamily="34" charset="0"/>
              </a:rPr>
              <a:t> Outcomes</a:t>
            </a:r>
            <a:endParaRPr lang="en-IN" dirty="0"/>
          </a:p>
        </p:txBody>
      </p:sp>
      <p:sp>
        <p:nvSpPr>
          <p:cNvPr id="3" name="Content Placeholder 2">
            <a:extLst>
              <a:ext uri="{FF2B5EF4-FFF2-40B4-BE49-F238E27FC236}">
                <a16:creationId xmlns:a16="http://schemas.microsoft.com/office/drawing/2014/main" id="{0DA84950-7DCC-0C8F-7773-43DB0A41BBD1}"/>
              </a:ext>
            </a:extLst>
          </p:cNvPr>
          <p:cNvSpPr>
            <a:spLocks noGrp="1"/>
          </p:cNvSpPr>
          <p:nvPr>
            <p:ph sz="half" idx="1"/>
          </p:nvPr>
        </p:nvSpPr>
        <p:spPr>
          <a:xfrm>
            <a:off x="838200" y="1825625"/>
            <a:ext cx="5489448" cy="4351338"/>
          </a:xfrm>
        </p:spPr>
        <p:txBody>
          <a:bodyPr/>
          <a:lstStyle/>
          <a:p>
            <a:r>
              <a:rPr lang="en-IN" sz="1800" b="0" i="0" dirty="0">
                <a:effectLst/>
                <a:latin typeface="Söhne"/>
              </a:rPr>
              <a:t> Understand spectral clustering, sampling, scalability</a:t>
            </a:r>
          </a:p>
          <a:p>
            <a:r>
              <a:rPr lang="en-IN" sz="1800" b="0" i="0" dirty="0">
                <a:effectLst/>
                <a:latin typeface="Söhne"/>
              </a:rPr>
              <a:t>Identify gaps, challenges, opportunities.</a:t>
            </a:r>
          </a:p>
          <a:p>
            <a:r>
              <a:rPr lang="en-IN" sz="1800" b="0" i="0" dirty="0">
                <a:effectLst/>
                <a:latin typeface="Söhne"/>
              </a:rPr>
              <a:t> Inform research objectives, solutions.</a:t>
            </a:r>
          </a:p>
          <a:p>
            <a:r>
              <a:rPr lang="en-IN" sz="1800" b="0" i="0" dirty="0">
                <a:effectLst/>
                <a:latin typeface="Söhne"/>
              </a:rPr>
              <a:t> Guide methodology selection, innovation.</a:t>
            </a:r>
          </a:p>
          <a:p>
            <a:r>
              <a:rPr lang="en-IN" sz="1800" b="0" i="0" dirty="0">
                <a:effectLst/>
                <a:latin typeface="Söhne"/>
              </a:rPr>
              <a:t> Contribute to advancements, knowledge.</a:t>
            </a:r>
          </a:p>
          <a:p>
            <a:r>
              <a:rPr lang="en-IN" sz="1800" dirty="0">
                <a:latin typeface="Söhne"/>
              </a:rPr>
              <a:t> Synthesize existing knowledge, findings.</a:t>
            </a:r>
          </a:p>
          <a:p>
            <a:r>
              <a:rPr lang="en-IN" sz="1800" dirty="0">
                <a:latin typeface="Söhne"/>
              </a:rPr>
              <a:t> Evaluate methodologies, approaches, limitations.</a:t>
            </a:r>
          </a:p>
          <a:p>
            <a:r>
              <a:rPr lang="en-IN" sz="1800" dirty="0">
                <a:latin typeface="Söhne"/>
              </a:rPr>
              <a:t> Illuminate areas for innovation, exploration.</a:t>
            </a:r>
          </a:p>
          <a:p>
            <a:r>
              <a:rPr lang="en-IN" sz="1800" dirty="0">
                <a:latin typeface="Söhne"/>
              </a:rPr>
              <a:t> Provide context, background for research.</a:t>
            </a:r>
          </a:p>
        </p:txBody>
      </p:sp>
      <p:sp>
        <p:nvSpPr>
          <p:cNvPr id="4" name="Content Placeholder 3">
            <a:extLst>
              <a:ext uri="{FF2B5EF4-FFF2-40B4-BE49-F238E27FC236}">
                <a16:creationId xmlns:a16="http://schemas.microsoft.com/office/drawing/2014/main" id="{01F65D40-885E-99F5-3644-E7A912A939C8}"/>
              </a:ext>
            </a:extLst>
          </p:cNvPr>
          <p:cNvSpPr>
            <a:spLocks noGrp="1"/>
          </p:cNvSpPr>
          <p:nvPr>
            <p:ph sz="half" idx="2"/>
          </p:nvPr>
        </p:nvSpPr>
        <p:spPr>
          <a:xfrm>
            <a:off x="6172200" y="1825625"/>
            <a:ext cx="5571744" cy="4351338"/>
          </a:xfrm>
        </p:spPr>
        <p:txBody>
          <a:bodyPr/>
          <a:lstStyle/>
          <a:p>
            <a:r>
              <a:rPr lang="en-IN" sz="1800" b="0" i="0" dirty="0">
                <a:effectLst/>
                <a:latin typeface="Söhne"/>
              </a:rPr>
              <a:t> </a:t>
            </a:r>
            <a:r>
              <a:rPr lang="en-IN" sz="1800" b="0" i="0" dirty="0" err="1">
                <a:effectLst/>
                <a:latin typeface="Söhne"/>
              </a:rPr>
              <a:t>Analyze</a:t>
            </a:r>
            <a:r>
              <a:rPr lang="en-IN" sz="1800" b="0" i="0" dirty="0">
                <a:effectLst/>
                <a:latin typeface="Söhne"/>
              </a:rPr>
              <a:t> literature for critical insights.</a:t>
            </a:r>
          </a:p>
          <a:p>
            <a:r>
              <a:rPr lang="en-IN" sz="1800" b="0" i="0" dirty="0">
                <a:effectLst/>
                <a:latin typeface="Söhne"/>
              </a:rPr>
              <a:t> Recognize shortcomings, potential improvements.</a:t>
            </a:r>
          </a:p>
          <a:p>
            <a:r>
              <a:rPr lang="en-IN" sz="1800" b="0" i="0" dirty="0">
                <a:effectLst/>
                <a:latin typeface="Söhne"/>
              </a:rPr>
              <a:t> Direct research focus, methodology development.</a:t>
            </a:r>
          </a:p>
          <a:p>
            <a:r>
              <a:rPr lang="en-IN" sz="1800" b="0" i="0" dirty="0">
                <a:effectLst/>
                <a:latin typeface="Söhne"/>
              </a:rPr>
              <a:t> Enhance understanding, inform decisions.</a:t>
            </a:r>
          </a:p>
          <a:p>
            <a:r>
              <a:rPr lang="en-IN" sz="1800" b="0" i="0" dirty="0">
                <a:effectLst/>
                <a:latin typeface="Söhne"/>
              </a:rPr>
              <a:t> Drive progress, contribute to field.</a:t>
            </a:r>
          </a:p>
          <a:p>
            <a:r>
              <a:rPr lang="en-IN" sz="1800" dirty="0">
                <a:latin typeface="Söhne"/>
              </a:rPr>
              <a:t> Provide context, background for research.</a:t>
            </a:r>
          </a:p>
          <a:p>
            <a:r>
              <a:rPr lang="en-IN" sz="1800" dirty="0">
                <a:latin typeface="Söhne"/>
              </a:rPr>
              <a:t> Foster interdisciplinary understanding, collaboration.</a:t>
            </a:r>
          </a:p>
          <a:p>
            <a:r>
              <a:rPr lang="en-IN" sz="1800" dirty="0">
                <a:latin typeface="Söhne"/>
              </a:rPr>
              <a:t> Inspire novel research directions.</a:t>
            </a:r>
          </a:p>
          <a:p>
            <a:r>
              <a:rPr lang="en-IN" sz="1800" dirty="0">
                <a:latin typeface="Söhne"/>
              </a:rPr>
              <a:t> Strengthen theoretical underpinnings.</a:t>
            </a:r>
          </a:p>
          <a:p>
            <a:endParaRPr lang="en-IN" sz="1800" dirty="0">
              <a:latin typeface="Söhne"/>
            </a:endParaRPr>
          </a:p>
        </p:txBody>
      </p:sp>
      <p:sp>
        <p:nvSpPr>
          <p:cNvPr id="5" name="Footer Placeholder 4">
            <a:extLst>
              <a:ext uri="{FF2B5EF4-FFF2-40B4-BE49-F238E27FC236}">
                <a16:creationId xmlns:a16="http://schemas.microsoft.com/office/drawing/2014/main" id="{D85C06E2-FD8E-7864-39DE-1A674F592ECD}"/>
              </a:ext>
            </a:extLst>
          </p:cNvPr>
          <p:cNvSpPr>
            <a:spLocks noGrp="1"/>
          </p:cNvSpPr>
          <p:nvPr>
            <p:ph type="ftr" sz="quarter" idx="11"/>
          </p:nvPr>
        </p:nvSpPr>
        <p:spPr/>
        <p:txBody>
          <a:body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635684D4-1A3B-CE85-2BD8-29F6D3EC1688}"/>
              </a:ext>
            </a:extLst>
          </p:cNvPr>
          <p:cNvSpPr>
            <a:spLocks noGrp="1"/>
          </p:cNvSpPr>
          <p:nvPr>
            <p:ph type="sldNum" sz="quarter" idx="12"/>
          </p:nvPr>
        </p:nvSpPr>
        <p:spPr/>
        <p:txBody>
          <a:bodyPr/>
          <a:lstStyle/>
          <a:p>
            <a:fld id="{294A09A9-5501-47C1-A89A-A340965A2BE2}" type="slidenum">
              <a:rPr lang="en-US" smtClean="0"/>
              <a:t>14</a:t>
            </a:fld>
            <a:endParaRPr lang="en-US" dirty="0"/>
          </a:p>
        </p:txBody>
      </p:sp>
    </p:spTree>
    <p:extLst>
      <p:ext uri="{BB962C8B-B14F-4D97-AF65-F5344CB8AC3E}">
        <p14:creationId xmlns:p14="http://schemas.microsoft.com/office/powerpoint/2010/main" val="2773503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3DB42-877D-DAEC-4215-EA5EB6654D1F}"/>
              </a:ext>
            </a:extLst>
          </p:cNvPr>
          <p:cNvSpPr>
            <a:spLocks noGrp="1"/>
          </p:cNvSpPr>
          <p:nvPr>
            <p:ph type="ctrTitle"/>
          </p:nvPr>
        </p:nvSpPr>
        <p:spPr>
          <a:xfrm>
            <a:off x="1491448" y="231086"/>
            <a:ext cx="9209103" cy="736580"/>
          </a:xfrm>
        </p:spPr>
        <p:txBody>
          <a:bodyPr/>
          <a:lstStyle/>
          <a:p>
            <a:r>
              <a:rPr lang="en-IN" dirty="0"/>
              <a:t>References</a:t>
            </a:r>
          </a:p>
        </p:txBody>
      </p:sp>
      <p:sp>
        <p:nvSpPr>
          <p:cNvPr id="3" name="Subtitle 2">
            <a:extLst>
              <a:ext uri="{FF2B5EF4-FFF2-40B4-BE49-F238E27FC236}">
                <a16:creationId xmlns:a16="http://schemas.microsoft.com/office/drawing/2014/main" id="{1E953F7C-9C9F-7A74-FCC9-A2CDC91FBCB4}"/>
              </a:ext>
            </a:extLst>
          </p:cNvPr>
          <p:cNvSpPr>
            <a:spLocks noGrp="1"/>
          </p:cNvSpPr>
          <p:nvPr>
            <p:ph type="subTitle" idx="1"/>
          </p:nvPr>
        </p:nvSpPr>
        <p:spPr>
          <a:xfrm>
            <a:off x="319597" y="1127464"/>
            <a:ext cx="11629748" cy="5264458"/>
          </a:xfrm>
        </p:spPr>
        <p:txBody>
          <a:bodyPr/>
          <a:lstStyle/>
          <a:p>
            <a:pPr marL="285750" indent="-285750" algn="l">
              <a:buFont typeface="Arial" panose="020B0604020202020204" pitchFamily="34" charset="0"/>
              <a:buChar char="•"/>
            </a:pPr>
            <a:r>
              <a:rPr lang="en-IN" sz="1400" dirty="0"/>
              <a:t>[1] C. ALZATE AND J. A. K. SUYKENS, "HIERARCHICAL KERNEL SPECTRAL CLUSTERING," IEEE TRANS. PATTERN ANAL. MACH. INTELL., VOL. 33, NO. 8, PP. 1521-1532, OCT. 2011, IEEE.</a:t>
            </a:r>
          </a:p>
          <a:p>
            <a:pPr marL="285750" indent="-285750" algn="l">
              <a:buFont typeface="Arial" panose="020B0604020202020204" pitchFamily="34" charset="0"/>
              <a:buChar char="•"/>
            </a:pPr>
            <a:r>
              <a:rPr lang="en-IN" sz="1400" dirty="0"/>
              <a:t>[2] E. ARIAS-CASTRO, G. CHEN, AND G. LERMAN, "SPECTRAL CLUSTERING BASED ON LOCAL LINEAR APPROXIMATIONS," ELECTRON. J. STATIST., VOL. 5, PP. 1558-1583, 2011, ELECTRONIC JOURNAL OF STATISTICS. </a:t>
            </a:r>
          </a:p>
          <a:p>
            <a:pPr marL="285750" indent="-285750" algn="l">
              <a:buFont typeface="Arial" panose="020B0604020202020204" pitchFamily="34" charset="0"/>
              <a:buChar char="•"/>
            </a:pPr>
            <a:r>
              <a:rPr lang="en-IN" sz="1400" dirty="0"/>
              <a:t>[3] R. COUILLET AND F. BENAYCH-GEORGES, "KERNEL SPECTRAL CLUSTERING OF LARGE DIMENSIONAL DATA," ELECTRON. J. STATIST., VOL. 11, NO. 2, PP. 4011-4049, 2017, ELECTRONIC JOURNAL OF STATISTICS.</a:t>
            </a:r>
          </a:p>
          <a:p>
            <a:pPr marL="285750" indent="-285750" algn="l">
              <a:buFont typeface="Arial" panose="020B0604020202020204" pitchFamily="34" charset="0"/>
              <a:buChar char="•"/>
            </a:pPr>
            <a:r>
              <a:rPr lang="en-IN" sz="1400" dirty="0"/>
              <a:t>[4] J. E. CAMPOS, C. DE JESUS, H. OMBAO, AND J. ORTEGA, "THE HIERARCHICAL SPECTRAL MERGER ALGORITHM: A NEW TIME SERIES CLUSTERING PROCEDURE," J. CLASSIFICATION, VOL. 33, NO. 1, PP. 139-166, 2016, SPRINGER NATURE. </a:t>
            </a:r>
          </a:p>
          <a:p>
            <a:pPr marL="285750" indent="-285750" algn="l">
              <a:buFont typeface="Arial" panose="020B0604020202020204" pitchFamily="34" charset="0"/>
              <a:buChar char="•"/>
            </a:pPr>
            <a:r>
              <a:rPr lang="en-IN" sz="1400" dirty="0"/>
              <a:t>[5] W.-Y. CHEN ET AL., "PARALLEL SPECTRAL CLUSTERING IN DISTRIBUTED SYSTEMS," IEEE TRANS. KNOWL. DATA ENG., VOL. 23, NO. 3, PP. 419-431, MAR. 2011, IEEE. </a:t>
            </a:r>
          </a:p>
          <a:p>
            <a:pPr marL="285750" indent="-285750" algn="l">
              <a:buFont typeface="Arial" panose="020B0604020202020204" pitchFamily="34" charset="0"/>
              <a:buChar char="•"/>
            </a:pPr>
            <a:r>
              <a:rPr lang="en-IN" sz="1400" dirty="0"/>
              <a:t>[6]C. BOUTSIDIS ET AL.,"RANDOMIZED DIMENSIONALITY REDUCTION FOR KMEANS CLUSTERING," IEEE TRANS. INF. THEORY, VOL. 60, NO. 9, PP. 4710- 4724, SEP. 2014, IEEE.</a:t>
            </a:r>
          </a:p>
          <a:p>
            <a:pPr marL="285750" indent="-285750" algn="l">
              <a:buFont typeface="Arial" panose="020B0604020202020204" pitchFamily="34" charset="0"/>
              <a:buChar char="•"/>
            </a:pPr>
            <a:r>
              <a:rPr lang="en-IN" sz="1400" dirty="0"/>
              <a:t>[7] R. J. SÁNCHEZ-GARCÍA ET AL., "HIERARCHICAL SPECTRAL CLUSTERING OF POWER GRIDS," IEEE TRANS. POWER SYST., VOL. 29, NO. 5, PP. 2501-2511, SEP. 2014, IEEE. </a:t>
            </a:r>
          </a:p>
          <a:p>
            <a:pPr marL="285750" indent="-285750" algn="l">
              <a:buFont typeface="Arial" panose="020B0604020202020204" pitchFamily="34" charset="0"/>
              <a:buChar char="•"/>
            </a:pPr>
            <a:r>
              <a:rPr lang="en-IN" sz="1400" dirty="0"/>
              <a:t>[8] H. JIA ET AL., "THE LATEST RESEARCH PROGRESS ON SPECTRAL CLUSTERING," NEURAL COMPUT. APPL., VOL. 23, NO. 7-8, PP. 2039-2050, NOV. 2013, SPRINGER</a:t>
            </a:r>
          </a:p>
          <a:p>
            <a:pPr marL="285750" indent="-285750" algn="l">
              <a:buFont typeface="Arial" panose="020B0604020202020204" pitchFamily="34" charset="0"/>
              <a:buChar char="•"/>
            </a:pPr>
            <a:r>
              <a:rPr lang="en-IN" sz="1400" dirty="0"/>
              <a:t>[9] O. BACHEM ET AL., "PRACTICAL CORESET CONSTRUCTIONS FOR MACHINE LEARNING," ARXIV:1703.06476 [STAT], MAR. 2017, ARXIV: 1703.06476.</a:t>
            </a:r>
          </a:p>
          <a:p>
            <a:pPr marL="285750" indent="-285750" algn="l">
              <a:buFont typeface="Arial" panose="020B0604020202020204" pitchFamily="34" charset="0"/>
              <a:buChar char="•"/>
            </a:pPr>
            <a:r>
              <a:rPr lang="en-IN" sz="1400" dirty="0"/>
              <a:t>[10] B. BAHMANI ET AL., "SCALABLE K-MEANS++," PROC. VLDB ENDOW., VOL. 5, NO. 7, PP. 622–633, MAR. 2012. </a:t>
            </a:r>
          </a:p>
          <a:p>
            <a:pPr marL="285750" indent="-285750" algn="l">
              <a:buFont typeface="Arial" panose="020B0604020202020204" pitchFamily="34" charset="0"/>
              <a:buChar char="•"/>
            </a:pPr>
            <a:r>
              <a:rPr lang="en-IN" sz="1400" dirty="0"/>
              <a:t>[11] Z. BAI ET AL., "TEMPLATES FOR THE SOLUTION OF ALGEBRAIC EIGENVALUE PROBLEMS: A PRACTICAL GUIDE," SIAM, 2000. </a:t>
            </a:r>
            <a:endParaRPr lang="en-IN" sz="1800" dirty="0"/>
          </a:p>
        </p:txBody>
      </p:sp>
    </p:spTree>
    <p:extLst>
      <p:ext uri="{BB962C8B-B14F-4D97-AF65-F5344CB8AC3E}">
        <p14:creationId xmlns:p14="http://schemas.microsoft.com/office/powerpoint/2010/main" val="3050533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106532"/>
            <a:ext cx="8878824" cy="734715"/>
          </a:xfrm>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2</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198485" y="987553"/>
            <a:ext cx="5805819" cy="5586984"/>
          </a:xfrm>
        </p:spPr>
        <p:txBody>
          <a:bodyPr/>
          <a:lstStyle/>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Problem Statement</a:t>
            </a: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Motivation </a:t>
            </a: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Objectives</a:t>
            </a:r>
          </a:p>
          <a:p>
            <a:pPr marL="342900" indent="-342900" algn="l">
              <a:lnSpc>
                <a:spcPct val="150000"/>
              </a:lnSpc>
              <a:buClr>
                <a:schemeClr val="accent6"/>
              </a:buClr>
              <a:buFont typeface="Courier New" panose="02070309020205020404" pitchFamily="49" charset="0"/>
              <a:buChar char="o"/>
            </a:pPr>
            <a:r>
              <a:rPr lang="en-US" sz="2000" dirty="0">
                <a:solidFill>
                  <a:schemeClr val="bg1"/>
                </a:solidFill>
                <a:latin typeface="Segoe UI Light" panose="020B0502040204020203" pitchFamily="34" charset="0"/>
                <a:cs typeface="Segoe UI Light" panose="020B0502040204020203" pitchFamily="34" charset="0"/>
              </a:rPr>
              <a:t>Literature </a:t>
            </a:r>
            <a:r>
              <a:rPr lang="en-US" sz="2000" dirty="0">
                <a:latin typeface="Segoe UI Light" panose="020B0502040204020203" pitchFamily="34" charset="0"/>
                <a:cs typeface="Segoe UI Light" panose="020B0502040204020203" pitchFamily="34" charset="0"/>
              </a:rPr>
              <a:t>R</a:t>
            </a:r>
            <a:r>
              <a:rPr lang="en-US" sz="2000" dirty="0">
                <a:solidFill>
                  <a:schemeClr val="bg1"/>
                </a:solidFill>
                <a:latin typeface="Segoe UI Light" panose="020B0502040204020203" pitchFamily="34" charset="0"/>
                <a:cs typeface="Segoe UI Light" panose="020B0502040204020203" pitchFamily="34" charset="0"/>
              </a:rPr>
              <a:t>eview</a:t>
            </a:r>
          </a:p>
          <a:p>
            <a:pPr marL="342900" indent="-342900"/>
            <a:r>
              <a:rPr lang="en-US" sz="2000" dirty="0">
                <a:latin typeface="Segoe UI Light" panose="020B0502040204020203" pitchFamily="34" charset="0"/>
                <a:cs typeface="Segoe UI Light" panose="020B0502040204020203" pitchFamily="34" charset="0"/>
              </a:rPr>
              <a:t>Method Adopted</a:t>
            </a:r>
          </a:p>
          <a:p>
            <a:pPr marL="342900" indent="-342900"/>
            <a:r>
              <a:rPr lang="en-US" sz="2000" dirty="0">
                <a:latin typeface="Segoe UI Light" panose="020B0502040204020203" pitchFamily="34" charset="0"/>
                <a:cs typeface="Segoe UI Light" panose="020B0502040204020203" pitchFamily="34" charset="0"/>
              </a:rPr>
              <a:t>Results</a:t>
            </a: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r>
              <a:rPr lang="en-US" sz="2000" dirty="0">
                <a:solidFill>
                  <a:schemeClr val="bg1"/>
                </a:solidFill>
                <a:latin typeface="Segoe UI Light" panose="020B0502040204020203" pitchFamily="34" charset="0"/>
                <a:cs typeface="Segoe UI Light" panose="020B0502040204020203" pitchFamily="34" charset="0"/>
              </a:rPr>
              <a:t>Conclusion</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Future Scope of Work</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Outcomes</a:t>
            </a:r>
          </a:p>
          <a:p>
            <a:pPr marL="342900" indent="-342900" algn="l">
              <a:lnSpc>
                <a:spcPct val="150000"/>
              </a:lnSpc>
              <a:buClr>
                <a:schemeClr val="accent6"/>
              </a:buClr>
              <a:buFont typeface="Courier New" panose="02070309020205020404" pitchFamily="49" charset="0"/>
              <a:buChar char="o"/>
            </a:pPr>
            <a:r>
              <a:rPr lang="en-US" sz="2000" dirty="0">
                <a:latin typeface="Segoe UI Light" panose="020B0502040204020203" pitchFamily="34" charset="0"/>
                <a:cs typeface="Segoe UI Light" panose="020B0502040204020203" pitchFamily="34" charset="0"/>
              </a:rPr>
              <a:t>References</a:t>
            </a:r>
          </a:p>
          <a:p>
            <a:pPr marL="342900" indent="-342900" algn="l">
              <a:lnSpc>
                <a:spcPct val="150000"/>
              </a:lnSpc>
              <a:buClr>
                <a:schemeClr val="accent6"/>
              </a:buClr>
              <a:buFont typeface="Courier New" panose="02070309020205020404" pitchFamily="49" charset="0"/>
              <a:buChar char="o"/>
            </a:pPr>
            <a:endParaRPr lang="en-US" sz="2000" dirty="0">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sz="2000" dirty="0">
              <a:solidFill>
                <a:schemeClr val="bg1"/>
              </a:solidFill>
              <a:latin typeface="Segoe UI Light" panose="020B0502040204020203" pitchFamily="34" charset="0"/>
              <a:cs typeface="Segoe UI Light" panose="020B0502040204020203" pitchFamily="34" charset="0"/>
            </a:endParaRPr>
          </a:p>
          <a:p>
            <a:pPr marL="342900" indent="-342900" algn="l">
              <a:lnSpc>
                <a:spcPct val="150000"/>
              </a:lnSpc>
              <a:buClr>
                <a:schemeClr val="accent6"/>
              </a:buClr>
              <a:buFont typeface="Courier New" panose="02070309020205020404" pitchFamily="49" charset="0"/>
              <a:buChar char="o"/>
            </a:pPr>
            <a:endParaRPr lang="en-US" sz="2000"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4" y="6419088"/>
            <a:ext cx="2108180" cy="438912"/>
          </a:xfrm>
        </p:spPr>
        <p:txBody>
          <a:bodyPr/>
          <a:lstStyle/>
          <a:p>
            <a:endParaRPr lang="en-US" dirty="0"/>
          </a:p>
        </p:txBody>
      </p:sp>
    </p:spTree>
    <p:extLst>
      <p:ext uri="{BB962C8B-B14F-4D97-AF65-F5344CB8AC3E}">
        <p14:creationId xmlns:p14="http://schemas.microsoft.com/office/powerpoint/2010/main" val="3548027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687C6C-AF3A-9B98-53A9-0BBD5357C047}"/>
              </a:ext>
            </a:extLst>
          </p:cNvPr>
          <p:cNvSpPr>
            <a:spLocks noGrp="1"/>
          </p:cNvSpPr>
          <p:nvPr>
            <p:ph type="sldNum" sz="quarter" idx="11"/>
          </p:nvPr>
        </p:nvSpPr>
        <p:spPr/>
        <p:txBody>
          <a:bodyPr/>
          <a:lstStyle/>
          <a:p>
            <a:fld id="{294A09A9-5501-47C1-A89A-A340965A2BE2}" type="slidenum">
              <a:rPr lang="en-US" smtClean="0"/>
              <a:pPr/>
              <a:t>3</a:t>
            </a:fld>
            <a:endParaRPr lang="en-US" dirty="0"/>
          </a:p>
        </p:txBody>
      </p:sp>
      <p:sp>
        <p:nvSpPr>
          <p:cNvPr id="3" name="Footer Placeholder 2">
            <a:extLst>
              <a:ext uri="{FF2B5EF4-FFF2-40B4-BE49-F238E27FC236}">
                <a16:creationId xmlns:a16="http://schemas.microsoft.com/office/drawing/2014/main" id="{F756864A-FA40-82EC-DA87-7D4AFC3E32AB}"/>
              </a:ext>
            </a:extLst>
          </p:cNvPr>
          <p:cNvSpPr>
            <a:spLocks noGrp="1"/>
          </p:cNvSpPr>
          <p:nvPr>
            <p:ph type="ftr" sz="quarter" idx="10"/>
          </p:nvPr>
        </p:nvSpPr>
        <p:spPr/>
        <p:txBody>
          <a:bodyPr/>
          <a:lstStyle/>
          <a:p>
            <a:r>
              <a:rPr lang="en-US"/>
              <a:t>Crypto: investing &amp; trading</a:t>
            </a:r>
            <a:endParaRPr lang="en-US" dirty="0"/>
          </a:p>
        </p:txBody>
      </p:sp>
      <p:sp>
        <p:nvSpPr>
          <p:cNvPr id="4" name="Title 3">
            <a:extLst>
              <a:ext uri="{FF2B5EF4-FFF2-40B4-BE49-F238E27FC236}">
                <a16:creationId xmlns:a16="http://schemas.microsoft.com/office/drawing/2014/main" id="{F52CECE2-AC03-CE2F-F8B0-15765BE8DE8E}"/>
              </a:ext>
            </a:extLst>
          </p:cNvPr>
          <p:cNvSpPr>
            <a:spLocks noGrp="1"/>
          </p:cNvSpPr>
          <p:nvPr>
            <p:ph type="title"/>
          </p:nvPr>
        </p:nvSpPr>
        <p:spPr>
          <a:xfrm>
            <a:off x="1536192" y="257452"/>
            <a:ext cx="8878824" cy="648070"/>
          </a:xfrm>
        </p:spPr>
        <p:txBody>
          <a:bodyPr/>
          <a:lstStyle/>
          <a:p>
            <a:r>
              <a:rPr lang="en-US" dirty="0">
                <a:latin typeface="Segoe UI Light" panose="020B0502040204020203" pitchFamily="34" charset="0"/>
                <a:cs typeface="Segoe UI Light" panose="020B0502040204020203" pitchFamily="34" charset="0"/>
              </a:rPr>
              <a:t> </a:t>
            </a:r>
            <a:r>
              <a:rPr lang="en-US" sz="4000" dirty="0">
                <a:latin typeface="Segoe UI Light" panose="020B0502040204020203" pitchFamily="34" charset="0"/>
                <a:cs typeface="Segoe UI Light" panose="020B0502040204020203" pitchFamily="34" charset="0"/>
              </a:rPr>
              <a:t>Problem Statement</a:t>
            </a:r>
            <a:endParaRPr lang="en-IN" dirty="0"/>
          </a:p>
        </p:txBody>
      </p:sp>
      <p:sp>
        <p:nvSpPr>
          <p:cNvPr id="5" name="Content Placeholder 4">
            <a:extLst>
              <a:ext uri="{FF2B5EF4-FFF2-40B4-BE49-F238E27FC236}">
                <a16:creationId xmlns:a16="http://schemas.microsoft.com/office/drawing/2014/main" id="{32525B9F-418C-4630-FB62-F9127E31FE73}"/>
              </a:ext>
            </a:extLst>
          </p:cNvPr>
          <p:cNvSpPr>
            <a:spLocks noGrp="1"/>
          </p:cNvSpPr>
          <p:nvPr>
            <p:ph idx="1"/>
          </p:nvPr>
        </p:nvSpPr>
        <p:spPr>
          <a:xfrm>
            <a:off x="665825" y="1380745"/>
            <a:ext cx="11416684" cy="5756902"/>
          </a:xfrm>
        </p:spPr>
        <p:txBody>
          <a:bodyPr/>
          <a:lstStyle/>
          <a:p>
            <a:r>
              <a:rPr lang="en-IN" sz="1800" b="0" i="0" dirty="0">
                <a:effectLst/>
                <a:latin typeface="Söhne"/>
              </a:rPr>
              <a:t>Spectral clustering has emerged as a powerful technique for uncovering complex structures and detecting patterns within various types of datasets, including image segmentation, community detection in social networks, and gene expression analysis. This method leverages the </a:t>
            </a:r>
            <a:r>
              <a:rPr lang="en-IN" sz="1800" b="0" i="0" dirty="0" err="1">
                <a:effectLst/>
                <a:latin typeface="Söhne"/>
              </a:rPr>
              <a:t>eigenstructure</a:t>
            </a:r>
            <a:r>
              <a:rPr lang="en-IN" sz="1800" b="0" i="0" dirty="0">
                <a:effectLst/>
                <a:latin typeface="Söhne"/>
              </a:rPr>
              <a:t> of affinity matrices to group similar data points into coherent clusters. However, spectral clustering faces significant challenges in terms of scalability, particularly when dealing with large-scale and high-dimensional datasets.</a:t>
            </a:r>
          </a:p>
          <a:p>
            <a:pPr algn="just"/>
            <a:r>
              <a:rPr lang="en-IN" sz="1800" b="0" i="0" dirty="0">
                <a:effectLst/>
                <a:latin typeface="Söhne"/>
              </a:rPr>
              <a:t>These limitations highlight the urgent need for innovative techniques that can enhance the scalability of spectral clustering without compromising clustering quality. Specifically, there is a need for methods that can effectively handle large datasets while preserving the meaningful structure and insights within the data. This research aims to address these challenges by developing an ensemble approach that integrates intelligent sampling strategies, thereby improving both the scalability and quality of spectral clustering for modern data analytics.</a:t>
            </a:r>
          </a:p>
          <a:p>
            <a:pPr algn="just"/>
            <a:endParaRPr lang="en-IN" sz="1800" dirty="0">
              <a:latin typeface="Söhne"/>
            </a:endParaRPr>
          </a:p>
          <a:p>
            <a:pPr algn="just"/>
            <a:endParaRPr lang="en-IN" sz="1800" b="0" i="0" dirty="0">
              <a:effectLst/>
              <a:latin typeface="Söhne"/>
            </a:endParaRPr>
          </a:p>
          <a:p>
            <a:pPr algn="just"/>
            <a:endParaRPr lang="en-IN" b="0" i="0" dirty="0">
              <a:effectLst/>
              <a:latin typeface="Söhne"/>
            </a:endParaRPr>
          </a:p>
          <a:p>
            <a:pPr marL="0" indent="0">
              <a:buNone/>
            </a:pPr>
            <a:endParaRPr lang="en-IN" sz="1800" b="0" i="0" dirty="0">
              <a:effectLst/>
              <a:latin typeface="Söhne"/>
            </a:endParaRPr>
          </a:p>
          <a:p>
            <a:endParaRPr lang="en-IN" sz="1800" dirty="0"/>
          </a:p>
        </p:txBody>
      </p:sp>
    </p:spTree>
    <p:extLst>
      <p:ext uri="{BB962C8B-B14F-4D97-AF65-F5344CB8AC3E}">
        <p14:creationId xmlns:p14="http://schemas.microsoft.com/office/powerpoint/2010/main" val="36391397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3F2E10-D2BE-0785-3E01-12280FEC309D}"/>
              </a:ext>
            </a:extLst>
          </p:cNvPr>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 </a:t>
            </a:r>
            <a:r>
              <a:rPr lang="en-US" sz="4000" dirty="0">
                <a:latin typeface="Segoe UI Light" panose="020B0502040204020203" pitchFamily="34" charset="0"/>
                <a:cs typeface="Segoe UI Light" panose="020B0502040204020203" pitchFamily="34" charset="0"/>
              </a:rPr>
              <a:t>Problem Statement</a:t>
            </a:r>
            <a:endParaRPr lang="en-IN" dirty="0"/>
          </a:p>
        </p:txBody>
      </p:sp>
      <p:sp>
        <p:nvSpPr>
          <p:cNvPr id="3" name="Content Placeholder 2">
            <a:extLst>
              <a:ext uri="{FF2B5EF4-FFF2-40B4-BE49-F238E27FC236}">
                <a16:creationId xmlns:a16="http://schemas.microsoft.com/office/drawing/2014/main" id="{0DA84950-7DCC-0C8F-7773-43DB0A41BBD1}"/>
              </a:ext>
            </a:extLst>
          </p:cNvPr>
          <p:cNvSpPr>
            <a:spLocks noGrp="1"/>
          </p:cNvSpPr>
          <p:nvPr>
            <p:ph sz="half" idx="1"/>
          </p:nvPr>
        </p:nvSpPr>
        <p:spPr/>
        <p:txBody>
          <a:bodyPr/>
          <a:lstStyle/>
          <a:p>
            <a:pPr algn="just"/>
            <a:r>
              <a:rPr lang="en-IN" sz="2400" b="0" i="0" dirty="0">
                <a:effectLst/>
                <a:latin typeface="Söhne"/>
              </a:rPr>
              <a:t>Computational Complexity                                                         </a:t>
            </a:r>
          </a:p>
          <a:p>
            <a:pPr algn="just"/>
            <a:r>
              <a:rPr lang="en-IN" sz="2400" b="0" i="0" dirty="0">
                <a:effectLst/>
                <a:latin typeface="Söhne"/>
              </a:rPr>
              <a:t>Sensitivity to Noise and Outliers         </a:t>
            </a:r>
          </a:p>
          <a:p>
            <a:pPr algn="just"/>
            <a:r>
              <a:rPr lang="en-IN" sz="2400" b="0" i="0" dirty="0">
                <a:effectLst/>
                <a:latin typeface="Söhne"/>
              </a:rPr>
              <a:t>Scalability Constraints</a:t>
            </a:r>
          </a:p>
          <a:p>
            <a:pPr algn="just"/>
            <a:r>
              <a:rPr lang="en-IN" sz="2400" dirty="0">
                <a:latin typeface="Söhne"/>
              </a:rPr>
              <a:t>Memory Constraints</a:t>
            </a:r>
          </a:p>
          <a:p>
            <a:pPr algn="just"/>
            <a:r>
              <a:rPr lang="en-IN" sz="2400" dirty="0">
                <a:latin typeface="Söhne"/>
              </a:rPr>
              <a:t>Quality of Clustering</a:t>
            </a:r>
          </a:p>
          <a:p>
            <a:pPr algn="just"/>
            <a:r>
              <a:rPr lang="en-IN" sz="2400" dirty="0">
                <a:latin typeface="Söhne"/>
              </a:rPr>
              <a:t>Sampling Bias</a:t>
            </a:r>
          </a:p>
        </p:txBody>
      </p:sp>
      <p:sp>
        <p:nvSpPr>
          <p:cNvPr id="4" name="Content Placeholder 3">
            <a:extLst>
              <a:ext uri="{FF2B5EF4-FFF2-40B4-BE49-F238E27FC236}">
                <a16:creationId xmlns:a16="http://schemas.microsoft.com/office/drawing/2014/main" id="{01F65D40-885E-99F5-3644-E7A912A939C8}"/>
              </a:ext>
            </a:extLst>
          </p:cNvPr>
          <p:cNvSpPr>
            <a:spLocks noGrp="1"/>
          </p:cNvSpPr>
          <p:nvPr>
            <p:ph sz="half" idx="2"/>
          </p:nvPr>
        </p:nvSpPr>
        <p:spPr/>
        <p:txBody>
          <a:bodyPr/>
          <a:lstStyle/>
          <a:p>
            <a:pPr algn="just"/>
            <a:r>
              <a:rPr lang="en-IN" b="0" i="0" dirty="0">
                <a:effectLst/>
                <a:latin typeface="Söhne"/>
              </a:rPr>
              <a:t>Computational Complexity                                                         </a:t>
            </a:r>
          </a:p>
          <a:p>
            <a:pPr algn="just"/>
            <a:r>
              <a:rPr lang="en-IN" b="0" i="0" dirty="0">
                <a:effectLst/>
                <a:latin typeface="Söhne"/>
              </a:rPr>
              <a:t>Sensitivity to Noise and Outliers         </a:t>
            </a:r>
          </a:p>
          <a:p>
            <a:pPr algn="just"/>
            <a:r>
              <a:rPr lang="en-IN" b="0" i="0" dirty="0">
                <a:effectLst/>
                <a:latin typeface="Söhne"/>
              </a:rPr>
              <a:t>Scalability Constraints</a:t>
            </a:r>
          </a:p>
          <a:p>
            <a:pPr algn="just"/>
            <a:r>
              <a:rPr lang="en-IN" dirty="0">
                <a:latin typeface="Söhne"/>
              </a:rPr>
              <a:t>Memory Constraints</a:t>
            </a:r>
          </a:p>
          <a:p>
            <a:pPr algn="just"/>
            <a:r>
              <a:rPr lang="en-IN" dirty="0">
                <a:latin typeface="Söhne"/>
              </a:rPr>
              <a:t>Quality of Clustering</a:t>
            </a:r>
          </a:p>
          <a:p>
            <a:pPr algn="just"/>
            <a:r>
              <a:rPr lang="en-IN" dirty="0">
                <a:latin typeface="Söhne"/>
              </a:rPr>
              <a:t>Sampling Bias</a:t>
            </a:r>
          </a:p>
        </p:txBody>
      </p:sp>
      <p:sp>
        <p:nvSpPr>
          <p:cNvPr id="5" name="Footer Placeholder 4">
            <a:extLst>
              <a:ext uri="{FF2B5EF4-FFF2-40B4-BE49-F238E27FC236}">
                <a16:creationId xmlns:a16="http://schemas.microsoft.com/office/drawing/2014/main" id="{D85C06E2-FD8E-7864-39DE-1A674F592ECD}"/>
              </a:ext>
            </a:extLst>
          </p:cNvPr>
          <p:cNvSpPr>
            <a:spLocks noGrp="1"/>
          </p:cNvSpPr>
          <p:nvPr>
            <p:ph type="ftr" sz="quarter" idx="11"/>
          </p:nvPr>
        </p:nvSpPr>
        <p:spPr/>
        <p:txBody>
          <a:bodyPr/>
          <a:lstStyle/>
          <a:p>
            <a:r>
              <a:rPr lang="en-US"/>
              <a:t>Crypto: investing &amp; trading</a:t>
            </a:r>
            <a:endParaRPr lang="en-US" dirty="0"/>
          </a:p>
        </p:txBody>
      </p:sp>
      <p:sp>
        <p:nvSpPr>
          <p:cNvPr id="6" name="Slide Number Placeholder 5">
            <a:extLst>
              <a:ext uri="{FF2B5EF4-FFF2-40B4-BE49-F238E27FC236}">
                <a16:creationId xmlns:a16="http://schemas.microsoft.com/office/drawing/2014/main" id="{635684D4-1A3B-CE85-2BD8-29F6D3EC1688}"/>
              </a:ext>
            </a:extLst>
          </p:cNvPr>
          <p:cNvSpPr>
            <a:spLocks noGrp="1"/>
          </p:cNvSpPr>
          <p:nvPr>
            <p:ph type="sldNum" sz="quarter" idx="12"/>
          </p:nvPr>
        </p:nvSpPr>
        <p:spPr/>
        <p:txBody>
          <a:bodyPr/>
          <a:lstStyle/>
          <a:p>
            <a:fld id="{294A09A9-5501-47C1-A89A-A340965A2BE2}" type="slidenum">
              <a:rPr lang="en-US" smtClean="0"/>
              <a:t>4</a:t>
            </a:fld>
            <a:endParaRPr lang="en-US" dirty="0"/>
          </a:p>
        </p:txBody>
      </p:sp>
    </p:spTree>
    <p:extLst>
      <p:ext uri="{BB962C8B-B14F-4D97-AF65-F5344CB8AC3E}">
        <p14:creationId xmlns:p14="http://schemas.microsoft.com/office/powerpoint/2010/main" val="12189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8C894-979A-DCB6-3513-EFB603700E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16555D-2899-EDCB-4192-08EDBCE46DFC}"/>
              </a:ext>
            </a:extLst>
          </p:cNvPr>
          <p:cNvSpPr>
            <a:spLocks noGrp="1"/>
          </p:cNvSpPr>
          <p:nvPr>
            <p:ph type="ctrTitle"/>
          </p:nvPr>
        </p:nvSpPr>
        <p:spPr>
          <a:xfrm>
            <a:off x="622147" y="297525"/>
            <a:ext cx="9921240" cy="1037499"/>
          </a:xfrm>
        </p:spPr>
        <p:txBody>
          <a:bodyPr/>
          <a:lstStyle/>
          <a:p>
            <a:r>
              <a:rPr lang="en-US" sz="3200" dirty="0">
                <a:solidFill>
                  <a:schemeClr val="bg1"/>
                </a:solidFill>
                <a:latin typeface="Segoe UI Light" panose="020B0502040204020203" pitchFamily="34" charset="0"/>
                <a:cs typeface="Segoe UI Light" panose="020B0502040204020203" pitchFamily="34" charset="0"/>
              </a:rPr>
              <a:t>Moti</a:t>
            </a:r>
            <a:r>
              <a:rPr lang="en-US" sz="3200" dirty="0">
                <a:latin typeface="Segoe UI Light" panose="020B0502040204020203" pitchFamily="34" charset="0"/>
                <a:cs typeface="Segoe UI Light" panose="020B0502040204020203" pitchFamily="34" charset="0"/>
              </a:rPr>
              <a:t>vation</a:t>
            </a:r>
            <a:br>
              <a:rPr lang="en-US" sz="1800" dirty="0">
                <a:solidFill>
                  <a:schemeClr val="bg1"/>
                </a:solidFill>
                <a:latin typeface="Segoe UI Light" panose="020B0502040204020203" pitchFamily="34" charset="0"/>
                <a:cs typeface="Segoe UI Light" panose="020B0502040204020203" pitchFamily="34" charset="0"/>
              </a:rPr>
            </a:br>
            <a:endParaRPr lang="en-US" sz="2400" dirty="0">
              <a:latin typeface="Aptos Display" panose="020B0004020202020204" pitchFamily="34" charset="0"/>
            </a:endParaRPr>
          </a:p>
        </p:txBody>
      </p:sp>
      <p:sp>
        <p:nvSpPr>
          <p:cNvPr id="3" name="Subtitle 2">
            <a:extLst>
              <a:ext uri="{FF2B5EF4-FFF2-40B4-BE49-F238E27FC236}">
                <a16:creationId xmlns:a16="http://schemas.microsoft.com/office/drawing/2014/main" id="{D6ED0DC4-4F9A-F7FA-58F1-6B00F6AC6F6B}"/>
              </a:ext>
            </a:extLst>
          </p:cNvPr>
          <p:cNvSpPr>
            <a:spLocks noGrp="1"/>
          </p:cNvSpPr>
          <p:nvPr>
            <p:ph type="subTitle" idx="1"/>
          </p:nvPr>
        </p:nvSpPr>
        <p:spPr>
          <a:xfrm>
            <a:off x="722730" y="1682496"/>
            <a:ext cx="11043111" cy="4628018"/>
          </a:xfrm>
        </p:spPr>
        <p:txBody>
          <a:bodyPr/>
          <a:lstStyle/>
          <a:p>
            <a:pPr marL="285750" indent="-285750" algn="l">
              <a:buFont typeface="Arial" panose="020B0604020202020204" pitchFamily="34" charset="0"/>
              <a:buChar char="•"/>
            </a:pPr>
            <a:r>
              <a:rPr lang="en-IN" sz="1600" dirty="0"/>
              <a:t>The motivation behind this research stems from the growing demand for efficient and scalable clustering algorithms in the era of big data. As data continues to proliferate across various domains such as social media, healthcare, finance, and scientific research, there is an increasing need to </a:t>
            </a:r>
            <a:r>
              <a:rPr lang="en-IN" sz="1600" dirty="0" err="1"/>
              <a:t>analyze</a:t>
            </a:r>
            <a:r>
              <a:rPr lang="en-IN" sz="1600" dirty="0"/>
              <a:t> and extract meaningful patterns from massive and complex datasets. Traditional spectral clustering techniques, while powerful in identifying intricate data structures, are often rendered impractical due to their high computational requirements and scalability issues.</a:t>
            </a:r>
          </a:p>
          <a:p>
            <a:pPr marL="285750" indent="-285750" algn="l">
              <a:buFont typeface="Arial" panose="020B0604020202020204" pitchFamily="34" charset="0"/>
              <a:buChar char="•"/>
            </a:pPr>
            <a:r>
              <a:rPr lang="en-IN" sz="1600" b="1" dirty="0"/>
              <a:t>The motivation behind this research lies in the pressing need for scalable clustering algorithms that can efficiently process large and complex datasets. Traditional spectral clustering methods, while effective in revealing underlying data structures, often struggle to handle the scale and complexity of modern datasets. By introducing intelligent sampling methods and an ensemble approach, we aim to not only improve the scalability of spectral clustering but also enhance the quality of clustering results. This research is driven by the desire to overcome the limitations of existing methods and provide data analysts and researchers with a powerful tool for extracting meaningful insights from massive datasets.</a:t>
            </a:r>
          </a:p>
          <a:p>
            <a:pPr marL="285750" indent="-285750" algn="l">
              <a:buFont typeface="Arial" panose="020B0604020202020204" pitchFamily="34" charset="0"/>
              <a:buChar char="•"/>
            </a:pPr>
            <a:r>
              <a:rPr lang="en-IN" sz="1600" b="1" dirty="0"/>
              <a:t>This research aims to leverage these motivations by developing an ensemble approach that integrates cluster-based and density-based sampling methods to improve the scalability and quality of spectral clustering. By addressing the critical limitations of traditional methods, this work aspires to contribute to the advancement of data clustering techniques, making them more applicable and effective in the context of modern big data challenges.</a:t>
            </a:r>
          </a:p>
          <a:p>
            <a:pPr marL="285750" indent="-285750" algn="l">
              <a:buFont typeface="Arial" panose="020B0604020202020204" pitchFamily="34" charset="0"/>
              <a:buChar char="•"/>
            </a:pPr>
            <a:endParaRPr lang="en-IN" sz="1600" b="1" dirty="0"/>
          </a:p>
          <a:p>
            <a:pPr marL="285750" indent="-285750" algn="l">
              <a:buFont typeface="Arial" panose="020B0604020202020204" pitchFamily="34" charset="0"/>
              <a:buChar char="•"/>
            </a:pPr>
            <a:endParaRPr lang="en-IN" sz="1600" b="1" dirty="0"/>
          </a:p>
          <a:p>
            <a:pPr marL="285750" indent="-285750" algn="l">
              <a:buFont typeface="Arial" panose="020B0604020202020204" pitchFamily="34" charset="0"/>
              <a:buChar char="•"/>
            </a:pPr>
            <a:endParaRPr lang="en-IN" sz="1600" b="1" dirty="0"/>
          </a:p>
          <a:p>
            <a:pPr marL="285750" indent="-285750" algn="l">
              <a:buFont typeface="Arial" panose="020B0604020202020204" pitchFamily="34" charset="0"/>
              <a:buChar char="•"/>
            </a:pPr>
            <a:endParaRPr lang="en-IN" sz="1600" b="1" dirty="0"/>
          </a:p>
          <a:p>
            <a:pPr marL="285750" indent="-285750" algn="l">
              <a:buFont typeface="Arial" panose="020B0604020202020204" pitchFamily="34" charset="0"/>
              <a:buChar char="•"/>
            </a:pPr>
            <a:endParaRPr lang="en-IN" sz="1600" b="1" dirty="0"/>
          </a:p>
          <a:p>
            <a:pPr marL="285750" indent="-285750" algn="l">
              <a:buFont typeface="Arial" panose="020B0604020202020204" pitchFamily="34" charset="0"/>
              <a:buChar char="•"/>
            </a:pPr>
            <a:endParaRPr lang="en-IN" sz="1600" b="1" dirty="0"/>
          </a:p>
          <a:p>
            <a:pPr marL="285750" indent="-285750" algn="l">
              <a:buFont typeface="Arial" panose="020B0604020202020204" pitchFamily="34" charset="0"/>
              <a:buChar char="•"/>
            </a:pPr>
            <a:endParaRPr lang="en-US" sz="1600" b="1" dirty="0"/>
          </a:p>
        </p:txBody>
      </p:sp>
      <p:sp>
        <p:nvSpPr>
          <p:cNvPr id="5" name="TextBox 4">
            <a:extLst>
              <a:ext uri="{FF2B5EF4-FFF2-40B4-BE49-F238E27FC236}">
                <a16:creationId xmlns:a16="http://schemas.microsoft.com/office/drawing/2014/main" id="{5F911CD3-D363-80D9-8EDB-C2B37B7B4AFB}"/>
              </a:ext>
            </a:extLst>
          </p:cNvPr>
          <p:cNvSpPr txBox="1"/>
          <p:nvPr/>
        </p:nvSpPr>
        <p:spPr>
          <a:xfrm>
            <a:off x="3031724" y="3246553"/>
            <a:ext cx="6116714" cy="369332"/>
          </a:xfrm>
          <a:prstGeom prst="rect">
            <a:avLst/>
          </a:prstGeom>
          <a:noFill/>
        </p:spPr>
        <p:txBody>
          <a:bodyPr wrap="square">
            <a:spAutoFit/>
          </a:bodyPr>
          <a:lstStyle/>
          <a:p>
            <a:endParaRPr lang="en-IN" dirty="0"/>
          </a:p>
        </p:txBody>
      </p:sp>
    </p:spTree>
    <p:extLst>
      <p:ext uri="{BB962C8B-B14F-4D97-AF65-F5344CB8AC3E}">
        <p14:creationId xmlns:p14="http://schemas.microsoft.com/office/powerpoint/2010/main" val="88464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536192" y="106532"/>
            <a:ext cx="8878824" cy="843379"/>
          </a:xfrm>
        </p:spPr>
        <p:txBody>
          <a:bodyPr>
            <a:normAutofit/>
          </a:bodyPr>
          <a:lstStyle/>
          <a:p>
            <a:r>
              <a:rPr lang="en-US" dirty="0"/>
              <a:t>Objective</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1"/>
          </p:nvPr>
        </p:nvSpPr>
        <p:spPr/>
        <p:txBody>
          <a:bodyPr/>
          <a:lstStyle/>
          <a:p>
            <a:fld id="{294A09A9-5501-47C1-A89A-A340965A2BE2}" type="slidenum">
              <a:rPr lang="en-US" smtClean="0"/>
              <a:pPr/>
              <a:t>6</a:t>
            </a:fld>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198485" y="1115568"/>
            <a:ext cx="7387731" cy="5971031"/>
          </a:xfrm>
        </p:spPr>
        <p:txBody>
          <a:bodyPr/>
          <a:lstStyle/>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Develop an Ensemble Sampling Method</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Improve Scalability of Spectral Clustering	</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Comprehensive Methodology Implementation</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Maintain or Enhance Clustering Quality</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Conduct Extensive Experiments and Analysis</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Provide Visualization and Spatial Analysis</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Evaluate Performance and Scalability Metrics</a:t>
            </a:r>
          </a:p>
          <a:p>
            <a:pPr marL="342900" indent="-342900" algn="l">
              <a:lnSpc>
                <a:spcPct val="150000"/>
              </a:lnSpc>
              <a:buClr>
                <a:schemeClr val="accent6"/>
              </a:buClr>
              <a:buFont typeface="Courier New" panose="02070309020205020404" pitchFamily="49" charset="0"/>
              <a:buChar char="o"/>
            </a:pPr>
            <a:r>
              <a:rPr lang="en-IN" sz="2000" dirty="0">
                <a:latin typeface="Segoe UI Light" panose="020B0502040204020203" pitchFamily="34" charset="0"/>
                <a:cs typeface="Segoe UI Light" panose="020B0502040204020203" pitchFamily="34" charset="0"/>
              </a:rPr>
              <a:t>Offer Practical Insights and Recommendations</a:t>
            </a:r>
            <a:endParaRPr lang="en-US" sz="2000" dirty="0">
              <a:solidFill>
                <a:schemeClr val="bg1"/>
              </a:solidFill>
              <a:latin typeface="Segoe UI Light" panose="020B0502040204020203" pitchFamily="34" charset="0"/>
              <a:cs typeface="Segoe UI Light" panose="020B0502040204020203" pitchFamily="34" charset="0"/>
            </a:endParaRPr>
          </a:p>
        </p:txBody>
      </p:sp>
      <p:sp>
        <p:nvSpPr>
          <p:cNvPr id="4" name="Footer Placeholder 3">
            <a:extLst>
              <a:ext uri="{FF2B5EF4-FFF2-40B4-BE49-F238E27FC236}">
                <a16:creationId xmlns:a16="http://schemas.microsoft.com/office/drawing/2014/main" id="{DDD0AE42-75AF-229C-2692-C10ADA4FFA83}"/>
              </a:ext>
            </a:extLst>
          </p:cNvPr>
          <p:cNvSpPr>
            <a:spLocks noGrp="1"/>
          </p:cNvSpPr>
          <p:nvPr>
            <p:ph type="ftr" sz="quarter" idx="10"/>
          </p:nvPr>
        </p:nvSpPr>
        <p:spPr>
          <a:xfrm>
            <a:off x="466344" y="6419088"/>
            <a:ext cx="2108180" cy="438912"/>
          </a:xfrm>
        </p:spPr>
        <p:txBody>
          <a:bodyPr/>
          <a:lstStyle/>
          <a:p>
            <a:endParaRPr lang="en-US" dirty="0"/>
          </a:p>
        </p:txBody>
      </p:sp>
    </p:spTree>
    <p:extLst>
      <p:ext uri="{BB962C8B-B14F-4D97-AF65-F5344CB8AC3E}">
        <p14:creationId xmlns:p14="http://schemas.microsoft.com/office/powerpoint/2010/main" val="668609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127464"/>
            <a:ext cx="7735824" cy="183176"/>
          </a:xfrm>
        </p:spPr>
        <p:txBody>
          <a:bodyPr/>
          <a:lstStyle/>
          <a:p>
            <a:r>
              <a:rPr lang="en-US" dirty="0">
                <a:solidFill>
                  <a:schemeClr val="bg1"/>
                </a:solidFill>
                <a:latin typeface="Segoe UI Light" panose="020B0502040204020203" pitchFamily="34" charset="0"/>
                <a:cs typeface="Segoe UI Light" panose="020B0502040204020203" pitchFamily="34" charset="0"/>
              </a:rPr>
              <a:t>Literature review</a:t>
            </a:r>
            <a:br>
              <a:rPr lang="en-US" dirty="0">
                <a:solidFill>
                  <a:schemeClr val="bg1"/>
                </a:solidFill>
                <a:latin typeface="Segoe UI Light" panose="020B0502040204020203" pitchFamily="34" charset="0"/>
                <a:cs typeface="Segoe UI Light" panose="020B0502040204020203" pitchFamily="34" charset="0"/>
              </a:rPr>
            </a:br>
            <a:endParaRPr lang="en-US" dirty="0"/>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6782540" y="4802819"/>
            <a:ext cx="3497801" cy="1340529"/>
          </a:xfrm>
        </p:spPr>
        <p:txBody>
          <a:bodyPr/>
          <a:lstStyle/>
          <a:p>
            <a:pPr algn="just"/>
            <a:endParaRPr lang="en-IN" b="0" i="0" dirty="0">
              <a:effectLst/>
              <a:latin typeface="Söhne"/>
            </a:endParaRPr>
          </a:p>
        </p:txBody>
      </p:sp>
      <p:pic>
        <p:nvPicPr>
          <p:cNvPr id="13" name="Picture 12">
            <a:extLst>
              <a:ext uri="{FF2B5EF4-FFF2-40B4-BE49-F238E27FC236}">
                <a16:creationId xmlns:a16="http://schemas.microsoft.com/office/drawing/2014/main" id="{1F57A80C-5481-83E4-51DB-BA363208E842}"/>
              </a:ext>
            </a:extLst>
          </p:cNvPr>
          <p:cNvPicPr>
            <a:picLocks noChangeAspect="1"/>
          </p:cNvPicPr>
          <p:nvPr/>
        </p:nvPicPr>
        <p:blipFill>
          <a:blip r:embed="rId2"/>
          <a:stretch>
            <a:fillRect/>
          </a:stretch>
        </p:blipFill>
        <p:spPr>
          <a:xfrm>
            <a:off x="2885440" y="714652"/>
            <a:ext cx="6651752" cy="6055866"/>
          </a:xfrm>
          <a:prstGeom prst="rect">
            <a:avLst/>
          </a:prstGeom>
        </p:spPr>
      </p:pic>
    </p:spTree>
    <p:extLst>
      <p:ext uri="{BB962C8B-B14F-4D97-AF65-F5344CB8AC3E}">
        <p14:creationId xmlns:p14="http://schemas.microsoft.com/office/powerpoint/2010/main" val="3949618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F602A-167E-9B90-FD13-135D6BFA2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74D2A-A0E2-5350-4DF4-564B02EFC7AA}"/>
              </a:ext>
            </a:extLst>
          </p:cNvPr>
          <p:cNvSpPr>
            <a:spLocks noGrp="1"/>
          </p:cNvSpPr>
          <p:nvPr>
            <p:ph type="ctrTitle"/>
          </p:nvPr>
        </p:nvSpPr>
        <p:spPr>
          <a:xfrm>
            <a:off x="2228088" y="1127464"/>
            <a:ext cx="7735824" cy="470518"/>
          </a:xfrm>
        </p:spPr>
        <p:txBody>
          <a:bodyPr/>
          <a:lstStyle/>
          <a:p>
            <a:r>
              <a:rPr lang="en-US" dirty="0">
                <a:solidFill>
                  <a:schemeClr val="bg1"/>
                </a:solidFill>
                <a:latin typeface="Segoe UI Light" panose="020B0502040204020203" pitchFamily="34" charset="0"/>
                <a:cs typeface="Segoe UI Light" panose="020B0502040204020203" pitchFamily="34" charset="0"/>
              </a:rPr>
              <a:t>Literature review</a:t>
            </a:r>
            <a:br>
              <a:rPr lang="en-US" dirty="0">
                <a:solidFill>
                  <a:schemeClr val="bg1"/>
                </a:solidFill>
                <a:latin typeface="Segoe UI Light" panose="020B0502040204020203" pitchFamily="34" charset="0"/>
                <a:cs typeface="Segoe UI Light" panose="020B0502040204020203" pitchFamily="34" charset="0"/>
              </a:rPr>
            </a:br>
            <a:endParaRPr lang="en-US" dirty="0"/>
          </a:p>
        </p:txBody>
      </p:sp>
      <p:sp>
        <p:nvSpPr>
          <p:cNvPr id="3" name="Subtitle 2">
            <a:extLst>
              <a:ext uri="{FF2B5EF4-FFF2-40B4-BE49-F238E27FC236}">
                <a16:creationId xmlns:a16="http://schemas.microsoft.com/office/drawing/2014/main" id="{670AB399-40EB-999A-D0EA-1E93E4A0B8EF}"/>
              </a:ext>
            </a:extLst>
          </p:cNvPr>
          <p:cNvSpPr>
            <a:spLocks noGrp="1"/>
          </p:cNvSpPr>
          <p:nvPr>
            <p:ph type="subTitle" idx="1"/>
          </p:nvPr>
        </p:nvSpPr>
        <p:spPr>
          <a:xfrm>
            <a:off x="6782540" y="4802819"/>
            <a:ext cx="3497801" cy="1340529"/>
          </a:xfrm>
        </p:spPr>
        <p:txBody>
          <a:bodyPr/>
          <a:lstStyle/>
          <a:p>
            <a:pPr algn="just"/>
            <a:endParaRPr lang="en-IN" b="0" i="0" dirty="0">
              <a:effectLst/>
              <a:latin typeface="Söhne"/>
            </a:endParaRPr>
          </a:p>
        </p:txBody>
      </p:sp>
      <p:pic>
        <p:nvPicPr>
          <p:cNvPr id="5" name="Picture 4">
            <a:extLst>
              <a:ext uri="{FF2B5EF4-FFF2-40B4-BE49-F238E27FC236}">
                <a16:creationId xmlns:a16="http://schemas.microsoft.com/office/drawing/2014/main" id="{FBCF0A04-5576-C97C-DEFA-E87FAA2C9CA8}"/>
              </a:ext>
            </a:extLst>
          </p:cNvPr>
          <p:cNvPicPr>
            <a:picLocks noChangeAspect="1"/>
          </p:cNvPicPr>
          <p:nvPr/>
        </p:nvPicPr>
        <p:blipFill>
          <a:blip r:embed="rId2"/>
          <a:stretch>
            <a:fillRect/>
          </a:stretch>
        </p:blipFill>
        <p:spPr>
          <a:xfrm>
            <a:off x="3104732" y="1036320"/>
            <a:ext cx="6049428" cy="5553104"/>
          </a:xfrm>
          <a:prstGeom prst="rect">
            <a:avLst/>
          </a:prstGeom>
        </p:spPr>
      </p:pic>
    </p:spTree>
    <p:extLst>
      <p:ext uri="{BB962C8B-B14F-4D97-AF65-F5344CB8AC3E}">
        <p14:creationId xmlns:p14="http://schemas.microsoft.com/office/powerpoint/2010/main" val="2003904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9E45E-D6A7-9780-F652-BAF86DFBCC00}"/>
              </a:ext>
            </a:extLst>
          </p:cNvPr>
          <p:cNvSpPr>
            <a:spLocks noGrp="1"/>
          </p:cNvSpPr>
          <p:nvPr>
            <p:ph type="title"/>
          </p:nvPr>
        </p:nvSpPr>
        <p:spPr>
          <a:xfrm>
            <a:off x="1545336" y="822960"/>
            <a:ext cx="8878824" cy="713232"/>
          </a:xfrm>
        </p:spPr>
        <p:txBody>
          <a:bodyPr/>
          <a:lstStyle/>
          <a:p>
            <a:r>
              <a:rPr lang="en-IN" b="0" dirty="0">
                <a:solidFill>
                  <a:srgbClr val="ECECEC"/>
                </a:solidFill>
                <a:latin typeface="Söhne"/>
              </a:rPr>
              <a:t>Method Adopted</a:t>
            </a:r>
            <a:endParaRPr lang="en-US" dirty="0"/>
          </a:p>
        </p:txBody>
      </p:sp>
      <p:sp>
        <p:nvSpPr>
          <p:cNvPr id="8" name="Slide Number Placeholder 7">
            <a:extLst>
              <a:ext uri="{FF2B5EF4-FFF2-40B4-BE49-F238E27FC236}">
                <a16:creationId xmlns:a16="http://schemas.microsoft.com/office/drawing/2014/main" id="{85577A64-4E94-69E1-3180-1E014BD06B3C}"/>
              </a:ext>
            </a:extLst>
          </p:cNvPr>
          <p:cNvSpPr>
            <a:spLocks noGrp="1"/>
          </p:cNvSpPr>
          <p:nvPr>
            <p:ph type="sldNum" sz="quarter" idx="12"/>
          </p:nvPr>
        </p:nvSpPr>
        <p:spPr/>
        <p:txBody>
          <a:bodyPr/>
          <a:lstStyle/>
          <a:p>
            <a:fld id="{294A09A9-5501-47C1-A89A-A340965A2BE2}" type="slidenum">
              <a:rPr lang="en-US" smtClean="0"/>
              <a:t>9</a:t>
            </a:fld>
            <a:endParaRPr lang="en-US" dirty="0"/>
          </a:p>
        </p:txBody>
      </p:sp>
      <p:sp>
        <p:nvSpPr>
          <p:cNvPr id="3" name="Text Placeholder 2">
            <a:extLst>
              <a:ext uri="{FF2B5EF4-FFF2-40B4-BE49-F238E27FC236}">
                <a16:creationId xmlns:a16="http://schemas.microsoft.com/office/drawing/2014/main" id="{C31605EE-24B6-95D8-DE5E-BEC2F03ECECA}"/>
              </a:ext>
            </a:extLst>
          </p:cNvPr>
          <p:cNvSpPr>
            <a:spLocks noGrp="1"/>
          </p:cNvSpPr>
          <p:nvPr>
            <p:ph type="body" idx="1"/>
          </p:nvPr>
        </p:nvSpPr>
        <p:spPr>
          <a:xfrm>
            <a:off x="-1051560" y="-1088136"/>
            <a:ext cx="256033" cy="1150280"/>
          </a:xfrm>
        </p:spPr>
        <p:txBody>
          <a:bodyPr/>
          <a:lstStyle/>
          <a:p>
            <a:endParaRPr lang="en-US" dirty="0"/>
          </a:p>
        </p:txBody>
      </p:sp>
      <p:sp>
        <p:nvSpPr>
          <p:cNvPr id="4" name="Content Placeholder 3">
            <a:extLst>
              <a:ext uri="{FF2B5EF4-FFF2-40B4-BE49-F238E27FC236}">
                <a16:creationId xmlns:a16="http://schemas.microsoft.com/office/drawing/2014/main" id="{BE22F651-7ABC-015D-B5C4-622708A64CB1}"/>
              </a:ext>
            </a:extLst>
          </p:cNvPr>
          <p:cNvSpPr>
            <a:spLocks noGrp="1"/>
          </p:cNvSpPr>
          <p:nvPr>
            <p:ph sz="half" idx="2"/>
          </p:nvPr>
        </p:nvSpPr>
        <p:spPr>
          <a:xfrm>
            <a:off x="1088136" y="1645920"/>
            <a:ext cx="9336024" cy="5111496"/>
          </a:xfrm>
        </p:spPr>
        <p:txBody>
          <a:bodyPr/>
          <a:lstStyle/>
          <a:p>
            <a:pPr marL="285750" indent="-285750" algn="just">
              <a:buFont typeface="Wingdings" panose="05000000000000000000" pitchFamily="2" charset="2"/>
              <a:buChar char="Ø"/>
            </a:pPr>
            <a:r>
              <a:rPr lang="en-IN" sz="1800" dirty="0"/>
              <a:t>Data Collection and Preprocessing :Data Loading</a:t>
            </a:r>
          </a:p>
          <a:p>
            <a:pPr marL="285750" indent="-285750" algn="just">
              <a:buFont typeface="Wingdings" panose="05000000000000000000" pitchFamily="2" charset="2"/>
              <a:buChar char="Ø"/>
            </a:pPr>
            <a:r>
              <a:rPr lang="en-IN" sz="1800" dirty="0"/>
              <a:t>Preprocessing Pipeline</a:t>
            </a:r>
          </a:p>
          <a:p>
            <a:pPr marL="285750" indent="-285750" algn="just">
              <a:buFont typeface="Wingdings" panose="05000000000000000000" pitchFamily="2" charset="2"/>
              <a:buChar char="Ø"/>
            </a:pPr>
            <a:r>
              <a:rPr lang="en-IN" sz="1800" dirty="0"/>
              <a:t>Sampling Techniques Implementation</a:t>
            </a:r>
          </a:p>
          <a:p>
            <a:pPr marL="285750" indent="-285750" algn="just">
              <a:buFont typeface="Wingdings" panose="05000000000000000000" pitchFamily="2" charset="2"/>
              <a:buChar char="Ø"/>
            </a:pPr>
            <a:r>
              <a:rPr lang="en-IN" sz="1800" dirty="0"/>
              <a:t>Cluster-Based Sampling (CBS)</a:t>
            </a:r>
          </a:p>
          <a:p>
            <a:pPr marL="285750" indent="-285750" algn="just">
              <a:buFont typeface="Wingdings" panose="05000000000000000000" pitchFamily="2" charset="2"/>
              <a:buChar char="Ø"/>
            </a:pPr>
            <a:r>
              <a:rPr lang="en-IN" sz="1800" dirty="0"/>
              <a:t>Density-Based Sampling (DBS)</a:t>
            </a:r>
          </a:p>
          <a:p>
            <a:pPr marL="285750" indent="-285750" algn="just">
              <a:buFont typeface="Wingdings" panose="05000000000000000000" pitchFamily="2" charset="2"/>
              <a:buChar char="Ø"/>
            </a:pPr>
            <a:r>
              <a:rPr lang="en-IN" sz="1800" dirty="0" err="1"/>
              <a:t>Ensamble</a:t>
            </a:r>
            <a:r>
              <a:rPr lang="en-IN" sz="1800" dirty="0"/>
              <a:t> of Both Techniques</a:t>
            </a:r>
          </a:p>
          <a:p>
            <a:pPr marL="285750" indent="-285750" algn="just">
              <a:buFont typeface="Wingdings" panose="05000000000000000000" pitchFamily="2" charset="2"/>
              <a:buChar char="Ø"/>
            </a:pPr>
            <a:r>
              <a:rPr lang="en-IN" sz="1800" dirty="0"/>
              <a:t>Clustering Pipeline Setup : Pipeline Configuration</a:t>
            </a:r>
          </a:p>
          <a:p>
            <a:pPr marL="285750" indent="-285750" algn="just">
              <a:buFont typeface="Wingdings" panose="05000000000000000000" pitchFamily="2" charset="2"/>
              <a:buChar char="Ø"/>
            </a:pPr>
            <a:r>
              <a:rPr lang="en-IN" sz="1800" dirty="0"/>
              <a:t>Hyperparameter Tuning</a:t>
            </a:r>
          </a:p>
          <a:p>
            <a:pPr marL="285750" indent="-285750" algn="just">
              <a:buFont typeface="Wingdings" panose="05000000000000000000" pitchFamily="2" charset="2"/>
              <a:buChar char="Ø"/>
            </a:pPr>
            <a:r>
              <a:rPr lang="en-IN" sz="1800" dirty="0"/>
              <a:t>Optimization</a:t>
            </a:r>
          </a:p>
        </p:txBody>
      </p:sp>
      <p:sp>
        <p:nvSpPr>
          <p:cNvPr id="5" name="Text Placeholder 4">
            <a:extLst>
              <a:ext uri="{FF2B5EF4-FFF2-40B4-BE49-F238E27FC236}">
                <a16:creationId xmlns:a16="http://schemas.microsoft.com/office/drawing/2014/main" id="{6A1E0F07-3291-4EE2-1286-04C97165BA68}"/>
              </a:ext>
            </a:extLst>
          </p:cNvPr>
          <p:cNvSpPr>
            <a:spLocks noGrp="1"/>
          </p:cNvSpPr>
          <p:nvPr>
            <p:ph type="body" sz="quarter" idx="3"/>
          </p:nvPr>
        </p:nvSpPr>
        <p:spPr>
          <a:xfrm flipH="1" flipV="1">
            <a:off x="12455370" y="-177553"/>
            <a:ext cx="923277" cy="754602"/>
          </a:xfrm>
        </p:spPr>
        <p:txBody>
          <a:bodyPr/>
          <a:lstStyle/>
          <a:p>
            <a:endParaRPr lang="en-US" dirty="0"/>
          </a:p>
        </p:txBody>
      </p:sp>
      <p:sp>
        <p:nvSpPr>
          <p:cNvPr id="7" name="Footer Placeholder 6">
            <a:extLst>
              <a:ext uri="{FF2B5EF4-FFF2-40B4-BE49-F238E27FC236}">
                <a16:creationId xmlns:a16="http://schemas.microsoft.com/office/drawing/2014/main" id="{A9F57080-19CA-8BBA-6050-8494551D4615}"/>
              </a:ext>
            </a:extLst>
          </p:cNvPr>
          <p:cNvSpPr>
            <a:spLocks noGrp="1"/>
          </p:cNvSpPr>
          <p:nvPr>
            <p:ph type="ftr" sz="quarter" idx="11"/>
          </p:nvPr>
        </p:nvSpPr>
        <p:spPr/>
        <p:txBody>
          <a:bodyPr/>
          <a:lstStyle/>
          <a:p>
            <a:endParaRPr lang="en-US" dirty="0"/>
          </a:p>
        </p:txBody>
      </p:sp>
      <p:sp>
        <p:nvSpPr>
          <p:cNvPr id="9" name="Content Placeholder 8">
            <a:extLst>
              <a:ext uri="{FF2B5EF4-FFF2-40B4-BE49-F238E27FC236}">
                <a16:creationId xmlns:a16="http://schemas.microsoft.com/office/drawing/2014/main" id="{AD62BB74-2B07-3FA8-DE93-F858575D4062}"/>
              </a:ext>
            </a:extLst>
          </p:cNvPr>
          <p:cNvSpPr>
            <a:spLocks noGrp="1"/>
          </p:cNvSpPr>
          <p:nvPr>
            <p:ph sz="quarter" idx="4"/>
          </p:nvPr>
        </p:nvSpPr>
        <p:spPr/>
        <p:txBody>
          <a:bodyPr/>
          <a:lstStyle/>
          <a:p>
            <a:endParaRPr lang="en-IN"/>
          </a:p>
        </p:txBody>
      </p:sp>
    </p:spTree>
    <p:extLst>
      <p:ext uri="{BB962C8B-B14F-4D97-AF65-F5344CB8AC3E}">
        <p14:creationId xmlns:p14="http://schemas.microsoft.com/office/powerpoint/2010/main" val="765210901"/>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1F1912-3146-44AF-A389-9E8B77BB3688}">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741</TotalTime>
  <Words>1560</Words>
  <Application>Microsoft Office PowerPoint</Application>
  <PresentationFormat>Widescreen</PresentationFormat>
  <Paragraphs>134</Paragraphs>
  <Slides>15</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15</vt:i4>
      </vt:variant>
    </vt:vector>
  </HeadingPairs>
  <TitlesOfParts>
    <vt:vector size="25" baseType="lpstr">
      <vt:lpstr>Aptos Display</vt:lpstr>
      <vt:lpstr>Arial</vt:lpstr>
      <vt:lpstr>Calibri</vt:lpstr>
      <vt:lpstr>Courier New</vt:lpstr>
      <vt:lpstr>Segoe UI Light</vt:lpstr>
      <vt:lpstr>Söhne</vt:lpstr>
      <vt:lpstr>Times New Roman</vt:lpstr>
      <vt:lpstr>Tw Cen MT</vt:lpstr>
      <vt:lpstr>Wingdings</vt:lpstr>
      <vt:lpstr>Office Theme</vt:lpstr>
      <vt:lpstr>Improving Spectral Clustering Scalability Through Intelligent Sampling Methods</vt:lpstr>
      <vt:lpstr>CONTENTS</vt:lpstr>
      <vt:lpstr> Problem Statement</vt:lpstr>
      <vt:lpstr> Problem Statement</vt:lpstr>
      <vt:lpstr>Motivation </vt:lpstr>
      <vt:lpstr>Objective</vt:lpstr>
      <vt:lpstr>Literature review </vt:lpstr>
      <vt:lpstr>Literature review </vt:lpstr>
      <vt:lpstr>Method Adopted</vt:lpstr>
      <vt:lpstr>Results</vt:lpstr>
      <vt:lpstr>Results</vt:lpstr>
      <vt:lpstr>Conclusion  </vt:lpstr>
      <vt:lpstr>future work of scope</vt:lpstr>
      <vt:lpstr> Outcomes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Skin Cancer Detection USING Deep Learning</dc:title>
  <dc:creator>saumya thakor</dc:creator>
  <cp:lastModifiedBy>saumya thakor</cp:lastModifiedBy>
  <cp:revision>10</cp:revision>
  <dcterms:created xsi:type="dcterms:W3CDTF">2023-08-24T18:10:07Z</dcterms:created>
  <dcterms:modified xsi:type="dcterms:W3CDTF">2024-05-19T12:27:28Z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