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omfortaa" pitchFamily="2"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5885"/>
  </p:normalViewPr>
  <p:slideViewPr>
    <p:cSldViewPr snapToGrid="0">
      <p:cViewPr varScale="1">
        <p:scale>
          <a:sx n="149" d="100"/>
          <a:sy n="149" d="100"/>
        </p:scale>
        <p:origin x="110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d9146062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d9146062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 Oriented programming is programming paradigm               </a:t>
            </a:r>
            <a:endParaRPr/>
          </a:p>
          <a:p>
            <a:pPr marL="0" lvl="0" indent="0" algn="l" rtl="0">
              <a:spcBef>
                <a:spcPts val="0"/>
              </a:spcBef>
              <a:spcAft>
                <a:spcPts val="0"/>
              </a:spcAft>
              <a:buNone/>
            </a:pPr>
            <a:r>
              <a:rPr lang="en"/>
              <a:t>that allows us to design software around classes and objects.  It is a way of programming that provides flexible and extensible code. It also provides data security.</a:t>
            </a:r>
            <a:endParaRPr/>
          </a:p>
          <a:p>
            <a:pPr marL="0" lvl="0" indent="0" algn="l" rtl="0">
              <a:spcBef>
                <a:spcPts val="0"/>
              </a:spcBef>
              <a:spcAft>
                <a:spcPts val="0"/>
              </a:spcAft>
              <a:buClr>
                <a:schemeClr val="dk1"/>
              </a:buClr>
              <a:buSzPts val="1100"/>
              <a:buFont typeface="Arial"/>
              <a:buNone/>
            </a:pPr>
            <a:r>
              <a:rPr lang="en"/>
              <a:t>Please note that both of these are ways of programming and not languages as most of us get confused.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d9146062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d9146062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Private access specifier is added for a method ,variable when we want to restrict the access within the same class. The private methods are not accessible outside the class and so they cannot be inherited/overridden by the child class as well.</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d91460628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d91460628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Imagine the gear attribute of car is accessible from outside and someone sets it to car1.gear=0. A car with no gears is not possible and hence we will make our class attributes as private so they can be accessible only within the class. We have these getter and setter methods and can add certain check conditions ,like a car will have a minimum of 4 gears and can have more than that if required. Even if we don’t add any condition in the set method , we should still use them so that incase it is required later, the entire code is not changed. Adding getter and setter methods and making instance variables as private provides data hiding.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d91460628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d91460628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class needs to be declared as public class to be inherited. By default the class is not public and if not declared public explicitly ,it cannot be inherited directly.</a:t>
            </a:r>
            <a:endParaRPr/>
          </a:p>
          <a:p>
            <a:pPr marL="0" lvl="0" indent="0" algn="l" rtl="0">
              <a:spcBef>
                <a:spcPts val="0"/>
              </a:spcBef>
              <a:spcAft>
                <a:spcPts val="0"/>
              </a:spcAft>
              <a:buNone/>
            </a:pPr>
            <a:r>
              <a:rPr lang="en"/>
              <a:t>We can add the final keyword to completely stop the child class from inheriting the base class. Nobody can ever extend a final class.</a:t>
            </a:r>
            <a:endParaRPr/>
          </a:p>
          <a:p>
            <a:pPr marL="0" lvl="0" indent="0" algn="l" rtl="0">
              <a:spcBef>
                <a:spcPts val="0"/>
              </a:spcBef>
              <a:spcAft>
                <a:spcPts val="0"/>
              </a:spcAft>
              <a:buNone/>
            </a:pPr>
            <a:r>
              <a:rPr lang="en"/>
              <a:t>We will discuss constructor in the later video.</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c7ff43a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c7ff43a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Association between a car and mechanic. A mechanics can fix multiple cars and similarly a car can be fixed by multiple mechanics.</a:t>
            </a:r>
            <a:endParaRPr/>
          </a:p>
          <a:p>
            <a:pPr marL="0" lvl="0" indent="0" algn="l" rtl="0">
              <a:spcBef>
                <a:spcPts val="0"/>
              </a:spcBef>
              <a:spcAft>
                <a:spcPts val="0"/>
              </a:spcAft>
              <a:buNone/>
            </a:pPr>
            <a:r>
              <a:rPr lang="en"/>
              <a:t>Aggregation - The car owner has multiple cars. Each of these cars will be driven by the owner. In aggregation one object is the owner of the other.</a:t>
            </a:r>
            <a:endParaRPr/>
          </a:p>
          <a:p>
            <a:pPr marL="0" lvl="0" indent="0" algn="l" rtl="0">
              <a:spcBef>
                <a:spcPts val="0"/>
              </a:spcBef>
              <a:spcAft>
                <a:spcPts val="0"/>
              </a:spcAft>
              <a:buNone/>
            </a:pPr>
            <a:r>
              <a:rPr lang="en"/>
              <a:t>Composition- A car has wheels and wheels cannot exist without a car. Incase the car is destroyed then the wheels alone are of no use.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d9146062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d9146062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d9146062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d9146062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c7ff43ac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c7ff43ac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The value of instance variables will be different for each of the objects. For example when we create multiple car objects,each  would have a different speed, currentGear etc. The methods might behave differently based on the values of the instance variables. The calculateDistance method of car will get affected by the speed of the that particular car object. A method can also take in values and operate on them. For eg of we need the time for which the car travelled to calculate the distance and that can be an input parameter. The main difference is instance variables have a default value if they are not initialized while local variables do not get a default value and Must be initialized before use. </a:t>
            </a:r>
            <a:r>
              <a:rPr lang="en" sz="2400" b="1">
                <a:solidFill>
                  <a:schemeClr val="lt1"/>
                </a:solidFill>
                <a:latin typeface="Calibri"/>
                <a:ea typeface="Calibri"/>
                <a:cs typeface="Calibri"/>
                <a:sym typeface="Calibri"/>
              </a:rPr>
              <a:t>  ion them nstance variables will be different for each object. The value of instance variables will be different for each object.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d1852b8ff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d1852b8ff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d048515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d048515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d048515ec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d048515ec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one thing we need to understand about Abstraction and Encapsulation that both are highly related but different concepts.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object oriented programming,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d1852b8ff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d1852b8ff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we are hiding the internal workings of accelerator , gears and engine in  a car it is abstraction</a:t>
            </a:r>
            <a:endParaRPr/>
          </a:p>
          <a:p>
            <a:pPr marL="0" lvl="0" indent="0" algn="l" rtl="0">
              <a:spcBef>
                <a:spcPts val="0"/>
              </a:spcBef>
              <a:spcAft>
                <a:spcPts val="0"/>
              </a:spcAft>
              <a:buNone/>
            </a:pPr>
            <a:r>
              <a:rPr lang="en"/>
              <a:t>When we are making the height, gear and other properties of a car private , it is encapsulation.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d1852b8f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d1852b8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d1852b8ff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d1852b8f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47de2e2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47de2e2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d9146062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d9146062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d91460628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d9146062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d91460628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d9146062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d9146062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d9146062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c7ff43ac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c7ff43a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 is a vehicles so vehicle is a base class while car is a derived class.</a:t>
            </a:r>
            <a:endParaRPr/>
          </a:p>
          <a:p>
            <a:pPr marL="0" lvl="0" indent="0" algn="l" rtl="0">
              <a:spcBef>
                <a:spcPts val="0"/>
              </a:spcBef>
              <a:spcAft>
                <a:spcPts val="0"/>
              </a:spcAft>
              <a:buNone/>
            </a:pPr>
            <a:r>
              <a:rPr lang="en"/>
              <a:t>A car has wheels and gears so between the car and wheel there is a has-a relationship.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d91460628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d9146062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Inheritance can be of 3 types single inheritance when a derived class inherits properties and behaviors from base class.</a:t>
            </a:r>
            <a:endParaRPr/>
          </a:p>
          <a:p>
            <a:pPr marL="0" lvl="0" indent="0" algn="l" rtl="0">
              <a:spcBef>
                <a:spcPts val="0"/>
              </a:spcBef>
              <a:spcAft>
                <a:spcPts val="0"/>
              </a:spcAft>
              <a:buNone/>
            </a:pPr>
            <a:r>
              <a:rPr lang="en"/>
              <a:t>Multi-level Inheritance - When the child class is again inherited by another child class. So we have a hierarchy of inheritance.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c7ff43ac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c7ff43ac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we have a base class A and there are two child classes (B,C) inheriting the methodDo from the base class. Now there is another child class D that is extending both B and C. If we have an object of class D and D tries to call the methodDo method, methodDo of B or C which one will get called? This is diamond ring problem. That is why java does not allow multiple inheritence.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74675" y="545325"/>
            <a:ext cx="76167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55" name="Google Shape;55;p13"/>
          <p:cNvSpPr txBox="1"/>
          <p:nvPr/>
        </p:nvSpPr>
        <p:spPr>
          <a:xfrm>
            <a:off x="1412925" y="1474875"/>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p:nvPr/>
        </p:nvSpPr>
        <p:spPr>
          <a:xfrm>
            <a:off x="843200" y="2441475"/>
            <a:ext cx="7448400" cy="15741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latin typeface="Calibri"/>
                <a:ea typeface="Calibri"/>
                <a:cs typeface="Calibri"/>
                <a:sym typeface="Calibri"/>
              </a:rPr>
              <a:t>        Procedural programming is programming paradigm       based on the concept of calling procedures. It is a list of instructions that are given to the computer to be performed step by step to achieve a task.</a:t>
            </a:r>
            <a:endParaRPr sz="2400" b="1">
              <a:solidFill>
                <a:schemeClr val="lt1"/>
              </a:solidFill>
              <a:latin typeface="Calibri"/>
              <a:ea typeface="Calibri"/>
              <a:cs typeface="Calibri"/>
              <a:sym typeface="Calibri"/>
            </a:endParaRPr>
          </a:p>
        </p:txBody>
      </p:sp>
      <p:sp>
        <p:nvSpPr>
          <p:cNvPr id="57" name="Google Shape;57;p13"/>
          <p:cNvSpPr/>
          <p:nvPr/>
        </p:nvSpPr>
        <p:spPr>
          <a:xfrm>
            <a:off x="731250" y="590175"/>
            <a:ext cx="7560300" cy="11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1828800" lvl="0" indent="457200" algn="l" rtl="0">
              <a:spcBef>
                <a:spcPts val="0"/>
              </a:spcBef>
              <a:spcAft>
                <a:spcPts val="0"/>
              </a:spcAft>
              <a:buNone/>
            </a:pPr>
            <a:r>
              <a:rPr lang="en"/>
              <a:t>	</a:t>
            </a:r>
            <a:endParaRPr/>
          </a:p>
          <a:p>
            <a:pPr marL="0" lvl="0" indent="457200" algn="l" rtl="0">
              <a:spcBef>
                <a:spcPts val="0"/>
              </a:spcBef>
              <a:spcAft>
                <a:spcPts val="0"/>
              </a:spcAft>
              <a:buNone/>
            </a:pPr>
            <a:r>
              <a:rPr lang="en"/>
              <a:t>    1</a:t>
            </a:r>
            <a:r>
              <a:rPr lang="en" sz="2000" b="1"/>
              <a:t>1.</a:t>
            </a:r>
            <a:r>
              <a:rPr lang="en"/>
              <a:t>  </a:t>
            </a:r>
            <a:r>
              <a:rPr lang="en" sz="2400" b="1">
                <a:latin typeface="Calibri"/>
                <a:ea typeface="Calibri"/>
                <a:cs typeface="Calibri"/>
                <a:sym typeface="Calibri"/>
              </a:rPr>
              <a:t>What is Procedural Programing? How is it                                     </a:t>
            </a:r>
            <a:endParaRPr sz="2400" b="1">
              <a:latin typeface="Calibri"/>
              <a:ea typeface="Calibri"/>
              <a:cs typeface="Calibri"/>
              <a:sym typeface="Calibri"/>
            </a:endParaRPr>
          </a:p>
          <a:p>
            <a:pPr marL="0" lvl="0" indent="0" algn="l" rtl="0">
              <a:spcBef>
                <a:spcPts val="0"/>
              </a:spcBef>
              <a:spcAft>
                <a:spcPts val="0"/>
              </a:spcAft>
              <a:buNone/>
            </a:pPr>
            <a:r>
              <a:rPr lang="en" sz="2400" b="1">
                <a:latin typeface="Calibri"/>
                <a:ea typeface="Calibri"/>
                <a:cs typeface="Calibri"/>
                <a:sym typeface="Calibri"/>
              </a:rPr>
              <a:t>           different from Object Oriented Programming?</a:t>
            </a:r>
            <a:endParaRPr sz="2400" b="1">
              <a:latin typeface="Calibri"/>
              <a:ea typeface="Calibri"/>
              <a:cs typeface="Calibri"/>
              <a:sym typeface="Calibri"/>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pic>
        <p:nvPicPr>
          <p:cNvPr id="58" name="Google Shape;58;p13"/>
          <p:cNvPicPr preferRelativeResize="0"/>
          <p:nvPr/>
        </p:nvPicPr>
        <p:blipFill>
          <a:blip r:embed="rId3">
            <a:alphaModFix/>
          </a:blip>
          <a:stretch>
            <a:fillRect/>
          </a:stretch>
        </p:blipFill>
        <p:spPr>
          <a:xfrm>
            <a:off x="843188" y="675450"/>
            <a:ext cx="701475" cy="701475"/>
          </a:xfrm>
          <a:prstGeom prst="rect">
            <a:avLst/>
          </a:prstGeom>
          <a:noFill/>
          <a:ln>
            <a:noFill/>
          </a:ln>
        </p:spPr>
      </p:pic>
      <p:pic>
        <p:nvPicPr>
          <p:cNvPr id="59" name="Google Shape;59;p13"/>
          <p:cNvPicPr preferRelativeResize="0"/>
          <p:nvPr/>
        </p:nvPicPr>
        <p:blipFill>
          <a:blip r:embed="rId4">
            <a:alphaModFix/>
          </a:blip>
          <a:stretch>
            <a:fillRect/>
          </a:stretch>
        </p:blipFill>
        <p:spPr>
          <a:xfrm>
            <a:off x="596736" y="2441475"/>
            <a:ext cx="1194400" cy="6210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142" name="Google Shape;142;p22"/>
          <p:cNvSpPr txBox="1"/>
          <p:nvPr/>
        </p:nvSpPr>
        <p:spPr>
          <a:xfrm>
            <a:off x="1412925" y="1474875"/>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22"/>
          <p:cNvSpPr/>
          <p:nvPr/>
        </p:nvSpPr>
        <p:spPr>
          <a:xfrm>
            <a:off x="843200" y="2372750"/>
            <a:ext cx="7597200" cy="18411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latin typeface="Calibri"/>
                <a:ea typeface="Calibri"/>
                <a:cs typeface="Calibri"/>
                <a:sym typeface="Calibri"/>
              </a:rPr>
              <a:t>         Private methods are accessible only within the same class. They are </a:t>
            </a:r>
            <a:r>
              <a:rPr lang="en" sz="2400" b="1">
                <a:solidFill>
                  <a:schemeClr val="lt1"/>
                </a:solidFill>
                <a:highlight>
                  <a:srgbClr val="FFD966"/>
                </a:highlight>
                <a:latin typeface="Calibri"/>
                <a:ea typeface="Calibri"/>
                <a:cs typeface="Calibri"/>
                <a:sym typeface="Calibri"/>
              </a:rPr>
              <a:t>not inherited by the child </a:t>
            </a:r>
            <a:r>
              <a:rPr lang="en" sz="2400" b="1">
                <a:solidFill>
                  <a:schemeClr val="lt1"/>
                </a:solidFill>
                <a:latin typeface="Calibri"/>
                <a:ea typeface="Calibri"/>
                <a:cs typeface="Calibri"/>
                <a:sym typeface="Calibri"/>
              </a:rPr>
              <a:t>or derived class and hence cannot be overridden. Call to private methods is resolved at compile time.</a:t>
            </a:r>
            <a:endParaRPr sz="2400" b="1">
              <a:solidFill>
                <a:schemeClr val="lt1"/>
              </a:solidFill>
              <a:latin typeface="Calibri"/>
              <a:ea typeface="Calibri"/>
              <a:cs typeface="Calibri"/>
              <a:sym typeface="Calibri"/>
            </a:endParaRPr>
          </a:p>
        </p:txBody>
      </p:sp>
      <p:sp>
        <p:nvSpPr>
          <p:cNvPr id="144" name="Google Shape;144;p22"/>
          <p:cNvSpPr/>
          <p:nvPr/>
        </p:nvSpPr>
        <p:spPr>
          <a:xfrm>
            <a:off x="885325" y="590175"/>
            <a:ext cx="7555200" cy="11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1828800" lvl="0" indent="457200" algn="l" rtl="0">
              <a:spcBef>
                <a:spcPts val="0"/>
              </a:spcBef>
              <a:spcAft>
                <a:spcPts val="0"/>
              </a:spcAft>
              <a:buNone/>
            </a:pPr>
            <a:r>
              <a:rPr lang="en" sz="2400">
                <a:latin typeface="Calibri"/>
                <a:ea typeface="Calibri"/>
                <a:cs typeface="Calibri"/>
                <a:sym typeface="Calibri"/>
              </a:rPr>
              <a:t>	</a:t>
            </a:r>
            <a:endParaRPr sz="2400">
              <a:latin typeface="Calibri"/>
              <a:ea typeface="Calibri"/>
              <a:cs typeface="Calibri"/>
              <a:sym typeface="Calibri"/>
            </a:endParaRPr>
          </a:p>
          <a:p>
            <a:pPr marL="457200" lvl="0" indent="0" algn="l" rtl="0">
              <a:spcBef>
                <a:spcPts val="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l" rtl="0">
              <a:spcBef>
                <a:spcPts val="0"/>
              </a:spcBef>
              <a:spcAft>
                <a:spcPts val="0"/>
              </a:spcAft>
              <a:buNone/>
            </a:pPr>
            <a:r>
              <a:rPr lang="en" sz="2400" b="1">
                <a:solidFill>
                  <a:schemeClr val="dk1"/>
                </a:solidFill>
                <a:highlight>
                  <a:srgbClr val="FFFFFF"/>
                </a:highlight>
                <a:latin typeface="Calibri"/>
                <a:ea typeface="Calibri"/>
                <a:cs typeface="Calibri"/>
                <a:sym typeface="Calibri"/>
              </a:rPr>
              <a:t>   </a:t>
            </a:r>
            <a:r>
              <a:rPr lang="en" sz="2000" b="1">
                <a:solidFill>
                  <a:schemeClr val="dk1"/>
                </a:solidFill>
              </a:rPr>
              <a:t>5.</a:t>
            </a:r>
            <a:r>
              <a:rPr lang="en" sz="2400" b="1">
                <a:solidFill>
                  <a:schemeClr val="dk1"/>
                </a:solidFill>
                <a:highlight>
                  <a:srgbClr val="FFFFFF"/>
                </a:highlight>
                <a:latin typeface="Calibri"/>
                <a:ea typeface="Calibri"/>
                <a:cs typeface="Calibri"/>
                <a:sym typeface="Calibri"/>
              </a:rPr>
              <a:t>Can we override a private method in Inheritance?</a:t>
            </a:r>
            <a:endParaRPr sz="2400" b="1">
              <a:solidFill>
                <a:schemeClr val="dk1"/>
              </a:solidFill>
              <a:highlight>
                <a:srgbClr val="FFFFFF"/>
              </a:highlight>
              <a:latin typeface="Calibri"/>
              <a:ea typeface="Calibri"/>
              <a:cs typeface="Calibri"/>
              <a:sym typeface="Calibri"/>
            </a:endParaRPr>
          </a:p>
          <a:p>
            <a:pPr marL="457200" lvl="0" indent="0" algn="l" rtl="0">
              <a:spcBef>
                <a:spcPts val="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a:p>
          <a:p>
            <a:pPr marL="0" lvl="0" indent="0" algn="l" rtl="0">
              <a:spcBef>
                <a:spcPts val="0"/>
              </a:spcBef>
              <a:spcAft>
                <a:spcPts val="0"/>
              </a:spcAft>
              <a:buNone/>
            </a:pPr>
            <a:endParaRPr>
              <a:highlight>
                <a:srgbClr val="FFD966"/>
              </a:highlight>
            </a:endParaRPr>
          </a:p>
          <a:p>
            <a:pPr marL="0" lvl="0" indent="0" algn="l" rtl="0">
              <a:spcBef>
                <a:spcPts val="0"/>
              </a:spcBef>
              <a:spcAft>
                <a:spcPts val="0"/>
              </a:spcAft>
              <a:buNone/>
            </a:pPr>
            <a:r>
              <a:rPr lang="en"/>
              <a:t>		</a:t>
            </a:r>
            <a:endParaRPr/>
          </a:p>
        </p:txBody>
      </p:sp>
      <p:pic>
        <p:nvPicPr>
          <p:cNvPr id="145" name="Google Shape;145;p22"/>
          <p:cNvPicPr preferRelativeResize="0"/>
          <p:nvPr/>
        </p:nvPicPr>
        <p:blipFill>
          <a:blip r:embed="rId3">
            <a:alphaModFix/>
          </a:blip>
          <a:stretch>
            <a:fillRect/>
          </a:stretch>
        </p:blipFill>
        <p:spPr>
          <a:xfrm>
            <a:off x="921138" y="675450"/>
            <a:ext cx="701475" cy="701475"/>
          </a:xfrm>
          <a:prstGeom prst="rect">
            <a:avLst/>
          </a:prstGeom>
          <a:noFill/>
          <a:ln>
            <a:noFill/>
          </a:ln>
        </p:spPr>
      </p:pic>
      <p:pic>
        <p:nvPicPr>
          <p:cNvPr id="146" name="Google Shape;146;p22"/>
          <p:cNvPicPr preferRelativeResize="0"/>
          <p:nvPr/>
        </p:nvPicPr>
        <p:blipFill>
          <a:blip r:embed="rId4">
            <a:alphaModFix/>
          </a:blip>
          <a:stretch>
            <a:fillRect/>
          </a:stretch>
        </p:blipFill>
        <p:spPr>
          <a:xfrm>
            <a:off x="674686" y="2372750"/>
            <a:ext cx="1194400" cy="621088"/>
          </a:xfrm>
          <a:prstGeom prst="rect">
            <a:avLst/>
          </a:prstGeom>
          <a:noFill/>
          <a:ln>
            <a:noFill/>
          </a:ln>
        </p:spPr>
      </p:pic>
      <p:sp>
        <p:nvSpPr>
          <p:cNvPr id="147" name="Google Shape;147;p22"/>
          <p:cNvSpPr txBox="1"/>
          <p:nvPr/>
        </p:nvSpPr>
        <p:spPr>
          <a:xfrm>
            <a:off x="6717475" y="31338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153" name="Google Shape;153;p23"/>
          <p:cNvSpPr txBox="1"/>
          <p:nvPr/>
        </p:nvSpPr>
        <p:spPr>
          <a:xfrm>
            <a:off x="1412925" y="1474875"/>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23"/>
          <p:cNvSpPr/>
          <p:nvPr/>
        </p:nvSpPr>
        <p:spPr>
          <a:xfrm>
            <a:off x="838400" y="1685575"/>
            <a:ext cx="7420200" cy="30492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latin typeface="Calibri"/>
                <a:ea typeface="Calibri"/>
                <a:cs typeface="Calibri"/>
                <a:sym typeface="Calibri"/>
              </a:rPr>
              <a:t>         Data hiding is the technique of hiding internal details i.e data members. We need to declare our data members(instance variables) as private so that they are not directly accessible to the outside code for manipulation. Getter and setter methods will be used to get and set the values of the instance variables. These methods will be declared public so that object can access them to get and set the value of the attributes.</a:t>
            </a:r>
            <a:endParaRPr sz="2400" b="1">
              <a:solidFill>
                <a:schemeClr val="lt1"/>
              </a:solidFill>
              <a:latin typeface="Calibri"/>
              <a:ea typeface="Calibri"/>
              <a:cs typeface="Calibri"/>
              <a:sym typeface="Calibri"/>
            </a:endParaRPr>
          </a:p>
        </p:txBody>
      </p:sp>
      <p:sp>
        <p:nvSpPr>
          <p:cNvPr id="155" name="Google Shape;155;p23"/>
          <p:cNvSpPr/>
          <p:nvPr/>
        </p:nvSpPr>
        <p:spPr>
          <a:xfrm>
            <a:off x="885325" y="590175"/>
            <a:ext cx="7406100" cy="7014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1828800" lvl="0" indent="457200" algn="l" rtl="0">
              <a:spcBef>
                <a:spcPts val="0"/>
              </a:spcBef>
              <a:spcAft>
                <a:spcPts val="0"/>
              </a:spcAft>
              <a:buNone/>
            </a:pPr>
            <a:r>
              <a:rPr lang="en" sz="2400">
                <a:latin typeface="Calibri"/>
                <a:ea typeface="Calibri"/>
                <a:cs typeface="Calibri"/>
                <a:sym typeface="Calibri"/>
              </a:rPr>
              <a:t>	</a:t>
            </a:r>
            <a:endParaRPr sz="2400">
              <a:latin typeface="Calibri"/>
              <a:ea typeface="Calibri"/>
              <a:cs typeface="Calibri"/>
              <a:sym typeface="Calibri"/>
            </a:endParaRPr>
          </a:p>
          <a:p>
            <a:pPr marL="457200" lvl="0" indent="0" algn="l" rtl="0">
              <a:spcBef>
                <a:spcPts val="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l" rtl="0">
              <a:spcBef>
                <a:spcPts val="0"/>
              </a:spcBef>
              <a:spcAft>
                <a:spcPts val="0"/>
              </a:spcAft>
              <a:buNone/>
            </a:pPr>
            <a:r>
              <a:rPr lang="en" sz="2400" b="1">
                <a:solidFill>
                  <a:schemeClr val="dk1"/>
                </a:solidFill>
                <a:highlight>
                  <a:srgbClr val="FFFFFF"/>
                </a:highlight>
                <a:latin typeface="Calibri"/>
                <a:ea typeface="Calibri"/>
                <a:cs typeface="Calibri"/>
                <a:sym typeface="Calibri"/>
              </a:rPr>
              <a:t>     </a:t>
            </a:r>
            <a:endParaRPr sz="2400" b="1">
              <a:solidFill>
                <a:schemeClr val="dk1"/>
              </a:solidFill>
              <a:highlight>
                <a:srgbClr val="FFFFFF"/>
              </a:highlight>
              <a:latin typeface="Calibri"/>
              <a:ea typeface="Calibri"/>
              <a:cs typeface="Calibri"/>
              <a:sym typeface="Calibri"/>
            </a:endParaRPr>
          </a:p>
          <a:p>
            <a:pPr marL="457200" lvl="0" indent="0" algn="l" rtl="0">
              <a:spcBef>
                <a:spcPts val="0"/>
              </a:spcBef>
              <a:spcAft>
                <a:spcPts val="0"/>
              </a:spcAft>
              <a:buNone/>
            </a:pPr>
            <a:r>
              <a:rPr lang="en" sz="2400" b="1">
                <a:solidFill>
                  <a:schemeClr val="dk1"/>
                </a:solidFill>
                <a:highlight>
                  <a:srgbClr val="FFFFFF"/>
                </a:highlight>
                <a:latin typeface="Calibri"/>
                <a:ea typeface="Calibri"/>
                <a:cs typeface="Calibri"/>
                <a:sym typeface="Calibri"/>
              </a:rPr>
              <a:t>    </a:t>
            </a:r>
            <a:r>
              <a:rPr lang="en" sz="2000" b="1">
                <a:solidFill>
                  <a:schemeClr val="dk1"/>
                </a:solidFill>
              </a:rPr>
              <a:t>6.</a:t>
            </a:r>
            <a:r>
              <a:rPr lang="en" sz="2400" b="1">
                <a:solidFill>
                  <a:schemeClr val="dk1"/>
                </a:solidFill>
                <a:highlight>
                  <a:srgbClr val="FFFFFF"/>
                </a:highlight>
                <a:latin typeface="Calibri"/>
                <a:ea typeface="Calibri"/>
                <a:cs typeface="Calibri"/>
                <a:sym typeface="Calibri"/>
              </a:rPr>
              <a:t>What is data hiding and how is it achieved?</a:t>
            </a:r>
            <a:endParaRPr sz="2400" b="1">
              <a:solidFill>
                <a:schemeClr val="dk1"/>
              </a:solidFill>
              <a:highlight>
                <a:srgbClr val="FFFFFF"/>
              </a:highlight>
              <a:latin typeface="Calibri"/>
              <a:ea typeface="Calibri"/>
              <a:cs typeface="Calibri"/>
              <a:sym typeface="Calibri"/>
            </a:endParaRPr>
          </a:p>
          <a:p>
            <a:pPr marL="457200" lvl="0" indent="0" algn="l" rtl="0">
              <a:spcBef>
                <a:spcPts val="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a:p>
          <a:p>
            <a:pPr marL="0" lvl="0" indent="0" algn="l" rtl="0">
              <a:spcBef>
                <a:spcPts val="0"/>
              </a:spcBef>
              <a:spcAft>
                <a:spcPts val="0"/>
              </a:spcAft>
              <a:buNone/>
            </a:pPr>
            <a:endParaRPr>
              <a:highlight>
                <a:srgbClr val="FFD966"/>
              </a:highlight>
            </a:endParaRPr>
          </a:p>
          <a:p>
            <a:pPr marL="0" lvl="0" indent="0" algn="l" rtl="0">
              <a:spcBef>
                <a:spcPts val="0"/>
              </a:spcBef>
              <a:spcAft>
                <a:spcPts val="0"/>
              </a:spcAft>
              <a:buNone/>
            </a:pPr>
            <a:r>
              <a:rPr lang="en"/>
              <a:t>	 	</a:t>
            </a:r>
            <a:endParaRPr/>
          </a:p>
        </p:txBody>
      </p:sp>
      <p:pic>
        <p:nvPicPr>
          <p:cNvPr id="156" name="Google Shape;156;p23"/>
          <p:cNvPicPr preferRelativeResize="0"/>
          <p:nvPr/>
        </p:nvPicPr>
        <p:blipFill>
          <a:blip r:embed="rId3">
            <a:alphaModFix/>
          </a:blip>
          <a:stretch>
            <a:fillRect/>
          </a:stretch>
        </p:blipFill>
        <p:spPr>
          <a:xfrm>
            <a:off x="1002275" y="590175"/>
            <a:ext cx="701475" cy="701475"/>
          </a:xfrm>
          <a:prstGeom prst="rect">
            <a:avLst/>
          </a:prstGeom>
          <a:noFill/>
          <a:ln>
            <a:noFill/>
          </a:ln>
        </p:spPr>
      </p:pic>
      <p:pic>
        <p:nvPicPr>
          <p:cNvPr id="157" name="Google Shape;157;p23"/>
          <p:cNvPicPr preferRelativeResize="0"/>
          <p:nvPr/>
        </p:nvPicPr>
        <p:blipFill>
          <a:blip r:embed="rId4">
            <a:alphaModFix/>
          </a:blip>
          <a:stretch>
            <a:fillRect/>
          </a:stretch>
        </p:blipFill>
        <p:spPr>
          <a:xfrm>
            <a:off x="571348" y="1647625"/>
            <a:ext cx="1194400" cy="6210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163" name="Google Shape;163;p24"/>
          <p:cNvSpPr txBox="1"/>
          <p:nvPr/>
        </p:nvSpPr>
        <p:spPr>
          <a:xfrm>
            <a:off x="1412925" y="1474875"/>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4"/>
          <p:cNvSpPr/>
          <p:nvPr/>
        </p:nvSpPr>
        <p:spPr>
          <a:xfrm>
            <a:off x="843200" y="2441475"/>
            <a:ext cx="7420200" cy="20415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        There are 3 ways in which we can prevent a class from getting inherited.</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1. Making the class non-public. </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2. Adding the keyword final.</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3. Creating a private constructor in the class.</a:t>
            </a:r>
            <a:endParaRPr sz="2400" b="1">
              <a:solidFill>
                <a:schemeClr val="lt1"/>
              </a:solidFill>
              <a:latin typeface="Calibri"/>
              <a:ea typeface="Calibri"/>
              <a:cs typeface="Calibri"/>
              <a:sym typeface="Calibri"/>
            </a:endParaRPr>
          </a:p>
          <a:p>
            <a:pPr marL="0" lvl="0" indent="0" algn="l" rtl="0">
              <a:spcBef>
                <a:spcPts val="0"/>
              </a:spcBef>
              <a:spcAft>
                <a:spcPts val="0"/>
              </a:spcAft>
              <a:buNone/>
            </a:pPr>
            <a:endParaRPr sz="2400" b="1">
              <a:solidFill>
                <a:schemeClr val="lt1"/>
              </a:solidFill>
              <a:latin typeface="Calibri"/>
              <a:ea typeface="Calibri"/>
              <a:cs typeface="Calibri"/>
              <a:sym typeface="Calibri"/>
            </a:endParaRPr>
          </a:p>
        </p:txBody>
      </p:sp>
      <p:sp>
        <p:nvSpPr>
          <p:cNvPr id="165" name="Google Shape;165;p24"/>
          <p:cNvSpPr/>
          <p:nvPr/>
        </p:nvSpPr>
        <p:spPr>
          <a:xfrm>
            <a:off x="885325" y="590175"/>
            <a:ext cx="7406100" cy="11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1828800" lvl="0" indent="457200" algn="l" rtl="0">
              <a:spcBef>
                <a:spcPts val="0"/>
              </a:spcBef>
              <a:spcAft>
                <a:spcPts val="0"/>
              </a:spcAft>
              <a:buNone/>
            </a:pPr>
            <a:r>
              <a:rPr lang="en" sz="2400">
                <a:latin typeface="Calibri"/>
                <a:ea typeface="Calibri"/>
                <a:cs typeface="Calibri"/>
                <a:sym typeface="Calibri"/>
              </a:rPr>
              <a:t>	</a:t>
            </a:r>
            <a:endParaRPr sz="2400">
              <a:latin typeface="Calibri"/>
              <a:ea typeface="Calibri"/>
              <a:cs typeface="Calibri"/>
              <a:sym typeface="Calibri"/>
            </a:endParaRPr>
          </a:p>
          <a:p>
            <a:pPr marL="457200" lvl="0" indent="0" algn="l" rtl="0">
              <a:spcBef>
                <a:spcPts val="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l" rtl="0">
              <a:spcBef>
                <a:spcPts val="0"/>
              </a:spcBef>
              <a:spcAft>
                <a:spcPts val="0"/>
              </a:spcAft>
              <a:buNone/>
            </a:pPr>
            <a:r>
              <a:rPr lang="en" sz="2400" b="1">
                <a:solidFill>
                  <a:schemeClr val="dk1"/>
                </a:solidFill>
                <a:highlight>
                  <a:srgbClr val="FFFFFF"/>
                </a:highlight>
                <a:latin typeface="Calibri"/>
                <a:ea typeface="Calibri"/>
                <a:cs typeface="Calibri"/>
                <a:sym typeface="Calibri"/>
              </a:rPr>
              <a:t>     </a:t>
            </a:r>
            <a:r>
              <a:rPr lang="en" sz="2000" b="1">
                <a:solidFill>
                  <a:schemeClr val="dk1"/>
                </a:solidFill>
                <a:highlight>
                  <a:srgbClr val="FFFFFF"/>
                </a:highlight>
                <a:latin typeface="Calibri"/>
                <a:ea typeface="Calibri"/>
                <a:cs typeface="Calibri"/>
                <a:sym typeface="Calibri"/>
              </a:rPr>
              <a:t>7</a:t>
            </a:r>
            <a:r>
              <a:rPr lang="en" sz="2400" b="1">
                <a:solidFill>
                  <a:schemeClr val="dk1"/>
                </a:solidFill>
                <a:highlight>
                  <a:srgbClr val="FFFFFF"/>
                </a:highlight>
                <a:latin typeface="Calibri"/>
                <a:ea typeface="Calibri"/>
                <a:cs typeface="Calibri"/>
                <a:sym typeface="Calibri"/>
              </a:rPr>
              <a:t>. Can </a:t>
            </a:r>
            <a:r>
              <a:rPr lang="en" sz="2400" b="1">
                <a:solidFill>
                  <a:srgbClr val="333333"/>
                </a:solidFill>
                <a:highlight>
                  <a:srgbClr val="FFFFFF"/>
                </a:highlight>
                <a:latin typeface="Calibri"/>
                <a:ea typeface="Calibri"/>
                <a:cs typeface="Calibri"/>
                <a:sym typeface="Calibri"/>
              </a:rPr>
              <a:t>you extend</a:t>
            </a:r>
            <a:r>
              <a:rPr lang="en" sz="2400" b="1" i="1">
                <a:solidFill>
                  <a:srgbClr val="333333"/>
                </a:solidFill>
                <a:highlight>
                  <a:srgbClr val="FFFFFF"/>
                </a:highlight>
                <a:latin typeface="Calibri"/>
                <a:ea typeface="Calibri"/>
                <a:cs typeface="Calibri"/>
                <a:sym typeface="Calibri"/>
              </a:rPr>
              <a:t> </a:t>
            </a:r>
            <a:r>
              <a:rPr lang="en" sz="2400" b="1">
                <a:solidFill>
                  <a:srgbClr val="333333"/>
                </a:solidFill>
                <a:highlight>
                  <a:srgbClr val="FFFFFF"/>
                </a:highlight>
                <a:latin typeface="Calibri"/>
                <a:ea typeface="Calibri"/>
                <a:cs typeface="Calibri"/>
                <a:sym typeface="Calibri"/>
              </a:rPr>
              <a:t>any</a:t>
            </a:r>
            <a:r>
              <a:rPr lang="en" sz="2400" b="1" i="1">
                <a:solidFill>
                  <a:srgbClr val="333333"/>
                </a:solidFill>
                <a:highlight>
                  <a:srgbClr val="FFFFFF"/>
                </a:highlight>
                <a:latin typeface="Calibri"/>
                <a:ea typeface="Calibri"/>
                <a:cs typeface="Calibri"/>
                <a:sym typeface="Calibri"/>
              </a:rPr>
              <a:t> </a:t>
            </a:r>
            <a:r>
              <a:rPr lang="en" sz="2400" b="1">
                <a:solidFill>
                  <a:srgbClr val="333333"/>
                </a:solidFill>
                <a:highlight>
                  <a:srgbClr val="FFFFFF"/>
                </a:highlight>
                <a:latin typeface="Calibri"/>
                <a:ea typeface="Calibri"/>
                <a:cs typeface="Calibri"/>
                <a:sym typeface="Calibri"/>
              </a:rPr>
              <a:t>class</a:t>
            </a:r>
            <a:r>
              <a:rPr lang="en" sz="2400" b="1">
                <a:solidFill>
                  <a:schemeClr val="dk1"/>
                </a:solidFill>
                <a:highlight>
                  <a:srgbClr val="FFFFFF"/>
                </a:highlight>
                <a:latin typeface="Calibri"/>
                <a:ea typeface="Calibri"/>
                <a:cs typeface="Calibri"/>
                <a:sym typeface="Calibri"/>
              </a:rPr>
              <a:t>? Is there a way to stop a       a class from inheriting another class.</a:t>
            </a:r>
            <a:endParaRPr sz="2400" b="1">
              <a:solidFill>
                <a:schemeClr val="dk1"/>
              </a:solidFill>
              <a:highlight>
                <a:srgbClr val="FFFFFF"/>
              </a:highlight>
              <a:latin typeface="Calibri"/>
              <a:ea typeface="Calibri"/>
              <a:cs typeface="Calibri"/>
              <a:sym typeface="Calibri"/>
            </a:endParaRPr>
          </a:p>
          <a:p>
            <a:pPr marL="457200" lvl="0" indent="0" algn="l" rtl="0">
              <a:spcBef>
                <a:spcPts val="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pic>
        <p:nvPicPr>
          <p:cNvPr id="166" name="Google Shape;166;p24"/>
          <p:cNvPicPr preferRelativeResize="0"/>
          <p:nvPr/>
        </p:nvPicPr>
        <p:blipFill>
          <a:blip r:embed="rId3">
            <a:alphaModFix/>
          </a:blip>
          <a:stretch>
            <a:fillRect/>
          </a:stretch>
        </p:blipFill>
        <p:spPr>
          <a:xfrm>
            <a:off x="1027075" y="675450"/>
            <a:ext cx="701475" cy="701475"/>
          </a:xfrm>
          <a:prstGeom prst="rect">
            <a:avLst/>
          </a:prstGeom>
          <a:noFill/>
          <a:ln>
            <a:noFill/>
          </a:ln>
        </p:spPr>
      </p:pic>
      <p:pic>
        <p:nvPicPr>
          <p:cNvPr id="167" name="Google Shape;167;p24"/>
          <p:cNvPicPr preferRelativeResize="0"/>
          <p:nvPr/>
        </p:nvPicPr>
        <p:blipFill>
          <a:blip r:embed="rId4">
            <a:alphaModFix/>
          </a:blip>
          <a:stretch>
            <a:fillRect/>
          </a:stretch>
        </p:blipFill>
        <p:spPr>
          <a:xfrm>
            <a:off x="662273" y="2441475"/>
            <a:ext cx="1194400" cy="621088"/>
          </a:xfrm>
          <a:prstGeom prst="rect">
            <a:avLst/>
          </a:prstGeom>
          <a:noFill/>
          <a:ln>
            <a:noFill/>
          </a:ln>
        </p:spPr>
      </p:pic>
      <p:sp>
        <p:nvSpPr>
          <p:cNvPr id="168" name="Google Shape;168;p24"/>
          <p:cNvSpPr txBox="1"/>
          <p:nvPr/>
        </p:nvSpPr>
        <p:spPr>
          <a:xfrm>
            <a:off x="6717475" y="31338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174" name="Google Shape;174;p25"/>
          <p:cNvSpPr txBox="1"/>
          <p:nvPr/>
        </p:nvSpPr>
        <p:spPr>
          <a:xfrm>
            <a:off x="1412925" y="1474875"/>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25"/>
          <p:cNvSpPr/>
          <p:nvPr/>
        </p:nvSpPr>
        <p:spPr>
          <a:xfrm>
            <a:off x="843200" y="1896275"/>
            <a:ext cx="7406100" cy="29499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       Association : it is the relationship between two object. It defines the multiplicity between objects.</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Aggregation is a type of Association. When the related objects can exist independently but one object is the owner of another.</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Composition is a restricted-type of Aggregation.When one object cannot exist without another.</a:t>
            </a:r>
            <a:endParaRPr sz="2400" b="1">
              <a:solidFill>
                <a:schemeClr val="lt1"/>
              </a:solidFill>
              <a:latin typeface="Calibri"/>
              <a:ea typeface="Calibri"/>
              <a:cs typeface="Calibri"/>
              <a:sym typeface="Calibri"/>
            </a:endParaRPr>
          </a:p>
          <a:p>
            <a:pPr marL="0" lvl="0" indent="0" algn="l" rtl="0">
              <a:spcBef>
                <a:spcPts val="0"/>
              </a:spcBef>
              <a:spcAft>
                <a:spcPts val="0"/>
              </a:spcAft>
              <a:buNone/>
            </a:pPr>
            <a:endParaRPr sz="2400" b="1">
              <a:solidFill>
                <a:schemeClr val="lt1"/>
              </a:solidFill>
              <a:latin typeface="Calibri"/>
              <a:ea typeface="Calibri"/>
              <a:cs typeface="Calibri"/>
              <a:sym typeface="Calibri"/>
            </a:endParaRPr>
          </a:p>
        </p:txBody>
      </p:sp>
      <p:sp>
        <p:nvSpPr>
          <p:cNvPr id="176" name="Google Shape;176;p25"/>
          <p:cNvSpPr/>
          <p:nvPr/>
        </p:nvSpPr>
        <p:spPr>
          <a:xfrm>
            <a:off x="885325" y="590175"/>
            <a:ext cx="7406100" cy="966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1828800" lvl="0" indent="457200" algn="l" rtl="0">
              <a:spcBef>
                <a:spcPts val="0"/>
              </a:spcBef>
              <a:spcAft>
                <a:spcPts val="0"/>
              </a:spcAft>
              <a:buNone/>
            </a:pPr>
            <a:r>
              <a:rPr lang="en" sz="2400">
                <a:latin typeface="Calibri"/>
                <a:ea typeface="Calibri"/>
                <a:cs typeface="Calibri"/>
                <a:sym typeface="Calibri"/>
              </a:rPr>
              <a:t>	</a:t>
            </a:r>
            <a:endParaRPr sz="2400">
              <a:latin typeface="Calibri"/>
              <a:ea typeface="Calibri"/>
              <a:cs typeface="Calibri"/>
              <a:sym typeface="Calibri"/>
            </a:endParaRPr>
          </a:p>
          <a:p>
            <a:pPr marL="457200" lvl="0" indent="0" algn="l" rtl="0">
              <a:spcBef>
                <a:spcPts val="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457200" algn="l" rtl="0">
              <a:spcBef>
                <a:spcPts val="0"/>
              </a:spcBef>
              <a:spcAft>
                <a:spcPts val="0"/>
              </a:spcAft>
              <a:buNone/>
            </a:pPr>
            <a:r>
              <a:rPr lang="en" sz="2400" b="1">
                <a:solidFill>
                  <a:schemeClr val="dk1"/>
                </a:solidFill>
                <a:highlight>
                  <a:srgbClr val="FFFFFF"/>
                </a:highlight>
                <a:latin typeface="Calibri"/>
                <a:ea typeface="Calibri"/>
                <a:cs typeface="Calibri"/>
                <a:sym typeface="Calibri"/>
              </a:rPr>
              <a:t> 														</a:t>
            </a:r>
            <a:endParaRPr sz="2400" b="1">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 sz="2200" b="1">
                <a:solidFill>
                  <a:schemeClr val="dk1"/>
                </a:solidFill>
                <a:highlight>
                  <a:srgbClr val="FFFFFF"/>
                </a:highlight>
                <a:latin typeface="Calibri"/>
                <a:ea typeface="Calibri"/>
                <a:cs typeface="Calibri"/>
                <a:sym typeface="Calibri"/>
              </a:rPr>
              <a:t>8</a:t>
            </a:r>
            <a:r>
              <a:rPr lang="en" sz="2400" b="1">
                <a:solidFill>
                  <a:schemeClr val="dk1"/>
                </a:solidFill>
                <a:highlight>
                  <a:srgbClr val="FFFFFF"/>
                </a:highlight>
                <a:latin typeface="Calibri"/>
                <a:ea typeface="Calibri"/>
                <a:cs typeface="Calibri"/>
                <a:sym typeface="Calibri"/>
              </a:rPr>
              <a:t>. What is association, composition and       aggregation?</a:t>
            </a:r>
            <a:endParaRPr sz="2400" b="1">
              <a:solidFill>
                <a:schemeClr val="dk1"/>
              </a:solidFill>
              <a:highlight>
                <a:srgbClr val="FFFFFF"/>
              </a:highlight>
              <a:latin typeface="Calibri"/>
              <a:ea typeface="Calibri"/>
              <a:cs typeface="Calibri"/>
              <a:sym typeface="Calibri"/>
            </a:endParaRPr>
          </a:p>
          <a:p>
            <a:pPr marL="457200" lvl="0" indent="0" algn="l" rtl="0">
              <a:spcBef>
                <a:spcPts val="0"/>
              </a:spcBef>
              <a:spcAft>
                <a:spcPts val="0"/>
              </a:spcAft>
              <a:buNone/>
            </a:pPr>
            <a:endParaRPr sz="2400" b="1">
              <a:solidFill>
                <a:schemeClr val="dk1"/>
              </a:solidFill>
              <a:highlight>
                <a:srgbClr val="FFFFFF"/>
              </a:highlight>
              <a:latin typeface="Calibri"/>
              <a:ea typeface="Calibri"/>
              <a:cs typeface="Calibri"/>
              <a:sym typeface="Calibri"/>
            </a:endParaRPr>
          </a:p>
          <a:p>
            <a:pPr marL="457200" lvl="0" indent="0" algn="l" rtl="0">
              <a:spcBef>
                <a:spcPts val="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pic>
        <p:nvPicPr>
          <p:cNvPr id="177" name="Google Shape;177;p25"/>
          <p:cNvPicPr preferRelativeResize="0"/>
          <p:nvPr/>
        </p:nvPicPr>
        <p:blipFill>
          <a:blip r:embed="rId3">
            <a:alphaModFix/>
          </a:blip>
          <a:stretch>
            <a:fillRect/>
          </a:stretch>
        </p:blipFill>
        <p:spPr>
          <a:xfrm>
            <a:off x="1027075" y="675450"/>
            <a:ext cx="701475" cy="701475"/>
          </a:xfrm>
          <a:prstGeom prst="rect">
            <a:avLst/>
          </a:prstGeom>
          <a:noFill/>
          <a:ln>
            <a:noFill/>
          </a:ln>
        </p:spPr>
      </p:pic>
      <p:pic>
        <p:nvPicPr>
          <p:cNvPr id="178" name="Google Shape;178;p25"/>
          <p:cNvPicPr preferRelativeResize="0"/>
          <p:nvPr/>
        </p:nvPicPr>
        <p:blipFill>
          <a:blip r:embed="rId4">
            <a:alphaModFix/>
          </a:blip>
          <a:stretch>
            <a:fillRect/>
          </a:stretch>
        </p:blipFill>
        <p:spPr>
          <a:xfrm>
            <a:off x="608523" y="1896275"/>
            <a:ext cx="1194400" cy="621088"/>
          </a:xfrm>
          <a:prstGeom prst="rect">
            <a:avLst/>
          </a:prstGeom>
          <a:noFill/>
          <a:ln>
            <a:noFill/>
          </a:ln>
        </p:spPr>
      </p:pic>
      <p:sp>
        <p:nvSpPr>
          <p:cNvPr id="179" name="Google Shape;179;p25"/>
          <p:cNvSpPr txBox="1"/>
          <p:nvPr/>
        </p:nvSpPr>
        <p:spPr>
          <a:xfrm>
            <a:off x="6717475" y="31338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185" name="Google Shape;185;p26"/>
          <p:cNvSpPr txBox="1"/>
          <p:nvPr/>
        </p:nvSpPr>
        <p:spPr>
          <a:xfrm>
            <a:off x="1412925" y="1474875"/>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26"/>
          <p:cNvSpPr/>
          <p:nvPr/>
        </p:nvSpPr>
        <p:spPr>
          <a:xfrm>
            <a:off x="674600" y="2441475"/>
            <a:ext cx="7588800" cy="20415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lt1"/>
                </a:solidFill>
                <a:latin typeface="Calibri"/>
                <a:ea typeface="Calibri"/>
                <a:cs typeface="Calibri"/>
                <a:sym typeface="Calibri"/>
              </a:rPr>
              <a:t>         A class is a blueprint, using which an object can be created. It is a template that describes the data and behavior associated with the instance of the class. Using this template or blueprints multiple objects can be created.</a:t>
            </a:r>
            <a:endParaRPr sz="2400" b="1">
              <a:solidFill>
                <a:schemeClr val="lt1"/>
              </a:solidFill>
              <a:latin typeface="Calibri"/>
              <a:ea typeface="Calibri"/>
              <a:cs typeface="Calibri"/>
              <a:sym typeface="Calibri"/>
            </a:endParaRPr>
          </a:p>
        </p:txBody>
      </p:sp>
      <p:pic>
        <p:nvPicPr>
          <p:cNvPr id="187" name="Google Shape;187;p26"/>
          <p:cNvPicPr preferRelativeResize="0"/>
          <p:nvPr/>
        </p:nvPicPr>
        <p:blipFill>
          <a:blip r:embed="rId3">
            <a:alphaModFix/>
          </a:blip>
          <a:stretch>
            <a:fillRect/>
          </a:stretch>
        </p:blipFill>
        <p:spPr>
          <a:xfrm>
            <a:off x="539361" y="2441475"/>
            <a:ext cx="1194400" cy="621088"/>
          </a:xfrm>
          <a:prstGeom prst="rect">
            <a:avLst/>
          </a:prstGeom>
          <a:noFill/>
          <a:ln>
            <a:noFill/>
          </a:ln>
        </p:spPr>
      </p:pic>
      <p:sp>
        <p:nvSpPr>
          <p:cNvPr id="188" name="Google Shape;188;p26"/>
          <p:cNvSpPr txBox="1"/>
          <p:nvPr/>
        </p:nvSpPr>
        <p:spPr>
          <a:xfrm>
            <a:off x="6717475" y="31338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6"/>
          <p:cNvSpPr/>
          <p:nvPr/>
        </p:nvSpPr>
        <p:spPr>
          <a:xfrm>
            <a:off x="674675" y="619750"/>
            <a:ext cx="7588800" cy="121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            </a:t>
            </a:r>
            <a:r>
              <a:rPr lang="en" sz="2000" b="1">
                <a:latin typeface="Calibri"/>
                <a:ea typeface="Calibri"/>
                <a:cs typeface="Calibri"/>
                <a:sym typeface="Calibri"/>
              </a:rPr>
              <a:t>9</a:t>
            </a:r>
            <a:r>
              <a:rPr lang="en" sz="2400" b="1">
                <a:latin typeface="Calibri"/>
                <a:ea typeface="Calibri"/>
                <a:cs typeface="Calibri"/>
                <a:sym typeface="Calibri"/>
              </a:rPr>
              <a:t>. Is class and object the same thing or are    </a:t>
            </a:r>
            <a:endParaRPr sz="2400" b="1">
              <a:latin typeface="Calibri"/>
              <a:ea typeface="Calibri"/>
              <a:cs typeface="Calibri"/>
              <a:sym typeface="Calibri"/>
            </a:endParaRPr>
          </a:p>
          <a:p>
            <a:pPr marL="0" lvl="0" indent="0" algn="l" rtl="0">
              <a:spcBef>
                <a:spcPts val="0"/>
              </a:spcBef>
              <a:spcAft>
                <a:spcPts val="0"/>
              </a:spcAft>
              <a:buNone/>
            </a:pPr>
            <a:r>
              <a:rPr lang="en" sz="2400" b="1">
                <a:latin typeface="Calibri"/>
                <a:ea typeface="Calibri"/>
                <a:cs typeface="Calibri"/>
                <a:sym typeface="Calibri"/>
              </a:rPr>
              <a:t>            they different ?</a:t>
            </a:r>
            <a:endParaRPr sz="2400" b="1">
              <a:latin typeface="Calibri"/>
              <a:ea typeface="Calibri"/>
              <a:cs typeface="Calibri"/>
              <a:sym typeface="Calibri"/>
            </a:endParaRPr>
          </a:p>
        </p:txBody>
      </p:sp>
      <p:pic>
        <p:nvPicPr>
          <p:cNvPr id="190" name="Google Shape;190;p26"/>
          <p:cNvPicPr preferRelativeResize="0"/>
          <p:nvPr/>
        </p:nvPicPr>
        <p:blipFill>
          <a:blip r:embed="rId4">
            <a:alphaModFix/>
          </a:blip>
          <a:stretch>
            <a:fillRect/>
          </a:stretch>
        </p:blipFill>
        <p:spPr>
          <a:xfrm>
            <a:off x="785825" y="675438"/>
            <a:ext cx="701475" cy="70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196" name="Google Shape;196;p27"/>
          <p:cNvSpPr txBox="1"/>
          <p:nvPr/>
        </p:nvSpPr>
        <p:spPr>
          <a:xfrm>
            <a:off x="1412925" y="1474875"/>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7"/>
          <p:cNvSpPr/>
          <p:nvPr/>
        </p:nvSpPr>
        <p:spPr>
          <a:xfrm>
            <a:off x="485050" y="315925"/>
            <a:ext cx="7420200" cy="45981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latin typeface="Calibri"/>
                <a:ea typeface="Calibri"/>
                <a:cs typeface="Calibri"/>
                <a:sym typeface="Calibri"/>
              </a:rPr>
              <a:t> An object is an entity that can have certain properties and exhibit certain behaviors. Software objects are modeled around real world objects. The properties and behaviors of a class can be accessed using the object.</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 class Car</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 wheels; // property                 Car c1= new Car(); //object</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 move()  // behaviour               c1.wheels = 4;             </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   {                                                  c1.move();                                                                                                 // move the wheels                                                           </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    }</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 </a:t>
            </a:r>
            <a:endParaRPr sz="2400" b="1">
              <a:solidFill>
                <a:schemeClr val="lt1"/>
              </a:solidFill>
              <a:latin typeface="Calibri"/>
              <a:ea typeface="Calibri"/>
              <a:cs typeface="Calibri"/>
              <a:sym typeface="Calibri"/>
            </a:endParaRPr>
          </a:p>
        </p:txBody>
      </p:sp>
      <p:sp>
        <p:nvSpPr>
          <p:cNvPr id="198" name="Google Shape;198;p27"/>
          <p:cNvSpPr txBox="1"/>
          <p:nvPr/>
        </p:nvSpPr>
        <p:spPr>
          <a:xfrm>
            <a:off x="6717475" y="31338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204" name="Google Shape;204;p28"/>
          <p:cNvSpPr txBox="1"/>
          <p:nvPr/>
        </p:nvSpPr>
        <p:spPr>
          <a:xfrm>
            <a:off x="1412925" y="1474875"/>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8"/>
          <p:cNvSpPr/>
          <p:nvPr/>
        </p:nvSpPr>
        <p:spPr>
          <a:xfrm>
            <a:off x="843200" y="2218525"/>
            <a:ext cx="7448100" cy="20325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        An object exhibits certain properties which are called the Instance variables of a class while performs certain actions which are the methods of a class.</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A method could declare certain variables inside it which are called local variables.</a:t>
            </a:r>
            <a:endParaRPr sz="2400" b="1">
              <a:solidFill>
                <a:schemeClr val="lt1"/>
              </a:solidFill>
              <a:latin typeface="Calibri"/>
              <a:ea typeface="Calibri"/>
              <a:cs typeface="Calibri"/>
              <a:sym typeface="Calibri"/>
            </a:endParaRPr>
          </a:p>
          <a:p>
            <a:pPr marL="0" lvl="0" indent="0" algn="l" rtl="0">
              <a:spcBef>
                <a:spcPts val="0"/>
              </a:spcBef>
              <a:spcAft>
                <a:spcPts val="0"/>
              </a:spcAft>
              <a:buNone/>
            </a:pPr>
            <a:endParaRPr sz="2400" b="1">
              <a:solidFill>
                <a:schemeClr val="lt1"/>
              </a:solidFill>
              <a:latin typeface="Calibri"/>
              <a:ea typeface="Calibri"/>
              <a:cs typeface="Calibri"/>
              <a:sym typeface="Calibri"/>
            </a:endParaRPr>
          </a:p>
        </p:txBody>
      </p:sp>
      <p:sp>
        <p:nvSpPr>
          <p:cNvPr id="206" name="Google Shape;206;p28"/>
          <p:cNvSpPr/>
          <p:nvPr/>
        </p:nvSpPr>
        <p:spPr>
          <a:xfrm>
            <a:off x="843325" y="590175"/>
            <a:ext cx="7448100" cy="11202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1828800" lvl="0" indent="457200" algn="l" rtl="0">
              <a:spcBef>
                <a:spcPts val="0"/>
              </a:spcBef>
              <a:spcAft>
                <a:spcPts val="0"/>
              </a:spcAft>
              <a:buNone/>
            </a:pPr>
            <a:r>
              <a:rPr lang="en" sz="2400">
                <a:latin typeface="Calibri"/>
                <a:ea typeface="Calibri"/>
                <a:cs typeface="Calibri"/>
                <a:sym typeface="Calibri"/>
              </a:rPr>
              <a:t>	</a:t>
            </a:r>
            <a:endParaRPr sz="2400">
              <a:latin typeface="Calibri"/>
              <a:ea typeface="Calibri"/>
              <a:cs typeface="Calibri"/>
              <a:sym typeface="Calibri"/>
            </a:endParaRPr>
          </a:p>
          <a:p>
            <a:pPr marL="457200" lvl="0" indent="0" algn="l" rtl="0">
              <a:spcBef>
                <a:spcPts val="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l" rtl="0">
              <a:spcBef>
                <a:spcPts val="0"/>
              </a:spcBef>
              <a:spcAft>
                <a:spcPts val="0"/>
              </a:spcAft>
              <a:buNone/>
            </a:pPr>
            <a:r>
              <a:rPr lang="en" sz="2400" b="1">
                <a:solidFill>
                  <a:schemeClr val="dk1"/>
                </a:solidFill>
                <a:highlight>
                  <a:srgbClr val="FFFFFF"/>
                </a:highlight>
                <a:latin typeface="Calibri"/>
                <a:ea typeface="Calibri"/>
                <a:cs typeface="Calibri"/>
                <a:sym typeface="Calibri"/>
              </a:rPr>
              <a:t>    </a:t>
            </a:r>
            <a:endParaRPr sz="2400" b="1">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 sz="2400" b="1">
                <a:solidFill>
                  <a:schemeClr val="dk1"/>
                </a:solidFill>
                <a:highlight>
                  <a:srgbClr val="FFFFFF"/>
                </a:highlight>
                <a:latin typeface="Calibri"/>
                <a:ea typeface="Calibri"/>
                <a:cs typeface="Calibri"/>
                <a:sym typeface="Calibri"/>
              </a:rPr>
              <a:t>          </a:t>
            </a:r>
            <a:r>
              <a:rPr lang="en" sz="2000" b="1">
                <a:solidFill>
                  <a:schemeClr val="dk1"/>
                </a:solidFill>
                <a:highlight>
                  <a:srgbClr val="FFFFFF"/>
                </a:highlight>
                <a:latin typeface="Calibri"/>
                <a:ea typeface="Calibri"/>
                <a:cs typeface="Calibri"/>
                <a:sym typeface="Calibri"/>
              </a:rPr>
              <a:t>10</a:t>
            </a:r>
            <a:r>
              <a:rPr lang="en" sz="2400" b="1">
                <a:solidFill>
                  <a:schemeClr val="dk1"/>
                </a:solidFill>
                <a:highlight>
                  <a:srgbClr val="FFFFFF"/>
                </a:highlight>
                <a:latin typeface="Calibri"/>
                <a:ea typeface="Calibri"/>
                <a:cs typeface="Calibri"/>
                <a:sym typeface="Calibri"/>
              </a:rPr>
              <a:t>. What is the difference between local and  </a:t>
            </a:r>
            <a:endParaRPr sz="2400" b="1">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 sz="2400" b="1">
                <a:solidFill>
                  <a:schemeClr val="dk1"/>
                </a:solidFill>
                <a:highlight>
                  <a:srgbClr val="FFFFFF"/>
                </a:highlight>
                <a:latin typeface="Calibri"/>
                <a:ea typeface="Calibri"/>
                <a:cs typeface="Calibri"/>
                <a:sym typeface="Calibri"/>
              </a:rPr>
              <a:t>                 Instance variables?                                                         </a:t>
            </a:r>
            <a:endParaRPr sz="2400" b="1">
              <a:solidFill>
                <a:schemeClr val="dk1"/>
              </a:solidFill>
              <a:highlight>
                <a:srgbClr val="FFFFFF"/>
              </a:highlight>
              <a:latin typeface="Calibri"/>
              <a:ea typeface="Calibri"/>
              <a:cs typeface="Calibri"/>
              <a:sym typeface="Calibri"/>
            </a:endParaRPr>
          </a:p>
          <a:p>
            <a:pPr marL="457200" lvl="0" indent="0" algn="l" rtl="0">
              <a:spcBef>
                <a:spcPts val="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pic>
        <p:nvPicPr>
          <p:cNvPr id="207" name="Google Shape;207;p28"/>
          <p:cNvPicPr preferRelativeResize="0"/>
          <p:nvPr/>
        </p:nvPicPr>
        <p:blipFill>
          <a:blip r:embed="rId3">
            <a:alphaModFix/>
          </a:blip>
          <a:stretch>
            <a:fillRect/>
          </a:stretch>
        </p:blipFill>
        <p:spPr>
          <a:xfrm>
            <a:off x="921138" y="675450"/>
            <a:ext cx="701475" cy="701475"/>
          </a:xfrm>
          <a:prstGeom prst="rect">
            <a:avLst/>
          </a:prstGeom>
          <a:noFill/>
          <a:ln>
            <a:noFill/>
          </a:ln>
        </p:spPr>
      </p:pic>
      <p:pic>
        <p:nvPicPr>
          <p:cNvPr id="208" name="Google Shape;208;p28"/>
          <p:cNvPicPr preferRelativeResize="0"/>
          <p:nvPr/>
        </p:nvPicPr>
        <p:blipFill>
          <a:blip r:embed="rId4">
            <a:alphaModFix/>
          </a:blip>
          <a:stretch>
            <a:fillRect/>
          </a:stretch>
        </p:blipFill>
        <p:spPr>
          <a:xfrm>
            <a:off x="612736" y="2218525"/>
            <a:ext cx="1194400" cy="621088"/>
          </a:xfrm>
          <a:prstGeom prst="rect">
            <a:avLst/>
          </a:prstGeom>
          <a:noFill/>
          <a:ln>
            <a:noFill/>
          </a:ln>
        </p:spPr>
      </p:pic>
      <p:sp>
        <p:nvSpPr>
          <p:cNvPr id="209" name="Google Shape;209;p28"/>
          <p:cNvSpPr txBox="1"/>
          <p:nvPr/>
        </p:nvSpPr>
        <p:spPr>
          <a:xfrm>
            <a:off x="6717475" y="31338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13"/>
        <p:cNvGrpSpPr/>
        <p:nvPr/>
      </p:nvGrpSpPr>
      <p:grpSpPr>
        <a:xfrm>
          <a:off x="0" y="0"/>
          <a:ext cx="0" cy="0"/>
          <a:chOff x="0" y="0"/>
          <a:chExt cx="0" cy="0"/>
        </a:xfrm>
      </p:grpSpPr>
      <p:sp>
        <p:nvSpPr>
          <p:cNvPr id="214" name="Google Shape;214;p29"/>
          <p:cNvSpPr txBox="1"/>
          <p:nvPr/>
        </p:nvSpPr>
        <p:spPr>
          <a:xfrm>
            <a:off x="0" y="0"/>
            <a:ext cx="50253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rPr>
              <a:t>Class Car</a:t>
            </a:r>
            <a:endParaRPr sz="1700">
              <a:solidFill>
                <a:schemeClr val="dk1"/>
              </a:solidFill>
            </a:endParaRPr>
          </a:p>
          <a:p>
            <a:pPr marL="0" lvl="0" indent="0" algn="l" rtl="0">
              <a:spcBef>
                <a:spcPts val="0"/>
              </a:spcBef>
              <a:spcAft>
                <a:spcPts val="0"/>
              </a:spcAft>
              <a:buNone/>
            </a:pPr>
            <a:r>
              <a:rPr lang="en" sz="1700">
                <a:solidFill>
                  <a:schemeClr val="dk1"/>
                </a:solidFill>
              </a:rPr>
              <a:t>{</a:t>
            </a:r>
            <a:endParaRPr sz="1700">
              <a:solidFill>
                <a:schemeClr val="dk1"/>
              </a:solidFill>
            </a:endParaRPr>
          </a:p>
          <a:p>
            <a:pPr marL="0" lvl="0" indent="0" algn="l" rtl="0">
              <a:spcBef>
                <a:spcPts val="0"/>
              </a:spcBef>
              <a:spcAft>
                <a:spcPts val="0"/>
              </a:spcAft>
              <a:buNone/>
            </a:pPr>
            <a:r>
              <a:rPr lang="en" sz="1700">
                <a:solidFill>
                  <a:schemeClr val="dk1"/>
                </a:solidFill>
              </a:rPr>
              <a:t>   public speed;</a:t>
            </a:r>
            <a:endParaRPr sz="1700">
              <a:solidFill>
                <a:schemeClr val="dk1"/>
              </a:solidFill>
            </a:endParaRPr>
          </a:p>
          <a:p>
            <a:pPr marL="0" lvl="0" indent="0" algn="l" rtl="0">
              <a:spcBef>
                <a:spcPts val="0"/>
              </a:spcBef>
              <a:spcAft>
                <a:spcPts val="0"/>
              </a:spcAft>
              <a:buNone/>
            </a:pPr>
            <a:r>
              <a:rPr lang="en" sz="1700">
                <a:solidFill>
                  <a:schemeClr val="dk1"/>
                </a:solidFill>
              </a:rPr>
              <a:t>   </a:t>
            </a:r>
            <a:endParaRPr sz="1700">
              <a:solidFill>
                <a:schemeClr val="dk1"/>
              </a:solidFill>
            </a:endParaRPr>
          </a:p>
          <a:p>
            <a:pPr marL="0" lvl="0" indent="0" algn="l" rtl="0">
              <a:spcBef>
                <a:spcPts val="0"/>
              </a:spcBef>
              <a:spcAft>
                <a:spcPts val="0"/>
              </a:spcAft>
              <a:buNone/>
            </a:pPr>
            <a:r>
              <a:rPr lang="en" sz="1700">
                <a:solidFill>
                  <a:schemeClr val="dk1"/>
                </a:solidFill>
              </a:rPr>
              <a:t>   public int calculateDIstance(int time)</a:t>
            </a:r>
            <a:endParaRPr sz="1700">
              <a:solidFill>
                <a:schemeClr val="dk1"/>
              </a:solidFill>
            </a:endParaRPr>
          </a:p>
          <a:p>
            <a:pPr marL="0" lvl="0" indent="0" algn="l" rtl="0">
              <a:spcBef>
                <a:spcPts val="0"/>
              </a:spcBef>
              <a:spcAft>
                <a:spcPts val="0"/>
              </a:spcAft>
              <a:buNone/>
            </a:pPr>
            <a:r>
              <a:rPr lang="en" sz="1700">
                <a:solidFill>
                  <a:schemeClr val="dk1"/>
                </a:solidFill>
              </a:rPr>
              <a:t>   {</a:t>
            </a:r>
            <a:endParaRPr sz="1700">
              <a:solidFill>
                <a:schemeClr val="dk1"/>
              </a:solidFill>
            </a:endParaRPr>
          </a:p>
          <a:p>
            <a:pPr marL="0" lvl="0" indent="0" algn="l" rtl="0">
              <a:spcBef>
                <a:spcPts val="0"/>
              </a:spcBef>
              <a:spcAft>
                <a:spcPts val="0"/>
              </a:spcAft>
              <a:buNone/>
            </a:pPr>
            <a:r>
              <a:rPr lang="en" sz="1700">
                <a:solidFill>
                  <a:schemeClr val="dk1"/>
                </a:solidFill>
              </a:rPr>
              <a:t>      int distance= speed x time ;</a:t>
            </a:r>
            <a:endParaRPr sz="1700">
              <a:solidFill>
                <a:schemeClr val="dk1"/>
              </a:solidFill>
            </a:endParaRPr>
          </a:p>
          <a:p>
            <a:pPr marL="0" lvl="0" indent="0" algn="l" rtl="0">
              <a:spcBef>
                <a:spcPts val="0"/>
              </a:spcBef>
              <a:spcAft>
                <a:spcPts val="0"/>
              </a:spcAft>
              <a:buNone/>
            </a:pPr>
            <a:r>
              <a:rPr lang="en" sz="1700">
                <a:solidFill>
                  <a:schemeClr val="dk1"/>
                </a:solidFill>
              </a:rPr>
              <a:t>      return distance;  </a:t>
            </a:r>
            <a:endParaRPr sz="1700">
              <a:solidFill>
                <a:schemeClr val="dk1"/>
              </a:solidFill>
            </a:endParaRPr>
          </a:p>
          <a:p>
            <a:pPr marL="0" lvl="0" indent="0" algn="l" rtl="0">
              <a:spcBef>
                <a:spcPts val="0"/>
              </a:spcBef>
              <a:spcAft>
                <a:spcPts val="0"/>
              </a:spcAft>
              <a:buNone/>
            </a:pPr>
            <a:r>
              <a:rPr lang="en" sz="1700">
                <a:solidFill>
                  <a:schemeClr val="dk1"/>
                </a:solidFill>
              </a:rPr>
              <a:t>   }</a:t>
            </a:r>
            <a:endParaRPr sz="1900">
              <a:solidFill>
                <a:schemeClr val="dk1"/>
              </a:solidFill>
            </a:endParaRPr>
          </a:p>
          <a:p>
            <a:pPr marL="0" lvl="0" indent="0" algn="l" rtl="0">
              <a:spcBef>
                <a:spcPts val="0"/>
              </a:spcBef>
              <a:spcAft>
                <a:spcPts val="0"/>
              </a:spcAft>
              <a:buNone/>
            </a:pPr>
            <a:r>
              <a:rPr lang="en" sz="1900">
                <a:solidFill>
                  <a:schemeClr val="dk1"/>
                </a:solidFill>
              </a:rPr>
              <a:t>}</a:t>
            </a:r>
            <a:endParaRPr sz="19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Car myCar = new Car( );</a:t>
            </a:r>
            <a:endParaRPr sz="1800">
              <a:solidFill>
                <a:schemeClr val="dk1"/>
              </a:solidFill>
            </a:endParaRPr>
          </a:p>
          <a:p>
            <a:pPr marL="0" lvl="0" indent="0" algn="l" rtl="0">
              <a:spcBef>
                <a:spcPts val="0"/>
              </a:spcBef>
              <a:spcAft>
                <a:spcPts val="0"/>
              </a:spcAft>
              <a:buNone/>
            </a:pPr>
            <a:r>
              <a:rPr lang="en" sz="1800">
                <a:solidFill>
                  <a:schemeClr val="dk1"/>
                </a:solidFill>
              </a:rPr>
              <a:t>Car myAnotherCar = new Car();</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myCar.speed = 40;</a:t>
            </a:r>
            <a:endParaRPr sz="1800">
              <a:solidFill>
                <a:schemeClr val="dk1"/>
              </a:solidFill>
            </a:endParaRPr>
          </a:p>
          <a:p>
            <a:pPr marL="0" lvl="0" indent="0" algn="l" rtl="0">
              <a:spcBef>
                <a:spcPts val="0"/>
              </a:spcBef>
              <a:spcAft>
                <a:spcPts val="0"/>
              </a:spcAft>
              <a:buNone/>
            </a:pPr>
            <a:r>
              <a:rPr lang="en" sz="1800">
                <a:solidFill>
                  <a:schemeClr val="dk1"/>
                </a:solidFill>
              </a:rPr>
              <a:t>myAnotherCar.speed=60;</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Int dist = myCar.calculateDistance(2);</a:t>
            </a:r>
            <a:endParaRPr sz="1800">
              <a:solidFill>
                <a:schemeClr val="dk1"/>
              </a:solidFill>
            </a:endParaRPr>
          </a:p>
          <a:p>
            <a:pPr marL="0" lvl="0" indent="0" algn="l" rtl="0">
              <a:spcBef>
                <a:spcPts val="0"/>
              </a:spcBef>
              <a:spcAft>
                <a:spcPts val="0"/>
              </a:spcAft>
              <a:buNone/>
            </a:pPr>
            <a:endParaRPr>
              <a:solidFill>
                <a:schemeClr val="dk1"/>
              </a:solidFill>
            </a:endParaRPr>
          </a:p>
        </p:txBody>
      </p:sp>
      <p:cxnSp>
        <p:nvCxnSpPr>
          <p:cNvPr id="215" name="Google Shape;215;p29"/>
          <p:cNvCxnSpPr/>
          <p:nvPr/>
        </p:nvCxnSpPr>
        <p:spPr>
          <a:xfrm>
            <a:off x="1551925" y="739000"/>
            <a:ext cx="1995300" cy="221700"/>
          </a:xfrm>
          <a:prstGeom prst="straightConnector1">
            <a:avLst/>
          </a:prstGeom>
          <a:noFill/>
          <a:ln w="9525" cap="flat" cmpd="sng">
            <a:solidFill>
              <a:schemeClr val="dk2"/>
            </a:solidFill>
            <a:prstDash val="solid"/>
            <a:round/>
            <a:headEnd type="none" w="med" len="med"/>
            <a:tailEnd type="triangle" w="med" len="med"/>
          </a:ln>
        </p:spPr>
      </p:cxnSp>
      <p:cxnSp>
        <p:nvCxnSpPr>
          <p:cNvPr id="216" name="Google Shape;216;p29"/>
          <p:cNvCxnSpPr/>
          <p:nvPr/>
        </p:nvCxnSpPr>
        <p:spPr>
          <a:xfrm>
            <a:off x="3562025" y="1359775"/>
            <a:ext cx="1315500" cy="443400"/>
          </a:xfrm>
          <a:prstGeom prst="straightConnector1">
            <a:avLst/>
          </a:prstGeom>
          <a:noFill/>
          <a:ln w="9525" cap="flat" cmpd="sng">
            <a:solidFill>
              <a:schemeClr val="dk2"/>
            </a:solidFill>
            <a:prstDash val="solid"/>
            <a:round/>
            <a:headEnd type="none" w="med" len="med"/>
            <a:tailEnd type="triangle" w="med" len="med"/>
          </a:ln>
        </p:spPr>
      </p:cxnSp>
      <p:sp>
        <p:nvSpPr>
          <p:cNvPr id="217" name="Google Shape;217;p29"/>
          <p:cNvSpPr txBox="1"/>
          <p:nvPr/>
        </p:nvSpPr>
        <p:spPr>
          <a:xfrm>
            <a:off x="3547225" y="524875"/>
            <a:ext cx="73428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sz="1800"/>
              <a:t>Instance variable that is initially set to 0.</a:t>
            </a:r>
            <a:endParaRPr sz="1800"/>
          </a:p>
        </p:txBody>
      </p:sp>
      <p:sp>
        <p:nvSpPr>
          <p:cNvPr id="218" name="Google Shape;218;p29"/>
          <p:cNvSpPr txBox="1"/>
          <p:nvPr/>
        </p:nvSpPr>
        <p:spPr>
          <a:xfrm>
            <a:off x="4818425" y="1381675"/>
            <a:ext cx="73428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sz="1800"/>
              <a:t>Local variables that do not have a default </a:t>
            </a:r>
            <a:endParaRPr sz="1800"/>
          </a:p>
          <a:p>
            <a:pPr marL="0" lvl="0" indent="0" algn="l" rtl="0">
              <a:spcBef>
                <a:spcPts val="0"/>
              </a:spcBef>
              <a:spcAft>
                <a:spcPts val="0"/>
              </a:spcAft>
              <a:buNone/>
            </a:pPr>
            <a:r>
              <a:rPr lang="en" sz="1800"/>
              <a:t>value</a:t>
            </a:r>
            <a:endParaRPr sz="1800"/>
          </a:p>
        </p:txBody>
      </p:sp>
      <p:cxnSp>
        <p:nvCxnSpPr>
          <p:cNvPr id="219" name="Google Shape;219;p29"/>
          <p:cNvCxnSpPr/>
          <p:nvPr/>
        </p:nvCxnSpPr>
        <p:spPr>
          <a:xfrm rot="10800000" flipH="1">
            <a:off x="1161425" y="3431775"/>
            <a:ext cx="3239700" cy="445500"/>
          </a:xfrm>
          <a:prstGeom prst="straightConnector1">
            <a:avLst/>
          </a:prstGeom>
          <a:noFill/>
          <a:ln w="9525" cap="flat" cmpd="sng">
            <a:solidFill>
              <a:schemeClr val="dk2"/>
            </a:solidFill>
            <a:prstDash val="solid"/>
            <a:round/>
            <a:headEnd type="none" w="med" len="med"/>
            <a:tailEnd type="triangle" w="med" len="med"/>
          </a:ln>
        </p:spPr>
      </p:cxnSp>
      <p:cxnSp>
        <p:nvCxnSpPr>
          <p:cNvPr id="220" name="Google Shape;220;p29"/>
          <p:cNvCxnSpPr/>
          <p:nvPr/>
        </p:nvCxnSpPr>
        <p:spPr>
          <a:xfrm>
            <a:off x="3851075" y="4768000"/>
            <a:ext cx="672300" cy="17400"/>
          </a:xfrm>
          <a:prstGeom prst="straightConnector1">
            <a:avLst/>
          </a:prstGeom>
          <a:noFill/>
          <a:ln w="9525" cap="flat" cmpd="sng">
            <a:solidFill>
              <a:schemeClr val="dk2"/>
            </a:solidFill>
            <a:prstDash val="solid"/>
            <a:round/>
            <a:headEnd type="none" w="med" len="med"/>
            <a:tailEnd type="triangle" w="med" len="med"/>
          </a:ln>
        </p:spPr>
      </p:cxnSp>
      <p:cxnSp>
        <p:nvCxnSpPr>
          <p:cNvPr id="221" name="Google Shape;221;p29"/>
          <p:cNvCxnSpPr/>
          <p:nvPr/>
        </p:nvCxnSpPr>
        <p:spPr>
          <a:xfrm rot="10800000" flipH="1">
            <a:off x="2113300" y="3458075"/>
            <a:ext cx="2244300" cy="716100"/>
          </a:xfrm>
          <a:prstGeom prst="straightConnector1">
            <a:avLst/>
          </a:prstGeom>
          <a:noFill/>
          <a:ln w="9525" cap="flat" cmpd="sng">
            <a:solidFill>
              <a:schemeClr val="dk2"/>
            </a:solidFill>
            <a:prstDash val="solid"/>
            <a:round/>
            <a:headEnd type="none" w="med" len="med"/>
            <a:tailEnd type="triangle" w="med" len="med"/>
          </a:ln>
        </p:spPr>
      </p:cxnSp>
      <p:sp>
        <p:nvSpPr>
          <p:cNvPr id="222" name="Google Shape;222;p29"/>
          <p:cNvSpPr txBox="1"/>
          <p:nvPr/>
        </p:nvSpPr>
        <p:spPr>
          <a:xfrm>
            <a:off x="4322525" y="2987838"/>
            <a:ext cx="5030100" cy="5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sz="1700"/>
              <a:t>Different objects have different values for instance variables		</a:t>
            </a:r>
            <a:endParaRPr sz="1700"/>
          </a:p>
        </p:txBody>
      </p:sp>
      <p:sp>
        <p:nvSpPr>
          <p:cNvPr id="223" name="Google Shape;223;p29"/>
          <p:cNvSpPr txBox="1"/>
          <p:nvPr/>
        </p:nvSpPr>
        <p:spPr>
          <a:xfrm>
            <a:off x="4523375" y="4556700"/>
            <a:ext cx="5030100" cy="5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t>Value passed to the local variable time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229" name="Google Shape;229;p30"/>
          <p:cNvSpPr txBox="1"/>
          <p:nvPr/>
        </p:nvSpPr>
        <p:spPr>
          <a:xfrm>
            <a:off x="1412925" y="1474875"/>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30"/>
          <p:cNvSpPr/>
          <p:nvPr/>
        </p:nvSpPr>
        <p:spPr>
          <a:xfrm>
            <a:off x="674600" y="2441475"/>
            <a:ext cx="7588800" cy="20415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lt1"/>
                </a:solidFill>
                <a:latin typeface="Calibri"/>
                <a:ea typeface="Calibri"/>
                <a:cs typeface="Calibri"/>
                <a:sym typeface="Calibri"/>
              </a:rPr>
              <a:t>         Yes, A child class can extend the class and then use the it’s instance to call the parent class methods.</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Also if we can declare our methods as static and use the class name to access the methods. </a:t>
            </a:r>
            <a:endParaRPr sz="2400" b="1">
              <a:solidFill>
                <a:schemeClr val="lt1"/>
              </a:solidFill>
              <a:latin typeface="Calibri"/>
              <a:ea typeface="Calibri"/>
              <a:cs typeface="Calibri"/>
              <a:sym typeface="Calibri"/>
            </a:endParaRPr>
          </a:p>
        </p:txBody>
      </p:sp>
      <p:pic>
        <p:nvPicPr>
          <p:cNvPr id="231" name="Google Shape;231;p30"/>
          <p:cNvPicPr preferRelativeResize="0"/>
          <p:nvPr/>
        </p:nvPicPr>
        <p:blipFill>
          <a:blip r:embed="rId3">
            <a:alphaModFix/>
          </a:blip>
          <a:stretch>
            <a:fillRect/>
          </a:stretch>
        </p:blipFill>
        <p:spPr>
          <a:xfrm>
            <a:off x="539373" y="2571750"/>
            <a:ext cx="1194400" cy="621088"/>
          </a:xfrm>
          <a:prstGeom prst="rect">
            <a:avLst/>
          </a:prstGeom>
          <a:noFill/>
          <a:ln>
            <a:noFill/>
          </a:ln>
        </p:spPr>
      </p:pic>
      <p:sp>
        <p:nvSpPr>
          <p:cNvPr id="232" name="Google Shape;232;p30"/>
          <p:cNvSpPr txBox="1"/>
          <p:nvPr/>
        </p:nvSpPr>
        <p:spPr>
          <a:xfrm>
            <a:off x="6717475" y="31338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30"/>
          <p:cNvSpPr/>
          <p:nvPr/>
        </p:nvSpPr>
        <p:spPr>
          <a:xfrm>
            <a:off x="674675" y="619750"/>
            <a:ext cx="7588800" cy="121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Calibri"/>
                <a:ea typeface="Calibri"/>
                <a:cs typeface="Calibri"/>
                <a:sym typeface="Calibri"/>
              </a:rPr>
              <a:t>            11</a:t>
            </a:r>
            <a:r>
              <a:rPr lang="en" sz="2400" b="1" dirty="0">
                <a:latin typeface="Calibri"/>
                <a:ea typeface="Calibri"/>
                <a:cs typeface="Calibri"/>
                <a:sym typeface="Calibri"/>
              </a:rPr>
              <a:t>.  Can you call a class methods without creating the          the instance of that class.</a:t>
            </a:r>
            <a:endParaRPr sz="2400" b="1" dirty="0">
              <a:latin typeface="Calibri"/>
              <a:ea typeface="Calibri"/>
              <a:cs typeface="Calibri"/>
              <a:sym typeface="Calibri"/>
            </a:endParaRPr>
          </a:p>
        </p:txBody>
      </p:sp>
      <p:pic>
        <p:nvPicPr>
          <p:cNvPr id="234" name="Google Shape;234;p30"/>
          <p:cNvPicPr preferRelativeResize="0"/>
          <p:nvPr/>
        </p:nvPicPr>
        <p:blipFill>
          <a:blip r:embed="rId4">
            <a:alphaModFix/>
          </a:blip>
          <a:stretch>
            <a:fillRect/>
          </a:stretch>
        </p:blipFill>
        <p:spPr>
          <a:xfrm>
            <a:off x="785825" y="675438"/>
            <a:ext cx="701475" cy="701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240" name="Google Shape;240;p31"/>
          <p:cNvSpPr txBox="1"/>
          <p:nvPr/>
        </p:nvSpPr>
        <p:spPr>
          <a:xfrm>
            <a:off x="1412925" y="1474875"/>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31"/>
          <p:cNvSpPr/>
          <p:nvPr/>
        </p:nvSpPr>
        <p:spPr>
          <a:xfrm>
            <a:off x="674600" y="2441475"/>
            <a:ext cx="7588800" cy="20415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lt1"/>
                </a:solidFill>
                <a:latin typeface="Calibri"/>
                <a:ea typeface="Calibri"/>
                <a:cs typeface="Calibri"/>
                <a:sym typeface="Calibri"/>
              </a:rPr>
              <a:t>         Abstraction is exposing information relevant to the user while hiding the internal details. Encapsulation is the wrapping up of data and methods that operate on data in one unit.  </a:t>
            </a:r>
            <a:endParaRPr sz="2400" b="1">
              <a:solidFill>
                <a:schemeClr val="lt1"/>
              </a:solidFill>
              <a:latin typeface="Calibri"/>
              <a:ea typeface="Calibri"/>
              <a:cs typeface="Calibri"/>
              <a:sym typeface="Calibri"/>
            </a:endParaRPr>
          </a:p>
        </p:txBody>
      </p:sp>
      <p:pic>
        <p:nvPicPr>
          <p:cNvPr id="242" name="Google Shape;242;p31"/>
          <p:cNvPicPr preferRelativeResize="0"/>
          <p:nvPr/>
        </p:nvPicPr>
        <p:blipFill>
          <a:blip r:embed="rId3">
            <a:alphaModFix/>
          </a:blip>
          <a:stretch>
            <a:fillRect/>
          </a:stretch>
        </p:blipFill>
        <p:spPr>
          <a:xfrm>
            <a:off x="504436" y="2642325"/>
            <a:ext cx="1194400" cy="621088"/>
          </a:xfrm>
          <a:prstGeom prst="rect">
            <a:avLst/>
          </a:prstGeom>
          <a:noFill/>
          <a:ln>
            <a:noFill/>
          </a:ln>
        </p:spPr>
      </p:pic>
      <p:sp>
        <p:nvSpPr>
          <p:cNvPr id="243" name="Google Shape;243;p31"/>
          <p:cNvSpPr txBox="1"/>
          <p:nvPr/>
        </p:nvSpPr>
        <p:spPr>
          <a:xfrm>
            <a:off x="6717475" y="31338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31"/>
          <p:cNvSpPr/>
          <p:nvPr/>
        </p:nvSpPr>
        <p:spPr>
          <a:xfrm>
            <a:off x="674675" y="619750"/>
            <a:ext cx="7588800" cy="121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Calibri"/>
                <a:ea typeface="Calibri"/>
                <a:cs typeface="Calibri"/>
                <a:sym typeface="Calibri"/>
              </a:rPr>
              <a:t>12</a:t>
            </a:r>
            <a:r>
              <a:rPr lang="en" sz="2400" b="1" dirty="0">
                <a:latin typeface="Calibri"/>
                <a:ea typeface="Calibri"/>
                <a:cs typeface="Calibri"/>
                <a:sym typeface="Calibri"/>
              </a:rPr>
              <a:t>.      12.  Discuss the differences between Encapsulation and     Abstraction?</a:t>
            </a:r>
            <a:endParaRPr sz="2400" b="1" dirty="0">
              <a:latin typeface="Calibri"/>
              <a:ea typeface="Calibri"/>
              <a:cs typeface="Calibri"/>
              <a:sym typeface="Calibri"/>
            </a:endParaRPr>
          </a:p>
        </p:txBody>
      </p:sp>
      <p:pic>
        <p:nvPicPr>
          <p:cNvPr id="245" name="Google Shape;245;p31"/>
          <p:cNvPicPr preferRelativeResize="0"/>
          <p:nvPr/>
        </p:nvPicPr>
        <p:blipFill>
          <a:blip r:embed="rId4">
            <a:alphaModFix/>
          </a:blip>
          <a:stretch>
            <a:fillRect/>
          </a:stretch>
        </p:blipFill>
        <p:spPr>
          <a:xfrm>
            <a:off x="785825" y="675438"/>
            <a:ext cx="701475" cy="70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65" name="Google Shape;65;p14"/>
          <p:cNvSpPr txBox="1"/>
          <p:nvPr/>
        </p:nvSpPr>
        <p:spPr>
          <a:xfrm>
            <a:off x="1089075" y="246150"/>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14"/>
          <p:cNvSpPr/>
          <p:nvPr/>
        </p:nvSpPr>
        <p:spPr>
          <a:xfrm>
            <a:off x="600950" y="545325"/>
            <a:ext cx="7895100" cy="16485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lt1"/>
                </a:solidFill>
                <a:latin typeface="Calibri"/>
                <a:ea typeface="Calibri"/>
                <a:cs typeface="Calibri"/>
                <a:sym typeface="Calibri"/>
              </a:rPr>
              <a:t>        Object Oriented programming is programming paradigm               </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that allows us to design software around classes and objects.  It is a way of programming that provides flexible and extensible code. It also provides data security.                                        </a:t>
            </a:r>
            <a:endParaRPr sz="2400" b="1">
              <a:solidFill>
                <a:schemeClr val="lt1"/>
              </a:solidFill>
              <a:latin typeface="Calibri"/>
              <a:ea typeface="Calibri"/>
              <a:cs typeface="Calibri"/>
              <a:sym typeface="Calibri"/>
            </a:endParaRPr>
          </a:p>
        </p:txBody>
      </p:sp>
      <p:pic>
        <p:nvPicPr>
          <p:cNvPr id="67" name="Google Shape;67;p14"/>
          <p:cNvPicPr preferRelativeResize="0"/>
          <p:nvPr/>
        </p:nvPicPr>
        <p:blipFill>
          <a:blip r:embed="rId3">
            <a:alphaModFix/>
          </a:blip>
          <a:stretch>
            <a:fillRect/>
          </a:stretch>
        </p:blipFill>
        <p:spPr>
          <a:xfrm>
            <a:off x="411488" y="545325"/>
            <a:ext cx="1194400" cy="621100"/>
          </a:xfrm>
          <a:prstGeom prst="rect">
            <a:avLst/>
          </a:prstGeom>
          <a:noFill/>
          <a:ln>
            <a:noFill/>
          </a:ln>
        </p:spPr>
      </p:pic>
      <p:sp>
        <p:nvSpPr>
          <p:cNvPr id="68" name="Google Shape;68;p14"/>
          <p:cNvSpPr txBox="1"/>
          <p:nvPr/>
        </p:nvSpPr>
        <p:spPr>
          <a:xfrm>
            <a:off x="6717475" y="31338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249725" y="383050"/>
            <a:ext cx="8520600" cy="572700"/>
          </a:xfrm>
          <a:prstGeom prst="rect">
            <a:avLst/>
          </a:prstGeom>
        </p:spPr>
        <p:txBody>
          <a:bodyPr spcFirstLastPara="1" wrap="square" lIns="91425" tIns="91425" rIns="91425" bIns="91425" anchor="t" anchorCtr="0">
            <a:noAutofit/>
          </a:bodyPr>
          <a:lstStyle/>
          <a:p>
            <a:pPr lvl="0"/>
            <a:r>
              <a:rPr lang="en" dirty="0">
                <a:solidFill>
                  <a:srgbClr val="FFFFFF"/>
                </a:solidFill>
              </a:rPr>
              <a:t>       Abstraction   			 Encapsulation</a:t>
            </a:r>
            <a:endParaRPr dirty="0">
              <a:solidFill>
                <a:srgbClr val="FFFFFF"/>
              </a:solidFill>
            </a:endParaRPr>
          </a:p>
        </p:txBody>
      </p:sp>
      <p:sp>
        <p:nvSpPr>
          <p:cNvPr id="251" name="Google Shape;251;p32"/>
          <p:cNvSpPr txBox="1">
            <a:spLocks noGrp="1"/>
          </p:cNvSpPr>
          <p:nvPr>
            <p:ph type="body" idx="1"/>
          </p:nvPr>
        </p:nvSpPr>
        <p:spPr>
          <a:xfrm>
            <a:off x="249725" y="1090500"/>
            <a:ext cx="39999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Hiding the internal implementations or the complexities.</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It is the technique of identifying what information has to be hidden and what needs to be exposed.</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Solving the problem at the design level.</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Achieving abstraction through abstract classes and interfaces.</a:t>
            </a:r>
            <a:endParaRPr sz="1700">
              <a:solidFill>
                <a:srgbClr val="FFFFFF"/>
              </a:solidFill>
              <a:latin typeface="Calibri"/>
              <a:ea typeface="Calibri"/>
              <a:cs typeface="Calibri"/>
              <a:sym typeface="Calibri"/>
            </a:endParaRPr>
          </a:p>
          <a:p>
            <a:pPr marL="457200" lvl="0" indent="0" algn="l" rtl="0">
              <a:spcBef>
                <a:spcPts val="1600"/>
              </a:spcBef>
              <a:spcAft>
                <a:spcPts val="1600"/>
              </a:spcAft>
              <a:buNone/>
            </a:pPr>
            <a:endParaRPr sz="1700">
              <a:solidFill>
                <a:srgbClr val="FFFFFF"/>
              </a:solidFill>
              <a:latin typeface="Calibri"/>
              <a:ea typeface="Calibri"/>
              <a:cs typeface="Calibri"/>
              <a:sym typeface="Calibri"/>
            </a:endParaRPr>
          </a:p>
        </p:txBody>
      </p:sp>
      <p:sp>
        <p:nvSpPr>
          <p:cNvPr id="252" name="Google Shape;252;p32"/>
          <p:cNvSpPr txBox="1">
            <a:spLocks noGrp="1"/>
          </p:cNvSpPr>
          <p:nvPr>
            <p:ph type="body" idx="2"/>
          </p:nvPr>
        </p:nvSpPr>
        <p:spPr>
          <a:xfrm>
            <a:off x="4770425" y="1090500"/>
            <a:ext cx="39999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Hiding the data to provide security</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It is the technique the pack the information in such a manner that we can achieve abstraction.</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Solving the problem at the implementation level.</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Achieving encapsulation through access specifiers and getter setter methods.</a:t>
            </a:r>
            <a:endParaRPr sz="1700">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56"/>
        <p:cNvGrpSpPr/>
        <p:nvPr/>
      </p:nvGrpSpPr>
      <p:grpSpPr>
        <a:xfrm>
          <a:off x="0" y="0"/>
          <a:ext cx="0" cy="0"/>
          <a:chOff x="0" y="0"/>
          <a:chExt cx="0" cy="0"/>
        </a:xfrm>
      </p:grpSpPr>
      <p:sp>
        <p:nvSpPr>
          <p:cNvPr id="257" name="Google Shape;257;p33"/>
          <p:cNvSpPr/>
          <p:nvPr/>
        </p:nvSpPr>
        <p:spPr>
          <a:xfrm>
            <a:off x="709450" y="561650"/>
            <a:ext cx="1271100" cy="65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800"/>
              <a:t>Class A</a:t>
            </a:r>
            <a:endParaRPr sz="1800"/>
          </a:p>
        </p:txBody>
      </p:sp>
      <p:sp>
        <p:nvSpPr>
          <p:cNvPr id="258" name="Google Shape;258;p33"/>
          <p:cNvSpPr/>
          <p:nvPr/>
        </p:nvSpPr>
        <p:spPr>
          <a:xfrm>
            <a:off x="709450" y="2069225"/>
            <a:ext cx="1271100" cy="65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800"/>
              <a:t>Class B</a:t>
            </a:r>
            <a:endParaRPr sz="1800"/>
          </a:p>
        </p:txBody>
      </p:sp>
      <p:sp>
        <p:nvSpPr>
          <p:cNvPr id="259" name="Google Shape;259;p33"/>
          <p:cNvSpPr/>
          <p:nvPr/>
        </p:nvSpPr>
        <p:spPr>
          <a:xfrm>
            <a:off x="4506950" y="561650"/>
            <a:ext cx="1271100" cy="65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Class A</a:t>
            </a:r>
            <a:endParaRPr sz="1800"/>
          </a:p>
        </p:txBody>
      </p:sp>
      <p:sp>
        <p:nvSpPr>
          <p:cNvPr id="260" name="Google Shape;260;p33"/>
          <p:cNvSpPr/>
          <p:nvPr/>
        </p:nvSpPr>
        <p:spPr>
          <a:xfrm>
            <a:off x="4572000" y="2069225"/>
            <a:ext cx="1271100" cy="65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Class B</a:t>
            </a:r>
            <a:endParaRPr sz="1800"/>
          </a:p>
        </p:txBody>
      </p:sp>
      <p:sp>
        <p:nvSpPr>
          <p:cNvPr id="261" name="Google Shape;261;p33"/>
          <p:cNvSpPr/>
          <p:nvPr/>
        </p:nvSpPr>
        <p:spPr>
          <a:xfrm>
            <a:off x="4572000" y="3576800"/>
            <a:ext cx="1271100" cy="65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Class C</a:t>
            </a:r>
            <a:endParaRPr sz="1800"/>
          </a:p>
        </p:txBody>
      </p:sp>
      <p:cxnSp>
        <p:nvCxnSpPr>
          <p:cNvPr id="262" name="Google Shape;262;p33"/>
          <p:cNvCxnSpPr/>
          <p:nvPr/>
        </p:nvCxnSpPr>
        <p:spPr>
          <a:xfrm>
            <a:off x="1336150" y="1212050"/>
            <a:ext cx="17700" cy="857100"/>
          </a:xfrm>
          <a:prstGeom prst="straightConnector1">
            <a:avLst/>
          </a:prstGeom>
          <a:noFill/>
          <a:ln w="9525" cap="flat" cmpd="sng">
            <a:solidFill>
              <a:schemeClr val="dk2"/>
            </a:solidFill>
            <a:prstDash val="solid"/>
            <a:round/>
            <a:headEnd type="none" w="med" len="med"/>
            <a:tailEnd type="triangle" w="med" len="med"/>
          </a:ln>
        </p:spPr>
      </p:cxnSp>
      <p:cxnSp>
        <p:nvCxnSpPr>
          <p:cNvPr id="263" name="Google Shape;263;p33"/>
          <p:cNvCxnSpPr/>
          <p:nvPr/>
        </p:nvCxnSpPr>
        <p:spPr>
          <a:xfrm>
            <a:off x="5198700" y="1212050"/>
            <a:ext cx="17700" cy="857100"/>
          </a:xfrm>
          <a:prstGeom prst="straightConnector1">
            <a:avLst/>
          </a:prstGeom>
          <a:noFill/>
          <a:ln w="9525" cap="flat" cmpd="sng">
            <a:solidFill>
              <a:schemeClr val="dk2"/>
            </a:solidFill>
            <a:prstDash val="solid"/>
            <a:round/>
            <a:headEnd type="none" w="med" len="med"/>
            <a:tailEnd type="triangle" w="med" len="med"/>
          </a:ln>
        </p:spPr>
      </p:cxnSp>
      <p:cxnSp>
        <p:nvCxnSpPr>
          <p:cNvPr id="264" name="Google Shape;264;p33"/>
          <p:cNvCxnSpPr/>
          <p:nvPr/>
        </p:nvCxnSpPr>
        <p:spPr>
          <a:xfrm>
            <a:off x="5198700" y="2719625"/>
            <a:ext cx="17700" cy="857100"/>
          </a:xfrm>
          <a:prstGeom prst="straightConnector1">
            <a:avLst/>
          </a:prstGeom>
          <a:noFill/>
          <a:ln w="9525" cap="flat" cmpd="sng">
            <a:solidFill>
              <a:schemeClr val="dk2"/>
            </a:solidFill>
            <a:prstDash val="solid"/>
            <a:round/>
            <a:headEnd type="none" w="med" len="med"/>
            <a:tailEnd type="triangle" w="med" len="med"/>
          </a:ln>
        </p:spPr>
      </p:cxnSp>
      <p:sp>
        <p:nvSpPr>
          <p:cNvPr id="265" name="Google Shape;265;p33"/>
          <p:cNvSpPr txBox="1"/>
          <p:nvPr/>
        </p:nvSpPr>
        <p:spPr>
          <a:xfrm>
            <a:off x="339925" y="3126250"/>
            <a:ext cx="73428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Single Level Inheritance</a:t>
            </a:r>
            <a:endParaRPr sz="1800"/>
          </a:p>
        </p:txBody>
      </p:sp>
      <p:sp>
        <p:nvSpPr>
          <p:cNvPr id="266" name="Google Shape;266;p33"/>
          <p:cNvSpPr txBox="1"/>
          <p:nvPr/>
        </p:nvSpPr>
        <p:spPr>
          <a:xfrm>
            <a:off x="3990650" y="4389700"/>
            <a:ext cx="4061700" cy="4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sz="1800"/>
              <a:t>Multi-level Inheritance</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270"/>
        <p:cNvGrpSpPr/>
        <p:nvPr/>
      </p:nvGrpSpPr>
      <p:grpSpPr>
        <a:xfrm>
          <a:off x="0" y="0"/>
          <a:ext cx="0" cy="0"/>
          <a:chOff x="0" y="0"/>
          <a:chExt cx="0" cy="0"/>
        </a:xfrm>
      </p:grpSpPr>
      <p:sp>
        <p:nvSpPr>
          <p:cNvPr id="271" name="Google Shape;271;p34"/>
          <p:cNvSpPr txBox="1"/>
          <p:nvPr/>
        </p:nvSpPr>
        <p:spPr>
          <a:xfrm>
            <a:off x="118250" y="413825"/>
            <a:ext cx="7342800" cy="10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t>Class Car</a:t>
            </a:r>
            <a:endParaRPr sz="1600"/>
          </a:p>
          <a:p>
            <a:pPr marL="0" lvl="0" indent="0" algn="l" rtl="0">
              <a:spcBef>
                <a:spcPts val="0"/>
              </a:spcBef>
              <a:spcAft>
                <a:spcPts val="0"/>
              </a:spcAft>
              <a:buNone/>
            </a:pPr>
            <a:r>
              <a:rPr lang="en" sz="1600"/>
              <a:t>{</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   private gears;</a:t>
            </a:r>
            <a:endParaRPr sz="1600"/>
          </a:p>
          <a:p>
            <a:pPr marL="0" lvl="0" indent="0" algn="l" rtl="0">
              <a:spcBef>
                <a:spcPts val="0"/>
              </a:spcBef>
              <a:spcAft>
                <a:spcPts val="0"/>
              </a:spcAft>
              <a:buNone/>
            </a:pPr>
            <a:r>
              <a:rPr lang="en" sz="1600"/>
              <a:t>   </a:t>
            </a:r>
            <a:endParaRPr sz="1600"/>
          </a:p>
          <a:p>
            <a:pPr marL="0" lvl="0" indent="0" algn="l" rtl="0">
              <a:spcBef>
                <a:spcPts val="0"/>
              </a:spcBef>
              <a:spcAft>
                <a:spcPts val="0"/>
              </a:spcAft>
              <a:buNone/>
            </a:pPr>
            <a:r>
              <a:rPr lang="en" sz="1600"/>
              <a:t>  public void setGears(int g)</a:t>
            </a:r>
            <a:endParaRPr sz="1600"/>
          </a:p>
          <a:p>
            <a:pPr marL="0" lvl="0" indent="0" algn="l" rtl="0">
              <a:spcBef>
                <a:spcPts val="0"/>
              </a:spcBef>
              <a:spcAft>
                <a:spcPts val="0"/>
              </a:spcAft>
              <a:buNone/>
            </a:pPr>
            <a:r>
              <a:rPr lang="en" sz="1600"/>
              <a:t>   {</a:t>
            </a:r>
            <a:endParaRPr sz="1600"/>
          </a:p>
          <a:p>
            <a:pPr marL="0" lvl="0" indent="0" algn="l" rtl="0">
              <a:spcBef>
                <a:spcPts val="0"/>
              </a:spcBef>
              <a:spcAft>
                <a:spcPts val="0"/>
              </a:spcAft>
              <a:buNone/>
            </a:pPr>
            <a:r>
              <a:rPr lang="en" sz="1600"/>
              <a:t>      if( g &gt;= 4)</a:t>
            </a:r>
            <a:endParaRPr sz="1600"/>
          </a:p>
          <a:p>
            <a:pPr marL="0" lvl="0" indent="0" algn="l" rtl="0">
              <a:spcBef>
                <a:spcPts val="0"/>
              </a:spcBef>
              <a:spcAft>
                <a:spcPts val="0"/>
              </a:spcAft>
              <a:buNone/>
            </a:pPr>
            <a:r>
              <a:rPr lang="en" sz="1600"/>
              <a:t>        gears= g;</a:t>
            </a:r>
            <a:endParaRPr sz="1600"/>
          </a:p>
          <a:p>
            <a:pPr marL="0" lvl="0" indent="0" algn="l" rtl="0">
              <a:spcBef>
                <a:spcPts val="0"/>
              </a:spcBef>
              <a:spcAft>
                <a:spcPts val="0"/>
              </a:spcAft>
              <a:buNone/>
            </a:pPr>
            <a:r>
              <a:rPr lang="en" sz="1600"/>
              <a:t>   }</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  public int getGears</a:t>
            </a:r>
            <a:endParaRPr sz="1600"/>
          </a:p>
          <a:p>
            <a:pPr marL="0" lvl="0" indent="0" algn="l" rtl="0">
              <a:spcBef>
                <a:spcPts val="0"/>
              </a:spcBef>
              <a:spcAft>
                <a:spcPts val="0"/>
              </a:spcAft>
              <a:buNone/>
            </a:pPr>
            <a:r>
              <a:rPr lang="en" sz="1600"/>
              <a:t>   {</a:t>
            </a:r>
            <a:endParaRPr sz="1600"/>
          </a:p>
          <a:p>
            <a:pPr marL="0" lvl="0" indent="0" algn="l" rtl="0">
              <a:spcBef>
                <a:spcPts val="0"/>
              </a:spcBef>
              <a:spcAft>
                <a:spcPts val="0"/>
              </a:spcAft>
              <a:buNone/>
            </a:pPr>
            <a:r>
              <a:rPr lang="en" sz="1600"/>
              <a:t>      return gears;</a:t>
            </a:r>
            <a:endParaRPr sz="1600"/>
          </a:p>
          <a:p>
            <a:pPr marL="0" lvl="0" indent="0" algn="l" rtl="0">
              <a:spcBef>
                <a:spcPts val="0"/>
              </a:spcBef>
              <a:spcAft>
                <a:spcPts val="0"/>
              </a:spcAft>
              <a:buNone/>
            </a:pPr>
            <a:r>
              <a:rPr lang="en" sz="1600"/>
              <a:t>   }</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a:t>
            </a:r>
            <a:endParaRPr sz="1600"/>
          </a:p>
          <a:p>
            <a:pPr marL="0" lvl="0" indent="0" algn="l" rtl="0">
              <a:spcBef>
                <a:spcPts val="0"/>
              </a:spcBef>
              <a:spcAft>
                <a:spcPts val="0"/>
              </a:spcAft>
              <a:buNone/>
            </a:pPr>
            <a:endParaRPr/>
          </a:p>
        </p:txBody>
      </p:sp>
      <p:cxnSp>
        <p:nvCxnSpPr>
          <p:cNvPr id="272" name="Google Shape;272;p34"/>
          <p:cNvCxnSpPr/>
          <p:nvPr/>
        </p:nvCxnSpPr>
        <p:spPr>
          <a:xfrm>
            <a:off x="1714550" y="1958375"/>
            <a:ext cx="1670100" cy="598500"/>
          </a:xfrm>
          <a:prstGeom prst="straightConnector1">
            <a:avLst/>
          </a:prstGeom>
          <a:noFill/>
          <a:ln w="9525" cap="flat" cmpd="sng">
            <a:solidFill>
              <a:schemeClr val="dk2"/>
            </a:solidFill>
            <a:prstDash val="solid"/>
            <a:round/>
            <a:headEnd type="none" w="med" len="med"/>
            <a:tailEnd type="triangle" w="med" len="med"/>
          </a:ln>
        </p:spPr>
      </p:cxnSp>
      <p:cxnSp>
        <p:nvCxnSpPr>
          <p:cNvPr id="273" name="Google Shape;273;p34"/>
          <p:cNvCxnSpPr/>
          <p:nvPr/>
        </p:nvCxnSpPr>
        <p:spPr>
          <a:xfrm rot="10800000" flipH="1">
            <a:off x="1640550" y="2637875"/>
            <a:ext cx="1758900" cy="547200"/>
          </a:xfrm>
          <a:prstGeom prst="straightConnector1">
            <a:avLst/>
          </a:prstGeom>
          <a:noFill/>
          <a:ln w="9525" cap="flat" cmpd="sng">
            <a:solidFill>
              <a:schemeClr val="dk2"/>
            </a:solidFill>
            <a:prstDash val="solid"/>
            <a:round/>
            <a:headEnd type="none" w="med" len="med"/>
            <a:tailEnd type="triangle" w="med" len="med"/>
          </a:ln>
        </p:spPr>
      </p:cxnSp>
      <p:sp>
        <p:nvSpPr>
          <p:cNvPr id="274" name="Google Shape;274;p34"/>
          <p:cNvSpPr txBox="1"/>
          <p:nvPr/>
        </p:nvSpPr>
        <p:spPr>
          <a:xfrm>
            <a:off x="3399450" y="2143350"/>
            <a:ext cx="73428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0"/>
              </a:spcBef>
              <a:spcAft>
                <a:spcPts val="0"/>
              </a:spcAft>
              <a:buNone/>
            </a:pPr>
            <a:r>
              <a:rPr lang="en" sz="1800"/>
              <a:t>Getter and Setter methods declared as public</a:t>
            </a:r>
            <a:endParaRPr sz="1800"/>
          </a:p>
        </p:txBody>
      </p:sp>
      <p:cxnSp>
        <p:nvCxnSpPr>
          <p:cNvPr id="275" name="Google Shape;275;p34"/>
          <p:cNvCxnSpPr/>
          <p:nvPr/>
        </p:nvCxnSpPr>
        <p:spPr>
          <a:xfrm>
            <a:off x="1714500" y="1389325"/>
            <a:ext cx="1611000" cy="0"/>
          </a:xfrm>
          <a:prstGeom prst="straightConnector1">
            <a:avLst/>
          </a:prstGeom>
          <a:noFill/>
          <a:ln w="9525" cap="flat" cmpd="sng">
            <a:solidFill>
              <a:schemeClr val="dk2"/>
            </a:solidFill>
            <a:prstDash val="solid"/>
            <a:round/>
            <a:headEnd type="none" w="med" len="med"/>
            <a:tailEnd type="triangle" w="med" len="med"/>
          </a:ln>
        </p:spPr>
      </p:cxnSp>
      <p:sp>
        <p:nvSpPr>
          <p:cNvPr id="276" name="Google Shape;276;p34"/>
          <p:cNvSpPr txBox="1"/>
          <p:nvPr/>
        </p:nvSpPr>
        <p:spPr>
          <a:xfrm>
            <a:off x="3399450" y="960925"/>
            <a:ext cx="73428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sz="1800"/>
              <a:t>Instance variables declared as private</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p:nvPr/>
        </p:nvSpPr>
        <p:spPr>
          <a:xfrm>
            <a:off x="940075" y="483450"/>
            <a:ext cx="7338000" cy="42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Q1. What is procedural programming and how is it different from Object Oriented programming?</a:t>
            </a:r>
            <a:endParaRPr/>
          </a:p>
          <a:p>
            <a:pPr marL="0" lvl="0" indent="0" algn="l" rtl="0">
              <a:spcBef>
                <a:spcPts val="0"/>
              </a:spcBef>
              <a:spcAft>
                <a:spcPts val="0"/>
              </a:spcAft>
              <a:buClr>
                <a:schemeClr val="dk1"/>
              </a:buClr>
              <a:buSzPts val="1100"/>
              <a:buFont typeface="Arial"/>
              <a:buNone/>
            </a:pPr>
            <a:r>
              <a:rPr lang="en"/>
              <a:t>Q2. What is method overriding and method overloading? What are the differences between the two?</a:t>
            </a:r>
            <a:endParaRPr/>
          </a:p>
          <a:p>
            <a:pPr marL="0" lvl="0" indent="0" algn="l" rtl="0">
              <a:spcBef>
                <a:spcPts val="0"/>
              </a:spcBef>
              <a:spcAft>
                <a:spcPts val="0"/>
              </a:spcAft>
              <a:buClr>
                <a:schemeClr val="dk1"/>
              </a:buClr>
              <a:buSzPts val="1100"/>
              <a:buFont typeface="Arial"/>
              <a:buNone/>
            </a:pPr>
            <a:r>
              <a:rPr lang="en"/>
              <a:t>Q3. What is the difference between IS-A and HAS-A  relationship?</a:t>
            </a:r>
            <a:endParaRPr/>
          </a:p>
          <a:p>
            <a:pPr marL="0" lvl="0" indent="0" algn="l" rtl="0">
              <a:spcBef>
                <a:spcPts val="0"/>
              </a:spcBef>
              <a:spcAft>
                <a:spcPts val="0"/>
              </a:spcAft>
              <a:buClr>
                <a:schemeClr val="dk1"/>
              </a:buClr>
              <a:buSzPts val="1100"/>
              <a:buFont typeface="Arial"/>
              <a:buNone/>
            </a:pPr>
            <a:r>
              <a:rPr lang="en"/>
              <a:t>Q4.Why multiple Inheritance is not supported by Java(Diamond ring problem)?</a:t>
            </a:r>
            <a:endParaRPr/>
          </a:p>
          <a:p>
            <a:pPr marL="0" lvl="0" indent="0" algn="l" rtl="0">
              <a:spcBef>
                <a:spcPts val="0"/>
              </a:spcBef>
              <a:spcAft>
                <a:spcPts val="0"/>
              </a:spcAft>
              <a:buClr>
                <a:schemeClr val="dk1"/>
              </a:buClr>
              <a:buSzPts val="1100"/>
              <a:buFont typeface="Arial"/>
              <a:buNone/>
            </a:pPr>
            <a:r>
              <a:rPr lang="en"/>
              <a:t>Q5.Can we override a private method in Inheritance?</a:t>
            </a:r>
            <a:endParaRPr/>
          </a:p>
          <a:p>
            <a:pPr marL="0" lvl="0" indent="0" algn="l" rtl="0">
              <a:spcBef>
                <a:spcPts val="0"/>
              </a:spcBef>
              <a:spcAft>
                <a:spcPts val="0"/>
              </a:spcAft>
              <a:buClr>
                <a:schemeClr val="dk1"/>
              </a:buClr>
              <a:buSzPts val="1100"/>
              <a:buFont typeface="Arial"/>
              <a:buNone/>
            </a:pPr>
            <a:r>
              <a:rPr lang="en"/>
              <a:t>Q6.What is data hiding and how is it achieved?</a:t>
            </a:r>
            <a:endParaRPr/>
          </a:p>
          <a:p>
            <a:pPr marL="0" lvl="0" indent="0" algn="l" rtl="0">
              <a:spcBef>
                <a:spcPts val="0"/>
              </a:spcBef>
              <a:spcAft>
                <a:spcPts val="0"/>
              </a:spcAft>
              <a:buClr>
                <a:schemeClr val="dk1"/>
              </a:buClr>
              <a:buSzPts val="1100"/>
              <a:buFont typeface="Arial"/>
              <a:buNone/>
            </a:pPr>
            <a:r>
              <a:rPr lang="en"/>
              <a:t>Q7. Can you extend any class? Is there a way to stop  a class from inheriting another class?</a:t>
            </a:r>
            <a:endParaRPr/>
          </a:p>
          <a:p>
            <a:pPr marL="0" lvl="0" indent="0" algn="l" rtl="0">
              <a:spcBef>
                <a:spcPts val="0"/>
              </a:spcBef>
              <a:spcAft>
                <a:spcPts val="0"/>
              </a:spcAft>
              <a:buClr>
                <a:schemeClr val="dk1"/>
              </a:buClr>
              <a:buSzPts val="1100"/>
              <a:buFont typeface="Arial"/>
              <a:buNone/>
            </a:pPr>
            <a:r>
              <a:rPr lang="en"/>
              <a:t>Q8. What is association, composition and aggregation?</a:t>
            </a:r>
            <a:endParaRPr/>
          </a:p>
          <a:p>
            <a:pPr marL="0" lvl="0" indent="0" algn="l" rtl="0">
              <a:spcBef>
                <a:spcPts val="0"/>
              </a:spcBef>
              <a:spcAft>
                <a:spcPts val="0"/>
              </a:spcAft>
              <a:buClr>
                <a:schemeClr val="dk1"/>
              </a:buClr>
              <a:buSzPts val="1100"/>
              <a:buFont typeface="Arial"/>
              <a:buNone/>
            </a:pPr>
            <a:r>
              <a:rPr lang="en"/>
              <a:t>Q9. Is class and object the same thing or are they different ?</a:t>
            </a:r>
            <a:endParaRPr/>
          </a:p>
          <a:p>
            <a:pPr marL="0" lvl="0" indent="0" algn="l" rtl="0">
              <a:spcBef>
                <a:spcPts val="0"/>
              </a:spcBef>
              <a:spcAft>
                <a:spcPts val="0"/>
              </a:spcAft>
              <a:buClr>
                <a:schemeClr val="dk1"/>
              </a:buClr>
              <a:buSzPts val="1100"/>
              <a:buFont typeface="Arial"/>
              <a:buNone/>
            </a:pPr>
            <a:r>
              <a:rPr lang="en"/>
              <a:t>Q10. What is the difference between local and Instance variables?</a:t>
            </a:r>
            <a:endParaRPr/>
          </a:p>
          <a:p>
            <a:pPr marL="0" lvl="0" indent="0" algn="l" rtl="0">
              <a:spcBef>
                <a:spcPts val="0"/>
              </a:spcBef>
              <a:spcAft>
                <a:spcPts val="0"/>
              </a:spcAft>
              <a:buNone/>
            </a:pPr>
            <a:r>
              <a:rPr lang="en"/>
              <a:t>Q11. Can you call a class methods without creating the instance of that class?</a:t>
            </a:r>
            <a:endParaRPr/>
          </a:p>
          <a:p>
            <a:pPr marL="0" lvl="0" indent="0" algn="l" rtl="0">
              <a:spcBef>
                <a:spcPts val="0"/>
              </a:spcBef>
              <a:spcAft>
                <a:spcPts val="0"/>
              </a:spcAft>
              <a:buClr>
                <a:schemeClr val="dk1"/>
              </a:buClr>
              <a:buSzPts val="1100"/>
              <a:buFont typeface="Arial"/>
              <a:buNone/>
            </a:pPr>
            <a:r>
              <a:rPr lang="en"/>
              <a:t>Q12. Discuss the differences between Encapsulation and 	Abstraction?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49725" y="383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    Object Oriented                       Procedural		</a:t>
            </a:r>
            <a:endParaRPr>
              <a:solidFill>
                <a:srgbClr val="FFFFFF"/>
              </a:solidFill>
            </a:endParaRPr>
          </a:p>
        </p:txBody>
      </p:sp>
      <p:sp>
        <p:nvSpPr>
          <p:cNvPr id="74" name="Google Shape;74;p15"/>
          <p:cNvSpPr txBox="1">
            <a:spLocks noGrp="1"/>
          </p:cNvSpPr>
          <p:nvPr>
            <p:ph type="body" idx="1"/>
          </p:nvPr>
        </p:nvSpPr>
        <p:spPr>
          <a:xfrm>
            <a:off x="249725" y="1090500"/>
            <a:ext cx="39999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Computer programs make use of objects that interact with each other to change the data and perform some functions.</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It relies on classes and objects.</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Data and functions are bundled into one entity called object.</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It is a bottom-up approach</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Data is very secure because it is encapsulated inside a class.</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Languages: C#, JAVA, Python</a:t>
            </a:r>
            <a:endParaRPr sz="1700">
              <a:solidFill>
                <a:srgbClr val="FFFFFF"/>
              </a:solidFill>
              <a:latin typeface="Calibri"/>
              <a:ea typeface="Calibri"/>
              <a:cs typeface="Calibri"/>
              <a:sym typeface="Calibri"/>
            </a:endParaRPr>
          </a:p>
        </p:txBody>
      </p:sp>
      <p:sp>
        <p:nvSpPr>
          <p:cNvPr id="75" name="Google Shape;75;p15"/>
          <p:cNvSpPr txBox="1">
            <a:spLocks noGrp="1"/>
          </p:cNvSpPr>
          <p:nvPr>
            <p:ph type="body" idx="2"/>
          </p:nvPr>
        </p:nvSpPr>
        <p:spPr>
          <a:xfrm>
            <a:off x="4770425" y="1090500"/>
            <a:ext cx="39999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List of instructions given to the computer to be followed step by step.</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It relies on procedures or routines.</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Data and functions are seperate.</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It is a top down approach.</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Data is not very secure because there is no proper way to hide it.</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Languages Pascal,Fortran,COBOL</a:t>
            </a:r>
            <a:endParaRPr sz="170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2500"/>
                                        <p:tgtEl>
                                          <p:spTgt spid="74"/>
                                        </p:tgtEl>
                                        <p:attrNameLst>
                                          <p:attrName>ppt_x</p:attrName>
                                        </p:attrNameLst>
                                      </p:cBhvr>
                                      <p:tavLst>
                                        <p:tav tm="0">
                                          <p:val>
                                            <p:strVal val="#ppt_x-1"/>
                                          </p:val>
                                        </p:tav>
                                        <p:tav tm="100000">
                                          <p:val>
                                            <p:strVal val="#ppt_x"/>
                                          </p:val>
                                        </p:tav>
                                      </p:tavLst>
                                    </p:anim>
                                  </p:childTnLst>
                                </p:cTn>
                              </p:par>
                            </p:childTnLst>
                          </p:cTn>
                        </p:par>
                        <p:par>
                          <p:cTn id="8" fill="hold">
                            <p:stCondLst>
                              <p:cond delay="2500"/>
                            </p:stCondLst>
                            <p:childTnLst>
                              <p:par>
                                <p:cTn id="9" presetID="2" presetClass="entr" presetSubtype="2"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2500"/>
                                        <p:tgtEl>
                                          <p:spTgt spid="7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81" name="Google Shape;81;p16"/>
          <p:cNvSpPr txBox="1"/>
          <p:nvPr/>
        </p:nvSpPr>
        <p:spPr>
          <a:xfrm>
            <a:off x="1372775" y="1605150"/>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6"/>
          <p:cNvSpPr/>
          <p:nvPr/>
        </p:nvSpPr>
        <p:spPr>
          <a:xfrm>
            <a:off x="698046" y="2371241"/>
            <a:ext cx="7816653" cy="1934834"/>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lt1"/>
                </a:solidFill>
                <a:latin typeface="Calibri"/>
                <a:ea typeface="Calibri"/>
                <a:cs typeface="Calibri"/>
                <a:sym typeface="Calibri"/>
              </a:rPr>
              <a:t>         Method overriding is when child(derived) class              provides a different implementation for the parent(base) class method.</a:t>
            </a:r>
            <a:endParaRPr sz="2400" b="1" dirty="0">
              <a:solidFill>
                <a:schemeClr val="lt1"/>
              </a:solidFill>
              <a:latin typeface="Calibri"/>
              <a:ea typeface="Calibri"/>
              <a:cs typeface="Calibri"/>
              <a:sym typeface="Calibri"/>
            </a:endParaRPr>
          </a:p>
          <a:p>
            <a:pPr marL="0" lvl="0" indent="0" algn="l" rtl="0">
              <a:spcBef>
                <a:spcPts val="0"/>
              </a:spcBef>
              <a:spcAft>
                <a:spcPts val="0"/>
              </a:spcAft>
              <a:buNone/>
            </a:pPr>
            <a:r>
              <a:rPr lang="en" sz="2400" b="1" dirty="0">
                <a:solidFill>
                  <a:schemeClr val="lt1"/>
                </a:solidFill>
                <a:latin typeface="Calibri"/>
                <a:ea typeface="Calibri"/>
                <a:cs typeface="Calibri"/>
                <a:sym typeface="Calibri"/>
              </a:rPr>
              <a:t>Method overloading is having two or more methods with the same name but different signature. </a:t>
            </a:r>
            <a:endParaRPr sz="2400" b="1" dirty="0">
              <a:solidFill>
                <a:schemeClr val="lt1"/>
              </a:solidFill>
              <a:latin typeface="Calibri"/>
              <a:ea typeface="Calibri"/>
              <a:cs typeface="Calibri"/>
              <a:sym typeface="Calibri"/>
            </a:endParaRPr>
          </a:p>
        </p:txBody>
      </p:sp>
      <p:sp>
        <p:nvSpPr>
          <p:cNvPr id="83" name="Google Shape;83;p16"/>
          <p:cNvSpPr/>
          <p:nvPr/>
        </p:nvSpPr>
        <p:spPr>
          <a:xfrm>
            <a:off x="698047" y="844653"/>
            <a:ext cx="7839900" cy="1584663"/>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rPr>
              <a:t>       2.</a:t>
            </a:r>
            <a:r>
              <a:rPr lang="en" dirty="0">
                <a:solidFill>
                  <a:schemeClr val="dk1"/>
                </a:solidFill>
              </a:rPr>
              <a:t> </a:t>
            </a:r>
            <a:r>
              <a:rPr lang="en" sz="2400" b="1" dirty="0">
                <a:latin typeface="Calibri"/>
                <a:ea typeface="Calibri"/>
                <a:cs typeface="Calibri"/>
                <a:sym typeface="Calibri"/>
              </a:rPr>
              <a:t>What is method </a:t>
            </a:r>
            <a:r>
              <a:rPr lang="en" sz="2400" b="1" dirty="0">
                <a:solidFill>
                  <a:schemeClr val="dk1"/>
                </a:solidFill>
                <a:latin typeface="Calibri"/>
                <a:ea typeface="Calibri"/>
                <a:cs typeface="Calibri"/>
                <a:sym typeface="Calibri"/>
              </a:rPr>
              <a:t>overriding</a:t>
            </a:r>
            <a:r>
              <a:rPr lang="en" sz="2400" b="1" dirty="0">
                <a:latin typeface="Calibri"/>
                <a:ea typeface="Calibri"/>
                <a:cs typeface="Calibri"/>
                <a:sym typeface="Calibri"/>
              </a:rPr>
              <a:t> and method </a:t>
            </a:r>
            <a:r>
              <a:rPr lang="en" sz="2400" b="1" dirty="0">
                <a:solidFill>
                  <a:schemeClr val="dk1"/>
                </a:solidFill>
                <a:latin typeface="Calibri"/>
                <a:ea typeface="Calibri"/>
                <a:cs typeface="Calibri"/>
                <a:sym typeface="Calibri"/>
              </a:rPr>
              <a:t>overloading</a:t>
            </a:r>
            <a:r>
              <a:rPr lang="en" sz="2400" b="1" dirty="0">
                <a:latin typeface="Calibri"/>
                <a:ea typeface="Calibri"/>
                <a:cs typeface="Calibri"/>
                <a:sym typeface="Calibri"/>
              </a:rPr>
              <a:t>?                    </a:t>
            </a:r>
            <a:endParaRPr sz="2400" b="1" dirty="0">
              <a:latin typeface="Calibri"/>
              <a:ea typeface="Calibri"/>
              <a:cs typeface="Calibri"/>
              <a:sym typeface="Calibri"/>
            </a:endParaRPr>
          </a:p>
          <a:p>
            <a:pPr marL="0" lvl="0" indent="0" algn="l" rtl="0">
              <a:spcBef>
                <a:spcPts val="0"/>
              </a:spcBef>
              <a:spcAft>
                <a:spcPts val="0"/>
              </a:spcAft>
              <a:buNone/>
            </a:pPr>
            <a:r>
              <a:rPr lang="en" sz="2400" b="1" dirty="0">
                <a:latin typeface="Calibri"/>
                <a:ea typeface="Calibri"/>
                <a:cs typeface="Calibri"/>
                <a:sym typeface="Calibri"/>
              </a:rPr>
              <a:t>         What are the differences between both?</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p:txBody>
      </p:sp>
      <p:pic>
        <p:nvPicPr>
          <p:cNvPr id="84" name="Google Shape;84;p16"/>
          <p:cNvPicPr preferRelativeResize="0"/>
          <p:nvPr/>
        </p:nvPicPr>
        <p:blipFill>
          <a:blip r:embed="rId3">
            <a:alphaModFix/>
          </a:blip>
          <a:stretch>
            <a:fillRect/>
          </a:stretch>
        </p:blipFill>
        <p:spPr>
          <a:xfrm>
            <a:off x="667638" y="987752"/>
            <a:ext cx="621100" cy="466643"/>
          </a:xfrm>
          <a:prstGeom prst="rect">
            <a:avLst/>
          </a:prstGeom>
          <a:noFill/>
          <a:ln>
            <a:noFill/>
          </a:ln>
        </p:spPr>
      </p:pic>
      <p:pic>
        <p:nvPicPr>
          <p:cNvPr id="85" name="Google Shape;85;p16"/>
          <p:cNvPicPr preferRelativeResize="0"/>
          <p:nvPr/>
        </p:nvPicPr>
        <p:blipFill>
          <a:blip r:embed="rId4">
            <a:alphaModFix/>
          </a:blip>
          <a:stretch>
            <a:fillRect/>
          </a:stretch>
        </p:blipFill>
        <p:spPr>
          <a:xfrm>
            <a:off x="465023" y="2261200"/>
            <a:ext cx="1194400" cy="621088"/>
          </a:xfrm>
          <a:prstGeom prst="rect">
            <a:avLst/>
          </a:prstGeom>
          <a:noFill/>
          <a:ln>
            <a:noFill/>
          </a:ln>
        </p:spPr>
      </p:pic>
      <p:sp>
        <p:nvSpPr>
          <p:cNvPr id="86" name="Google Shape;86;p16"/>
          <p:cNvSpPr txBox="1"/>
          <p:nvPr/>
        </p:nvSpPr>
        <p:spPr>
          <a:xfrm>
            <a:off x="6717475" y="31338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49725" y="383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    Method Overloading              Method Overriding	</a:t>
            </a:r>
            <a:endParaRPr>
              <a:solidFill>
                <a:srgbClr val="FFFFFF"/>
              </a:solidFill>
            </a:endParaRPr>
          </a:p>
        </p:txBody>
      </p:sp>
      <p:sp>
        <p:nvSpPr>
          <p:cNvPr id="92" name="Google Shape;92;p17"/>
          <p:cNvSpPr txBox="1">
            <a:spLocks noGrp="1"/>
          </p:cNvSpPr>
          <p:nvPr>
            <p:ph type="body" idx="1"/>
          </p:nvPr>
        </p:nvSpPr>
        <p:spPr>
          <a:xfrm>
            <a:off x="249725" y="1090500"/>
            <a:ext cx="39999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Overloaded methods are present within the same class.</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It is an example of static or compile time polymorphism because the binding of the function code with the call happens at compile time.</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Argument list needs to differ (either in the number or datatype of params )</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Overloaded methods can have different access specifiers. </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Return types do not matter and can be same or different.</a:t>
            </a:r>
            <a:endParaRPr sz="1700">
              <a:solidFill>
                <a:srgbClr val="FFFFFF"/>
              </a:solidFill>
              <a:latin typeface="Calibri"/>
              <a:ea typeface="Calibri"/>
              <a:cs typeface="Calibri"/>
              <a:sym typeface="Calibri"/>
            </a:endParaRPr>
          </a:p>
        </p:txBody>
      </p:sp>
      <p:sp>
        <p:nvSpPr>
          <p:cNvPr id="93" name="Google Shape;93;p17"/>
          <p:cNvSpPr txBox="1">
            <a:spLocks noGrp="1"/>
          </p:cNvSpPr>
          <p:nvPr>
            <p:ph type="body" idx="2"/>
          </p:nvPr>
        </p:nvSpPr>
        <p:spPr>
          <a:xfrm>
            <a:off x="4770425" y="1090500"/>
            <a:ext cx="39999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Overridden methods are present in base class and derived classes.</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It is an example of dynamic or runtime polymorphism because the binding of function code with call happens at runtime when object is created.</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Argument list has to be same.</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Overridden Methods can’t be less accessible. </a:t>
            </a:r>
            <a:endParaRPr sz="1700">
              <a:solidFill>
                <a:srgbClr val="FFFFFF"/>
              </a:solidFill>
              <a:latin typeface="Calibri"/>
              <a:ea typeface="Calibri"/>
              <a:cs typeface="Calibri"/>
              <a:sym typeface="Calibri"/>
            </a:endParaRPr>
          </a:p>
          <a:p>
            <a:pPr marL="457200" lvl="0" indent="-336550" algn="l" rtl="0">
              <a:spcBef>
                <a:spcPts val="0"/>
              </a:spcBef>
              <a:spcAft>
                <a:spcPts val="0"/>
              </a:spcAft>
              <a:buClr>
                <a:srgbClr val="FFFFFF"/>
              </a:buClr>
              <a:buSzPts val="1700"/>
              <a:buFont typeface="Calibri"/>
              <a:buChar char="●"/>
            </a:pPr>
            <a:r>
              <a:rPr lang="en" sz="1700">
                <a:solidFill>
                  <a:srgbClr val="FFFFFF"/>
                </a:solidFill>
                <a:latin typeface="Calibri"/>
                <a:ea typeface="Calibri"/>
                <a:cs typeface="Calibri"/>
                <a:sym typeface="Calibri"/>
              </a:rPr>
              <a:t>Return types must be same or atleast compatible.</a:t>
            </a:r>
            <a:endParaRPr sz="1700">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99" name="Google Shape;99;p18"/>
          <p:cNvSpPr txBox="1"/>
          <p:nvPr/>
        </p:nvSpPr>
        <p:spPr>
          <a:xfrm>
            <a:off x="1412925" y="1474875"/>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8"/>
          <p:cNvSpPr/>
          <p:nvPr/>
        </p:nvSpPr>
        <p:spPr>
          <a:xfrm>
            <a:off x="532950" y="1983025"/>
            <a:ext cx="8341200" cy="26523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lt1"/>
                </a:solidFill>
                <a:latin typeface="Calibri"/>
                <a:ea typeface="Calibri"/>
                <a:cs typeface="Calibri"/>
                <a:sym typeface="Calibri"/>
              </a:rPr>
              <a:t>         Inheritance defines is-a relationship. If class B extends class       A then class B IS-A class A.</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Composition and Aggregation both define has-a relationship. The class HAS-A properties or attributes. </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Example : Car IS-A Vehicle. Car HAS-A Wheel.</a:t>
            </a:r>
            <a:endParaRPr sz="2400" b="1">
              <a:solidFill>
                <a:schemeClr val="lt1"/>
              </a:solidFill>
              <a:latin typeface="Calibri"/>
              <a:ea typeface="Calibri"/>
              <a:cs typeface="Calibri"/>
              <a:sym typeface="Calibri"/>
            </a:endParaRPr>
          </a:p>
        </p:txBody>
      </p:sp>
      <p:sp>
        <p:nvSpPr>
          <p:cNvPr id="101" name="Google Shape;101;p18"/>
          <p:cNvSpPr/>
          <p:nvPr/>
        </p:nvSpPr>
        <p:spPr>
          <a:xfrm>
            <a:off x="532950" y="607300"/>
            <a:ext cx="8241900" cy="1016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1828800" lvl="0" indent="457200" algn="l" rtl="0">
              <a:spcBef>
                <a:spcPts val="0"/>
              </a:spcBef>
              <a:spcAft>
                <a:spcPts val="0"/>
              </a:spcAft>
              <a:buNone/>
            </a:pPr>
            <a:r>
              <a:rPr lang="en"/>
              <a:t>	</a:t>
            </a:r>
            <a:endParaRPr/>
          </a:p>
          <a:p>
            <a:pPr marL="457200" lvl="0" indent="0" algn="l" rtl="0">
              <a:spcBef>
                <a:spcPts val="0"/>
              </a:spcBef>
              <a:spcAft>
                <a:spcPts val="0"/>
              </a:spcAft>
              <a:buNone/>
            </a:pPr>
            <a:r>
              <a:rPr lang="en"/>
              <a:t>    </a:t>
            </a:r>
            <a:r>
              <a:rPr lang="en" sz="2000" b="1">
                <a:solidFill>
                  <a:schemeClr val="dk1"/>
                </a:solidFill>
              </a:rPr>
              <a:t>3.</a:t>
            </a:r>
            <a:r>
              <a:rPr lang="en"/>
              <a:t> </a:t>
            </a:r>
            <a:r>
              <a:rPr lang="en" sz="2400" b="1">
                <a:latin typeface="Calibri"/>
                <a:ea typeface="Calibri"/>
                <a:cs typeface="Calibri"/>
                <a:sym typeface="Calibri"/>
              </a:rPr>
              <a:t>What is the difference between IS-A and HAS-A      </a:t>
            </a:r>
            <a:endParaRPr sz="2400" b="1">
              <a:latin typeface="Calibri"/>
              <a:ea typeface="Calibri"/>
              <a:cs typeface="Calibri"/>
              <a:sym typeface="Calibri"/>
            </a:endParaRPr>
          </a:p>
          <a:p>
            <a:pPr marL="0" lvl="0" indent="0" algn="l" rtl="0">
              <a:spcBef>
                <a:spcPts val="0"/>
              </a:spcBef>
              <a:spcAft>
                <a:spcPts val="0"/>
              </a:spcAft>
              <a:buNone/>
            </a:pPr>
            <a:r>
              <a:rPr lang="en" sz="2400" b="1">
                <a:latin typeface="Calibri"/>
                <a:ea typeface="Calibri"/>
                <a:cs typeface="Calibri"/>
                <a:sym typeface="Calibri"/>
              </a:rPr>
              <a:t>           relationship?</a:t>
            </a: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pic>
        <p:nvPicPr>
          <p:cNvPr id="102" name="Google Shape;102;p18"/>
          <p:cNvPicPr preferRelativeResize="0"/>
          <p:nvPr/>
        </p:nvPicPr>
        <p:blipFill>
          <a:blip r:embed="rId3">
            <a:alphaModFix/>
          </a:blip>
          <a:stretch>
            <a:fillRect/>
          </a:stretch>
        </p:blipFill>
        <p:spPr>
          <a:xfrm>
            <a:off x="568713" y="656888"/>
            <a:ext cx="701475" cy="701475"/>
          </a:xfrm>
          <a:prstGeom prst="rect">
            <a:avLst/>
          </a:prstGeom>
          <a:noFill/>
          <a:ln>
            <a:noFill/>
          </a:ln>
        </p:spPr>
      </p:pic>
      <p:pic>
        <p:nvPicPr>
          <p:cNvPr id="103" name="Google Shape;103;p18"/>
          <p:cNvPicPr preferRelativeResize="0"/>
          <p:nvPr/>
        </p:nvPicPr>
        <p:blipFill>
          <a:blip r:embed="rId4">
            <a:alphaModFix/>
          </a:blip>
          <a:stretch>
            <a:fillRect/>
          </a:stretch>
        </p:blipFill>
        <p:spPr>
          <a:xfrm>
            <a:off x="322261" y="2173750"/>
            <a:ext cx="1194400" cy="621088"/>
          </a:xfrm>
          <a:prstGeom prst="rect">
            <a:avLst/>
          </a:prstGeom>
          <a:noFill/>
          <a:ln>
            <a:noFill/>
          </a:ln>
        </p:spPr>
      </p:pic>
      <p:sp>
        <p:nvSpPr>
          <p:cNvPr id="104" name="Google Shape;104;p18"/>
          <p:cNvSpPr txBox="1"/>
          <p:nvPr/>
        </p:nvSpPr>
        <p:spPr>
          <a:xfrm>
            <a:off x="6717475" y="31338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110" name="Google Shape;110;p19"/>
          <p:cNvSpPr txBox="1"/>
          <p:nvPr/>
        </p:nvSpPr>
        <p:spPr>
          <a:xfrm>
            <a:off x="1412925" y="1474875"/>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19"/>
          <p:cNvSpPr/>
          <p:nvPr/>
        </p:nvSpPr>
        <p:spPr>
          <a:xfrm>
            <a:off x="377900" y="545325"/>
            <a:ext cx="8341200" cy="31482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lt1"/>
                </a:solidFill>
                <a:latin typeface="Calibri"/>
                <a:ea typeface="Calibri"/>
                <a:cs typeface="Calibri"/>
                <a:sym typeface="Calibri"/>
              </a:rPr>
              <a:t> class Vehicle                                            class Car			   HAS-A</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 {                                                                  {</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 }                      IS-A                                       wheels;</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                                                                       gear;			    HAS-A</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class Car extends Vehicle                      }</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 </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 sz="2400" b="1">
                <a:solidFill>
                  <a:schemeClr val="lt1"/>
                </a:solidFill>
                <a:latin typeface="Calibri"/>
                <a:ea typeface="Calibri"/>
                <a:cs typeface="Calibri"/>
                <a:sym typeface="Calibri"/>
              </a:rPr>
              <a:t>}</a:t>
            </a:r>
            <a:endParaRPr sz="2400" b="1">
              <a:solidFill>
                <a:schemeClr val="lt1"/>
              </a:solidFill>
              <a:latin typeface="Calibri"/>
              <a:ea typeface="Calibri"/>
              <a:cs typeface="Calibri"/>
              <a:sym typeface="Calibri"/>
            </a:endParaRPr>
          </a:p>
        </p:txBody>
      </p:sp>
      <p:sp>
        <p:nvSpPr>
          <p:cNvPr id="112" name="Google Shape;112;p19"/>
          <p:cNvSpPr txBox="1"/>
          <p:nvPr/>
        </p:nvSpPr>
        <p:spPr>
          <a:xfrm>
            <a:off x="6717475" y="31338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113" name="Google Shape;113;p19"/>
          <p:cNvCxnSpPr/>
          <p:nvPr/>
        </p:nvCxnSpPr>
        <p:spPr>
          <a:xfrm rot="10800000" flipH="1">
            <a:off x="1425300" y="1837475"/>
            <a:ext cx="657000" cy="4926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19"/>
          <p:cNvCxnSpPr/>
          <p:nvPr/>
        </p:nvCxnSpPr>
        <p:spPr>
          <a:xfrm>
            <a:off x="2726675" y="1821925"/>
            <a:ext cx="582300" cy="508200"/>
          </a:xfrm>
          <a:prstGeom prst="straightConnector1">
            <a:avLst/>
          </a:prstGeom>
          <a:noFill/>
          <a:ln w="9525" cap="flat" cmpd="sng">
            <a:solidFill>
              <a:schemeClr val="dk2"/>
            </a:solidFill>
            <a:prstDash val="solid"/>
            <a:round/>
            <a:headEnd type="none" w="med" len="med"/>
            <a:tailEnd type="triangle" w="med" len="med"/>
          </a:ln>
        </p:spPr>
      </p:cxnSp>
      <p:sp>
        <p:nvSpPr>
          <p:cNvPr id="115" name="Google Shape;115;p19"/>
          <p:cNvSpPr/>
          <p:nvPr/>
        </p:nvSpPr>
        <p:spPr>
          <a:xfrm>
            <a:off x="6407675" y="960594"/>
            <a:ext cx="992050" cy="861325"/>
          </a:xfrm>
          <a:custGeom>
            <a:avLst/>
            <a:gdLst/>
            <a:ahLst/>
            <a:cxnLst/>
            <a:rect l="l" t="t" r="r" b="b"/>
            <a:pathLst>
              <a:path w="39682" h="34453" extrusionOk="0">
                <a:moveTo>
                  <a:pt x="0" y="3220"/>
                </a:moveTo>
                <a:cubicBezTo>
                  <a:pt x="6610" y="3055"/>
                  <a:pt x="39496" y="-2977"/>
                  <a:pt x="39661" y="2228"/>
                </a:cubicBezTo>
                <a:cubicBezTo>
                  <a:pt x="39826" y="7434"/>
                  <a:pt x="7437" y="29082"/>
                  <a:pt x="992" y="34453"/>
                </a:cubicBezTo>
              </a:path>
            </a:pathLst>
          </a:custGeom>
          <a:noFill/>
          <a:ln w="9525" cap="flat" cmpd="sng">
            <a:solidFill>
              <a:schemeClr val="dk2"/>
            </a:solidFill>
            <a:prstDash val="solid"/>
            <a:round/>
            <a:headEnd type="none" w="med" len="med"/>
            <a:tailEnd type="none" w="med" len="med"/>
          </a:ln>
        </p:spPr>
      </p:sp>
      <p:sp>
        <p:nvSpPr>
          <p:cNvPr id="116" name="Google Shape;116;p19"/>
          <p:cNvSpPr/>
          <p:nvPr/>
        </p:nvSpPr>
        <p:spPr>
          <a:xfrm>
            <a:off x="6097825" y="1189825"/>
            <a:ext cx="1489875" cy="1003900"/>
          </a:xfrm>
          <a:custGeom>
            <a:avLst/>
            <a:gdLst/>
            <a:ahLst/>
            <a:cxnLst/>
            <a:rect l="l" t="t" r="r" b="b"/>
            <a:pathLst>
              <a:path w="59595" h="40156" extrusionOk="0">
                <a:moveTo>
                  <a:pt x="9916" y="0"/>
                </a:moveTo>
                <a:cubicBezTo>
                  <a:pt x="18179" y="5206"/>
                  <a:pt x="61145" y="24540"/>
                  <a:pt x="59492" y="31233"/>
                </a:cubicBezTo>
                <a:cubicBezTo>
                  <a:pt x="57839" y="37926"/>
                  <a:pt x="9915" y="38669"/>
                  <a:pt x="0" y="40156"/>
                </a:cubicBezTo>
              </a:path>
            </a:pathLst>
          </a:custGeom>
          <a:noFill/>
          <a:ln w="9525" cap="flat" cmpd="sng">
            <a:solidFill>
              <a:schemeClr val="dk2"/>
            </a:solidFill>
            <a:prstDash val="solid"/>
            <a:round/>
            <a:headEnd type="none" w="med" len="med"/>
            <a:tailEnd type="non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p:nvPr/>
        </p:nvSpPr>
        <p:spPr>
          <a:xfrm>
            <a:off x="322250" y="545325"/>
            <a:ext cx="84525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Comfortaa"/>
              <a:ea typeface="Comfortaa"/>
              <a:cs typeface="Comfortaa"/>
              <a:sym typeface="Comfortaa"/>
            </a:endParaRPr>
          </a:p>
        </p:txBody>
      </p:sp>
      <p:sp>
        <p:nvSpPr>
          <p:cNvPr id="122" name="Google Shape;122;p20"/>
          <p:cNvSpPr txBox="1"/>
          <p:nvPr/>
        </p:nvSpPr>
        <p:spPr>
          <a:xfrm>
            <a:off x="1412925" y="1474875"/>
            <a:ext cx="48213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0"/>
          <p:cNvSpPr/>
          <p:nvPr/>
        </p:nvSpPr>
        <p:spPr>
          <a:xfrm>
            <a:off x="843200" y="2539425"/>
            <a:ext cx="7609500" cy="18357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latin typeface="Calibri"/>
                <a:ea typeface="Calibri"/>
                <a:cs typeface="Calibri"/>
                <a:sym typeface="Calibri"/>
              </a:rPr>
              <a:t>         Multiple inheritance is not supported in java because it causes ambiguity in the code and makes it complex. The Diamond ring problem is caused when we try to implement multiple inheritance.</a:t>
            </a:r>
            <a:endParaRPr sz="2400" b="1">
              <a:solidFill>
                <a:schemeClr val="lt1"/>
              </a:solidFill>
              <a:latin typeface="Calibri"/>
              <a:ea typeface="Calibri"/>
              <a:cs typeface="Calibri"/>
              <a:sym typeface="Calibri"/>
            </a:endParaRPr>
          </a:p>
        </p:txBody>
      </p:sp>
      <p:sp>
        <p:nvSpPr>
          <p:cNvPr id="124" name="Google Shape;124;p20"/>
          <p:cNvSpPr/>
          <p:nvPr/>
        </p:nvSpPr>
        <p:spPr>
          <a:xfrm>
            <a:off x="843200" y="590175"/>
            <a:ext cx="7510200" cy="11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1828800" lvl="0" indent="457200" algn="l" rtl="0">
              <a:spcBef>
                <a:spcPts val="0"/>
              </a:spcBef>
              <a:spcAft>
                <a:spcPts val="0"/>
              </a:spcAft>
              <a:buNone/>
            </a:pPr>
            <a:r>
              <a:rPr lang="en" sz="2400">
                <a:latin typeface="Calibri"/>
                <a:ea typeface="Calibri"/>
                <a:cs typeface="Calibri"/>
                <a:sym typeface="Calibri"/>
              </a:rPr>
              <a:t>	</a:t>
            </a:r>
            <a:endParaRPr sz="2400">
              <a:latin typeface="Calibri"/>
              <a:ea typeface="Calibri"/>
              <a:cs typeface="Calibri"/>
              <a:sym typeface="Calibri"/>
            </a:endParaRPr>
          </a:p>
          <a:p>
            <a:pPr marL="457200" lvl="0" indent="0" algn="l" rtl="0">
              <a:spcBef>
                <a:spcPts val="0"/>
              </a:spcBef>
              <a:spcAft>
                <a:spcPts val="0"/>
              </a:spcAft>
              <a:buNone/>
            </a:pPr>
            <a:r>
              <a:rPr lang="en" sz="2400" b="1">
                <a:latin typeface="Calibri"/>
                <a:ea typeface="Calibri"/>
                <a:cs typeface="Calibri"/>
                <a:sym typeface="Calibri"/>
              </a:rPr>
              <a:t>   </a:t>
            </a:r>
            <a:r>
              <a:rPr lang="en" sz="2300" b="1">
                <a:latin typeface="Calibri"/>
                <a:ea typeface="Calibri"/>
                <a:cs typeface="Calibri"/>
                <a:sym typeface="Calibri"/>
              </a:rPr>
              <a:t>4.</a:t>
            </a:r>
            <a:r>
              <a:rPr lang="en" sz="2300" b="1">
                <a:solidFill>
                  <a:schemeClr val="dk1"/>
                </a:solidFill>
                <a:highlight>
                  <a:srgbClr val="FFFFFF"/>
                </a:highlight>
                <a:latin typeface="Calibri"/>
                <a:ea typeface="Calibri"/>
                <a:cs typeface="Calibri"/>
                <a:sym typeface="Calibri"/>
              </a:rPr>
              <a:t>Why multiple Inheritance is not supported by Java </a:t>
            </a:r>
            <a:r>
              <a:rPr lang="en" sz="2400" b="1">
                <a:solidFill>
                  <a:schemeClr val="dk1"/>
                </a:solidFill>
                <a:highlight>
                  <a:srgbClr val="FFFFFF"/>
                </a:highlight>
                <a:latin typeface="Calibri"/>
                <a:ea typeface="Calibri"/>
                <a:cs typeface="Calibri"/>
                <a:sym typeface="Calibri"/>
              </a:rPr>
              <a:t>?   </a:t>
            </a:r>
            <a:endParaRPr sz="2400" b="1">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pic>
        <p:nvPicPr>
          <p:cNvPr id="125" name="Google Shape;125;p20"/>
          <p:cNvPicPr preferRelativeResize="0"/>
          <p:nvPr/>
        </p:nvPicPr>
        <p:blipFill>
          <a:blip r:embed="rId3">
            <a:alphaModFix/>
          </a:blip>
          <a:stretch>
            <a:fillRect/>
          </a:stretch>
        </p:blipFill>
        <p:spPr>
          <a:xfrm>
            <a:off x="896312" y="675450"/>
            <a:ext cx="701475" cy="701475"/>
          </a:xfrm>
          <a:prstGeom prst="rect">
            <a:avLst/>
          </a:prstGeom>
          <a:noFill/>
          <a:ln>
            <a:noFill/>
          </a:ln>
        </p:spPr>
      </p:pic>
      <p:pic>
        <p:nvPicPr>
          <p:cNvPr id="126" name="Google Shape;126;p20"/>
          <p:cNvPicPr preferRelativeResize="0"/>
          <p:nvPr/>
        </p:nvPicPr>
        <p:blipFill>
          <a:blip r:embed="rId4">
            <a:alphaModFix/>
          </a:blip>
          <a:stretch>
            <a:fillRect/>
          </a:stretch>
        </p:blipFill>
        <p:spPr>
          <a:xfrm>
            <a:off x="649848" y="2539425"/>
            <a:ext cx="1194400" cy="621088"/>
          </a:xfrm>
          <a:prstGeom prst="rect">
            <a:avLst/>
          </a:prstGeom>
          <a:noFill/>
          <a:ln>
            <a:noFill/>
          </a:ln>
        </p:spPr>
      </p:pic>
      <p:sp>
        <p:nvSpPr>
          <p:cNvPr id="127" name="Google Shape;127;p20"/>
          <p:cNvSpPr txBox="1"/>
          <p:nvPr/>
        </p:nvSpPr>
        <p:spPr>
          <a:xfrm>
            <a:off x="6717475" y="31338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131"/>
        <p:cNvGrpSpPr/>
        <p:nvPr/>
      </p:nvGrpSpPr>
      <p:grpSpPr>
        <a:xfrm>
          <a:off x="0" y="0"/>
          <a:ext cx="0" cy="0"/>
          <a:chOff x="0" y="0"/>
          <a:chExt cx="0" cy="0"/>
        </a:xfrm>
      </p:grpSpPr>
      <p:sp>
        <p:nvSpPr>
          <p:cNvPr id="132" name="Google Shape;132;p21"/>
          <p:cNvSpPr txBox="1"/>
          <p:nvPr/>
        </p:nvSpPr>
        <p:spPr>
          <a:xfrm>
            <a:off x="470975" y="322250"/>
            <a:ext cx="8105700" cy="435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Class A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methodDo()</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//do something</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Class B   extends A                                                                            Class C extends A</a:t>
            </a: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spcBef>
                <a:spcPts val="0"/>
              </a:spcBef>
              <a:spcAft>
                <a:spcPts val="0"/>
              </a:spcAft>
              <a:buNone/>
            </a:pPr>
            <a:r>
              <a:rPr lang="en">
                <a:solidFill>
                  <a:schemeClr val="dk1"/>
                </a:solidFill>
              </a:rPr>
              <a:t>    methodDo()									methodDo()                                                                         </a:t>
            </a:r>
            <a:endParaRPr>
              <a:solidFill>
                <a:schemeClr val="dk1"/>
              </a:solidFill>
            </a:endParaRPr>
          </a:p>
          <a:p>
            <a:pPr marL="0" lvl="0" indent="0" algn="l" rtl="0">
              <a:spcBef>
                <a:spcPts val="0"/>
              </a:spcBef>
              <a:spcAft>
                <a:spcPts val="0"/>
              </a:spcAft>
              <a:buNone/>
            </a:pPr>
            <a:r>
              <a:rPr lang="en">
                <a:solidFill>
                  <a:schemeClr val="dk1"/>
                </a:solidFill>
              </a:rPr>
              <a:t>     {											{</a:t>
            </a:r>
            <a:endParaRPr>
              <a:solidFill>
                <a:schemeClr val="dk1"/>
              </a:solidFill>
            </a:endParaRPr>
          </a:p>
          <a:p>
            <a:pPr marL="0" lvl="0" indent="0" algn="l" rtl="0">
              <a:spcBef>
                <a:spcPts val="0"/>
              </a:spcBef>
              <a:spcAft>
                <a:spcPts val="0"/>
              </a:spcAft>
              <a:buNone/>
            </a:pPr>
            <a:r>
              <a:rPr lang="en">
                <a:solidFill>
                  <a:schemeClr val="dk1"/>
                </a:solidFill>
              </a:rPr>
              <a:t>         //do something for B							  //do something for C	</a:t>
            </a:r>
            <a:endParaRPr>
              <a:solidFill>
                <a:schemeClr val="dk1"/>
              </a:solidFill>
            </a:endParaRPr>
          </a:p>
          <a:p>
            <a:pPr marL="0" lvl="0" indent="0" algn="l" rtl="0">
              <a:spcBef>
                <a:spcPts val="0"/>
              </a:spcBef>
              <a:spcAft>
                <a:spcPts val="0"/>
              </a:spcAft>
              <a:buNone/>
            </a:pPr>
            <a:r>
              <a:rPr lang="en">
                <a:solidFill>
                  <a:schemeClr val="dk1"/>
                </a:solidFill>
              </a:rPr>
              <a:t>     }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3657600" lvl="0" indent="0" algn="l" rtl="0">
              <a:spcBef>
                <a:spcPts val="0"/>
              </a:spcBef>
              <a:spcAft>
                <a:spcPts val="0"/>
              </a:spcAft>
              <a:buNone/>
            </a:pPr>
            <a:r>
              <a:rPr lang="en">
                <a:solidFill>
                  <a:schemeClr val="dk1"/>
                </a:solidFill>
              </a:rPr>
              <a:t>					       </a:t>
            </a:r>
            <a:endParaRPr/>
          </a:p>
          <a:p>
            <a:pPr marL="0" lvl="0" indent="0" algn="l" rtl="0">
              <a:spcBef>
                <a:spcPts val="0"/>
              </a:spcBef>
              <a:spcAft>
                <a:spcPts val="0"/>
              </a:spcAft>
              <a:buNone/>
            </a:pPr>
            <a:r>
              <a:rPr lang="en"/>
              <a:t>                                                      Class D extends B,C {Hypothetical}</a:t>
            </a:r>
            <a:endParaRPr b="1"/>
          </a:p>
          <a:p>
            <a:pPr marL="0" lvl="0" indent="0" algn="l" rtl="0">
              <a:spcBef>
                <a:spcPts val="0"/>
              </a:spcBef>
              <a:spcAft>
                <a:spcPts val="0"/>
              </a:spcAft>
              <a:buNone/>
            </a:pPr>
            <a:r>
              <a:rPr lang="en" b="1"/>
              <a:t>                                                      { }                          </a:t>
            </a:r>
            <a:r>
              <a:rPr lang="en" sz="1500" b="1"/>
              <a:t>Whose methodDo does D inherited?</a:t>
            </a:r>
            <a:endParaRPr sz="1500" b="1"/>
          </a:p>
          <a:p>
            <a:pPr marL="4114800" lvl="0" indent="0" algn="l" rtl="0">
              <a:spcBef>
                <a:spcPts val="0"/>
              </a:spcBef>
              <a:spcAft>
                <a:spcPts val="0"/>
              </a:spcAft>
              <a:buNone/>
            </a:pPr>
            <a:r>
              <a:rPr lang="en" sz="1500" b="1"/>
              <a:t>When object D is created which methodDo() gets called , is it from B or from C</a:t>
            </a:r>
            <a:r>
              <a:rPr lang="en" sz="1500"/>
              <a:t>? </a:t>
            </a:r>
            <a:r>
              <a:rPr lang="en" sz="1500" b="1"/>
              <a:t>This is the Diamond Ring problem.</a:t>
            </a:r>
            <a:endParaRPr sz="1500" b="1"/>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cxnSp>
        <p:nvCxnSpPr>
          <p:cNvPr id="133" name="Google Shape;133;p21"/>
          <p:cNvCxnSpPr/>
          <p:nvPr/>
        </p:nvCxnSpPr>
        <p:spPr>
          <a:xfrm rot="10800000" flipH="1">
            <a:off x="1264175" y="656750"/>
            <a:ext cx="2367300" cy="1524600"/>
          </a:xfrm>
          <a:prstGeom prst="straightConnector1">
            <a:avLst/>
          </a:prstGeom>
          <a:noFill/>
          <a:ln w="9525" cap="flat" cmpd="sng">
            <a:solidFill>
              <a:schemeClr val="dk2"/>
            </a:solidFill>
            <a:prstDash val="solid"/>
            <a:round/>
            <a:headEnd type="none" w="med" len="med"/>
            <a:tailEnd type="triangle" w="med" len="med"/>
          </a:ln>
        </p:spPr>
      </p:cxnSp>
      <p:cxnSp>
        <p:nvCxnSpPr>
          <p:cNvPr id="134" name="Google Shape;134;p21"/>
          <p:cNvCxnSpPr/>
          <p:nvPr/>
        </p:nvCxnSpPr>
        <p:spPr>
          <a:xfrm rot="10800000">
            <a:off x="3755400" y="669400"/>
            <a:ext cx="2218500" cy="1363200"/>
          </a:xfrm>
          <a:prstGeom prst="straightConnector1">
            <a:avLst/>
          </a:prstGeom>
          <a:noFill/>
          <a:ln w="9525" cap="flat" cmpd="sng">
            <a:solidFill>
              <a:schemeClr val="dk2"/>
            </a:solidFill>
            <a:prstDash val="solid"/>
            <a:round/>
            <a:headEnd type="none" w="med" len="med"/>
            <a:tailEnd type="triangle" w="med" len="med"/>
          </a:ln>
        </p:spPr>
      </p:cxnSp>
      <p:cxnSp>
        <p:nvCxnSpPr>
          <p:cNvPr id="135" name="Google Shape;135;p21"/>
          <p:cNvCxnSpPr/>
          <p:nvPr/>
        </p:nvCxnSpPr>
        <p:spPr>
          <a:xfrm rot="10800000">
            <a:off x="1301375" y="2243175"/>
            <a:ext cx="2454000" cy="1487400"/>
          </a:xfrm>
          <a:prstGeom prst="straightConnector1">
            <a:avLst/>
          </a:prstGeom>
          <a:noFill/>
          <a:ln w="9525" cap="flat" cmpd="sng">
            <a:solidFill>
              <a:schemeClr val="dk2"/>
            </a:solidFill>
            <a:prstDash val="solid"/>
            <a:round/>
            <a:headEnd type="none" w="med" len="med"/>
            <a:tailEnd type="triangle" w="med" len="med"/>
          </a:ln>
        </p:spPr>
      </p:cxnSp>
      <p:cxnSp>
        <p:nvCxnSpPr>
          <p:cNvPr id="136" name="Google Shape;136;p21"/>
          <p:cNvCxnSpPr/>
          <p:nvPr/>
        </p:nvCxnSpPr>
        <p:spPr>
          <a:xfrm rot="10800000" flipH="1">
            <a:off x="3804950" y="2280375"/>
            <a:ext cx="2131800" cy="1450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2165</Words>
  <Application>Microsoft Macintosh PowerPoint</Application>
  <PresentationFormat>On-screen Show (16:9)</PresentationFormat>
  <Paragraphs>260</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Comfortaa</vt:lpstr>
      <vt:lpstr>Calibri</vt:lpstr>
      <vt:lpstr>Arial</vt:lpstr>
      <vt:lpstr>Simple Light</vt:lpstr>
      <vt:lpstr>PowerPoint Presentation</vt:lpstr>
      <vt:lpstr>PowerPoint Presentation</vt:lpstr>
      <vt:lpstr>    Object Oriented                       Procedural  </vt:lpstr>
      <vt:lpstr>PowerPoint Presentation</vt:lpstr>
      <vt:lpstr>    Method Overloading              Method Overriding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Abstraction       Encapsulation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Mani.Likhdhari</cp:lastModifiedBy>
  <cp:revision>4</cp:revision>
  <dcterms:modified xsi:type="dcterms:W3CDTF">2020-08-01T13:42:51Z</dcterms:modified>
</cp:coreProperties>
</file>