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5143500" cx="9144000"/>
  <p:notesSz cx="6858000" cy="9144000"/>
  <p:embeddedFontLst>
    <p:embeddedFont>
      <p:font typeface="Montserrat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CC93438-F2B8-4D40-B345-F6E8AE3F9579}">
  <a:tblStyle styleId="{9CC93438-F2B8-4D40-B345-F6E8AE3F957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regular.fntdata"/><Relationship Id="rId20" Type="http://schemas.openxmlformats.org/officeDocument/2006/relationships/slide" Target="slides/slide15.xml"/><Relationship Id="rId42" Type="http://schemas.openxmlformats.org/officeDocument/2006/relationships/font" Target="fonts/Montserrat-italic.fntdata"/><Relationship Id="rId41" Type="http://schemas.openxmlformats.org/officeDocument/2006/relationships/font" Target="fonts/Montserrat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font" Target="fonts/Montserrat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586a91ea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586a91ea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87c152e113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87c152e113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7c152e113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87c152e113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87c152e113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87c152e113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87c152e113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87c152e113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87c152e11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87c152e11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87c152e113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87c152e113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87c152e113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87c152e113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87c152e113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87c152e113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87c152e113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87c152e113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87c152e113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87c152e113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7c152e11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7c152e11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87c152e113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87c152e113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87c152e113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87c152e113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586a91ea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586a91ea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7a1db8de1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7a1db8de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1fe4c482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31fe4c482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31fe4c482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31fe4c482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7a1db8de1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7a1db8de1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1fe4c482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31fe4c482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1fe4c482c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1fe4c482c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1fe4c482c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31fe4c482c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7c152e11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87c152e11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1fe4c482c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1fe4c482c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31fe4c482c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31fe4c482c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31fe4c482c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31fe4c482c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1fe4c482c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31fe4c482c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31fe4c482c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31fe4c482c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7c152e11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7c152e11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7c152e11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7c152e11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7c152e113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7c152e113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7c152e113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87c152e113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7c152e113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7c152e113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7c152e113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7c152e113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Warm Up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Project Exercises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" name="Google Shape;55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1" name="Google Shape;151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2" name="Google Shape;152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2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4" name="Google Shape;15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2"/>
          <p:cNvSpPr/>
          <p:nvPr/>
        </p:nvSpPr>
        <p:spPr>
          <a:xfrm>
            <a:off x="3579900" y="2414775"/>
            <a:ext cx="2064600" cy="63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6" name="Google Shape;156;p22"/>
          <p:cNvCxnSpPr>
            <a:endCxn id="155" idx="0"/>
          </p:cNvCxnSpPr>
          <p:nvPr/>
        </p:nvCxnSpPr>
        <p:spPr>
          <a:xfrm>
            <a:off x="3102900" y="2010375"/>
            <a:ext cx="1509300" cy="4044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7" name="Google Shape;157;p22"/>
          <p:cNvSpPr/>
          <p:nvPr/>
        </p:nvSpPr>
        <p:spPr>
          <a:xfrm>
            <a:off x="6563650" y="1142450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8" name="Google Shape;158;p22"/>
          <p:cNvCxnSpPr>
            <a:stCxn id="155" idx="3"/>
            <a:endCxn id="157" idx="1"/>
          </p:cNvCxnSpPr>
          <p:nvPr/>
        </p:nvCxnSpPr>
        <p:spPr>
          <a:xfrm flipH="1" rot="10800000">
            <a:off x="5644500" y="1459425"/>
            <a:ext cx="919200" cy="1272300"/>
          </a:xfrm>
          <a:prstGeom prst="curvedConnector3">
            <a:avLst>
              <a:gd fmla="val 49997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9" name="Google Shape;159;p22"/>
          <p:cNvSpPr/>
          <p:nvPr/>
        </p:nvSpPr>
        <p:spPr>
          <a:xfrm>
            <a:off x="6563650" y="2490175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Updates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0" name="Google Shape;160;p22"/>
          <p:cNvCxnSpPr>
            <a:stCxn id="157" idx="2"/>
            <a:endCxn id="159" idx="0"/>
          </p:cNvCxnSpPr>
          <p:nvPr/>
        </p:nvCxnSpPr>
        <p:spPr>
          <a:xfrm flipH="1" rot="-5400000">
            <a:off x="7239400" y="2132900"/>
            <a:ext cx="713700" cy="600"/>
          </a:xfrm>
          <a:prstGeom prst="curvedConnector3">
            <a:avLst>
              <a:gd fmla="val 50009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1" name="Google Shape;161;p22"/>
          <p:cNvSpPr/>
          <p:nvPr/>
        </p:nvSpPr>
        <p:spPr>
          <a:xfrm>
            <a:off x="6523150" y="3638650"/>
            <a:ext cx="2146200" cy="7245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New Visual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2" name="Google Shape;162;p22"/>
          <p:cNvCxnSpPr>
            <a:stCxn id="159" idx="2"/>
            <a:endCxn id="161" idx="0"/>
          </p:cNvCxnSpPr>
          <p:nvPr/>
        </p:nvCxnSpPr>
        <p:spPr>
          <a:xfrm flipH="1" rot="-5400000">
            <a:off x="7339000" y="3381025"/>
            <a:ext cx="514500" cy="600"/>
          </a:xfrm>
          <a:prstGeom prst="curvedConnector3">
            <a:avLst>
              <a:gd fmla="val 50007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3" name="Google Shape;163;p22"/>
          <p:cNvSpPr/>
          <p:nvPr/>
        </p:nvSpPr>
        <p:spPr>
          <a:xfrm>
            <a:off x="1980100" y="2698525"/>
            <a:ext cx="492000" cy="49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9" name="Google Shape;169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0" name="Google Shape;170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3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Updated </a:t>
            </a: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2" name="Google Shape;17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3"/>
          <p:cNvSpPr/>
          <p:nvPr/>
        </p:nvSpPr>
        <p:spPr>
          <a:xfrm>
            <a:off x="3579900" y="2414775"/>
            <a:ext cx="2064600" cy="63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4" name="Google Shape;174;p23"/>
          <p:cNvCxnSpPr>
            <a:endCxn id="173" idx="0"/>
          </p:cNvCxnSpPr>
          <p:nvPr/>
        </p:nvCxnSpPr>
        <p:spPr>
          <a:xfrm>
            <a:off x="3102900" y="2010375"/>
            <a:ext cx="1509300" cy="4044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5" name="Google Shape;175;p23"/>
          <p:cNvSpPr/>
          <p:nvPr/>
        </p:nvSpPr>
        <p:spPr>
          <a:xfrm>
            <a:off x="6563650" y="1142450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6" name="Google Shape;176;p23"/>
          <p:cNvCxnSpPr>
            <a:stCxn id="173" idx="3"/>
            <a:endCxn id="175" idx="1"/>
          </p:cNvCxnSpPr>
          <p:nvPr/>
        </p:nvCxnSpPr>
        <p:spPr>
          <a:xfrm flipH="1" rot="10800000">
            <a:off x="5644500" y="1459425"/>
            <a:ext cx="919200" cy="1272300"/>
          </a:xfrm>
          <a:prstGeom prst="curvedConnector3">
            <a:avLst>
              <a:gd fmla="val 49997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7" name="Google Shape;177;p23"/>
          <p:cNvSpPr/>
          <p:nvPr/>
        </p:nvSpPr>
        <p:spPr>
          <a:xfrm>
            <a:off x="6563650" y="2490175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Updates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8" name="Google Shape;178;p23"/>
          <p:cNvCxnSpPr>
            <a:stCxn id="175" idx="2"/>
            <a:endCxn id="177" idx="0"/>
          </p:cNvCxnSpPr>
          <p:nvPr/>
        </p:nvCxnSpPr>
        <p:spPr>
          <a:xfrm flipH="1" rot="-5400000">
            <a:off x="7239400" y="2132900"/>
            <a:ext cx="713700" cy="600"/>
          </a:xfrm>
          <a:prstGeom prst="curvedConnector3">
            <a:avLst>
              <a:gd fmla="val 50009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9" name="Google Shape;179;p23"/>
          <p:cNvSpPr/>
          <p:nvPr/>
        </p:nvSpPr>
        <p:spPr>
          <a:xfrm>
            <a:off x="6523150" y="3638650"/>
            <a:ext cx="2146200" cy="7245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New Visual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80" name="Google Shape;180;p23"/>
          <p:cNvCxnSpPr>
            <a:stCxn id="177" idx="2"/>
            <a:endCxn id="179" idx="0"/>
          </p:cNvCxnSpPr>
          <p:nvPr/>
        </p:nvCxnSpPr>
        <p:spPr>
          <a:xfrm flipH="1" rot="-5400000">
            <a:off x="7339000" y="3381025"/>
            <a:ext cx="514500" cy="600"/>
          </a:xfrm>
          <a:prstGeom prst="curvedConnector3">
            <a:avLst>
              <a:gd fmla="val 50007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1" name="Google Shape;181;p23"/>
          <p:cNvCxnSpPr>
            <a:stCxn id="179" idx="1"/>
            <a:endCxn id="172" idx="3"/>
          </p:cNvCxnSpPr>
          <p:nvPr/>
        </p:nvCxnSpPr>
        <p:spPr>
          <a:xfrm rot="10800000">
            <a:off x="2496250" y="3503800"/>
            <a:ext cx="4026900" cy="497100"/>
          </a:xfrm>
          <a:prstGeom prst="curvedConnector3">
            <a:avLst>
              <a:gd fmla="val 49999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7" name="Google Shape;187;p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Most programs that are interactive work on this very simple idea.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Display something visual to the user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 the user update through an interaction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Update variables in the program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Display updated visual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8" name="Google Shape;188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9" name="Google Shape;189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5" name="Google Shape;195;p2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the next series of short lectures, we will guide you through examples of how to perform these tasks with Python.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mind, there are many different ways of performing the same task, so don’t feel restricted by the examples we show here.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6" name="Google Shape;196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7" name="Google Shape;197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6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Displaying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Information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3" name="Google Shape;203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4" name="Google Shape;204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Accepting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0" name="Google Shape;210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1" name="Google Shape;211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Validating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User Input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7" name="Google Shape;217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8" name="Google Shape;218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4" name="Google Shape;224;p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seen how to use input() to interact with a user and how to convert the string data type into another type, such as an integer.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now explore how to further validate user input to avoid errors for invalid conversions.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5" name="Google Shape;225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6" name="Google Shape;226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0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Simple User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Interaction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2" name="Google Shape;232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3" name="Google Shape;233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9" name="Google Shape;239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put everything together, let’s create a simple interactive program.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program will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Display a list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Have a user choose an index position and an input value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Replace value at index position with user’s chosen input value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0" name="Google Shape;240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1" name="Google Shape;241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We’re almost ready for you to begin creating a full, interactive Python program.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your upcoming milestone project you will be creating an interactive Tic Tac Toe game!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7" name="Google Shape;247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what the finished game looks like, and then construct it ourselves using the functions we’ve already made!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8" name="Google Shape;248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9" name="Google Shape;249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3"/>
          <p:cNvSpPr txBox="1"/>
          <p:nvPr>
            <p:ph type="ctrTitle"/>
          </p:nvPr>
        </p:nvSpPr>
        <p:spPr>
          <a:xfrm>
            <a:off x="311700" y="1926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Milestone Project 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Overview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5" name="Google Shape;255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6" name="Google Shape;256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2" name="Google Shape;262;p3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By now you should have gone through the “warm-up” project, covering:	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Displaying Information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Accepting and Validating Input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Simple User Interactions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3" name="Google Shape;263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4" name="Google Shape;264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0" name="Google Shape;270;p3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now know enough to create a real program!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your first milestone project you will create a Tic Tac Toe game for 2 human players.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describe what the game will be like...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1" name="Google Shape;271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2" name="Google Shape;272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8" name="Google Shape;278;p3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2 players should be able to play the game (both sitting at the same computer)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board should be printed out every time a player makes a move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should be able to accept input of the player position and then place a symbol on the board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9" name="Google Shape;279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0" name="Google Shape;280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6" name="Google Shape;286;p3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7" name="Google Shape;287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8" name="Google Shape;288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37"/>
          <p:cNvPicPr preferRelativeResize="0"/>
          <p:nvPr/>
        </p:nvPicPr>
        <p:blipFill rotWithShape="1">
          <a:blip r:embed="rId4">
            <a:alphaModFix/>
          </a:blip>
          <a:srcRect b="2090" l="0" r="0" t="7403"/>
          <a:stretch/>
        </p:blipFill>
        <p:spPr>
          <a:xfrm>
            <a:off x="3552650" y="2102350"/>
            <a:ext cx="2038700" cy="2997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5" name="Google Shape;295;p3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6" name="Google Shape;296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7" name="Google Shape;297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98" name="Google Shape;298;p38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{9CC93438-F2B8-4D40-B345-F6E8AE3F9579}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9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4" name="Google Shape;304;p3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5" name="Google Shape;305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6" name="Google Shape;306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07" name="Google Shape;307;p39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{9CC93438-F2B8-4D40-B345-F6E8AE3F9579}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9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08" name="Google Shape;308;p39"/>
          <p:cNvCxnSpPr/>
          <p:nvPr/>
        </p:nvCxnSpPr>
        <p:spPr>
          <a:xfrm>
            <a:off x="4032775" y="24295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9" name="Google Shape;309;p39"/>
          <p:cNvCxnSpPr/>
          <p:nvPr/>
        </p:nvCxnSpPr>
        <p:spPr>
          <a:xfrm>
            <a:off x="4920225" y="24252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0" name="Google Shape;310;p39"/>
          <p:cNvCxnSpPr/>
          <p:nvPr/>
        </p:nvCxnSpPr>
        <p:spPr>
          <a:xfrm flipH="1">
            <a:off x="3132600" y="3074975"/>
            <a:ext cx="2681400" cy="6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1" name="Google Shape;311;p39"/>
          <p:cNvCxnSpPr/>
          <p:nvPr/>
        </p:nvCxnSpPr>
        <p:spPr>
          <a:xfrm flipH="1">
            <a:off x="3142275" y="3735525"/>
            <a:ext cx="2650500" cy="4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7" name="Google Shape;317;p4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8" name="Google Shape;318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9" name="Google Shape;319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20" name="Google Shape;320;p40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{9CC93438-F2B8-4D40-B345-F6E8AE3F9579}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21" name="Google Shape;321;p40"/>
          <p:cNvCxnSpPr/>
          <p:nvPr/>
        </p:nvCxnSpPr>
        <p:spPr>
          <a:xfrm>
            <a:off x="4032775" y="24295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2" name="Google Shape;322;p40"/>
          <p:cNvCxnSpPr/>
          <p:nvPr/>
        </p:nvCxnSpPr>
        <p:spPr>
          <a:xfrm>
            <a:off x="4920225" y="24252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3" name="Google Shape;323;p40"/>
          <p:cNvCxnSpPr/>
          <p:nvPr/>
        </p:nvCxnSpPr>
        <p:spPr>
          <a:xfrm flipH="1">
            <a:off x="3132600" y="3074975"/>
            <a:ext cx="2681400" cy="6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4" name="Google Shape;324;p40"/>
          <p:cNvCxnSpPr/>
          <p:nvPr/>
        </p:nvCxnSpPr>
        <p:spPr>
          <a:xfrm flipH="1">
            <a:off x="3142275" y="3735525"/>
            <a:ext cx="2650500" cy="4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0" name="Google Shape;330;p4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1" name="Google Shape;331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2" name="Google Shape;332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33" name="Google Shape;333;p41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{9CC93438-F2B8-4D40-B345-F6E8AE3F9579}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34" name="Google Shape;334;p41"/>
          <p:cNvCxnSpPr/>
          <p:nvPr/>
        </p:nvCxnSpPr>
        <p:spPr>
          <a:xfrm>
            <a:off x="4032775" y="24295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5" name="Google Shape;335;p41"/>
          <p:cNvCxnSpPr/>
          <p:nvPr/>
        </p:nvCxnSpPr>
        <p:spPr>
          <a:xfrm>
            <a:off x="4920225" y="24252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6" name="Google Shape;336;p41"/>
          <p:cNvCxnSpPr/>
          <p:nvPr/>
        </p:nvCxnSpPr>
        <p:spPr>
          <a:xfrm flipH="1">
            <a:off x="3132600" y="3074975"/>
            <a:ext cx="2681400" cy="6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7" name="Google Shape;337;p41"/>
          <p:cNvCxnSpPr/>
          <p:nvPr/>
        </p:nvCxnSpPr>
        <p:spPr>
          <a:xfrm flipH="1">
            <a:off x="3142275" y="3735525"/>
            <a:ext cx="2650500" cy="4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order to “warm up” for this project, we’re going to code along with a few exercises in order for you to see how to use Python code to the following: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Grab user input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Manipulate a variable based on input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Return back adjusted variable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3" name="Google Shape;343;p4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4" name="Google Shape;344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5" name="Google Shape;345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46" name="Google Shape;346;p42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{9CC93438-F2B8-4D40-B345-F6E8AE3F9579}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47" name="Google Shape;347;p42"/>
          <p:cNvCxnSpPr/>
          <p:nvPr/>
        </p:nvCxnSpPr>
        <p:spPr>
          <a:xfrm>
            <a:off x="4032775" y="24295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8" name="Google Shape;348;p42"/>
          <p:cNvCxnSpPr/>
          <p:nvPr/>
        </p:nvCxnSpPr>
        <p:spPr>
          <a:xfrm>
            <a:off x="4920225" y="24252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9" name="Google Shape;349;p42"/>
          <p:cNvCxnSpPr/>
          <p:nvPr/>
        </p:nvCxnSpPr>
        <p:spPr>
          <a:xfrm flipH="1">
            <a:off x="3132600" y="3074975"/>
            <a:ext cx="2681400" cy="6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0" name="Google Shape;350;p42"/>
          <p:cNvCxnSpPr/>
          <p:nvPr/>
        </p:nvCxnSpPr>
        <p:spPr>
          <a:xfrm flipH="1">
            <a:off x="3142275" y="3735525"/>
            <a:ext cx="2650500" cy="4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6" name="Google Shape;356;p4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7" name="Google Shape;357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8" name="Google Shape;358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59" name="Google Shape;359;p43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{9CC93438-F2B8-4D40-B345-F6E8AE3F9579}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60" name="Google Shape;360;p43"/>
          <p:cNvCxnSpPr/>
          <p:nvPr/>
        </p:nvCxnSpPr>
        <p:spPr>
          <a:xfrm>
            <a:off x="4032775" y="24295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1" name="Google Shape;361;p43"/>
          <p:cNvCxnSpPr/>
          <p:nvPr/>
        </p:nvCxnSpPr>
        <p:spPr>
          <a:xfrm>
            <a:off x="4920225" y="24252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2" name="Google Shape;362;p43"/>
          <p:cNvCxnSpPr/>
          <p:nvPr/>
        </p:nvCxnSpPr>
        <p:spPr>
          <a:xfrm flipH="1">
            <a:off x="3132600" y="3074975"/>
            <a:ext cx="2681400" cy="6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3" name="Google Shape;363;p43"/>
          <p:cNvCxnSpPr/>
          <p:nvPr/>
        </p:nvCxnSpPr>
        <p:spPr>
          <a:xfrm flipH="1">
            <a:off x="3142275" y="3735525"/>
            <a:ext cx="2650500" cy="4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9" name="Google Shape;369;p4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Creating your first full program is always a big leap, but you will come out the other end a much better programmer!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set up a walkthrough notebook for you to help guide you along with the functions you will need to create.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0" name="Google Shape;370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1" name="Google Shape;371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7" name="Google Shape;377;p4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what the game will look like once it is done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also cover a few useful functions and go through the walkthrough notebook.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8" name="Google Shape;378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9" name="Google Shape;379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6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Milestone Project 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 for Workbook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5" name="Google Shape;385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6" name="Google Shape;386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8" name="Google Shape;78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9" name="Google Shape;79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</a:t>
            </a: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6" name="Google Shape;86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" name="Google Shape;87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/>
          <p:nvPr/>
        </p:nvSpPr>
        <p:spPr>
          <a:xfrm>
            <a:off x="1980100" y="2698525"/>
            <a:ext cx="492000" cy="49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/>
          <p:nvPr/>
        </p:nvSpPr>
        <p:spPr>
          <a:xfrm>
            <a:off x="3579900" y="2414775"/>
            <a:ext cx="2064600" cy="63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1" name="Google Shape;101;p18"/>
          <p:cNvCxnSpPr>
            <a:endCxn id="100" idx="0"/>
          </p:cNvCxnSpPr>
          <p:nvPr/>
        </p:nvCxnSpPr>
        <p:spPr>
          <a:xfrm>
            <a:off x="3102900" y="2010375"/>
            <a:ext cx="1509300" cy="4044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" name="Google Shape;102;p18"/>
          <p:cNvSpPr/>
          <p:nvPr/>
        </p:nvSpPr>
        <p:spPr>
          <a:xfrm>
            <a:off x="1980100" y="2698525"/>
            <a:ext cx="492000" cy="49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8" name="Google Shape;108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9" name="Google Shape;109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9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9"/>
          <p:cNvSpPr/>
          <p:nvPr/>
        </p:nvSpPr>
        <p:spPr>
          <a:xfrm>
            <a:off x="3579900" y="2414775"/>
            <a:ext cx="2064600" cy="63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3" name="Google Shape;113;p19"/>
          <p:cNvCxnSpPr>
            <a:endCxn id="112" idx="0"/>
          </p:cNvCxnSpPr>
          <p:nvPr/>
        </p:nvCxnSpPr>
        <p:spPr>
          <a:xfrm>
            <a:off x="3102900" y="2010375"/>
            <a:ext cx="1509300" cy="4044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4" name="Google Shape;114;p19"/>
          <p:cNvSpPr/>
          <p:nvPr/>
        </p:nvSpPr>
        <p:spPr>
          <a:xfrm>
            <a:off x="1980100" y="2698525"/>
            <a:ext cx="492000" cy="49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9"/>
          <p:cNvSpPr/>
          <p:nvPr/>
        </p:nvSpPr>
        <p:spPr>
          <a:xfrm>
            <a:off x="1980100" y="2674375"/>
            <a:ext cx="534300" cy="4971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1" name="Google Shape;121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2" name="Google Shape;122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0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4" name="Google Shape;12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0"/>
          <p:cNvSpPr/>
          <p:nvPr/>
        </p:nvSpPr>
        <p:spPr>
          <a:xfrm>
            <a:off x="3579900" y="2414775"/>
            <a:ext cx="2064600" cy="63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6" name="Google Shape;126;p20"/>
          <p:cNvCxnSpPr>
            <a:endCxn id="125" idx="0"/>
          </p:cNvCxnSpPr>
          <p:nvPr/>
        </p:nvCxnSpPr>
        <p:spPr>
          <a:xfrm>
            <a:off x="3102900" y="2010375"/>
            <a:ext cx="1509300" cy="4044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7" name="Google Shape;127;p20"/>
          <p:cNvSpPr/>
          <p:nvPr/>
        </p:nvSpPr>
        <p:spPr>
          <a:xfrm>
            <a:off x="6563650" y="1142450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8" name="Google Shape;128;p20"/>
          <p:cNvCxnSpPr>
            <a:stCxn id="125" idx="3"/>
            <a:endCxn id="127" idx="1"/>
          </p:cNvCxnSpPr>
          <p:nvPr/>
        </p:nvCxnSpPr>
        <p:spPr>
          <a:xfrm flipH="1" rot="10800000">
            <a:off x="5644500" y="1459425"/>
            <a:ext cx="919200" cy="1272300"/>
          </a:xfrm>
          <a:prstGeom prst="curvedConnector3">
            <a:avLst>
              <a:gd fmla="val 49997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9" name="Google Shape;129;p20"/>
          <p:cNvSpPr/>
          <p:nvPr/>
        </p:nvSpPr>
        <p:spPr>
          <a:xfrm>
            <a:off x="1980100" y="2698525"/>
            <a:ext cx="492000" cy="49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5" name="Google Shape;135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6" name="Google Shape;136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1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1"/>
          <p:cNvSpPr/>
          <p:nvPr/>
        </p:nvSpPr>
        <p:spPr>
          <a:xfrm>
            <a:off x="3579900" y="2414775"/>
            <a:ext cx="2064600" cy="63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0" name="Google Shape;140;p21"/>
          <p:cNvCxnSpPr>
            <a:endCxn id="139" idx="0"/>
          </p:cNvCxnSpPr>
          <p:nvPr/>
        </p:nvCxnSpPr>
        <p:spPr>
          <a:xfrm>
            <a:off x="3102900" y="2010375"/>
            <a:ext cx="1509300" cy="4044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1" name="Google Shape;141;p21"/>
          <p:cNvSpPr/>
          <p:nvPr/>
        </p:nvSpPr>
        <p:spPr>
          <a:xfrm>
            <a:off x="6563650" y="1142450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2" name="Google Shape;142;p21"/>
          <p:cNvCxnSpPr>
            <a:stCxn id="139" idx="3"/>
            <a:endCxn id="141" idx="1"/>
          </p:cNvCxnSpPr>
          <p:nvPr/>
        </p:nvCxnSpPr>
        <p:spPr>
          <a:xfrm flipH="1" rot="10800000">
            <a:off x="5644500" y="1459425"/>
            <a:ext cx="919200" cy="1272300"/>
          </a:xfrm>
          <a:prstGeom prst="curvedConnector3">
            <a:avLst>
              <a:gd fmla="val 49997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3" name="Google Shape;143;p21"/>
          <p:cNvSpPr/>
          <p:nvPr/>
        </p:nvSpPr>
        <p:spPr>
          <a:xfrm>
            <a:off x="6563650" y="2490175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Updates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4" name="Google Shape;144;p21"/>
          <p:cNvCxnSpPr>
            <a:stCxn id="141" idx="2"/>
            <a:endCxn id="143" idx="0"/>
          </p:cNvCxnSpPr>
          <p:nvPr/>
        </p:nvCxnSpPr>
        <p:spPr>
          <a:xfrm flipH="1" rot="-5400000">
            <a:off x="7239400" y="2132900"/>
            <a:ext cx="713700" cy="600"/>
          </a:xfrm>
          <a:prstGeom prst="curvedConnector3">
            <a:avLst>
              <a:gd fmla="val 50009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5" name="Google Shape;145;p21"/>
          <p:cNvSpPr/>
          <p:nvPr/>
        </p:nvSpPr>
        <p:spPr>
          <a:xfrm>
            <a:off x="1980100" y="2698525"/>
            <a:ext cx="492000" cy="49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