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8.wmf" ContentType="image/x-wmf"/>
  <Override PartName="/ppt/media/image4.wmf" ContentType="image/x-wmf"/>
  <Override PartName="/ppt/media/image1.wmf" ContentType="image/x-wmf"/>
  <Override PartName="/ppt/media/image2.wmf" ContentType="image/x-wmf"/>
  <Override PartName="/ppt/media/image9.wmf" ContentType="image/x-wmf"/>
  <Override PartName="/ppt/media/image29.png" ContentType="image/png"/>
  <Override PartName="/ppt/media/image13.png" ContentType="image/png"/>
  <Override PartName="/ppt/media/image11.png" ContentType="image/png"/>
  <Override PartName="/ppt/media/image12.png" ContentType="image/png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5.wmf" ContentType="image/x-wmf"/>
  <Override PartName="/ppt/media/image16.wmf" ContentType="image/x-wmf"/>
  <Override PartName="/ppt/media/image10.wmf" ContentType="image/x-wmf"/>
  <Override PartName="/ppt/media/image14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92220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92220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424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23964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022080" y="3922200"/>
            <a:ext cx="26496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02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92220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22200"/>
            <a:ext cx="8229240" cy="239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9143640" cy="545760"/>
            <a:chOff x="0" y="0"/>
            <a:chExt cx="9143640" cy="545760"/>
          </a:xfrm>
        </p:grpSpPr>
        <p:sp>
          <p:nvSpPr>
            <p:cNvPr id="1" name="CustomShape 2"/>
            <p:cNvSpPr/>
            <p:nvPr/>
          </p:nvSpPr>
          <p:spPr>
            <a:xfrm>
              <a:off x="0" y="0"/>
              <a:ext cx="285480" cy="53316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12920" y="135000"/>
              <a:ext cx="8730720" cy="27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09680" y="135000"/>
              <a:ext cx="137880" cy="1407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547560" y="0"/>
              <a:ext cx="139320" cy="13788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547560" y="135000"/>
              <a:ext cx="139320" cy="14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74680" y="274680"/>
              <a:ext cx="136080" cy="13788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31760" y="136440"/>
              <a:ext cx="140760" cy="1378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09680" y="271440"/>
              <a:ext cx="137880" cy="137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274680" y="409680"/>
              <a:ext cx="136080" cy="136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7d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7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7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9143640" cy="545760"/>
            <a:chOff x="0" y="0"/>
            <a:chExt cx="9143640" cy="545760"/>
          </a:xfrm>
        </p:grpSpPr>
        <p:sp>
          <p:nvSpPr>
            <p:cNvPr id="49" name="CustomShape 2"/>
            <p:cNvSpPr/>
            <p:nvPr/>
          </p:nvSpPr>
          <p:spPr>
            <a:xfrm>
              <a:off x="0" y="0"/>
              <a:ext cx="285480" cy="53316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412920" y="135000"/>
              <a:ext cx="8730720" cy="27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409680" y="135000"/>
              <a:ext cx="137880" cy="14076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547560" y="0"/>
              <a:ext cx="139320" cy="13788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>
              <a:off x="547560" y="135000"/>
              <a:ext cx="139320" cy="140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7"/>
            <p:cNvSpPr/>
            <p:nvPr/>
          </p:nvSpPr>
          <p:spPr>
            <a:xfrm>
              <a:off x="274680" y="274680"/>
              <a:ext cx="136080" cy="13788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>
              <a:off x="131760" y="136440"/>
              <a:ext cx="140760" cy="1378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9"/>
            <p:cNvSpPr/>
            <p:nvPr/>
          </p:nvSpPr>
          <p:spPr>
            <a:xfrm>
              <a:off x="409680" y="271440"/>
              <a:ext cx="137880" cy="137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0"/>
            <p:cNvSpPr/>
            <p:nvPr/>
          </p:nvSpPr>
          <p:spPr>
            <a:xfrm>
              <a:off x="274680" y="409680"/>
              <a:ext cx="136080" cy="136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38120" cy="5028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7d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7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7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3"/>
          <p:cNvSpPr>
            <a:spLocks noGrp="1"/>
          </p:cNvSpPr>
          <p:nvPr>
            <p:ph type="body"/>
          </p:nvPr>
        </p:nvSpPr>
        <p:spPr>
          <a:xfrm>
            <a:off x="4648320" y="1295280"/>
            <a:ext cx="4038120" cy="5028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7d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70000"/>
              <a:buFont typeface="Wingdings" charset="2"/>
              <a:buChar char="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7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mitk@cse.iitd.ac.in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COL 106: Data-structures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1676520"/>
            <a:ext cx="86864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Course coordinator 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Amit Kumar (</a:t>
            </a:r>
            <a:r>
              <a:rPr b="1" lang="en-US" sz="3200" spc="-1" strike="noStrike" u="sng">
                <a:solidFill>
                  <a:srgbClr val="666699"/>
                </a:solidFill>
                <a:uFillTx/>
                <a:latin typeface="Arial"/>
                <a:ea typeface="ＭＳ Ｐゴシック"/>
                <a:hlinkClick r:id="rId1"/>
              </a:rPr>
              <a:t>amitk@cse.iitd.ac.in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Course web-page: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www.cse.iitd.ac.in/~amitk/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380880"/>
            <a:ext cx="7772040" cy="698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Measuring the Running Time 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3200400"/>
            <a:ext cx="830556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Experimental Study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Write a </a:t>
            </a:r>
            <a:r>
              <a:rPr b="0" lang="en-US" sz="2600" spc="-1" strike="noStrike">
                <a:solidFill>
                  <a:srgbClr val="3333cc"/>
                </a:solidFill>
                <a:latin typeface="Arial"/>
                <a:ea typeface="Arial"/>
              </a:rPr>
              <a:t>program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that implements the algorithm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Run the program with data sets of varying size and composition.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1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Use a system call to get an accurate measure of the actual running time.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5562720" y="1295280"/>
            <a:ext cx="2666520" cy="23648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812960" y="5065560"/>
            <a:ext cx="28350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33520" y="1676520"/>
            <a:ext cx="51051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should we measure the running time of an </a:t>
            </a:r>
            <a:r>
              <a:rPr b="0" lang="en-IN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algorithm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380880"/>
            <a:ext cx="830556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Limitations of Experimental Studies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1295280"/>
            <a:ext cx="86864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It is necessary to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implement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and test the algorithm in order to determine its running time.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Experiments can be done only on a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limited set of inputs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and may not be indicative of the running time on other inputs not included in the experiment.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 order to compare two algorithms, the same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hardware and software environments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should be used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0880" y="38088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Beyond Experimental Studies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0" y="1447920"/>
            <a:ext cx="84578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develop a 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general methodology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for analyzing running time of algorithms. This approach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Uses a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high-level description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of the algorithm instead of testing one of its implementations.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Takes into account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all possible inputs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Allows one to evaluate the efficiency of any algorithm in a way that is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independent of the hardware and software environment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nk 4" descr=""/>
          <p:cNvPicPr/>
          <p:nvPr/>
        </p:nvPicPr>
        <p:blipFill>
          <a:blip r:embed="rId1"/>
          <a:stretch/>
        </p:blipFill>
        <p:spPr>
          <a:xfrm>
            <a:off x="8537400" y="4297320"/>
            <a:ext cx="7560" cy="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0880" y="380880"/>
            <a:ext cx="777204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Pseudo-Code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04920" y="1219320"/>
            <a:ext cx="83055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mixture of natural language and high-level programming concepts that describes the main ideas behind a generic implementation of a data structure or algorithm.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Eg: </a:t>
            </a: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Algorithm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arrayMax(A, n):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 array A storing n integers.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maximum element in 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028ff"/>
                </a:solidFill>
                <a:latin typeface="Arial"/>
                <a:ea typeface="Arial"/>
              </a:rPr>
              <a:t> 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currentMax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A[0]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for 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i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1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to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n-1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 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if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currentMax</a:t>
            </a:r>
            <a:r>
              <a:rPr b="0" i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&lt; A[i]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then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currentMax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A[i]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return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currentMax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45720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Pseudo-Code 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1371600"/>
            <a:ext cx="83055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It is more structured than usual prose but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less formal than a programming language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Expressions: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62120" indent="-304560">
              <a:lnSpc>
                <a:spcPct val="8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use standard mathematical symbols to describe numeric and boolean expressions 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62120" indent="-304560">
              <a:lnSpc>
                <a:spcPct val="8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for assignment (“=” in Java)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62120" indent="-304560">
              <a:lnSpc>
                <a:spcPct val="8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use = for the equality relationship (“==” in Java)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Method Declarations: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62120" indent="-304560">
              <a:lnSpc>
                <a:spcPct val="8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Algorithm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name(param1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param2)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Pseudo Code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3716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Programming Constructs: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decision structures: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if ... then ... [else ... ]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while-loops: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while ... do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repeat-loops: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repeat ... until ...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for-loop: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 ... do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array indexing: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A[i], A[i,j]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9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Methods: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calls: object method(args)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returns: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return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value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38088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of Algorithms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0880" y="137160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Primitive Operation: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Low-level operation independent of programming language. Can be identified in pseudo-code. For eg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Data movement (assign)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Control (branch, subroutine call, return)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arithmetic an logical operations (e.g. addition, comparison)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By inspecting the pseudo-code, we can count the number of primitive operations executed by an algorithm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38480" y="2209680"/>
            <a:ext cx="1599840" cy="1552680"/>
          </a:xfrm>
          <a:prstGeom prst="rect">
            <a:avLst/>
          </a:prstGeom>
          <a:noFill/>
          <a:ln w="507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599"/>
              </a:spcBef>
            </a:pPr>
            <a:br/>
            <a:r>
              <a:rPr b="1" lang="en-IN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Sort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Example: Sorting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505240" y="3048120"/>
            <a:ext cx="106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5952960" y="3048120"/>
            <a:ext cx="106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917640" y="1295280"/>
            <a:ext cx="237420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INPUT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sequence of numbers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921240" y="2514600"/>
            <a:ext cx="21560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a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a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a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3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,….,a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6656400" y="2438280"/>
            <a:ext cx="19854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,b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,b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3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,….,b</a:t>
            </a:r>
            <a:r>
              <a:rPr b="0" lang="en-IN" sz="24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6175440" y="1219320"/>
            <a:ext cx="23742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OUTPUT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 permutation of the </a:t>
            </a:r>
            <a:br/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sequence of numbers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1143000" y="327672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9900"/>
                </a:solidFill>
                <a:latin typeface="Arial"/>
                <a:ea typeface="ＭＳ Ｐゴシック"/>
              </a:rPr>
              <a:t>2    5    4    10    7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6477120" y="320040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9900"/>
                </a:solidFill>
                <a:latin typeface="Arial"/>
                <a:ea typeface="ＭＳ Ｐゴシック"/>
              </a:rPr>
              <a:t>2    4    5    7    10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2" name="Picture 12" descr=""/>
          <p:cNvPicPr/>
          <p:nvPr/>
        </p:nvPicPr>
        <p:blipFill>
          <a:blip r:embed="rId1"/>
          <a:stretch/>
        </p:blipFill>
        <p:spPr>
          <a:xfrm>
            <a:off x="3886200" y="2057400"/>
            <a:ext cx="1810800" cy="1828440"/>
          </a:xfrm>
          <a:prstGeom prst="rect">
            <a:avLst/>
          </a:prstGeom>
          <a:ln>
            <a:noFill/>
          </a:ln>
        </p:spPr>
      </p:pic>
      <p:sp>
        <p:nvSpPr>
          <p:cNvPr id="163" name="CustomShape 11"/>
          <p:cNvSpPr/>
          <p:nvPr/>
        </p:nvSpPr>
        <p:spPr>
          <a:xfrm>
            <a:off x="762120" y="4191120"/>
            <a:ext cx="4419360" cy="23493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algn="ctr" blurRad="63500" dir="2700000" dist="107763" rotWithShape="0">
              <a:schemeClr val="bg2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9900"/>
                </a:solidFill>
                <a:latin typeface="Arial"/>
                <a:ea typeface="ＭＳ Ｐゴシック"/>
              </a:rPr>
              <a:t>Correctness (requirements for the  output)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any given input the algorithm halts with the output:</a:t>
            </a: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&lt;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2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&lt;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3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&lt; …. &lt; 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2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3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…., b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a permutation of 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a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1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a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2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 a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3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,….,a</a:t>
            </a:r>
            <a:r>
              <a:rPr b="0" lang="en-IN" sz="2000" spc="-1" strike="noStrike" baseline="-25000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5334120" y="4191120"/>
            <a:ext cx="3504960" cy="19198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algn="ctr" blurRad="63500" dir="2700000" dist="107763" rotWithShape="0">
              <a:schemeClr val="bg2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9900"/>
                </a:solidFill>
                <a:latin typeface="Arial"/>
                <a:ea typeface="ＭＳ Ｐゴシック"/>
              </a:rPr>
              <a:t>Running time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Depends on</a:t>
            </a: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number of elements (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how (partially) sorted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they are</a:t>
            </a: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algorithm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5" name="Ink 15" descr=""/>
          <p:cNvPicPr/>
          <p:nvPr/>
        </p:nvPicPr>
        <p:blipFill>
          <a:blip r:embed="rId2"/>
          <a:stretch/>
        </p:blipFill>
        <p:spPr>
          <a:xfrm>
            <a:off x="8321760" y="6462720"/>
            <a:ext cx="7560" cy="1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Insertion Sort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971800" y="1523880"/>
            <a:ext cx="1904760" cy="456840"/>
          </a:xfrm>
          <a:prstGeom prst="rect">
            <a:avLst/>
          </a:prstGeom>
          <a:solidFill>
            <a:srgbClr val="c0c0c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2971800" y="1523880"/>
            <a:ext cx="3428640" cy="456840"/>
          </a:xfrm>
          <a:prstGeom prst="rect">
            <a:avLst/>
          </a:prstGeom>
          <a:solidFill>
            <a:schemeClr val="bg1">
              <a:alpha val="50195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4"/>
          <p:cNvSpPr/>
          <p:nvPr/>
        </p:nvSpPr>
        <p:spPr>
          <a:xfrm>
            <a:off x="335268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5"/>
          <p:cNvSpPr/>
          <p:nvPr/>
        </p:nvSpPr>
        <p:spPr>
          <a:xfrm>
            <a:off x="373356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6"/>
          <p:cNvSpPr/>
          <p:nvPr/>
        </p:nvSpPr>
        <p:spPr>
          <a:xfrm>
            <a:off x="411480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7"/>
          <p:cNvSpPr/>
          <p:nvPr/>
        </p:nvSpPr>
        <p:spPr>
          <a:xfrm>
            <a:off x="449568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8"/>
          <p:cNvSpPr/>
          <p:nvPr/>
        </p:nvSpPr>
        <p:spPr>
          <a:xfrm>
            <a:off x="487656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9"/>
          <p:cNvSpPr/>
          <p:nvPr/>
        </p:nvSpPr>
        <p:spPr>
          <a:xfrm>
            <a:off x="525780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0"/>
          <p:cNvSpPr/>
          <p:nvPr/>
        </p:nvSpPr>
        <p:spPr>
          <a:xfrm>
            <a:off x="563868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1"/>
          <p:cNvSpPr/>
          <p:nvPr/>
        </p:nvSpPr>
        <p:spPr>
          <a:xfrm>
            <a:off x="6019560" y="1523880"/>
            <a:ext cx="36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2363400" y="1523880"/>
            <a:ext cx="475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3035160" y="20178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6083280" y="20178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5"/>
          <p:cNvSpPr/>
          <p:nvPr/>
        </p:nvSpPr>
        <p:spPr>
          <a:xfrm>
            <a:off x="5016240" y="2017800"/>
            <a:ext cx="23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j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81" name="Group 16"/>
          <p:cNvGrpSpPr/>
          <p:nvPr/>
        </p:nvGrpSpPr>
        <p:grpSpPr>
          <a:xfrm>
            <a:off x="2973240" y="1600200"/>
            <a:ext cx="1831320" cy="364680"/>
            <a:chOff x="2973240" y="1600200"/>
            <a:chExt cx="1831320" cy="364680"/>
          </a:xfrm>
        </p:grpSpPr>
        <p:sp>
          <p:nvSpPr>
            <p:cNvPr id="182" name="CustomShape 17"/>
            <p:cNvSpPr/>
            <p:nvPr/>
          </p:nvSpPr>
          <p:spPr>
            <a:xfrm>
              <a:off x="2973240" y="160020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3" name="CustomShape 18"/>
            <p:cNvSpPr/>
            <p:nvPr/>
          </p:nvSpPr>
          <p:spPr>
            <a:xfrm>
              <a:off x="3735360" y="160020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4" name="CustomShape 19"/>
            <p:cNvSpPr/>
            <p:nvPr/>
          </p:nvSpPr>
          <p:spPr>
            <a:xfrm>
              <a:off x="4116240" y="160020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5" name="CustomShape 20"/>
            <p:cNvSpPr/>
            <p:nvPr/>
          </p:nvSpPr>
          <p:spPr>
            <a:xfrm>
              <a:off x="3354120" y="160020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6" name="CustomShape 21"/>
            <p:cNvSpPr/>
            <p:nvPr/>
          </p:nvSpPr>
          <p:spPr>
            <a:xfrm>
              <a:off x="4497120" y="160020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87" name="CustomShape 22"/>
          <p:cNvSpPr/>
          <p:nvPr/>
        </p:nvSpPr>
        <p:spPr>
          <a:xfrm>
            <a:off x="4878360" y="1600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23"/>
          <p:cNvSpPr/>
          <p:nvPr/>
        </p:nvSpPr>
        <p:spPr>
          <a:xfrm>
            <a:off x="5259240" y="1600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24"/>
          <p:cNvSpPr/>
          <p:nvPr/>
        </p:nvSpPr>
        <p:spPr>
          <a:xfrm>
            <a:off x="5716440" y="1600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25"/>
          <p:cNvSpPr/>
          <p:nvPr/>
        </p:nvSpPr>
        <p:spPr>
          <a:xfrm>
            <a:off x="6021360" y="1600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26"/>
          <p:cNvSpPr/>
          <p:nvPr/>
        </p:nvSpPr>
        <p:spPr>
          <a:xfrm>
            <a:off x="4559040" y="2322360"/>
            <a:ext cx="23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ine 27"/>
          <p:cNvSpPr/>
          <p:nvPr/>
        </p:nvSpPr>
        <p:spPr>
          <a:xfrm>
            <a:off x="5181480" y="220968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8"/>
          <p:cNvSpPr/>
          <p:nvPr/>
        </p:nvSpPr>
        <p:spPr>
          <a:xfrm flipH="1">
            <a:off x="4267080" y="2514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9"/>
          <p:cNvSpPr/>
          <p:nvPr/>
        </p:nvSpPr>
        <p:spPr>
          <a:xfrm>
            <a:off x="838080" y="3048120"/>
            <a:ext cx="3352320" cy="2558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  <a:effectLst>
            <a:outerShdw algn="ctr" blurRad="63500" dir="2700000" dist="107763" rotWithShape="0">
              <a:schemeClr val="bg2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IN" sz="1800" spc="-1" strike="noStrike">
                <a:solidFill>
                  <a:srgbClr val="9999ff"/>
                </a:solidFill>
                <a:latin typeface="Arial"/>
                <a:ea typeface="ＭＳ Ｐゴシック"/>
              </a:rPr>
              <a:t>Strategy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Start “empty handed”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Insert a card in the right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position of the already sorted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hand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Continue until all cards are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inserted/sorted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30"/>
          <p:cNvSpPr/>
          <p:nvPr/>
        </p:nvSpPr>
        <p:spPr>
          <a:xfrm>
            <a:off x="4419720" y="3048120"/>
            <a:ext cx="4343040" cy="3656520"/>
          </a:xfrm>
          <a:prstGeom prst="rect">
            <a:avLst/>
          </a:prstGeom>
          <a:solidFill>
            <a:schemeClr val="bg1"/>
          </a:solidFill>
          <a:ln w="12600">
            <a:solidFill>
              <a:srgbClr val="3333cc"/>
            </a:solidFill>
            <a:miter/>
          </a:ln>
          <a:effectLst>
            <a:outerShdw algn="ctr" blurRad="63500" dir="2700000" dist="107763" rotWithShape="0">
              <a:schemeClr val="bg2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INPUT: A[1..n] – an array of integers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OUTPUT: a permutation of A such that A[1]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£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A[2]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£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£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A[n]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do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key 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A[j]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Insert A[j] into the sorted sequence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      </a:t>
            </a:r>
            <a:r>
              <a:rPr b="0" lang="en-IN" sz="1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A[1..j-1]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j-1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while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i&gt;0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and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A[i]&gt;key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1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do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A[i+1]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i--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A[i+1]</a:t>
            </a:r>
            <a:r>
              <a:rPr b="0" lang="en-IN" sz="1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key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6" name="Ink 39" descr=""/>
          <p:cNvPicPr/>
          <p:nvPr/>
        </p:nvPicPr>
        <p:blipFill>
          <a:blip r:embed="rId1"/>
          <a:stretch/>
        </p:blipFill>
        <p:spPr>
          <a:xfrm>
            <a:off x="4491000" y="1333440"/>
            <a:ext cx="14040" cy="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of Insertion Sort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447920"/>
            <a:ext cx="441936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br/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IN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 </a:t>
            </a: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to </a:t>
            </a:r>
            <a:r>
              <a:rPr b="0" i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</a:t>
            </a: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do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key</a:t>
            </a:r>
            <a:r>
              <a:rPr b="0" lang="en-IN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A[j]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Insert A[j] into the sorted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 </a:t>
            </a:r>
            <a:r>
              <a:rPr b="0" lang="en-IN" sz="24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sequence A[1..j-1]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j-1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while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i&gt;0 </a:t>
            </a: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A[i]&gt;key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do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A[i+1]</a:t>
            </a:r>
            <a:r>
              <a:rPr b="0" lang="en-IN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¬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i--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A[i+1] </a:t>
            </a:r>
            <a:r>
              <a:rPr b="0" lang="en-IN" sz="2400" spc="-1" strike="noStrike">
                <a:solidFill>
                  <a:srgbClr val="000000"/>
                </a:solidFill>
                <a:latin typeface="cmsy10"/>
                <a:ea typeface="ＭＳ Ｐゴシック"/>
              </a:rPr>
              <a:t>Ã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key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876920" y="1295280"/>
            <a:ext cx="1447560" cy="41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cost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3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4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5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6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7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324480" y="1295280"/>
            <a:ext cx="14475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times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n-1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n-1</a:t>
            </a:r>
            <a:br/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n-1</a:t>
            </a:r>
            <a:br/>
            <a:br/>
            <a:br/>
            <a:br/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n-1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457200" y="5334120"/>
            <a:ext cx="822924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Total time = n(c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+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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j=2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(c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–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nk 21" descr=""/>
          <p:cNvPicPr/>
          <p:nvPr/>
        </p:nvPicPr>
        <p:blipFill>
          <a:blip r:embed="rId1"/>
          <a:stretch/>
        </p:blipFill>
        <p:spPr>
          <a:xfrm>
            <a:off x="7704000" y="554040"/>
            <a:ext cx="75960" cy="8996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6400800" y="3429000"/>
            <a:ext cx="762120" cy="4572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6400800" y="3809880"/>
            <a:ext cx="1206360" cy="4572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6400800" y="4191120"/>
            <a:ext cx="1206360" cy="4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Course Information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0" y="1676520"/>
            <a:ext cx="86864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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Fundamental topics which will be needed  in almost all subsequence CSE courses.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will need to write large programs in  JAVA programming language.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Textbook: Data-structures and Algorithms in JAVA by Goodrich &amp; Tamassia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not teach JAVA. Many excellent sources on the web. Also read the JAVA module on course web-page and do all exercises. TA will grade these exercises.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 will have lab sessions where TA will explain/help with JAVA.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Best/Worst/Average Case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80880" y="2590920"/>
            <a:ext cx="8229240" cy="373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 case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elements already sorted;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=1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 time = f(n),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i.e.,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linear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time.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 case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elements are sorted in inverse order;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=j, running time = f(n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i.e.,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quadratic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Average case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=j/2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 time = f(n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i.e.,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quadratic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04920" y="1371600"/>
            <a:ext cx="82292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Total time = n(c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+ </a:t>
            </a:r>
            <a:r>
              <a:rPr b="0" lang="en-IN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</a:t>
            </a:r>
            <a:r>
              <a:rPr b="0" lang="en-IN" sz="28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j=2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t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(c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4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 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       –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+c</a:t>
            </a:r>
            <a:r>
              <a:rPr b="0" lang="en-IN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9" name="Ink 7" descr=""/>
          <p:cNvPicPr/>
          <p:nvPr/>
        </p:nvPicPr>
        <p:blipFill>
          <a:blip r:embed="rId1"/>
          <a:stretch/>
        </p:blipFill>
        <p:spPr>
          <a:xfrm>
            <a:off x="5796000" y="4748040"/>
            <a:ext cx="2504880" cy="369360"/>
          </a:xfrm>
          <a:prstGeom prst="rect">
            <a:avLst/>
          </a:prstGeom>
          <a:ln>
            <a:noFill/>
          </a:ln>
        </p:spPr>
      </p:pic>
      <p:pic>
        <p:nvPicPr>
          <p:cNvPr id="210" name="Ink 10" descr=""/>
          <p:cNvPicPr/>
          <p:nvPr/>
        </p:nvPicPr>
        <p:blipFill>
          <a:blip r:embed="rId2"/>
          <a:stretch/>
        </p:blipFill>
        <p:spPr>
          <a:xfrm>
            <a:off x="7780320" y="3435480"/>
            <a:ext cx="6120" cy="4320"/>
          </a:xfrm>
          <a:prstGeom prst="rect">
            <a:avLst/>
          </a:prstGeom>
          <a:ln>
            <a:noFill/>
          </a:ln>
        </p:spPr>
      </p:pic>
      <p:pic>
        <p:nvPicPr>
          <p:cNvPr id="211" name="Ink 13" descr=""/>
          <p:cNvPicPr/>
          <p:nvPr/>
        </p:nvPicPr>
        <p:blipFill>
          <a:blip r:embed=""/>
          <a:stretch/>
        </p:blipFill>
        <p:spPr>
          <a:xfrm>
            <a:off x="0" y="0"/>
            <a:ext cx="36000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Best/Worst/Average Case (2)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1447920"/>
            <a:ext cx="8229240" cy="99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a specific size of input n, investigate running times for different input instances: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206360" y="2489040"/>
            <a:ext cx="6273720" cy="40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Best/Worst/Average Case (3)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1295280"/>
            <a:ext cx="8229240" cy="99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inputs of all sizes: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658160" y="527832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1657440" y="4844880"/>
            <a:ext cx="387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1658160" y="441180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3n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658160" y="397980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658160" y="354636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1658160" y="311472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3" name="Line 9"/>
          <p:cNvSpPr/>
          <p:nvPr/>
        </p:nvSpPr>
        <p:spPr>
          <a:xfrm>
            <a:off x="2060280" y="2601720"/>
            <a:ext cx="360" cy="3205080"/>
          </a:xfrm>
          <a:prstGeom prst="line">
            <a:avLst/>
          </a:prstGeom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0"/>
          <p:cNvSpPr/>
          <p:nvPr/>
        </p:nvSpPr>
        <p:spPr>
          <a:xfrm>
            <a:off x="2060280" y="5814720"/>
            <a:ext cx="4722840" cy="360"/>
          </a:xfrm>
          <a:prstGeom prst="line">
            <a:avLst/>
          </a:prstGeom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>
            <a:off x="3423960" y="6134040"/>
            <a:ext cx="188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instance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 rot="16200000">
            <a:off x="744480" y="3964320"/>
            <a:ext cx="143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Running time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2120760" y="5803920"/>
            <a:ext cx="4474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    2    3    4    5     6    7    8     9   10   11   12  …..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2058840" y="3970440"/>
            <a:ext cx="4909680" cy="1560240"/>
          </a:xfrm>
          <a:custGeom>
            <a:avLst/>
            <a:gdLst/>
            <a:ahLst/>
            <a:rect l="l" t="t" r="r" b="b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2050920" y="2722680"/>
            <a:ext cx="4784400" cy="2363400"/>
          </a:xfrm>
          <a:custGeom>
            <a:avLst/>
            <a:gdLst/>
            <a:ahLst/>
            <a:rect l="l" t="t" r="r" b="b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6"/>
          <p:cNvSpPr/>
          <p:nvPr/>
        </p:nvSpPr>
        <p:spPr>
          <a:xfrm>
            <a:off x="2050920" y="3147840"/>
            <a:ext cx="4846320" cy="1999800"/>
          </a:xfrm>
          <a:custGeom>
            <a:avLst/>
            <a:gdLst/>
            <a:ahLst/>
            <a:rect l="l" t="t" r="r" b="b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8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7"/>
          <p:cNvSpPr/>
          <p:nvPr/>
        </p:nvSpPr>
        <p:spPr>
          <a:xfrm>
            <a:off x="7145640" y="3790800"/>
            <a:ext cx="102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best-case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7164360" y="2997360"/>
            <a:ext cx="136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average-case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7156080" y="2521080"/>
            <a:ext cx="115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worst-case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Best/Worst/Average Case (4)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00064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 case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usually used: It is an upper-bound and in certain application domains (e.g., air traffic control, surgery) knowing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worst-case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 complexity is of crucial importance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some algorithms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 case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occurs fairly often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Average case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often as bad as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 case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Finding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average case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can be very difficult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Analysis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Goal: to simplify analysis of running time by getting rid of ”details”, which may be affected by specific implementation and hardware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like “rounding”:  1,000,001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»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1,000,000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»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Capturing the essence: how the running time of an algorithm increases with the size of the input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 the limit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Asymptotically more efficient algorithms are best for all but small inputs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73040" y="1336680"/>
            <a:ext cx="493668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“big-Oh”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-Notation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asymptotic upper bound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is O(g(n)), if there exists constants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and 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s.t.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£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c g(n)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for 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³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and g(n) are functions over non-negative integers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Used for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worst-case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analysis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334120" y="3124080"/>
            <a:ext cx="3190680" cy="3050640"/>
          </a:xfrm>
          <a:prstGeom prst="rect">
            <a:avLst/>
          </a:prstGeom>
          <a:solidFill>
            <a:srgbClr val="f7fcff"/>
          </a:solidFill>
          <a:ln w="9360">
            <a:solidFill>
              <a:schemeClr val="tx1"/>
            </a:solidFill>
            <a:miter/>
          </a:ln>
          <a:effectLst>
            <a:outerShdw algn="ctr" blurRad="63500" dir="2700000" dist="107763" rotWithShape="0">
              <a:schemeClr val="bg2">
                <a:alpha val="74998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1" name="Line 4"/>
          <p:cNvSpPr/>
          <p:nvPr/>
        </p:nvSpPr>
        <p:spPr>
          <a:xfrm>
            <a:off x="6211800" y="3238200"/>
            <a:ext cx="360" cy="199404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5"/>
          <p:cNvSpPr/>
          <p:nvPr/>
        </p:nvSpPr>
        <p:spPr>
          <a:xfrm>
            <a:off x="6211800" y="5232240"/>
            <a:ext cx="17636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6211800" y="3625920"/>
            <a:ext cx="1536480" cy="1606320"/>
          </a:xfrm>
          <a:custGeom>
            <a:avLst/>
            <a:gdLst/>
            <a:ahLst/>
            <a:rect l="l" t="t" r="r" b="b"/>
            <a:pathLst>
              <a:path w="1632" h="1392">
                <a:moveTo>
                  <a:pt x="0" y="1392"/>
                </a:moveTo>
                <a:cubicBezTo>
                  <a:pt x="52" y="1360"/>
                  <a:pt x="104" y="1328"/>
                  <a:pt x="144" y="1296"/>
                </a:cubicBezTo>
                <a:cubicBezTo>
                  <a:pt x="184" y="1264"/>
                  <a:pt x="216" y="1240"/>
                  <a:pt x="240" y="1200"/>
                </a:cubicBezTo>
                <a:cubicBezTo>
                  <a:pt x="264" y="1160"/>
                  <a:pt x="272" y="1088"/>
                  <a:pt x="288" y="1056"/>
                </a:cubicBezTo>
                <a:cubicBezTo>
                  <a:pt x="304" y="1024"/>
                  <a:pt x="312" y="1032"/>
                  <a:pt x="336" y="1008"/>
                </a:cubicBezTo>
                <a:cubicBezTo>
                  <a:pt x="360" y="984"/>
                  <a:pt x="376" y="944"/>
                  <a:pt x="432" y="912"/>
                </a:cubicBezTo>
                <a:cubicBezTo>
                  <a:pt x="488" y="880"/>
                  <a:pt x="608" y="856"/>
                  <a:pt x="672" y="816"/>
                </a:cubicBezTo>
                <a:cubicBezTo>
                  <a:pt x="736" y="776"/>
                  <a:pt x="768" y="728"/>
                  <a:pt x="816" y="672"/>
                </a:cubicBezTo>
                <a:cubicBezTo>
                  <a:pt x="864" y="616"/>
                  <a:pt x="912" y="520"/>
                  <a:pt x="960" y="480"/>
                </a:cubicBezTo>
                <a:cubicBezTo>
                  <a:pt x="1008" y="440"/>
                  <a:pt x="1048" y="496"/>
                  <a:pt x="1104" y="432"/>
                </a:cubicBezTo>
                <a:cubicBezTo>
                  <a:pt x="1160" y="368"/>
                  <a:pt x="1208" y="168"/>
                  <a:pt x="1296" y="96"/>
                </a:cubicBezTo>
                <a:cubicBezTo>
                  <a:pt x="1384" y="24"/>
                  <a:pt x="1508" y="12"/>
                  <a:pt x="1632" y="0"/>
                </a:cubicBezTo>
              </a:path>
            </a:pathLst>
          </a:custGeom>
          <a:noFill/>
          <a:ln w="9360">
            <a:solidFill>
              <a:srgbClr val="00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6211800" y="3848040"/>
            <a:ext cx="1672920" cy="1263240"/>
          </a:xfrm>
          <a:custGeom>
            <a:avLst/>
            <a:gdLst/>
            <a:ahLst/>
            <a:rect l="l" t="t" r="r" b="b"/>
            <a:pathLst>
              <a:path w="1776" h="1096">
                <a:moveTo>
                  <a:pt x="0" y="864"/>
                </a:moveTo>
                <a:cubicBezTo>
                  <a:pt x="104" y="852"/>
                  <a:pt x="208" y="840"/>
                  <a:pt x="288" y="864"/>
                </a:cubicBezTo>
                <a:cubicBezTo>
                  <a:pt x="368" y="888"/>
                  <a:pt x="424" y="976"/>
                  <a:pt x="480" y="1008"/>
                </a:cubicBezTo>
                <a:cubicBezTo>
                  <a:pt x="536" y="1040"/>
                  <a:pt x="576" y="1096"/>
                  <a:pt x="624" y="1056"/>
                </a:cubicBezTo>
                <a:cubicBezTo>
                  <a:pt x="672" y="1016"/>
                  <a:pt x="704" y="856"/>
                  <a:pt x="768" y="768"/>
                </a:cubicBezTo>
                <a:cubicBezTo>
                  <a:pt x="832" y="680"/>
                  <a:pt x="944" y="576"/>
                  <a:pt x="1008" y="528"/>
                </a:cubicBezTo>
                <a:cubicBezTo>
                  <a:pt x="1072" y="480"/>
                  <a:pt x="1096" y="528"/>
                  <a:pt x="1152" y="480"/>
                </a:cubicBezTo>
                <a:cubicBezTo>
                  <a:pt x="1208" y="432"/>
                  <a:pt x="1296" y="304"/>
                  <a:pt x="1344" y="240"/>
                </a:cubicBezTo>
                <a:cubicBezTo>
                  <a:pt x="1392" y="176"/>
                  <a:pt x="1376" y="128"/>
                  <a:pt x="1440" y="96"/>
                </a:cubicBezTo>
                <a:cubicBezTo>
                  <a:pt x="1504" y="64"/>
                  <a:pt x="1680" y="64"/>
                  <a:pt x="1728" y="48"/>
                </a:cubicBezTo>
                <a:cubicBezTo>
                  <a:pt x="1776" y="32"/>
                  <a:pt x="1720" y="8"/>
                  <a:pt x="1728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8"/>
          <p:cNvSpPr/>
          <p:nvPr/>
        </p:nvSpPr>
        <p:spPr>
          <a:xfrm>
            <a:off x="6464160" y="4862160"/>
            <a:ext cx="360" cy="4446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6894360" y="5356080"/>
            <a:ext cx="142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Size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 rot="16200000">
            <a:off x="5247720" y="4099680"/>
            <a:ext cx="142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Running Time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7873920" y="3733920"/>
            <a:ext cx="419040" cy="2919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7810560" y="3454560"/>
            <a:ext cx="596880" cy="30492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6362640" y="5321160"/>
            <a:ext cx="190440" cy="26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95360"/>
            <a:ext cx="7772040" cy="45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667480" y="2708280"/>
            <a:ext cx="183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Picture 4" descr=""/>
          <p:cNvPicPr/>
          <p:nvPr/>
        </p:nvPicPr>
        <p:blipFill>
          <a:blip r:embed="rId1"/>
          <a:stretch/>
        </p:blipFill>
        <p:spPr>
          <a:xfrm>
            <a:off x="3886200" y="1828800"/>
            <a:ext cx="3784320" cy="4647960"/>
          </a:xfrm>
          <a:prstGeom prst="rect">
            <a:avLst/>
          </a:prstGeom>
          <a:ln>
            <a:noFill/>
          </a:ln>
        </p:spPr>
      </p:pic>
      <p:pic>
        <p:nvPicPr>
          <p:cNvPr id="254" name="Picture 5" descr=""/>
          <p:cNvPicPr/>
          <p:nvPr/>
        </p:nvPicPr>
        <p:blipFill>
          <a:blip r:embed="rId2"/>
          <a:stretch/>
        </p:blipFill>
        <p:spPr>
          <a:xfrm>
            <a:off x="4302000" y="2951280"/>
            <a:ext cx="29880" cy="3400200"/>
          </a:xfrm>
          <a:prstGeom prst="rect">
            <a:avLst/>
          </a:prstGeom>
          <a:ln>
            <a:noFill/>
          </a:ln>
        </p:spPr>
      </p:pic>
      <p:sp>
        <p:nvSpPr>
          <p:cNvPr id="255" name="Line 3"/>
          <p:cNvSpPr/>
          <p:nvPr/>
        </p:nvSpPr>
        <p:spPr>
          <a:xfrm flipV="1">
            <a:off x="4302000" y="3201840"/>
            <a:ext cx="3031920" cy="3181320"/>
          </a:xfrm>
          <a:prstGeom prst="line">
            <a:avLst/>
          </a:prstGeom>
          <a:ln w="28440">
            <a:solidFill>
              <a:srgbClr val="ff141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4"/>
          <p:cNvSpPr/>
          <p:nvPr/>
        </p:nvSpPr>
        <p:spPr>
          <a:xfrm flipV="1">
            <a:off x="4302000" y="2827080"/>
            <a:ext cx="2556000" cy="268308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5"/>
          <p:cNvSpPr/>
          <p:nvPr/>
        </p:nvSpPr>
        <p:spPr>
          <a:xfrm flipV="1">
            <a:off x="4302000" y="2827080"/>
            <a:ext cx="2913120" cy="3057480"/>
          </a:xfrm>
          <a:prstGeom prst="line">
            <a:avLst/>
          </a:prstGeom>
          <a:ln w="9360">
            <a:solidFill>
              <a:srgbClr val="3028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9" descr=""/>
          <p:cNvPicPr/>
          <p:nvPr/>
        </p:nvPicPr>
        <p:blipFill>
          <a:blip r:embed="rId3"/>
          <a:stretch/>
        </p:blipFill>
        <p:spPr>
          <a:xfrm>
            <a:off x="4243320" y="2639880"/>
            <a:ext cx="3169800" cy="2506320"/>
          </a:xfrm>
          <a:prstGeom prst="rect">
            <a:avLst/>
          </a:prstGeom>
          <a:ln>
            <a:noFill/>
          </a:ln>
        </p:spPr>
      </p:pic>
      <p:pic>
        <p:nvPicPr>
          <p:cNvPr id="259" name="Picture 10" descr=""/>
          <p:cNvPicPr/>
          <p:nvPr/>
        </p:nvPicPr>
        <p:blipFill>
          <a:blip r:embed="rId4"/>
          <a:stretch/>
        </p:blipFill>
        <p:spPr>
          <a:xfrm>
            <a:off x="6442200" y="2514600"/>
            <a:ext cx="1218960" cy="259920"/>
          </a:xfrm>
          <a:prstGeom prst="rect">
            <a:avLst/>
          </a:prstGeom>
          <a:ln>
            <a:noFill/>
          </a:ln>
        </p:spPr>
      </p:pic>
      <p:sp>
        <p:nvSpPr>
          <p:cNvPr id="260" name="CustomShape 6"/>
          <p:cNvSpPr/>
          <p:nvPr/>
        </p:nvSpPr>
        <p:spPr>
          <a:xfrm>
            <a:off x="533520" y="1219320"/>
            <a:ext cx="7772040" cy="28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 functions f(n)</a:t>
            </a:r>
            <a:r>
              <a:rPr b="1" i="1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and</a:t>
            </a:r>
            <a:r>
              <a:rPr b="1" i="1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g(n) there are positive constants 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c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and 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0" lang="en-IN" sz="2800" spc="-1" strike="noStrike" baseline="-25000">
                <a:solidFill>
                  <a:srgbClr val="3333cc"/>
                </a:solidFill>
                <a:latin typeface="Times New Roman"/>
                <a:ea typeface="ＭＳ Ｐゴシック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such that: 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f(n) ≤ c g(n)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for n ≥ n</a:t>
            </a:r>
            <a:r>
              <a:rPr b="0" lang="en-IN" sz="2800" spc="-1" strike="noStrike" baseline="-25000">
                <a:solidFill>
                  <a:srgbClr val="3333cc"/>
                </a:solidFill>
                <a:latin typeface="Times New Roman"/>
                <a:ea typeface="ＭＳ Ｐゴシック"/>
              </a:rPr>
              <a:t>0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 u="sng">
                <a:solidFill>
                  <a:srgbClr val="3333cc"/>
                </a:solidFill>
                <a:uFillTx/>
                <a:latin typeface="Times New Roman"/>
                <a:ea typeface="ＭＳ Ｐゴシック"/>
              </a:rPr>
              <a:t>conclusion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: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     </a:t>
            </a:r>
            <a:r>
              <a:rPr b="0" lang="en-IN" sz="28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2n+6 is O(n).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80880" y="380880"/>
            <a:ext cx="76957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Another Example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4840200" y="2209680"/>
            <a:ext cx="3423960" cy="40762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533520" y="2209680"/>
            <a:ext cx="403812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On the other hand…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1" i="1" lang="en-IN" sz="2400" spc="-1" strike="noStrike" baseline="30000">
                <a:solidFill>
                  <a:srgbClr val="3333cc"/>
                </a:solidFill>
                <a:latin typeface="Times New Roman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is not O(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) because there is no 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and 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1" i="1" lang="en-IN" sz="2400" spc="-1" strike="noStrike" baseline="-25000">
                <a:solidFill>
                  <a:srgbClr val="3333cc"/>
                </a:solidFill>
                <a:latin typeface="Times New Roman"/>
                <a:ea typeface="ＭＳ Ｐゴシック"/>
              </a:rPr>
              <a:t>0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such that: 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1" i="1" lang="en-IN" sz="2400" spc="-1" strike="noStrike" baseline="30000">
                <a:solidFill>
                  <a:srgbClr val="3333cc"/>
                </a:solidFill>
                <a:latin typeface="Times New Roman"/>
                <a:ea typeface="ＭＳ Ｐゴシック"/>
              </a:rPr>
              <a:t>2</a:t>
            </a:r>
            <a:r>
              <a:rPr b="0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 ≤ 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cn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for </a:t>
            </a:r>
            <a:r>
              <a:rPr b="0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 ≥ n</a:t>
            </a:r>
            <a:r>
              <a:rPr b="0" i="1" lang="en-IN" sz="2400" spc="-1" strike="noStrike" baseline="-25000">
                <a:solidFill>
                  <a:srgbClr val="3333cc"/>
                </a:solidFill>
                <a:latin typeface="Times New Roman"/>
                <a:ea typeface="ＭＳ Ｐゴシック"/>
              </a:rPr>
              <a:t>0</a:t>
            </a:r>
            <a:r>
              <a:rPr b="0" lang="en-IN" sz="2400" spc="-1" strike="noStrike" baseline="-25000">
                <a:solidFill>
                  <a:srgbClr val="54cc49"/>
                </a:solidFill>
                <a:latin typeface="Times New Roman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graph to the right illustrates that no matter how large a </a:t>
            </a:r>
            <a:r>
              <a:rPr b="0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is chosen there is an </a:t>
            </a:r>
            <a:r>
              <a:rPr b="0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big enough that 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</a:t>
            </a:r>
            <a:r>
              <a:rPr b="1" i="1" lang="en-IN" sz="2400" spc="-1" strike="noStrike" baseline="30000">
                <a:solidFill>
                  <a:srgbClr val="3333cc"/>
                </a:solidFill>
                <a:latin typeface="Times New Roman"/>
                <a:ea typeface="ＭＳ Ｐゴシック"/>
              </a:rPr>
              <a:t>2 </a:t>
            </a:r>
            <a:r>
              <a:rPr b="0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&gt; </a:t>
            </a: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cn</a:t>
            </a:r>
            <a:r>
              <a:rPr b="1" i="1" lang="en-IN" sz="2400" spc="-1" strike="noStrike">
                <a:solidFill>
                  <a:srgbClr val="54cc49"/>
                </a:solidFill>
                <a:latin typeface="Times New Roman"/>
                <a:ea typeface="ＭＳ Ｐゴシック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) </a:t>
            </a:r>
            <a:r>
              <a:rPr b="0" lang="en-IN" sz="2400" spc="-1" strike="noStrike" baseline="-25000">
                <a:solidFill>
                  <a:srgbClr val="54cc49"/>
                </a:solidFill>
                <a:latin typeface="Times New Roman"/>
                <a:ea typeface="ＭＳ Ｐゴシック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Simple Rule: Drop lower order terms and constant factors.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50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is O(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- 3 is O(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log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+ 5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+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is O(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log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Note: Even though (50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O(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), it is expected that such an approximation be of as small an order as possible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0880" y="380880"/>
            <a:ext cx="876276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Analysis of Running Time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447920"/>
            <a:ext cx="83055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-notation to express number of primitive operations executed as function of  input size.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Comparing asymptotic running times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 algorithm that runs in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(n) time is better than one that runs in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similarly,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(log n) is better than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hierarchy of functions:  log n &lt; n &lt; 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&lt; 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&lt;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ff1414"/>
                </a:solidFill>
                <a:latin typeface="Arial"/>
                <a:ea typeface="ＭＳ Ｐゴシック"/>
              </a:rPr>
              <a:t>Caution!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Beware of very large constant factors. An algorithm running in time 1,000,000 n is still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(n) but might be less efficient than one running in time 2n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which is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Evaluations components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04920" y="1447920"/>
            <a:ext cx="86864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Quiz : 5% (unannounced)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Minor Exams : 20% each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Assignments : 20% (5-6 assignments)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Major exam : 35%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80880" y="380880"/>
            <a:ext cx="7772040" cy="698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Example of Asymptotic Analysis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380880" y="1219320"/>
            <a:ext cx="83055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Algorithm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prefixAverages1(X):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An n-element array X of numbers.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Output: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 n-element array A of numbers such that A[i] is the average of elements X[0], ... , X[i].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for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i </a:t>
            </a:r>
            <a:r>
              <a:rPr b="0" lang="en-US" sz="3200" spc="-1" strike="noStrike">
                <a:solidFill>
                  <a:srgbClr val="3333cc"/>
                </a:solidFill>
                <a:latin typeface="Symbol"/>
                <a:ea typeface="ＭＳ Ｐゴシック"/>
              </a:rPr>
              <a:t>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0 </a:t>
            </a: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to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n-1 </a:t>
            </a: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do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a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for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j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0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to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i </a:t>
            </a: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do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a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a + X[j]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A[i]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a/(i+1)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return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array 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Analysis: running time is O(n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Line 3"/>
          <p:cNvSpPr/>
          <p:nvPr/>
        </p:nvSpPr>
        <p:spPr>
          <a:xfrm flipH="1">
            <a:off x="3124080" y="4800600"/>
            <a:ext cx="6094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809880" y="4572000"/>
            <a:ext cx="91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 step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4724280" y="4343400"/>
            <a:ext cx="228240" cy="685440"/>
          </a:xfrm>
          <a:prstGeom prst="rightBrace">
            <a:avLst>
              <a:gd name="adj1" fmla="val 25000"/>
              <a:gd name="adj2" fmla="val 50000"/>
            </a:avLst>
          </a:prstGeom>
          <a:noFill/>
          <a:ln w="9360">
            <a:solidFill>
              <a:srgbClr val="ff141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4876920" y="4191120"/>
            <a:ext cx="1752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ff1414"/>
                </a:solidFill>
                <a:latin typeface="Times New Roman"/>
                <a:ea typeface="ＭＳ Ｐゴシック"/>
              </a:rPr>
              <a:t>i iterations with i=0,1,2...n-1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6400800" y="3429000"/>
            <a:ext cx="533160" cy="1828440"/>
          </a:xfrm>
          <a:prstGeom prst="rightBrace">
            <a:avLst>
              <a:gd name="adj1" fmla="val 28571"/>
              <a:gd name="adj2" fmla="val 50000"/>
            </a:avLst>
          </a:prstGeom>
          <a:noFill/>
          <a:ln w="9360">
            <a:solidFill>
              <a:srgbClr val="3028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6705720" y="3886200"/>
            <a:ext cx="1752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IN" sz="2400" spc="-1" strike="noStrike">
                <a:solidFill>
                  <a:srgbClr val="3333cc"/>
                </a:solidFill>
                <a:latin typeface="Times New Roman"/>
                <a:ea typeface="ＭＳ Ｐゴシック"/>
              </a:rPr>
              <a:t>n iterations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457200"/>
            <a:ext cx="777204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Better Algorithm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57200" y="1219320"/>
            <a:ext cx="792432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Algorithm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prefixAverages2(X):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An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-element array X of numbers.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Output: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-element array A of numbers such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that A[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] is the average of elements X[0], ... , X[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].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s </a:t>
            </a:r>
            <a:r>
              <a:rPr b="0" lang="en-US" sz="3200" spc="-1" strike="noStrike">
                <a:solidFill>
                  <a:srgbClr val="3333cc"/>
                </a:solidFill>
                <a:latin typeface="Symbol"/>
                <a:ea typeface="ＭＳ Ｐゴシック"/>
              </a:rPr>
              <a:t>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for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i </a:t>
            </a:r>
            <a:r>
              <a:rPr b="0" lang="en-US" sz="3200" spc="-1" strike="noStrike">
                <a:solidFill>
                  <a:srgbClr val="3333cc"/>
                </a:solidFill>
                <a:latin typeface="Symbol"/>
                <a:ea typeface="ＭＳ Ｐゴシック"/>
              </a:rPr>
              <a:t>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0 </a:t>
            </a: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to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n </a:t>
            </a: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do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s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s + X[i]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A[i] </a:t>
            </a:r>
            <a:r>
              <a:rPr b="0" lang="en-US" sz="2800" spc="-1" strike="noStrike">
                <a:solidFill>
                  <a:srgbClr val="3333cc"/>
                </a:solidFill>
                <a:latin typeface="Symbol"/>
                <a:ea typeface="Arial"/>
              </a:rPr>
              <a:t></a:t>
            </a:r>
            <a:r>
              <a:rPr b="0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 s/(i+1)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return</a:t>
            </a:r>
            <a:r>
              <a:rPr b="0" lang="en-US" sz="3200" spc="-1" strike="noStrike">
                <a:solidFill>
                  <a:srgbClr val="3333cc"/>
                </a:solidFill>
                <a:latin typeface="Arial"/>
                <a:ea typeface="ＭＳ Ｐゴシック"/>
              </a:rPr>
              <a:t> array 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Analysis: Running time is O(n)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80880" y="38088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 </a:t>
            </a:r>
            <a:r>
              <a:rPr b="0" i="1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(terminology)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380880" y="1523880"/>
            <a:ext cx="8305560" cy="449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Special classes of algorithms: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300" spc="-1" strike="noStrike">
                <a:solidFill>
                  <a:srgbClr val="3333cc"/>
                </a:solidFill>
                <a:latin typeface="Arial"/>
                <a:ea typeface="Arial"/>
              </a:rPr>
              <a:t>Logarithmic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: O(log n)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300" spc="-1" strike="noStrike">
                <a:solidFill>
                  <a:srgbClr val="3333cc"/>
                </a:solidFill>
                <a:latin typeface="Arial"/>
                <a:ea typeface="Arial"/>
              </a:rPr>
              <a:t>Linear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: O(n)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300" spc="-1" strike="noStrike">
                <a:solidFill>
                  <a:srgbClr val="3333cc"/>
                </a:solidFill>
                <a:latin typeface="Arial"/>
                <a:ea typeface="Arial"/>
              </a:rPr>
              <a:t>Quadratic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: O(n</a:t>
            </a:r>
            <a:r>
              <a:rPr b="0" lang="en-US" sz="23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300" spc="-1" strike="noStrike">
                <a:solidFill>
                  <a:srgbClr val="3333cc"/>
                </a:solidFill>
                <a:latin typeface="Arial"/>
                <a:ea typeface="Arial"/>
              </a:rPr>
              <a:t>Polynomial</a:t>
            </a:r>
            <a:r>
              <a:rPr b="0" lang="en-US" sz="2300" spc="-1" strike="noStrike">
                <a:solidFill>
                  <a:srgbClr val="9999ff"/>
                </a:solidFill>
                <a:latin typeface="Arial"/>
                <a:ea typeface="Arial"/>
              </a:rPr>
              <a:t>: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 O(n</a:t>
            </a:r>
            <a:r>
              <a:rPr b="0" lang="en-US" sz="23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), k ≥ 1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300" spc="-1" strike="noStrike">
                <a:solidFill>
                  <a:srgbClr val="3333cc"/>
                </a:solidFill>
                <a:latin typeface="Arial"/>
                <a:ea typeface="Arial"/>
              </a:rPr>
              <a:t>Exponential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: O(a</a:t>
            </a:r>
            <a:r>
              <a:rPr b="0" lang="en-US" sz="23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Arial"/>
              </a:rPr>
              <a:t>), a &gt; 1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Relatives” of the Big-Oh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Symbol"/>
                <a:ea typeface="Arial"/>
              </a:rPr>
              <a:t>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(f(n)): </a:t>
            </a:r>
            <a:r>
              <a:rPr b="0" lang="en-US" sz="2500" spc="-1" strike="noStrike">
                <a:solidFill>
                  <a:srgbClr val="3333cc"/>
                </a:solidFill>
                <a:latin typeface="Arial"/>
                <a:ea typeface="Arial"/>
              </a:rPr>
              <a:t>Big Omega</a:t>
            </a:r>
            <a:r>
              <a:rPr b="0" lang="en-US" sz="2500" spc="-1" strike="noStrike">
                <a:solidFill>
                  <a:srgbClr val="9999ff"/>
                </a:solidFill>
                <a:latin typeface="Arial"/>
                <a:ea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-asymptotic </a:t>
            </a:r>
            <a:r>
              <a:rPr b="0" i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lower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bound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Symbol"/>
                <a:ea typeface="Arial"/>
              </a:rPr>
              <a:t>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(f(n)): </a:t>
            </a:r>
            <a:r>
              <a:rPr b="0" lang="en-US" sz="2500" spc="-1" strike="noStrike">
                <a:solidFill>
                  <a:srgbClr val="3333cc"/>
                </a:solidFill>
                <a:latin typeface="Arial"/>
                <a:ea typeface="Arial"/>
              </a:rPr>
              <a:t>Big Theta</a:t>
            </a:r>
            <a:r>
              <a:rPr b="0" lang="en-US" sz="2500" spc="-1" strike="noStrike">
                <a:solidFill>
                  <a:srgbClr val="9999ff"/>
                </a:solidFill>
                <a:latin typeface="Arial"/>
                <a:ea typeface="Arial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-asymptotic </a:t>
            </a:r>
            <a:r>
              <a:rPr b="0" i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tight</a:t>
            </a: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 bound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1447920"/>
            <a:ext cx="4781160" cy="4646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“big-Omega”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W-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asymptotic lower bound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f(n)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W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(g(n))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if there exists constants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s.t.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 g(n) </a:t>
            </a:r>
            <a:r>
              <a:rPr b="1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£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f(n)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³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Used to describe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best-case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 times or lower bounds for algorithmic problems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E.g., lower-bound for searching in an unsorted array is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W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(n).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1" name="Group 2"/>
          <p:cNvGrpSpPr/>
          <p:nvPr/>
        </p:nvGrpSpPr>
        <p:grpSpPr>
          <a:xfrm>
            <a:off x="5181480" y="1523880"/>
            <a:ext cx="3241440" cy="2989080"/>
            <a:chOff x="5181480" y="1523880"/>
            <a:chExt cx="3241440" cy="2989080"/>
          </a:xfrm>
        </p:grpSpPr>
        <p:sp>
          <p:nvSpPr>
            <p:cNvPr id="282" name="CustomShape 3"/>
            <p:cNvSpPr/>
            <p:nvPr/>
          </p:nvSpPr>
          <p:spPr>
            <a:xfrm>
              <a:off x="5181480" y="1523880"/>
              <a:ext cx="3241440" cy="2989080"/>
            </a:xfrm>
            <a:prstGeom prst="rect">
              <a:avLst/>
            </a:prstGeom>
            <a:solidFill>
              <a:srgbClr val="f7fcff"/>
            </a:solidFill>
            <a:ln w="9360">
              <a:solidFill>
                <a:schemeClr val="tx1"/>
              </a:solidFill>
              <a:miter/>
            </a:ln>
            <a:effectLst>
              <a:outerShdw algn="ctr" blurRad="63500" dir="2700000" dist="107763" rotWithShape="0">
                <a:schemeClr val="bg2">
                  <a:alpha val="74998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4"/>
            <p:cNvSpPr/>
            <p:nvPr/>
          </p:nvSpPr>
          <p:spPr>
            <a:xfrm>
              <a:off x="6694560" y="3994200"/>
              <a:ext cx="1422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0" lang="en-IN" sz="1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Input Size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84" name="CustomShape 5"/>
            <p:cNvSpPr/>
            <p:nvPr/>
          </p:nvSpPr>
          <p:spPr>
            <a:xfrm rot="16200000">
              <a:off x="4733280" y="2732760"/>
              <a:ext cx="1422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0" lang="en-IN" sz="1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Running Time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85" name="Line 6"/>
            <p:cNvSpPr/>
            <p:nvPr/>
          </p:nvSpPr>
          <p:spPr>
            <a:xfrm>
              <a:off x="5607000" y="1996920"/>
              <a:ext cx="1440" cy="1905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7"/>
            <p:cNvSpPr/>
            <p:nvPr/>
          </p:nvSpPr>
          <p:spPr>
            <a:xfrm>
              <a:off x="5607000" y="3902040"/>
              <a:ext cx="2081160" cy="1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8"/>
            <p:cNvSpPr/>
            <p:nvPr/>
          </p:nvSpPr>
          <p:spPr>
            <a:xfrm>
              <a:off x="5607000" y="3002040"/>
              <a:ext cx="1974600" cy="899640"/>
            </a:xfrm>
            <a:custGeom>
              <a:avLst/>
              <a:gdLst/>
              <a:ahLst/>
              <a:rect l="l" t="t" r="r" b="b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360">
              <a:solidFill>
                <a:srgbClr val="00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9"/>
            <p:cNvSpPr/>
            <p:nvPr/>
          </p:nvSpPr>
          <p:spPr>
            <a:xfrm>
              <a:off x="5607000" y="2577960"/>
              <a:ext cx="1974600" cy="1209240"/>
            </a:xfrm>
            <a:custGeom>
              <a:avLst/>
              <a:gdLst/>
              <a:ahLst/>
              <a:rect l="l" t="t" r="r" b="b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10"/>
            <p:cNvSpPr/>
            <p:nvPr/>
          </p:nvSpPr>
          <p:spPr>
            <a:xfrm>
              <a:off x="6408720" y="3531960"/>
              <a:ext cx="1440" cy="424080"/>
            </a:xfrm>
            <a:prstGeom prst="line">
              <a:avLst/>
            </a:prstGeom>
            <a:ln cap="rnd" w="9360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TextShape 1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7581960" y="2463840"/>
            <a:ext cx="495360" cy="27936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7594560" y="2806560"/>
            <a:ext cx="749160" cy="33012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6299280" y="3949560"/>
            <a:ext cx="228600" cy="2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0880" y="1371600"/>
            <a:ext cx="495252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“big-Theta”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Q-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asymptotically tight bound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f(n) =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Q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(g(n))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if there exists constants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s.t.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g(n) </a:t>
            </a:r>
            <a:r>
              <a:rPr b="1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£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f(n) </a:t>
            </a:r>
            <a:r>
              <a:rPr b="1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£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g(n)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"/>
              </a:rPr>
              <a:t>³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Q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(g(n))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and only if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</a:t>
            </a:r>
            <a:r>
              <a:rPr b="0" i="1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O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(g(n))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is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W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(g(n))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O(f(n))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often misused instead of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Q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(f(n))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grpSp>
        <p:nvGrpSpPr>
          <p:cNvPr id="296" name="Group 3"/>
          <p:cNvGrpSpPr/>
          <p:nvPr/>
        </p:nvGrpSpPr>
        <p:grpSpPr>
          <a:xfrm>
            <a:off x="5334120" y="3124080"/>
            <a:ext cx="3241440" cy="2989080"/>
            <a:chOff x="5334120" y="3124080"/>
            <a:chExt cx="3241440" cy="2989080"/>
          </a:xfrm>
        </p:grpSpPr>
        <p:sp>
          <p:nvSpPr>
            <p:cNvPr id="297" name="CustomShape 4"/>
            <p:cNvSpPr/>
            <p:nvPr/>
          </p:nvSpPr>
          <p:spPr>
            <a:xfrm>
              <a:off x="5334120" y="3124080"/>
              <a:ext cx="3241440" cy="2989080"/>
            </a:xfrm>
            <a:prstGeom prst="rect">
              <a:avLst/>
            </a:prstGeom>
            <a:solidFill>
              <a:srgbClr val="f7fcff"/>
            </a:solidFill>
            <a:ln w="9360">
              <a:solidFill>
                <a:schemeClr val="tx1"/>
              </a:solidFill>
              <a:miter/>
            </a:ln>
            <a:effectLst>
              <a:outerShdw algn="ctr" blurRad="63500" dir="2700000" dist="107763" rotWithShape="0">
                <a:schemeClr val="bg2">
                  <a:alpha val="74998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5"/>
            <p:cNvSpPr/>
            <p:nvPr/>
          </p:nvSpPr>
          <p:spPr>
            <a:xfrm>
              <a:off x="6846840" y="5594400"/>
              <a:ext cx="1422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0" lang="en-IN" sz="1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Input Size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99" name="CustomShape 6"/>
            <p:cNvSpPr/>
            <p:nvPr/>
          </p:nvSpPr>
          <p:spPr>
            <a:xfrm rot="16200000">
              <a:off x="4885560" y="4332960"/>
              <a:ext cx="1422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0" lang="en-IN" sz="1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Running Time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00" name="Line 7"/>
            <p:cNvSpPr/>
            <p:nvPr/>
          </p:nvSpPr>
          <p:spPr>
            <a:xfrm>
              <a:off x="5759280" y="3597120"/>
              <a:ext cx="1440" cy="1905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Line 8"/>
            <p:cNvSpPr/>
            <p:nvPr/>
          </p:nvSpPr>
          <p:spPr>
            <a:xfrm>
              <a:off x="5759280" y="5502240"/>
              <a:ext cx="2081160" cy="1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9"/>
            <p:cNvSpPr/>
            <p:nvPr/>
          </p:nvSpPr>
          <p:spPr>
            <a:xfrm>
              <a:off x="5759280" y="4602240"/>
              <a:ext cx="1974600" cy="899640"/>
            </a:xfrm>
            <a:custGeom>
              <a:avLst/>
              <a:gdLst/>
              <a:ahLst/>
              <a:rect l="l" t="t" r="r" b="b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360">
              <a:solidFill>
                <a:srgbClr val="00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0"/>
            <p:cNvSpPr/>
            <p:nvPr/>
          </p:nvSpPr>
          <p:spPr>
            <a:xfrm>
              <a:off x="5759280" y="4178160"/>
              <a:ext cx="1974600" cy="1209240"/>
            </a:xfrm>
            <a:custGeom>
              <a:avLst/>
              <a:gdLst/>
              <a:ahLst/>
              <a:rect l="l" t="t" r="r" b="b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11"/>
            <p:cNvSpPr/>
            <p:nvPr/>
          </p:nvSpPr>
          <p:spPr>
            <a:xfrm>
              <a:off x="6561000" y="5132160"/>
              <a:ext cx="1440" cy="424080"/>
            </a:xfrm>
            <a:prstGeom prst="line">
              <a:avLst/>
            </a:prstGeom>
            <a:ln cap="rnd" w="9360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2"/>
            <p:cNvSpPr/>
            <p:nvPr/>
          </p:nvSpPr>
          <p:spPr>
            <a:xfrm>
              <a:off x="5815080" y="3906720"/>
              <a:ext cx="1904760" cy="1574280"/>
            </a:xfrm>
            <a:custGeom>
              <a:avLst/>
              <a:gdLst/>
              <a:ahLst/>
              <a:rect l="l" t="t" r="r" b="b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solidFill>
              <a:schemeClr val="bg1"/>
            </a:solidFill>
            <a:ln w="9360">
              <a:solidFill>
                <a:srgbClr val="00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734240" y="4064040"/>
            <a:ext cx="495360" cy="27936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6451560" y="5549760"/>
            <a:ext cx="228600" cy="25416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7696080" y="3733920"/>
            <a:ext cx="736560" cy="2412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4"/>
          <a:stretch/>
        </p:blipFill>
        <p:spPr>
          <a:xfrm>
            <a:off x="7772400" y="4508640"/>
            <a:ext cx="685800" cy="2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57200" y="1295280"/>
            <a:ext cx="75434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Two more asymptotic notations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"Little-Oh" notation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o(g(n))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non-tight analogue of Big-Oh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 every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there should exist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s.t.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£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c g(n)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for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³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n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Used for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comparisons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of running times. If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f(n)=o(g(n)),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it is said that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g(n) dominates f(n).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"Little-omega" notation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w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(g(n))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non-tight analogue of Big-Omega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Asymptotic Notation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Analogy with real numbers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= O(g(n))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@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£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=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W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(g(n))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@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³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=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Q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(g(n))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@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=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= o(g(n))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@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&lt;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f(n) = </a:t>
            </a:r>
            <a:r>
              <a:rPr b="0" i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w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(g(n))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@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  <a:ea typeface="Arial"/>
              </a:rPr>
              <a:t>&gt;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Abuse of notation: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 = O(g(n))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actually means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f(n) 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Î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O(g(n))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nk 4" descr=""/>
          <p:cNvPicPr/>
          <p:nvPr/>
        </p:nvPicPr>
        <p:blipFill>
          <a:blip r:embed="rId1"/>
          <a:stretch/>
        </p:blipFill>
        <p:spPr>
          <a:xfrm>
            <a:off x="1719360" y="1959120"/>
            <a:ext cx="4320720" cy="4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Comparison of Running Times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graphicFrame>
        <p:nvGraphicFramePr>
          <p:cNvPr id="316" name="Table 2"/>
          <p:cNvGraphicFramePr/>
          <p:nvPr/>
        </p:nvGraphicFramePr>
        <p:xfrm>
          <a:off x="1523880" y="2003400"/>
          <a:ext cx="6095520" cy="406368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53892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Running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Maximum problem size (n)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32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second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minute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hour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2500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150000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9000000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log </a:t>
                      </a: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4096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166666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7826087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i="1" lang="en-IN" sz="24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707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5477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42426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b="0" i="1" lang="en-IN" sz="24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i="1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i="1" lang="en-IN" sz="24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Assignments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04920" y="1447920"/>
            <a:ext cx="86864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will be expected to program in JAVA and use object oriented programming.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programming assignment every 2 weeks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late submission (strictly enforced, reasons like  illness will not be accepted)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NO COPYING FROM ANY SOURCE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(if caught copying, expect an “F” grade and other disciplinary actions)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Topics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04920" y="1447920"/>
            <a:ext cx="86864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Lists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Abstract Data Types, object oriented concepts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Stacks, Queues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Trees : Binary trees, Balanced trees, B-trees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Strings : Tries, Matching algorithms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Sorting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Hashing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0880" y="380880"/>
            <a:ext cx="799272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Structures and Algorithms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76520"/>
            <a:ext cx="82292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Algorithm: Outline, the essence of a computational procedure, step-by-step instructions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Program: an implementation of an algorithm in some programming language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structure: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Organization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of data needed to solve the problem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Algorithmic problem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0" y="3429000"/>
            <a:ext cx="8992800" cy="342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Infinite number of input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instances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satisfying the specification. For eg: A sorted, non-decreasing sequence of natural numbers of non-zero, finite length: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9999cc"/>
              </a:buClr>
              <a:buSzPct val="65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1, 20, 908, 909, 100000, 1000000000.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65000"/>
              <a:buFont typeface="Wingdings" charset="2"/>
              <a:buChar char="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762120" y="1371600"/>
            <a:ext cx="7416360" cy="2024640"/>
            <a:chOff x="762120" y="1371600"/>
            <a:chExt cx="7416360" cy="2024640"/>
          </a:xfrm>
        </p:grpSpPr>
        <p:sp>
          <p:nvSpPr>
            <p:cNvPr id="112" name="CustomShape 4"/>
            <p:cNvSpPr/>
            <p:nvPr/>
          </p:nvSpPr>
          <p:spPr>
            <a:xfrm>
              <a:off x="762120" y="1371600"/>
              <a:ext cx="2025360" cy="1829880"/>
            </a:xfrm>
            <a:prstGeom prst="rect">
              <a:avLst/>
            </a:prstGeom>
            <a:noFill/>
            <a:ln w="19080">
              <a:solidFill>
                <a:schemeClr val="tx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857160" y="1967040"/>
              <a:ext cx="19429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Tahoma"/>
                  <a:ea typeface="ＭＳ Ｐゴシック"/>
                </a:rPr>
                <a:t>Specification of input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4" name="CustomShape 6"/>
            <p:cNvSpPr/>
            <p:nvPr/>
          </p:nvSpPr>
          <p:spPr>
            <a:xfrm>
              <a:off x="2911320" y="1965240"/>
              <a:ext cx="496440" cy="461520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360">
              <a:solidFill>
                <a:schemeClr val="hlink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3616200" y="1708200"/>
              <a:ext cx="1588680" cy="102204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4222080" y="1862280"/>
              <a:ext cx="41580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3200" spc="-1" strike="noStrike">
                  <a:solidFill>
                    <a:srgbClr val="000000"/>
                  </a:solidFill>
                  <a:latin typeface="Tahoma"/>
                  <a:ea typeface="ＭＳ Ｐゴシック"/>
                </a:rPr>
                <a:t>?</a:t>
              </a:r>
              <a:endParaRPr b="0" lang="en-IN" sz="3200" spc="-1" strike="noStrike">
                <a:latin typeface="Arial"/>
              </a:endParaRPr>
            </a:p>
          </p:txBody>
        </p:sp>
        <p:sp>
          <p:nvSpPr>
            <p:cNvPr id="117" name="CustomShape 9"/>
            <p:cNvSpPr/>
            <p:nvPr/>
          </p:nvSpPr>
          <p:spPr>
            <a:xfrm>
              <a:off x="5402160" y="1978200"/>
              <a:ext cx="496440" cy="461520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360">
              <a:solidFill>
                <a:schemeClr val="hlink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6140520" y="1371600"/>
              <a:ext cx="2025360" cy="1864800"/>
            </a:xfrm>
            <a:prstGeom prst="rect">
              <a:avLst/>
            </a:prstGeom>
            <a:noFill/>
            <a:ln w="19080">
              <a:solidFill>
                <a:schemeClr val="tx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6235560" y="1477800"/>
              <a:ext cx="1942920" cy="191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Tahoma"/>
                  <a:ea typeface="ＭＳ Ｐゴシック"/>
                </a:rPr>
                <a:t>Specification of output as a function of input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Algorithmic Solution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0" y="4419720"/>
            <a:ext cx="9143640" cy="192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Algorithm describes actions on the input instance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Infinitely many correct algorithms for the same algorithmic problem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36560" y="1984320"/>
            <a:ext cx="2238120" cy="1749240"/>
          </a:xfrm>
          <a:prstGeom prst="rect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831960" y="2019240"/>
            <a:ext cx="221724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Input instance, adhering to the specification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071880" y="2577960"/>
            <a:ext cx="496440" cy="461520"/>
          </a:xfrm>
          <a:prstGeom prst="rightArrow">
            <a:avLst>
              <a:gd name="adj1" fmla="val 50000"/>
              <a:gd name="adj2" fmla="val 26890"/>
            </a:avLst>
          </a:prstGeom>
          <a:noFill/>
          <a:ln w="936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3776760" y="1854360"/>
            <a:ext cx="1588680" cy="1022040"/>
          </a:xfrm>
          <a:prstGeom prst="ellipse">
            <a:avLst/>
          </a:prstGeom>
          <a:noFill/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3735000" y="2082960"/>
            <a:ext cx="1673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Algorithm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559480" y="2544840"/>
            <a:ext cx="496440" cy="461520"/>
          </a:xfrm>
          <a:prstGeom prst="rightArrow">
            <a:avLst>
              <a:gd name="adj1" fmla="val 50000"/>
              <a:gd name="adj2" fmla="val 26890"/>
            </a:avLst>
          </a:prstGeom>
          <a:noFill/>
          <a:ln w="936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6300720" y="1984320"/>
            <a:ext cx="2025360" cy="1749240"/>
          </a:xfrm>
          <a:prstGeom prst="rect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6367320" y="2062080"/>
            <a:ext cx="19429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Output related to the input as required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0" name="Picture 12" descr=""/>
          <p:cNvPicPr/>
          <p:nvPr/>
        </p:nvPicPr>
        <p:blipFill>
          <a:blip r:embed="rId1"/>
          <a:stretch/>
        </p:blipFill>
        <p:spPr>
          <a:xfrm>
            <a:off x="3911760" y="2955960"/>
            <a:ext cx="1318680" cy="11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457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is a Good Algorithm?</a:t>
            </a:r>
            <a:endParaRPr b="0" lang="en-US" sz="4000" spc="-1" strike="noStrike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0880" y="1295280"/>
            <a:ext cx="80006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Efficient: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Running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Space used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Efficiency as a function of input size: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number of bits in an input number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99cc"/>
              </a:buClr>
              <a:buSzPct val="8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Number of data elements (numbers, points)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nk 4" descr=""/>
          <p:cNvPicPr/>
          <p:nvPr/>
        </p:nvPicPr>
        <p:blipFill>
          <a:blip r:embed=""/>
          <a:stretch/>
        </p:blipFill>
        <p:spPr>
          <a:xfrm>
            <a:off x="0" y="0"/>
            <a:ext cx="36000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Application>LibreOffice/6.0.7.3$Linux_X86_64 LibreOffice_project/00m0$Build-3</Application>
  <Words>1899</Words>
  <Paragraphs>354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amitk</dc:creator>
  <dc:description/>
  <dc:language>en-IN</dc:language>
  <cp:lastModifiedBy/>
  <dcterms:modified xsi:type="dcterms:W3CDTF">2019-01-04T21:27:16Z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