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83" r:id="rId17"/>
    <p:sldId id="273" r:id="rId18"/>
    <p:sldId id="276" r:id="rId19"/>
    <p:sldId id="277" r:id="rId20"/>
    <p:sldId id="278" r:id="rId21"/>
    <p:sldId id="279" r:id="rId22"/>
    <p:sldId id="280"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a:srgbClr val="FFFFFF"/>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78" d="100"/>
          <a:sy n="78"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98236D-BE18-4CD9-8803-D2DFE22FBE2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A71C5E7-9987-435C-9EAC-34868B8AD950}">
      <dgm:prSet phldrT="[Text]" custT="1"/>
      <dgm:spPr>
        <a:solidFill>
          <a:schemeClr val="accent1">
            <a:lumMod val="40000"/>
            <a:lumOff val="60000"/>
          </a:schemeClr>
        </a:solidFill>
      </dgm:spPr>
      <dgm:t>
        <a:bodyPr/>
        <a:lstStyle/>
        <a:p>
          <a:r>
            <a:rPr lang="en-US" sz="1800" b="1" dirty="0">
              <a:solidFill>
                <a:schemeClr val="tx1"/>
              </a:solidFill>
            </a:rPr>
            <a:t>Three types of analysis is performed to analyze trend</a:t>
          </a:r>
          <a:endParaRPr lang="en-IN" sz="1800" b="1" dirty="0">
            <a:solidFill>
              <a:schemeClr val="tx1"/>
            </a:solidFill>
          </a:endParaRPr>
        </a:p>
      </dgm:t>
    </dgm:pt>
    <dgm:pt modelId="{1BD5B9D6-A994-47EF-9074-088C99CE5FBB}" type="parTrans" cxnId="{39E54181-60DE-447A-8372-CA4C4838C3EC}">
      <dgm:prSet/>
      <dgm:spPr/>
      <dgm:t>
        <a:bodyPr/>
        <a:lstStyle/>
        <a:p>
          <a:endParaRPr lang="en-IN"/>
        </a:p>
      </dgm:t>
    </dgm:pt>
    <dgm:pt modelId="{3B397EEE-DEE4-40B7-8F17-C312FCFE5553}" type="sibTrans" cxnId="{39E54181-60DE-447A-8372-CA4C4838C3EC}">
      <dgm:prSet/>
      <dgm:spPr/>
      <dgm:t>
        <a:bodyPr/>
        <a:lstStyle/>
        <a:p>
          <a:endParaRPr lang="en-IN"/>
        </a:p>
      </dgm:t>
    </dgm:pt>
    <dgm:pt modelId="{AA853026-CBC2-4873-B355-91783965804B}">
      <dgm:prSet phldrT="[Text]" custT="1"/>
      <dgm:spPr>
        <a:solidFill>
          <a:schemeClr val="accent4">
            <a:lumMod val="20000"/>
            <a:lumOff val="80000"/>
          </a:schemeClr>
        </a:solidFill>
      </dgm:spPr>
      <dgm:t>
        <a:bodyPr/>
        <a:lstStyle/>
        <a:p>
          <a:r>
            <a:rPr lang="en-US" sz="1600" b="1" dirty="0">
              <a:solidFill>
                <a:schemeClr val="tx1"/>
              </a:solidFill>
            </a:rPr>
            <a:t>Weekly</a:t>
          </a:r>
          <a:endParaRPr lang="en-IN" sz="1600" b="1" dirty="0">
            <a:solidFill>
              <a:schemeClr val="tx1"/>
            </a:solidFill>
          </a:endParaRPr>
        </a:p>
      </dgm:t>
    </dgm:pt>
    <dgm:pt modelId="{579A8B5A-23AE-43FD-968D-07DA2FB5F66E}" type="parTrans" cxnId="{5755DA8F-8350-4B4F-BB3B-411BB08CB541}">
      <dgm:prSet/>
      <dgm:spPr/>
      <dgm:t>
        <a:bodyPr/>
        <a:lstStyle/>
        <a:p>
          <a:endParaRPr lang="en-IN"/>
        </a:p>
      </dgm:t>
    </dgm:pt>
    <dgm:pt modelId="{8F8FB083-802F-4CAE-A0E3-3D7AAAA9BD82}" type="sibTrans" cxnId="{5755DA8F-8350-4B4F-BB3B-411BB08CB541}">
      <dgm:prSet/>
      <dgm:spPr/>
      <dgm:t>
        <a:bodyPr/>
        <a:lstStyle/>
        <a:p>
          <a:endParaRPr lang="en-IN"/>
        </a:p>
      </dgm:t>
    </dgm:pt>
    <dgm:pt modelId="{9F346990-E9AE-4B3F-8684-608D73DC0D6E}">
      <dgm:prSet phldrT="[Text]" custT="1"/>
      <dgm:spPr>
        <a:solidFill>
          <a:schemeClr val="accent5">
            <a:lumMod val="40000"/>
            <a:lumOff val="60000"/>
          </a:schemeClr>
        </a:solidFill>
      </dgm:spPr>
      <dgm:t>
        <a:bodyPr/>
        <a:lstStyle/>
        <a:p>
          <a:r>
            <a:rPr lang="en-US" sz="1600" b="1" dirty="0">
              <a:solidFill>
                <a:schemeClr val="tx1"/>
              </a:solidFill>
            </a:rPr>
            <a:t>Monthly</a:t>
          </a:r>
          <a:endParaRPr lang="en-IN" sz="1600" b="1" dirty="0">
            <a:solidFill>
              <a:schemeClr val="tx1"/>
            </a:solidFill>
          </a:endParaRPr>
        </a:p>
      </dgm:t>
    </dgm:pt>
    <dgm:pt modelId="{BA844E74-C100-41A1-A5B9-02A374C4D5CF}" type="parTrans" cxnId="{206CB5CC-666F-4F72-9241-A5E03DBC3A14}">
      <dgm:prSet/>
      <dgm:spPr/>
      <dgm:t>
        <a:bodyPr/>
        <a:lstStyle/>
        <a:p>
          <a:endParaRPr lang="en-IN"/>
        </a:p>
      </dgm:t>
    </dgm:pt>
    <dgm:pt modelId="{ADD9DD00-EDF9-48E4-AFBC-B2EDC5558A9B}" type="sibTrans" cxnId="{206CB5CC-666F-4F72-9241-A5E03DBC3A14}">
      <dgm:prSet/>
      <dgm:spPr/>
      <dgm:t>
        <a:bodyPr/>
        <a:lstStyle/>
        <a:p>
          <a:endParaRPr lang="en-IN"/>
        </a:p>
      </dgm:t>
    </dgm:pt>
    <dgm:pt modelId="{8E22C47D-17C5-4DE5-900E-FD406CF34214}" type="pres">
      <dgm:prSet presAssocID="{C998236D-BE18-4CD9-8803-D2DFE22FBE25}" presName="hierChild1" presStyleCnt="0">
        <dgm:presLayoutVars>
          <dgm:orgChart val="1"/>
          <dgm:chPref val="1"/>
          <dgm:dir/>
          <dgm:animOne val="branch"/>
          <dgm:animLvl val="lvl"/>
          <dgm:resizeHandles/>
        </dgm:presLayoutVars>
      </dgm:prSet>
      <dgm:spPr/>
    </dgm:pt>
    <dgm:pt modelId="{466BFDAA-4009-4FB2-BEAC-9DF49BE6FDDD}" type="pres">
      <dgm:prSet presAssocID="{7A71C5E7-9987-435C-9EAC-34868B8AD950}" presName="hierRoot1" presStyleCnt="0">
        <dgm:presLayoutVars>
          <dgm:hierBranch val="init"/>
        </dgm:presLayoutVars>
      </dgm:prSet>
      <dgm:spPr/>
    </dgm:pt>
    <dgm:pt modelId="{D9B9A9B6-D5FA-4C0B-9064-876DBDD8EA5D}" type="pres">
      <dgm:prSet presAssocID="{7A71C5E7-9987-435C-9EAC-34868B8AD950}" presName="rootComposite1" presStyleCnt="0"/>
      <dgm:spPr/>
    </dgm:pt>
    <dgm:pt modelId="{754205AB-2C0F-4941-B089-6ADF1C95BD07}" type="pres">
      <dgm:prSet presAssocID="{7A71C5E7-9987-435C-9EAC-34868B8AD950}" presName="rootText1" presStyleLbl="node0" presStyleIdx="0" presStyleCnt="1" custScaleX="506594">
        <dgm:presLayoutVars>
          <dgm:chPref val="3"/>
        </dgm:presLayoutVars>
      </dgm:prSet>
      <dgm:spPr/>
    </dgm:pt>
    <dgm:pt modelId="{AC191A00-F516-4B3A-AE33-7345B5E1B7B3}" type="pres">
      <dgm:prSet presAssocID="{7A71C5E7-9987-435C-9EAC-34868B8AD950}" presName="rootConnector1" presStyleLbl="node1" presStyleIdx="0" presStyleCnt="0"/>
      <dgm:spPr/>
    </dgm:pt>
    <dgm:pt modelId="{70A616E0-9B29-47C7-A2AD-D525D5303004}" type="pres">
      <dgm:prSet presAssocID="{7A71C5E7-9987-435C-9EAC-34868B8AD950}" presName="hierChild2" presStyleCnt="0"/>
      <dgm:spPr/>
    </dgm:pt>
    <dgm:pt modelId="{D2C6FAD5-ED15-4F1F-A795-0E71BA464596}" type="pres">
      <dgm:prSet presAssocID="{579A8B5A-23AE-43FD-968D-07DA2FB5F66E}" presName="Name37" presStyleLbl="parChTrans1D2" presStyleIdx="0" presStyleCnt="2"/>
      <dgm:spPr/>
    </dgm:pt>
    <dgm:pt modelId="{F97BE267-4F3D-4B30-BF37-7F74B7DB444F}" type="pres">
      <dgm:prSet presAssocID="{AA853026-CBC2-4873-B355-91783965804B}" presName="hierRoot2" presStyleCnt="0">
        <dgm:presLayoutVars>
          <dgm:hierBranch val="init"/>
        </dgm:presLayoutVars>
      </dgm:prSet>
      <dgm:spPr/>
    </dgm:pt>
    <dgm:pt modelId="{D6B3133E-0F2B-4D50-BCE1-156234E92189}" type="pres">
      <dgm:prSet presAssocID="{AA853026-CBC2-4873-B355-91783965804B}" presName="rootComposite" presStyleCnt="0"/>
      <dgm:spPr/>
    </dgm:pt>
    <dgm:pt modelId="{636CD4E6-06CF-4D20-8FFF-172E9C133C44}" type="pres">
      <dgm:prSet presAssocID="{AA853026-CBC2-4873-B355-91783965804B}" presName="rootText" presStyleLbl="node2" presStyleIdx="0" presStyleCnt="2" custScaleX="160112">
        <dgm:presLayoutVars>
          <dgm:chPref val="3"/>
        </dgm:presLayoutVars>
      </dgm:prSet>
      <dgm:spPr/>
    </dgm:pt>
    <dgm:pt modelId="{D4A36EE2-F598-449A-8006-CF2F1149F691}" type="pres">
      <dgm:prSet presAssocID="{AA853026-CBC2-4873-B355-91783965804B}" presName="rootConnector" presStyleLbl="node2" presStyleIdx="0" presStyleCnt="2"/>
      <dgm:spPr/>
    </dgm:pt>
    <dgm:pt modelId="{7940434E-1DF3-45B0-834F-85D98A629FE0}" type="pres">
      <dgm:prSet presAssocID="{AA853026-CBC2-4873-B355-91783965804B}" presName="hierChild4" presStyleCnt="0"/>
      <dgm:spPr/>
    </dgm:pt>
    <dgm:pt modelId="{6CEE7060-54AB-41E4-88EC-E495B527DD5D}" type="pres">
      <dgm:prSet presAssocID="{AA853026-CBC2-4873-B355-91783965804B}" presName="hierChild5" presStyleCnt="0"/>
      <dgm:spPr/>
    </dgm:pt>
    <dgm:pt modelId="{9AA0AE26-2692-4BF5-99A8-D583D83D9595}" type="pres">
      <dgm:prSet presAssocID="{BA844E74-C100-41A1-A5B9-02A374C4D5CF}" presName="Name37" presStyleLbl="parChTrans1D2" presStyleIdx="1" presStyleCnt="2"/>
      <dgm:spPr/>
    </dgm:pt>
    <dgm:pt modelId="{D6C7D86B-CA0D-431C-BD63-A45D01F75774}" type="pres">
      <dgm:prSet presAssocID="{9F346990-E9AE-4B3F-8684-608D73DC0D6E}" presName="hierRoot2" presStyleCnt="0">
        <dgm:presLayoutVars>
          <dgm:hierBranch val="init"/>
        </dgm:presLayoutVars>
      </dgm:prSet>
      <dgm:spPr/>
    </dgm:pt>
    <dgm:pt modelId="{54C97936-940A-4963-9412-8E717CC1F114}" type="pres">
      <dgm:prSet presAssocID="{9F346990-E9AE-4B3F-8684-608D73DC0D6E}" presName="rootComposite" presStyleCnt="0"/>
      <dgm:spPr/>
    </dgm:pt>
    <dgm:pt modelId="{7275544E-B538-45D7-A19A-41BDAA0C4AEC}" type="pres">
      <dgm:prSet presAssocID="{9F346990-E9AE-4B3F-8684-608D73DC0D6E}" presName="rootText" presStyleLbl="node2" presStyleIdx="1" presStyleCnt="2" custScaleX="160112">
        <dgm:presLayoutVars>
          <dgm:chPref val="3"/>
        </dgm:presLayoutVars>
      </dgm:prSet>
      <dgm:spPr/>
    </dgm:pt>
    <dgm:pt modelId="{A50731DC-B8F7-4FBB-B3C2-906024D90E64}" type="pres">
      <dgm:prSet presAssocID="{9F346990-E9AE-4B3F-8684-608D73DC0D6E}" presName="rootConnector" presStyleLbl="node2" presStyleIdx="1" presStyleCnt="2"/>
      <dgm:spPr/>
    </dgm:pt>
    <dgm:pt modelId="{26DF38FD-3E5F-479A-83CA-AAEFF2C3286B}" type="pres">
      <dgm:prSet presAssocID="{9F346990-E9AE-4B3F-8684-608D73DC0D6E}" presName="hierChild4" presStyleCnt="0"/>
      <dgm:spPr/>
    </dgm:pt>
    <dgm:pt modelId="{DDF882B3-DB2C-463B-85AD-73D9749A54FF}" type="pres">
      <dgm:prSet presAssocID="{9F346990-E9AE-4B3F-8684-608D73DC0D6E}" presName="hierChild5" presStyleCnt="0"/>
      <dgm:spPr/>
    </dgm:pt>
    <dgm:pt modelId="{269AB616-4F8A-487B-BB48-511385BAAE5E}" type="pres">
      <dgm:prSet presAssocID="{7A71C5E7-9987-435C-9EAC-34868B8AD950}" presName="hierChild3" presStyleCnt="0"/>
      <dgm:spPr/>
    </dgm:pt>
  </dgm:ptLst>
  <dgm:cxnLst>
    <dgm:cxn modelId="{5CA3280F-E816-42C2-9E1E-4819F32D8A83}" type="presOf" srcId="{BA844E74-C100-41A1-A5B9-02A374C4D5CF}" destId="{9AA0AE26-2692-4BF5-99A8-D583D83D9595}" srcOrd="0" destOrd="0" presId="urn:microsoft.com/office/officeart/2005/8/layout/orgChart1"/>
    <dgm:cxn modelId="{A4DDB814-914B-4E71-8EDE-B57C420C6797}" type="presOf" srcId="{7A71C5E7-9987-435C-9EAC-34868B8AD950}" destId="{754205AB-2C0F-4941-B089-6ADF1C95BD07}" srcOrd="0" destOrd="0" presId="urn:microsoft.com/office/officeart/2005/8/layout/orgChart1"/>
    <dgm:cxn modelId="{BCD9A62A-E750-4BDE-96EE-569735D42F15}" type="presOf" srcId="{579A8B5A-23AE-43FD-968D-07DA2FB5F66E}" destId="{D2C6FAD5-ED15-4F1F-A795-0E71BA464596}" srcOrd="0" destOrd="0" presId="urn:microsoft.com/office/officeart/2005/8/layout/orgChart1"/>
    <dgm:cxn modelId="{B225635D-3335-46FB-88E5-F83E104DE6B7}" type="presOf" srcId="{C998236D-BE18-4CD9-8803-D2DFE22FBE25}" destId="{8E22C47D-17C5-4DE5-900E-FD406CF34214}" srcOrd="0" destOrd="0" presId="urn:microsoft.com/office/officeart/2005/8/layout/orgChart1"/>
    <dgm:cxn modelId="{FB295B41-770A-4FAE-ABD8-158E3CAA54EA}" type="presOf" srcId="{7A71C5E7-9987-435C-9EAC-34868B8AD950}" destId="{AC191A00-F516-4B3A-AE33-7345B5E1B7B3}" srcOrd="1" destOrd="0" presId="urn:microsoft.com/office/officeart/2005/8/layout/orgChart1"/>
    <dgm:cxn modelId="{41702581-47BD-49CB-95AA-F11E6CD1CB17}" type="presOf" srcId="{9F346990-E9AE-4B3F-8684-608D73DC0D6E}" destId="{7275544E-B538-45D7-A19A-41BDAA0C4AEC}" srcOrd="0" destOrd="0" presId="urn:microsoft.com/office/officeart/2005/8/layout/orgChart1"/>
    <dgm:cxn modelId="{39E54181-60DE-447A-8372-CA4C4838C3EC}" srcId="{C998236D-BE18-4CD9-8803-D2DFE22FBE25}" destId="{7A71C5E7-9987-435C-9EAC-34868B8AD950}" srcOrd="0" destOrd="0" parTransId="{1BD5B9D6-A994-47EF-9074-088C99CE5FBB}" sibTransId="{3B397EEE-DEE4-40B7-8F17-C312FCFE5553}"/>
    <dgm:cxn modelId="{5755DA8F-8350-4B4F-BB3B-411BB08CB541}" srcId="{7A71C5E7-9987-435C-9EAC-34868B8AD950}" destId="{AA853026-CBC2-4873-B355-91783965804B}" srcOrd="0" destOrd="0" parTransId="{579A8B5A-23AE-43FD-968D-07DA2FB5F66E}" sibTransId="{8F8FB083-802F-4CAE-A0E3-3D7AAAA9BD82}"/>
    <dgm:cxn modelId="{6F743E9C-2165-4559-A867-DB22091FAABF}" type="presOf" srcId="{AA853026-CBC2-4873-B355-91783965804B}" destId="{D4A36EE2-F598-449A-8006-CF2F1149F691}" srcOrd="1" destOrd="0" presId="urn:microsoft.com/office/officeart/2005/8/layout/orgChart1"/>
    <dgm:cxn modelId="{B14CBDAC-FE2A-47C9-BB40-D04504C46C83}" type="presOf" srcId="{AA853026-CBC2-4873-B355-91783965804B}" destId="{636CD4E6-06CF-4D20-8FFF-172E9C133C44}" srcOrd="0" destOrd="0" presId="urn:microsoft.com/office/officeart/2005/8/layout/orgChart1"/>
    <dgm:cxn modelId="{206CB5CC-666F-4F72-9241-A5E03DBC3A14}" srcId="{7A71C5E7-9987-435C-9EAC-34868B8AD950}" destId="{9F346990-E9AE-4B3F-8684-608D73DC0D6E}" srcOrd="1" destOrd="0" parTransId="{BA844E74-C100-41A1-A5B9-02A374C4D5CF}" sibTransId="{ADD9DD00-EDF9-48E4-AFBC-B2EDC5558A9B}"/>
    <dgm:cxn modelId="{4BE2D6E8-AED8-4C4C-AD06-D3A94F5EAEEC}" type="presOf" srcId="{9F346990-E9AE-4B3F-8684-608D73DC0D6E}" destId="{A50731DC-B8F7-4FBB-B3C2-906024D90E64}" srcOrd="1" destOrd="0" presId="urn:microsoft.com/office/officeart/2005/8/layout/orgChart1"/>
    <dgm:cxn modelId="{C6BC5793-71AD-4172-8F0A-F12150A4A38E}" type="presParOf" srcId="{8E22C47D-17C5-4DE5-900E-FD406CF34214}" destId="{466BFDAA-4009-4FB2-BEAC-9DF49BE6FDDD}" srcOrd="0" destOrd="0" presId="urn:microsoft.com/office/officeart/2005/8/layout/orgChart1"/>
    <dgm:cxn modelId="{166DC8CA-666F-49F7-AFCC-05E50F4DC61A}" type="presParOf" srcId="{466BFDAA-4009-4FB2-BEAC-9DF49BE6FDDD}" destId="{D9B9A9B6-D5FA-4C0B-9064-876DBDD8EA5D}" srcOrd="0" destOrd="0" presId="urn:microsoft.com/office/officeart/2005/8/layout/orgChart1"/>
    <dgm:cxn modelId="{9B34DD33-6437-4683-A212-DF983A72844F}" type="presParOf" srcId="{D9B9A9B6-D5FA-4C0B-9064-876DBDD8EA5D}" destId="{754205AB-2C0F-4941-B089-6ADF1C95BD07}" srcOrd="0" destOrd="0" presId="urn:microsoft.com/office/officeart/2005/8/layout/orgChart1"/>
    <dgm:cxn modelId="{6B769044-EF86-4DF8-B024-DAC575DE0A4F}" type="presParOf" srcId="{D9B9A9B6-D5FA-4C0B-9064-876DBDD8EA5D}" destId="{AC191A00-F516-4B3A-AE33-7345B5E1B7B3}" srcOrd="1" destOrd="0" presId="urn:microsoft.com/office/officeart/2005/8/layout/orgChart1"/>
    <dgm:cxn modelId="{82023E4F-CB47-4EFF-8FE7-7A95FA9140F4}" type="presParOf" srcId="{466BFDAA-4009-4FB2-BEAC-9DF49BE6FDDD}" destId="{70A616E0-9B29-47C7-A2AD-D525D5303004}" srcOrd="1" destOrd="0" presId="urn:microsoft.com/office/officeart/2005/8/layout/orgChart1"/>
    <dgm:cxn modelId="{5A070660-38A2-4602-9BB3-D3B4AF4CA158}" type="presParOf" srcId="{70A616E0-9B29-47C7-A2AD-D525D5303004}" destId="{D2C6FAD5-ED15-4F1F-A795-0E71BA464596}" srcOrd="0" destOrd="0" presId="urn:microsoft.com/office/officeart/2005/8/layout/orgChart1"/>
    <dgm:cxn modelId="{86194DE8-93E1-4581-BD63-CB292F1E1640}" type="presParOf" srcId="{70A616E0-9B29-47C7-A2AD-D525D5303004}" destId="{F97BE267-4F3D-4B30-BF37-7F74B7DB444F}" srcOrd="1" destOrd="0" presId="urn:microsoft.com/office/officeart/2005/8/layout/orgChart1"/>
    <dgm:cxn modelId="{37296AAE-7F17-4C86-A45D-7F6497FE9D4E}" type="presParOf" srcId="{F97BE267-4F3D-4B30-BF37-7F74B7DB444F}" destId="{D6B3133E-0F2B-4D50-BCE1-156234E92189}" srcOrd="0" destOrd="0" presId="urn:microsoft.com/office/officeart/2005/8/layout/orgChart1"/>
    <dgm:cxn modelId="{D384D0AB-4E6D-45F0-A9EA-3D1569C626C3}" type="presParOf" srcId="{D6B3133E-0F2B-4D50-BCE1-156234E92189}" destId="{636CD4E6-06CF-4D20-8FFF-172E9C133C44}" srcOrd="0" destOrd="0" presId="urn:microsoft.com/office/officeart/2005/8/layout/orgChart1"/>
    <dgm:cxn modelId="{D296A6D5-F535-4E6C-B273-D5F5F6C26906}" type="presParOf" srcId="{D6B3133E-0F2B-4D50-BCE1-156234E92189}" destId="{D4A36EE2-F598-449A-8006-CF2F1149F691}" srcOrd="1" destOrd="0" presId="urn:microsoft.com/office/officeart/2005/8/layout/orgChart1"/>
    <dgm:cxn modelId="{FFAD8694-C2CC-4287-99A2-9E266E042D4A}" type="presParOf" srcId="{F97BE267-4F3D-4B30-BF37-7F74B7DB444F}" destId="{7940434E-1DF3-45B0-834F-85D98A629FE0}" srcOrd="1" destOrd="0" presId="urn:microsoft.com/office/officeart/2005/8/layout/orgChart1"/>
    <dgm:cxn modelId="{2838E025-AC2D-474E-8A92-8B718DD006E7}" type="presParOf" srcId="{F97BE267-4F3D-4B30-BF37-7F74B7DB444F}" destId="{6CEE7060-54AB-41E4-88EC-E495B527DD5D}" srcOrd="2" destOrd="0" presId="urn:microsoft.com/office/officeart/2005/8/layout/orgChart1"/>
    <dgm:cxn modelId="{2A97F641-A662-4A3E-88C9-935E7D441D47}" type="presParOf" srcId="{70A616E0-9B29-47C7-A2AD-D525D5303004}" destId="{9AA0AE26-2692-4BF5-99A8-D583D83D9595}" srcOrd="2" destOrd="0" presId="urn:microsoft.com/office/officeart/2005/8/layout/orgChart1"/>
    <dgm:cxn modelId="{D6FECDF4-D7A9-47D8-B8C1-9328A5E94192}" type="presParOf" srcId="{70A616E0-9B29-47C7-A2AD-D525D5303004}" destId="{D6C7D86B-CA0D-431C-BD63-A45D01F75774}" srcOrd="3" destOrd="0" presId="urn:microsoft.com/office/officeart/2005/8/layout/orgChart1"/>
    <dgm:cxn modelId="{AEBBA127-A39F-4CC6-ACBB-06DA57AC6B0C}" type="presParOf" srcId="{D6C7D86B-CA0D-431C-BD63-A45D01F75774}" destId="{54C97936-940A-4963-9412-8E717CC1F114}" srcOrd="0" destOrd="0" presId="urn:microsoft.com/office/officeart/2005/8/layout/orgChart1"/>
    <dgm:cxn modelId="{935EB6B6-B5D6-433B-964E-C69488A22D42}" type="presParOf" srcId="{54C97936-940A-4963-9412-8E717CC1F114}" destId="{7275544E-B538-45D7-A19A-41BDAA0C4AEC}" srcOrd="0" destOrd="0" presId="urn:microsoft.com/office/officeart/2005/8/layout/orgChart1"/>
    <dgm:cxn modelId="{CD7ADF3D-7721-4B3E-B898-E1A45DE69EBB}" type="presParOf" srcId="{54C97936-940A-4963-9412-8E717CC1F114}" destId="{A50731DC-B8F7-4FBB-B3C2-906024D90E64}" srcOrd="1" destOrd="0" presId="urn:microsoft.com/office/officeart/2005/8/layout/orgChart1"/>
    <dgm:cxn modelId="{FEB4A22A-7D68-4654-B1D0-D3BA70FBF842}" type="presParOf" srcId="{D6C7D86B-CA0D-431C-BD63-A45D01F75774}" destId="{26DF38FD-3E5F-479A-83CA-AAEFF2C3286B}" srcOrd="1" destOrd="0" presId="urn:microsoft.com/office/officeart/2005/8/layout/orgChart1"/>
    <dgm:cxn modelId="{8E537757-9C94-4569-A9F1-62601A14D040}" type="presParOf" srcId="{D6C7D86B-CA0D-431C-BD63-A45D01F75774}" destId="{DDF882B3-DB2C-463B-85AD-73D9749A54FF}" srcOrd="2" destOrd="0" presId="urn:microsoft.com/office/officeart/2005/8/layout/orgChart1"/>
    <dgm:cxn modelId="{F17B05C1-1318-45BC-8A5A-253E4D31375C}" type="presParOf" srcId="{466BFDAA-4009-4FB2-BEAC-9DF49BE6FDDD}" destId="{269AB616-4F8A-487B-BB48-511385BAAE5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98236D-BE18-4CD9-8803-D2DFE22FBE2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A71C5E7-9987-435C-9EAC-34868B8AD950}">
      <dgm:prSet phldrT="[Text]" custT="1"/>
      <dgm:spPr>
        <a:solidFill>
          <a:schemeClr val="accent1">
            <a:lumMod val="40000"/>
            <a:lumOff val="60000"/>
          </a:schemeClr>
        </a:solidFill>
      </dgm:spPr>
      <dgm:t>
        <a:bodyPr/>
        <a:lstStyle/>
        <a:p>
          <a:r>
            <a:rPr lang="en-US" sz="1800" b="1" dirty="0">
              <a:solidFill>
                <a:schemeClr val="tx1"/>
              </a:solidFill>
            </a:rPr>
            <a:t>Two types of analysis is performed to analyze trend</a:t>
          </a:r>
          <a:endParaRPr lang="en-IN" sz="1800" b="1" dirty="0">
            <a:solidFill>
              <a:schemeClr val="tx1"/>
            </a:solidFill>
          </a:endParaRPr>
        </a:p>
      </dgm:t>
    </dgm:pt>
    <dgm:pt modelId="{1BD5B9D6-A994-47EF-9074-088C99CE5FBB}" type="parTrans" cxnId="{39E54181-60DE-447A-8372-CA4C4838C3EC}">
      <dgm:prSet/>
      <dgm:spPr/>
      <dgm:t>
        <a:bodyPr/>
        <a:lstStyle/>
        <a:p>
          <a:endParaRPr lang="en-IN"/>
        </a:p>
      </dgm:t>
    </dgm:pt>
    <dgm:pt modelId="{3B397EEE-DEE4-40B7-8F17-C312FCFE5553}" type="sibTrans" cxnId="{39E54181-60DE-447A-8372-CA4C4838C3EC}">
      <dgm:prSet/>
      <dgm:spPr/>
      <dgm:t>
        <a:bodyPr/>
        <a:lstStyle/>
        <a:p>
          <a:endParaRPr lang="en-IN"/>
        </a:p>
      </dgm:t>
    </dgm:pt>
    <dgm:pt modelId="{AA853026-CBC2-4873-B355-91783965804B}">
      <dgm:prSet phldrT="[Text]" custT="1"/>
      <dgm:spPr>
        <a:solidFill>
          <a:schemeClr val="accent4">
            <a:lumMod val="20000"/>
            <a:lumOff val="80000"/>
          </a:schemeClr>
        </a:solidFill>
      </dgm:spPr>
      <dgm:t>
        <a:bodyPr/>
        <a:lstStyle/>
        <a:p>
          <a:r>
            <a:rPr lang="en-US" sz="1600" b="1" dirty="0">
              <a:solidFill>
                <a:schemeClr val="tx1"/>
              </a:solidFill>
            </a:rPr>
            <a:t>Weekly</a:t>
          </a:r>
          <a:endParaRPr lang="en-IN" sz="1600" b="1" dirty="0">
            <a:solidFill>
              <a:schemeClr val="tx1"/>
            </a:solidFill>
          </a:endParaRPr>
        </a:p>
      </dgm:t>
    </dgm:pt>
    <dgm:pt modelId="{579A8B5A-23AE-43FD-968D-07DA2FB5F66E}" type="parTrans" cxnId="{5755DA8F-8350-4B4F-BB3B-411BB08CB541}">
      <dgm:prSet/>
      <dgm:spPr/>
      <dgm:t>
        <a:bodyPr/>
        <a:lstStyle/>
        <a:p>
          <a:endParaRPr lang="en-IN"/>
        </a:p>
      </dgm:t>
    </dgm:pt>
    <dgm:pt modelId="{8F8FB083-802F-4CAE-A0E3-3D7AAAA9BD82}" type="sibTrans" cxnId="{5755DA8F-8350-4B4F-BB3B-411BB08CB541}">
      <dgm:prSet/>
      <dgm:spPr/>
      <dgm:t>
        <a:bodyPr/>
        <a:lstStyle/>
        <a:p>
          <a:endParaRPr lang="en-IN"/>
        </a:p>
      </dgm:t>
    </dgm:pt>
    <dgm:pt modelId="{9F346990-E9AE-4B3F-8684-608D73DC0D6E}">
      <dgm:prSet phldrT="[Text]" custT="1"/>
      <dgm:spPr>
        <a:solidFill>
          <a:schemeClr val="accent5">
            <a:lumMod val="40000"/>
            <a:lumOff val="60000"/>
          </a:schemeClr>
        </a:solidFill>
      </dgm:spPr>
      <dgm:t>
        <a:bodyPr/>
        <a:lstStyle/>
        <a:p>
          <a:r>
            <a:rPr lang="en-US" sz="1600" b="1" dirty="0">
              <a:solidFill>
                <a:schemeClr val="tx1"/>
              </a:solidFill>
            </a:rPr>
            <a:t>Monthly</a:t>
          </a:r>
          <a:endParaRPr lang="en-IN" sz="1600" b="1" dirty="0">
            <a:solidFill>
              <a:schemeClr val="tx1"/>
            </a:solidFill>
          </a:endParaRPr>
        </a:p>
      </dgm:t>
    </dgm:pt>
    <dgm:pt modelId="{BA844E74-C100-41A1-A5B9-02A374C4D5CF}" type="parTrans" cxnId="{206CB5CC-666F-4F72-9241-A5E03DBC3A14}">
      <dgm:prSet/>
      <dgm:spPr/>
      <dgm:t>
        <a:bodyPr/>
        <a:lstStyle/>
        <a:p>
          <a:endParaRPr lang="en-IN"/>
        </a:p>
      </dgm:t>
    </dgm:pt>
    <dgm:pt modelId="{ADD9DD00-EDF9-48E4-AFBC-B2EDC5558A9B}" type="sibTrans" cxnId="{206CB5CC-666F-4F72-9241-A5E03DBC3A14}">
      <dgm:prSet/>
      <dgm:spPr/>
      <dgm:t>
        <a:bodyPr/>
        <a:lstStyle/>
        <a:p>
          <a:endParaRPr lang="en-IN"/>
        </a:p>
      </dgm:t>
    </dgm:pt>
    <dgm:pt modelId="{8E22C47D-17C5-4DE5-900E-FD406CF34214}" type="pres">
      <dgm:prSet presAssocID="{C998236D-BE18-4CD9-8803-D2DFE22FBE25}" presName="hierChild1" presStyleCnt="0">
        <dgm:presLayoutVars>
          <dgm:orgChart val="1"/>
          <dgm:chPref val="1"/>
          <dgm:dir/>
          <dgm:animOne val="branch"/>
          <dgm:animLvl val="lvl"/>
          <dgm:resizeHandles/>
        </dgm:presLayoutVars>
      </dgm:prSet>
      <dgm:spPr/>
    </dgm:pt>
    <dgm:pt modelId="{466BFDAA-4009-4FB2-BEAC-9DF49BE6FDDD}" type="pres">
      <dgm:prSet presAssocID="{7A71C5E7-9987-435C-9EAC-34868B8AD950}" presName="hierRoot1" presStyleCnt="0">
        <dgm:presLayoutVars>
          <dgm:hierBranch val="init"/>
        </dgm:presLayoutVars>
      </dgm:prSet>
      <dgm:spPr/>
    </dgm:pt>
    <dgm:pt modelId="{D9B9A9B6-D5FA-4C0B-9064-876DBDD8EA5D}" type="pres">
      <dgm:prSet presAssocID="{7A71C5E7-9987-435C-9EAC-34868B8AD950}" presName="rootComposite1" presStyleCnt="0"/>
      <dgm:spPr/>
    </dgm:pt>
    <dgm:pt modelId="{754205AB-2C0F-4941-B089-6ADF1C95BD07}" type="pres">
      <dgm:prSet presAssocID="{7A71C5E7-9987-435C-9EAC-34868B8AD950}" presName="rootText1" presStyleLbl="node0" presStyleIdx="0" presStyleCnt="1" custScaleX="506594">
        <dgm:presLayoutVars>
          <dgm:chPref val="3"/>
        </dgm:presLayoutVars>
      </dgm:prSet>
      <dgm:spPr/>
    </dgm:pt>
    <dgm:pt modelId="{AC191A00-F516-4B3A-AE33-7345B5E1B7B3}" type="pres">
      <dgm:prSet presAssocID="{7A71C5E7-9987-435C-9EAC-34868B8AD950}" presName="rootConnector1" presStyleLbl="node1" presStyleIdx="0" presStyleCnt="0"/>
      <dgm:spPr/>
    </dgm:pt>
    <dgm:pt modelId="{70A616E0-9B29-47C7-A2AD-D525D5303004}" type="pres">
      <dgm:prSet presAssocID="{7A71C5E7-9987-435C-9EAC-34868B8AD950}" presName="hierChild2" presStyleCnt="0"/>
      <dgm:spPr/>
    </dgm:pt>
    <dgm:pt modelId="{D2C6FAD5-ED15-4F1F-A795-0E71BA464596}" type="pres">
      <dgm:prSet presAssocID="{579A8B5A-23AE-43FD-968D-07DA2FB5F66E}" presName="Name37" presStyleLbl="parChTrans1D2" presStyleIdx="0" presStyleCnt="2"/>
      <dgm:spPr/>
    </dgm:pt>
    <dgm:pt modelId="{F97BE267-4F3D-4B30-BF37-7F74B7DB444F}" type="pres">
      <dgm:prSet presAssocID="{AA853026-CBC2-4873-B355-91783965804B}" presName="hierRoot2" presStyleCnt="0">
        <dgm:presLayoutVars>
          <dgm:hierBranch val="init"/>
        </dgm:presLayoutVars>
      </dgm:prSet>
      <dgm:spPr/>
    </dgm:pt>
    <dgm:pt modelId="{D6B3133E-0F2B-4D50-BCE1-156234E92189}" type="pres">
      <dgm:prSet presAssocID="{AA853026-CBC2-4873-B355-91783965804B}" presName="rootComposite" presStyleCnt="0"/>
      <dgm:spPr/>
    </dgm:pt>
    <dgm:pt modelId="{636CD4E6-06CF-4D20-8FFF-172E9C133C44}" type="pres">
      <dgm:prSet presAssocID="{AA853026-CBC2-4873-B355-91783965804B}" presName="rootText" presStyleLbl="node2" presStyleIdx="0" presStyleCnt="2" custScaleX="160112">
        <dgm:presLayoutVars>
          <dgm:chPref val="3"/>
        </dgm:presLayoutVars>
      </dgm:prSet>
      <dgm:spPr/>
    </dgm:pt>
    <dgm:pt modelId="{D4A36EE2-F598-449A-8006-CF2F1149F691}" type="pres">
      <dgm:prSet presAssocID="{AA853026-CBC2-4873-B355-91783965804B}" presName="rootConnector" presStyleLbl="node2" presStyleIdx="0" presStyleCnt="2"/>
      <dgm:spPr/>
    </dgm:pt>
    <dgm:pt modelId="{7940434E-1DF3-45B0-834F-85D98A629FE0}" type="pres">
      <dgm:prSet presAssocID="{AA853026-CBC2-4873-B355-91783965804B}" presName="hierChild4" presStyleCnt="0"/>
      <dgm:spPr/>
    </dgm:pt>
    <dgm:pt modelId="{6CEE7060-54AB-41E4-88EC-E495B527DD5D}" type="pres">
      <dgm:prSet presAssocID="{AA853026-CBC2-4873-B355-91783965804B}" presName="hierChild5" presStyleCnt="0"/>
      <dgm:spPr/>
    </dgm:pt>
    <dgm:pt modelId="{9AA0AE26-2692-4BF5-99A8-D583D83D9595}" type="pres">
      <dgm:prSet presAssocID="{BA844E74-C100-41A1-A5B9-02A374C4D5CF}" presName="Name37" presStyleLbl="parChTrans1D2" presStyleIdx="1" presStyleCnt="2"/>
      <dgm:spPr/>
    </dgm:pt>
    <dgm:pt modelId="{D6C7D86B-CA0D-431C-BD63-A45D01F75774}" type="pres">
      <dgm:prSet presAssocID="{9F346990-E9AE-4B3F-8684-608D73DC0D6E}" presName="hierRoot2" presStyleCnt="0">
        <dgm:presLayoutVars>
          <dgm:hierBranch val="init"/>
        </dgm:presLayoutVars>
      </dgm:prSet>
      <dgm:spPr/>
    </dgm:pt>
    <dgm:pt modelId="{54C97936-940A-4963-9412-8E717CC1F114}" type="pres">
      <dgm:prSet presAssocID="{9F346990-E9AE-4B3F-8684-608D73DC0D6E}" presName="rootComposite" presStyleCnt="0"/>
      <dgm:spPr/>
    </dgm:pt>
    <dgm:pt modelId="{7275544E-B538-45D7-A19A-41BDAA0C4AEC}" type="pres">
      <dgm:prSet presAssocID="{9F346990-E9AE-4B3F-8684-608D73DC0D6E}" presName="rootText" presStyleLbl="node2" presStyleIdx="1" presStyleCnt="2" custScaleX="160112">
        <dgm:presLayoutVars>
          <dgm:chPref val="3"/>
        </dgm:presLayoutVars>
      </dgm:prSet>
      <dgm:spPr/>
    </dgm:pt>
    <dgm:pt modelId="{A50731DC-B8F7-4FBB-B3C2-906024D90E64}" type="pres">
      <dgm:prSet presAssocID="{9F346990-E9AE-4B3F-8684-608D73DC0D6E}" presName="rootConnector" presStyleLbl="node2" presStyleIdx="1" presStyleCnt="2"/>
      <dgm:spPr/>
    </dgm:pt>
    <dgm:pt modelId="{26DF38FD-3E5F-479A-83CA-AAEFF2C3286B}" type="pres">
      <dgm:prSet presAssocID="{9F346990-E9AE-4B3F-8684-608D73DC0D6E}" presName="hierChild4" presStyleCnt="0"/>
      <dgm:spPr/>
    </dgm:pt>
    <dgm:pt modelId="{DDF882B3-DB2C-463B-85AD-73D9749A54FF}" type="pres">
      <dgm:prSet presAssocID="{9F346990-E9AE-4B3F-8684-608D73DC0D6E}" presName="hierChild5" presStyleCnt="0"/>
      <dgm:spPr/>
    </dgm:pt>
    <dgm:pt modelId="{269AB616-4F8A-487B-BB48-511385BAAE5E}" type="pres">
      <dgm:prSet presAssocID="{7A71C5E7-9987-435C-9EAC-34868B8AD950}" presName="hierChild3" presStyleCnt="0"/>
      <dgm:spPr/>
    </dgm:pt>
  </dgm:ptLst>
  <dgm:cxnLst>
    <dgm:cxn modelId="{5CA3280F-E816-42C2-9E1E-4819F32D8A83}" type="presOf" srcId="{BA844E74-C100-41A1-A5B9-02A374C4D5CF}" destId="{9AA0AE26-2692-4BF5-99A8-D583D83D9595}" srcOrd="0" destOrd="0" presId="urn:microsoft.com/office/officeart/2005/8/layout/orgChart1"/>
    <dgm:cxn modelId="{A4DDB814-914B-4E71-8EDE-B57C420C6797}" type="presOf" srcId="{7A71C5E7-9987-435C-9EAC-34868B8AD950}" destId="{754205AB-2C0F-4941-B089-6ADF1C95BD07}" srcOrd="0" destOrd="0" presId="urn:microsoft.com/office/officeart/2005/8/layout/orgChart1"/>
    <dgm:cxn modelId="{BCD9A62A-E750-4BDE-96EE-569735D42F15}" type="presOf" srcId="{579A8B5A-23AE-43FD-968D-07DA2FB5F66E}" destId="{D2C6FAD5-ED15-4F1F-A795-0E71BA464596}" srcOrd="0" destOrd="0" presId="urn:microsoft.com/office/officeart/2005/8/layout/orgChart1"/>
    <dgm:cxn modelId="{B225635D-3335-46FB-88E5-F83E104DE6B7}" type="presOf" srcId="{C998236D-BE18-4CD9-8803-D2DFE22FBE25}" destId="{8E22C47D-17C5-4DE5-900E-FD406CF34214}" srcOrd="0" destOrd="0" presId="urn:microsoft.com/office/officeart/2005/8/layout/orgChart1"/>
    <dgm:cxn modelId="{FB295B41-770A-4FAE-ABD8-158E3CAA54EA}" type="presOf" srcId="{7A71C5E7-9987-435C-9EAC-34868B8AD950}" destId="{AC191A00-F516-4B3A-AE33-7345B5E1B7B3}" srcOrd="1" destOrd="0" presId="urn:microsoft.com/office/officeart/2005/8/layout/orgChart1"/>
    <dgm:cxn modelId="{41702581-47BD-49CB-95AA-F11E6CD1CB17}" type="presOf" srcId="{9F346990-E9AE-4B3F-8684-608D73DC0D6E}" destId="{7275544E-B538-45D7-A19A-41BDAA0C4AEC}" srcOrd="0" destOrd="0" presId="urn:microsoft.com/office/officeart/2005/8/layout/orgChart1"/>
    <dgm:cxn modelId="{39E54181-60DE-447A-8372-CA4C4838C3EC}" srcId="{C998236D-BE18-4CD9-8803-D2DFE22FBE25}" destId="{7A71C5E7-9987-435C-9EAC-34868B8AD950}" srcOrd="0" destOrd="0" parTransId="{1BD5B9D6-A994-47EF-9074-088C99CE5FBB}" sibTransId="{3B397EEE-DEE4-40B7-8F17-C312FCFE5553}"/>
    <dgm:cxn modelId="{5755DA8F-8350-4B4F-BB3B-411BB08CB541}" srcId="{7A71C5E7-9987-435C-9EAC-34868B8AD950}" destId="{AA853026-CBC2-4873-B355-91783965804B}" srcOrd="0" destOrd="0" parTransId="{579A8B5A-23AE-43FD-968D-07DA2FB5F66E}" sibTransId="{8F8FB083-802F-4CAE-A0E3-3D7AAAA9BD82}"/>
    <dgm:cxn modelId="{6F743E9C-2165-4559-A867-DB22091FAABF}" type="presOf" srcId="{AA853026-CBC2-4873-B355-91783965804B}" destId="{D4A36EE2-F598-449A-8006-CF2F1149F691}" srcOrd="1" destOrd="0" presId="urn:microsoft.com/office/officeart/2005/8/layout/orgChart1"/>
    <dgm:cxn modelId="{B14CBDAC-FE2A-47C9-BB40-D04504C46C83}" type="presOf" srcId="{AA853026-CBC2-4873-B355-91783965804B}" destId="{636CD4E6-06CF-4D20-8FFF-172E9C133C44}" srcOrd="0" destOrd="0" presId="urn:microsoft.com/office/officeart/2005/8/layout/orgChart1"/>
    <dgm:cxn modelId="{206CB5CC-666F-4F72-9241-A5E03DBC3A14}" srcId="{7A71C5E7-9987-435C-9EAC-34868B8AD950}" destId="{9F346990-E9AE-4B3F-8684-608D73DC0D6E}" srcOrd="1" destOrd="0" parTransId="{BA844E74-C100-41A1-A5B9-02A374C4D5CF}" sibTransId="{ADD9DD00-EDF9-48E4-AFBC-B2EDC5558A9B}"/>
    <dgm:cxn modelId="{4BE2D6E8-AED8-4C4C-AD06-D3A94F5EAEEC}" type="presOf" srcId="{9F346990-E9AE-4B3F-8684-608D73DC0D6E}" destId="{A50731DC-B8F7-4FBB-B3C2-906024D90E64}" srcOrd="1" destOrd="0" presId="urn:microsoft.com/office/officeart/2005/8/layout/orgChart1"/>
    <dgm:cxn modelId="{C6BC5793-71AD-4172-8F0A-F12150A4A38E}" type="presParOf" srcId="{8E22C47D-17C5-4DE5-900E-FD406CF34214}" destId="{466BFDAA-4009-4FB2-BEAC-9DF49BE6FDDD}" srcOrd="0" destOrd="0" presId="urn:microsoft.com/office/officeart/2005/8/layout/orgChart1"/>
    <dgm:cxn modelId="{166DC8CA-666F-49F7-AFCC-05E50F4DC61A}" type="presParOf" srcId="{466BFDAA-4009-4FB2-BEAC-9DF49BE6FDDD}" destId="{D9B9A9B6-D5FA-4C0B-9064-876DBDD8EA5D}" srcOrd="0" destOrd="0" presId="urn:microsoft.com/office/officeart/2005/8/layout/orgChart1"/>
    <dgm:cxn modelId="{9B34DD33-6437-4683-A212-DF983A72844F}" type="presParOf" srcId="{D9B9A9B6-D5FA-4C0B-9064-876DBDD8EA5D}" destId="{754205AB-2C0F-4941-B089-6ADF1C95BD07}" srcOrd="0" destOrd="0" presId="urn:microsoft.com/office/officeart/2005/8/layout/orgChart1"/>
    <dgm:cxn modelId="{6B769044-EF86-4DF8-B024-DAC575DE0A4F}" type="presParOf" srcId="{D9B9A9B6-D5FA-4C0B-9064-876DBDD8EA5D}" destId="{AC191A00-F516-4B3A-AE33-7345B5E1B7B3}" srcOrd="1" destOrd="0" presId="urn:microsoft.com/office/officeart/2005/8/layout/orgChart1"/>
    <dgm:cxn modelId="{82023E4F-CB47-4EFF-8FE7-7A95FA9140F4}" type="presParOf" srcId="{466BFDAA-4009-4FB2-BEAC-9DF49BE6FDDD}" destId="{70A616E0-9B29-47C7-A2AD-D525D5303004}" srcOrd="1" destOrd="0" presId="urn:microsoft.com/office/officeart/2005/8/layout/orgChart1"/>
    <dgm:cxn modelId="{5A070660-38A2-4602-9BB3-D3B4AF4CA158}" type="presParOf" srcId="{70A616E0-9B29-47C7-A2AD-D525D5303004}" destId="{D2C6FAD5-ED15-4F1F-A795-0E71BA464596}" srcOrd="0" destOrd="0" presId="urn:microsoft.com/office/officeart/2005/8/layout/orgChart1"/>
    <dgm:cxn modelId="{86194DE8-93E1-4581-BD63-CB292F1E1640}" type="presParOf" srcId="{70A616E0-9B29-47C7-A2AD-D525D5303004}" destId="{F97BE267-4F3D-4B30-BF37-7F74B7DB444F}" srcOrd="1" destOrd="0" presId="urn:microsoft.com/office/officeart/2005/8/layout/orgChart1"/>
    <dgm:cxn modelId="{37296AAE-7F17-4C86-A45D-7F6497FE9D4E}" type="presParOf" srcId="{F97BE267-4F3D-4B30-BF37-7F74B7DB444F}" destId="{D6B3133E-0F2B-4D50-BCE1-156234E92189}" srcOrd="0" destOrd="0" presId="urn:microsoft.com/office/officeart/2005/8/layout/orgChart1"/>
    <dgm:cxn modelId="{D384D0AB-4E6D-45F0-A9EA-3D1569C626C3}" type="presParOf" srcId="{D6B3133E-0F2B-4D50-BCE1-156234E92189}" destId="{636CD4E6-06CF-4D20-8FFF-172E9C133C44}" srcOrd="0" destOrd="0" presId="urn:microsoft.com/office/officeart/2005/8/layout/orgChart1"/>
    <dgm:cxn modelId="{D296A6D5-F535-4E6C-B273-D5F5F6C26906}" type="presParOf" srcId="{D6B3133E-0F2B-4D50-BCE1-156234E92189}" destId="{D4A36EE2-F598-449A-8006-CF2F1149F691}" srcOrd="1" destOrd="0" presId="urn:microsoft.com/office/officeart/2005/8/layout/orgChart1"/>
    <dgm:cxn modelId="{FFAD8694-C2CC-4287-99A2-9E266E042D4A}" type="presParOf" srcId="{F97BE267-4F3D-4B30-BF37-7F74B7DB444F}" destId="{7940434E-1DF3-45B0-834F-85D98A629FE0}" srcOrd="1" destOrd="0" presId="urn:microsoft.com/office/officeart/2005/8/layout/orgChart1"/>
    <dgm:cxn modelId="{2838E025-AC2D-474E-8A92-8B718DD006E7}" type="presParOf" srcId="{F97BE267-4F3D-4B30-BF37-7F74B7DB444F}" destId="{6CEE7060-54AB-41E4-88EC-E495B527DD5D}" srcOrd="2" destOrd="0" presId="urn:microsoft.com/office/officeart/2005/8/layout/orgChart1"/>
    <dgm:cxn modelId="{2A97F641-A662-4A3E-88C9-935E7D441D47}" type="presParOf" srcId="{70A616E0-9B29-47C7-A2AD-D525D5303004}" destId="{9AA0AE26-2692-4BF5-99A8-D583D83D9595}" srcOrd="2" destOrd="0" presId="urn:microsoft.com/office/officeart/2005/8/layout/orgChart1"/>
    <dgm:cxn modelId="{D6FECDF4-D7A9-47D8-B8C1-9328A5E94192}" type="presParOf" srcId="{70A616E0-9B29-47C7-A2AD-D525D5303004}" destId="{D6C7D86B-CA0D-431C-BD63-A45D01F75774}" srcOrd="3" destOrd="0" presId="urn:microsoft.com/office/officeart/2005/8/layout/orgChart1"/>
    <dgm:cxn modelId="{AEBBA127-A39F-4CC6-ACBB-06DA57AC6B0C}" type="presParOf" srcId="{D6C7D86B-CA0D-431C-BD63-A45D01F75774}" destId="{54C97936-940A-4963-9412-8E717CC1F114}" srcOrd="0" destOrd="0" presId="urn:microsoft.com/office/officeart/2005/8/layout/orgChart1"/>
    <dgm:cxn modelId="{935EB6B6-B5D6-433B-964E-C69488A22D42}" type="presParOf" srcId="{54C97936-940A-4963-9412-8E717CC1F114}" destId="{7275544E-B538-45D7-A19A-41BDAA0C4AEC}" srcOrd="0" destOrd="0" presId="urn:microsoft.com/office/officeart/2005/8/layout/orgChart1"/>
    <dgm:cxn modelId="{CD7ADF3D-7721-4B3E-B898-E1A45DE69EBB}" type="presParOf" srcId="{54C97936-940A-4963-9412-8E717CC1F114}" destId="{A50731DC-B8F7-4FBB-B3C2-906024D90E64}" srcOrd="1" destOrd="0" presId="urn:microsoft.com/office/officeart/2005/8/layout/orgChart1"/>
    <dgm:cxn modelId="{FEB4A22A-7D68-4654-B1D0-D3BA70FBF842}" type="presParOf" srcId="{D6C7D86B-CA0D-431C-BD63-A45D01F75774}" destId="{26DF38FD-3E5F-479A-83CA-AAEFF2C3286B}" srcOrd="1" destOrd="0" presId="urn:microsoft.com/office/officeart/2005/8/layout/orgChart1"/>
    <dgm:cxn modelId="{8E537757-9C94-4569-A9F1-62601A14D040}" type="presParOf" srcId="{D6C7D86B-CA0D-431C-BD63-A45D01F75774}" destId="{DDF882B3-DB2C-463B-85AD-73D9749A54FF}" srcOrd="2" destOrd="0" presId="urn:microsoft.com/office/officeart/2005/8/layout/orgChart1"/>
    <dgm:cxn modelId="{F17B05C1-1318-45BC-8A5A-253E4D31375C}" type="presParOf" srcId="{466BFDAA-4009-4FB2-BEAC-9DF49BE6FDDD}" destId="{269AB616-4F8A-487B-BB48-511385BAAE5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0AE26-2692-4BF5-99A8-D583D83D9595}">
      <dsp:nvSpPr>
        <dsp:cNvPr id="0" name=""/>
        <dsp:cNvSpPr/>
      </dsp:nvSpPr>
      <dsp:spPr>
        <a:xfrm>
          <a:off x="3322781" y="591477"/>
          <a:ext cx="1070699" cy="248296"/>
        </a:xfrm>
        <a:custGeom>
          <a:avLst/>
          <a:gdLst/>
          <a:ahLst/>
          <a:cxnLst/>
          <a:rect l="0" t="0" r="0" b="0"/>
          <a:pathLst>
            <a:path>
              <a:moveTo>
                <a:pt x="0" y="0"/>
              </a:moveTo>
              <a:lnTo>
                <a:pt x="0" y="124148"/>
              </a:lnTo>
              <a:lnTo>
                <a:pt x="1070699" y="124148"/>
              </a:lnTo>
              <a:lnTo>
                <a:pt x="1070699" y="2482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6FAD5-ED15-4F1F-A795-0E71BA464596}">
      <dsp:nvSpPr>
        <dsp:cNvPr id="0" name=""/>
        <dsp:cNvSpPr/>
      </dsp:nvSpPr>
      <dsp:spPr>
        <a:xfrm>
          <a:off x="2252082" y="591477"/>
          <a:ext cx="1070699" cy="248296"/>
        </a:xfrm>
        <a:custGeom>
          <a:avLst/>
          <a:gdLst/>
          <a:ahLst/>
          <a:cxnLst/>
          <a:rect l="0" t="0" r="0" b="0"/>
          <a:pathLst>
            <a:path>
              <a:moveTo>
                <a:pt x="1070699" y="0"/>
              </a:moveTo>
              <a:lnTo>
                <a:pt x="1070699" y="124148"/>
              </a:lnTo>
              <a:lnTo>
                <a:pt x="0" y="124148"/>
              </a:lnTo>
              <a:lnTo>
                <a:pt x="0" y="2482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4205AB-2C0F-4941-B089-6ADF1C95BD07}">
      <dsp:nvSpPr>
        <dsp:cNvPr id="0" name=""/>
        <dsp:cNvSpPr/>
      </dsp:nvSpPr>
      <dsp:spPr>
        <a:xfrm>
          <a:off x="327894" y="296"/>
          <a:ext cx="5989774" cy="59118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Three types of analysis is performed to analyze trend</a:t>
          </a:r>
          <a:endParaRPr lang="en-IN" sz="1800" b="1" kern="1200" dirty="0">
            <a:solidFill>
              <a:schemeClr val="tx1"/>
            </a:solidFill>
          </a:endParaRPr>
        </a:p>
      </dsp:txBody>
      <dsp:txXfrm>
        <a:off x="327894" y="296"/>
        <a:ext cx="5989774" cy="591181"/>
      </dsp:txXfrm>
    </dsp:sp>
    <dsp:sp modelId="{636CD4E6-06CF-4D20-8FFF-172E9C133C44}">
      <dsp:nvSpPr>
        <dsp:cNvPr id="0" name=""/>
        <dsp:cNvSpPr/>
      </dsp:nvSpPr>
      <dsp:spPr>
        <a:xfrm>
          <a:off x="1305530" y="839773"/>
          <a:ext cx="1893103" cy="591181"/>
        </a:xfrm>
        <a:prstGeom prst="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Weekly</a:t>
          </a:r>
          <a:endParaRPr lang="en-IN" sz="1600" b="1" kern="1200" dirty="0">
            <a:solidFill>
              <a:schemeClr val="tx1"/>
            </a:solidFill>
          </a:endParaRPr>
        </a:p>
      </dsp:txBody>
      <dsp:txXfrm>
        <a:off x="1305530" y="839773"/>
        <a:ext cx="1893103" cy="591181"/>
      </dsp:txXfrm>
    </dsp:sp>
    <dsp:sp modelId="{7275544E-B538-45D7-A19A-41BDAA0C4AEC}">
      <dsp:nvSpPr>
        <dsp:cNvPr id="0" name=""/>
        <dsp:cNvSpPr/>
      </dsp:nvSpPr>
      <dsp:spPr>
        <a:xfrm>
          <a:off x="3446930" y="839773"/>
          <a:ext cx="1893103" cy="591181"/>
        </a:xfrm>
        <a:prstGeom prst="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Monthly</a:t>
          </a:r>
          <a:endParaRPr lang="en-IN" sz="1600" b="1" kern="1200" dirty="0">
            <a:solidFill>
              <a:schemeClr val="tx1"/>
            </a:solidFill>
          </a:endParaRPr>
        </a:p>
      </dsp:txBody>
      <dsp:txXfrm>
        <a:off x="3446930" y="839773"/>
        <a:ext cx="1893103" cy="591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0AE26-2692-4BF5-99A8-D583D83D9595}">
      <dsp:nvSpPr>
        <dsp:cNvPr id="0" name=""/>
        <dsp:cNvSpPr/>
      </dsp:nvSpPr>
      <dsp:spPr>
        <a:xfrm>
          <a:off x="3322781" y="591477"/>
          <a:ext cx="1070699" cy="248296"/>
        </a:xfrm>
        <a:custGeom>
          <a:avLst/>
          <a:gdLst/>
          <a:ahLst/>
          <a:cxnLst/>
          <a:rect l="0" t="0" r="0" b="0"/>
          <a:pathLst>
            <a:path>
              <a:moveTo>
                <a:pt x="0" y="0"/>
              </a:moveTo>
              <a:lnTo>
                <a:pt x="0" y="124148"/>
              </a:lnTo>
              <a:lnTo>
                <a:pt x="1070699" y="124148"/>
              </a:lnTo>
              <a:lnTo>
                <a:pt x="1070699" y="2482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6FAD5-ED15-4F1F-A795-0E71BA464596}">
      <dsp:nvSpPr>
        <dsp:cNvPr id="0" name=""/>
        <dsp:cNvSpPr/>
      </dsp:nvSpPr>
      <dsp:spPr>
        <a:xfrm>
          <a:off x="2252082" y="591477"/>
          <a:ext cx="1070699" cy="248296"/>
        </a:xfrm>
        <a:custGeom>
          <a:avLst/>
          <a:gdLst/>
          <a:ahLst/>
          <a:cxnLst/>
          <a:rect l="0" t="0" r="0" b="0"/>
          <a:pathLst>
            <a:path>
              <a:moveTo>
                <a:pt x="1070699" y="0"/>
              </a:moveTo>
              <a:lnTo>
                <a:pt x="1070699" y="124148"/>
              </a:lnTo>
              <a:lnTo>
                <a:pt x="0" y="124148"/>
              </a:lnTo>
              <a:lnTo>
                <a:pt x="0" y="2482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4205AB-2C0F-4941-B089-6ADF1C95BD07}">
      <dsp:nvSpPr>
        <dsp:cNvPr id="0" name=""/>
        <dsp:cNvSpPr/>
      </dsp:nvSpPr>
      <dsp:spPr>
        <a:xfrm>
          <a:off x="327894" y="296"/>
          <a:ext cx="5989774" cy="59118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Two types of analysis is performed to analyze trend</a:t>
          </a:r>
          <a:endParaRPr lang="en-IN" sz="1800" b="1" kern="1200" dirty="0">
            <a:solidFill>
              <a:schemeClr val="tx1"/>
            </a:solidFill>
          </a:endParaRPr>
        </a:p>
      </dsp:txBody>
      <dsp:txXfrm>
        <a:off x="327894" y="296"/>
        <a:ext cx="5989774" cy="591181"/>
      </dsp:txXfrm>
    </dsp:sp>
    <dsp:sp modelId="{636CD4E6-06CF-4D20-8FFF-172E9C133C44}">
      <dsp:nvSpPr>
        <dsp:cNvPr id="0" name=""/>
        <dsp:cNvSpPr/>
      </dsp:nvSpPr>
      <dsp:spPr>
        <a:xfrm>
          <a:off x="1305530" y="839773"/>
          <a:ext cx="1893103" cy="591181"/>
        </a:xfrm>
        <a:prstGeom prst="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Weekly</a:t>
          </a:r>
          <a:endParaRPr lang="en-IN" sz="1600" b="1" kern="1200" dirty="0">
            <a:solidFill>
              <a:schemeClr val="tx1"/>
            </a:solidFill>
          </a:endParaRPr>
        </a:p>
      </dsp:txBody>
      <dsp:txXfrm>
        <a:off x="1305530" y="839773"/>
        <a:ext cx="1893103" cy="591181"/>
      </dsp:txXfrm>
    </dsp:sp>
    <dsp:sp modelId="{7275544E-B538-45D7-A19A-41BDAA0C4AEC}">
      <dsp:nvSpPr>
        <dsp:cNvPr id="0" name=""/>
        <dsp:cNvSpPr/>
      </dsp:nvSpPr>
      <dsp:spPr>
        <a:xfrm>
          <a:off x="3446930" y="839773"/>
          <a:ext cx="1893103" cy="591181"/>
        </a:xfrm>
        <a:prstGeom prst="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Monthly</a:t>
          </a:r>
          <a:endParaRPr lang="en-IN" sz="1600" b="1" kern="1200" dirty="0">
            <a:solidFill>
              <a:schemeClr val="tx1"/>
            </a:solidFill>
          </a:endParaRPr>
        </a:p>
      </dsp:txBody>
      <dsp:txXfrm>
        <a:off x="3446930" y="839773"/>
        <a:ext cx="1893103" cy="5911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CF00-A833-D8F2-4D21-24993AFFA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19B784-4328-5F0D-28B0-D01401C03A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AC3EE8-15B7-9E80-7C42-730B5D27EEB6}"/>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5" name="Footer Placeholder 4">
            <a:extLst>
              <a:ext uri="{FF2B5EF4-FFF2-40B4-BE49-F238E27FC236}">
                <a16:creationId xmlns:a16="http://schemas.microsoft.com/office/drawing/2014/main" id="{1A97F54F-E6C5-3F6A-2E4B-E681BB085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484C5B-DF37-C43A-1C6F-8DBEA3ABA548}"/>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123619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D77B-A905-88D8-9DF3-F1329D3915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1908CD-28E8-4E78-8219-80FE5368B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E9B4B-82E8-2F42-FFD3-A74452C0EAC8}"/>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5" name="Footer Placeholder 4">
            <a:extLst>
              <a:ext uri="{FF2B5EF4-FFF2-40B4-BE49-F238E27FC236}">
                <a16:creationId xmlns:a16="http://schemas.microsoft.com/office/drawing/2014/main" id="{8FE98931-3119-5619-CD7D-7F731E96D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9AD32-2792-3B60-F96E-F9AE0A0A9A5A}"/>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343767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B836F5-3E87-EA5E-C023-02E7E7463A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7BFC0C-E0D7-B4F5-C096-837C8D805D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C9DDF-3080-1EDD-9C9D-4CAF7AAEF55D}"/>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5" name="Footer Placeholder 4">
            <a:extLst>
              <a:ext uri="{FF2B5EF4-FFF2-40B4-BE49-F238E27FC236}">
                <a16:creationId xmlns:a16="http://schemas.microsoft.com/office/drawing/2014/main" id="{6614FC46-8A79-26EE-FA87-361C8A282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D9CF64-66C1-BA0C-087A-40FADFD77ADA}"/>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95735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00E9-92E2-68F7-788B-A5E71ED0C9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D60B14-9A16-CE9C-869E-824826339A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C87B1-0618-3F32-6989-96C04517CD69}"/>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5" name="Footer Placeholder 4">
            <a:extLst>
              <a:ext uri="{FF2B5EF4-FFF2-40B4-BE49-F238E27FC236}">
                <a16:creationId xmlns:a16="http://schemas.microsoft.com/office/drawing/2014/main" id="{5CF098F7-7330-4FD4-35C0-50EC11D4A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BFAD7E-980F-5F1E-0032-331244AB8B85}"/>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355272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549E-7A94-5D41-293D-5B958FB204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A75998-6A17-A43C-01D5-2E72A24473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569452-1DDC-90ED-023F-84E5FDE3F703}"/>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5" name="Footer Placeholder 4">
            <a:extLst>
              <a:ext uri="{FF2B5EF4-FFF2-40B4-BE49-F238E27FC236}">
                <a16:creationId xmlns:a16="http://schemas.microsoft.com/office/drawing/2014/main" id="{90AE19C3-B0BB-A5E8-67EC-8854773A9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D21E29-C410-B3A3-1008-B09B0A1F34BD}"/>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3614454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B9D0-77C4-E955-8F1E-A4BA77A40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0622AB-5782-D1C2-6188-B607EDDE5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2B3ADC-E154-1EF8-9A4D-747738A9F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278FE3-FB80-2A78-1BEA-2D7AD780DA49}"/>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6" name="Footer Placeholder 5">
            <a:extLst>
              <a:ext uri="{FF2B5EF4-FFF2-40B4-BE49-F238E27FC236}">
                <a16:creationId xmlns:a16="http://schemas.microsoft.com/office/drawing/2014/main" id="{FF0CF0A5-8B8D-6256-92CC-59AD0B3496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FC437-F2F8-94E7-48E3-104D0AFAB207}"/>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139542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F997-15A8-F2B7-87FD-8B46AB8B04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93A3E8-7785-5D0E-51F5-1F2B3997E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CDAB2-F648-9086-AF8D-C58C68113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6FDA03-4F1B-9448-6E3D-1296E21FF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7FE32B-6978-1554-3FDF-AC3FB74B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58DCE0-238A-3AD7-2B3E-9962F5BD1EE2}"/>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8" name="Footer Placeholder 7">
            <a:extLst>
              <a:ext uri="{FF2B5EF4-FFF2-40B4-BE49-F238E27FC236}">
                <a16:creationId xmlns:a16="http://schemas.microsoft.com/office/drawing/2014/main" id="{F20CF178-9173-A47A-BC92-1E6C0C1233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B9C452-DC20-BF0B-12AD-2DF0C4877732}"/>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403541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4AB6-587A-8882-CEE9-A017561C5A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F7475B-4170-2016-3139-B50055618182}"/>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4" name="Footer Placeholder 3">
            <a:extLst>
              <a:ext uri="{FF2B5EF4-FFF2-40B4-BE49-F238E27FC236}">
                <a16:creationId xmlns:a16="http://schemas.microsoft.com/office/drawing/2014/main" id="{3C6C0A52-46EE-3C8B-AFFE-FF82FB4DF9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7665C5-E493-DB47-46B8-F81D64EB9603}"/>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116105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79C53-FAC4-2DAF-0731-C6C0C5DFEEEE}"/>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3" name="Footer Placeholder 2">
            <a:extLst>
              <a:ext uri="{FF2B5EF4-FFF2-40B4-BE49-F238E27FC236}">
                <a16:creationId xmlns:a16="http://schemas.microsoft.com/office/drawing/2014/main" id="{BF322CAB-CAD3-79C0-51F9-8803C475C4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6B37B2-0DDF-C45E-E504-31B156910511}"/>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249788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C2FF-40FE-57BB-E789-5287C9C27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F308A6-9E39-9008-E1AD-B77410638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E3FE8A-0573-518F-CC32-961DD5C45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71632-B122-BC15-ACC0-D60C27CC0F96}"/>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6" name="Footer Placeholder 5">
            <a:extLst>
              <a:ext uri="{FF2B5EF4-FFF2-40B4-BE49-F238E27FC236}">
                <a16:creationId xmlns:a16="http://schemas.microsoft.com/office/drawing/2014/main" id="{11D069E3-8CAE-1CA0-0BDA-9E75F83FD9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FFA55-8693-39BF-554B-2826F17C444F}"/>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101629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CE3C-F5F6-CBC7-BF0B-0CE522F29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0F90C1-1971-2BA0-4896-E434E9F09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DB275-EBAF-EA08-1BE4-E48733E60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3A781-38AA-5C99-C918-E0607B0D2FB2}"/>
              </a:ext>
            </a:extLst>
          </p:cNvPr>
          <p:cNvSpPr>
            <a:spLocks noGrp="1"/>
          </p:cNvSpPr>
          <p:nvPr>
            <p:ph type="dt" sz="half" idx="10"/>
          </p:nvPr>
        </p:nvSpPr>
        <p:spPr/>
        <p:txBody>
          <a:bodyPr/>
          <a:lstStyle/>
          <a:p>
            <a:fld id="{3E9CFEF0-786B-4DB6-B20B-BD214CE335F6}" type="datetimeFigureOut">
              <a:rPr lang="en-IN" smtClean="0"/>
              <a:t>21-06-2025</a:t>
            </a:fld>
            <a:endParaRPr lang="en-IN"/>
          </a:p>
        </p:txBody>
      </p:sp>
      <p:sp>
        <p:nvSpPr>
          <p:cNvPr id="6" name="Footer Placeholder 5">
            <a:extLst>
              <a:ext uri="{FF2B5EF4-FFF2-40B4-BE49-F238E27FC236}">
                <a16:creationId xmlns:a16="http://schemas.microsoft.com/office/drawing/2014/main" id="{27D3A7B7-AA5B-B302-46D2-2852A748A0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0FC428-6C97-A2DA-F0BC-2FE318BE0DFD}"/>
              </a:ext>
            </a:extLst>
          </p:cNvPr>
          <p:cNvSpPr>
            <a:spLocks noGrp="1"/>
          </p:cNvSpPr>
          <p:nvPr>
            <p:ph type="sldNum" sz="quarter" idx="12"/>
          </p:nvPr>
        </p:nvSpPr>
        <p:spPr/>
        <p:txBody>
          <a:bodyPr/>
          <a:lstStyle/>
          <a:p>
            <a:fld id="{E1A00BC9-E3C0-487C-BB75-85DE1148E8AC}" type="slidenum">
              <a:rPr lang="en-IN" smtClean="0"/>
              <a:t>‹#›</a:t>
            </a:fld>
            <a:endParaRPr lang="en-IN"/>
          </a:p>
        </p:txBody>
      </p:sp>
    </p:spTree>
    <p:extLst>
      <p:ext uri="{BB962C8B-B14F-4D97-AF65-F5344CB8AC3E}">
        <p14:creationId xmlns:p14="http://schemas.microsoft.com/office/powerpoint/2010/main" val="2529705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13229-1BDD-D4B2-11C2-27E230DAE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CAD184-EAFF-A14C-9BAB-539173C3B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AEE3E-8821-8F44-F338-423DB8DBB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CFEF0-786B-4DB6-B20B-BD214CE335F6}" type="datetimeFigureOut">
              <a:rPr lang="en-IN" smtClean="0"/>
              <a:t>21-06-2025</a:t>
            </a:fld>
            <a:endParaRPr lang="en-IN"/>
          </a:p>
        </p:txBody>
      </p:sp>
      <p:sp>
        <p:nvSpPr>
          <p:cNvPr id="5" name="Footer Placeholder 4">
            <a:extLst>
              <a:ext uri="{FF2B5EF4-FFF2-40B4-BE49-F238E27FC236}">
                <a16:creationId xmlns:a16="http://schemas.microsoft.com/office/drawing/2014/main" id="{968F4D54-60F4-D4B9-2BA1-B66245BEB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3F64EC-7AD4-6098-8757-872AE37D0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00BC9-E3C0-487C-BB75-85DE1148E8AC}" type="slidenum">
              <a:rPr lang="en-IN" smtClean="0"/>
              <a:t>‹#›</a:t>
            </a:fld>
            <a:endParaRPr lang="en-IN"/>
          </a:p>
        </p:txBody>
      </p:sp>
    </p:spTree>
    <p:extLst>
      <p:ext uri="{BB962C8B-B14F-4D97-AF65-F5344CB8AC3E}">
        <p14:creationId xmlns:p14="http://schemas.microsoft.com/office/powerpoint/2010/main" val="1083965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3FAD-8B72-AC31-9F84-C449E4229028}"/>
              </a:ext>
            </a:extLst>
          </p:cNvPr>
          <p:cNvSpPr>
            <a:spLocks noGrp="1"/>
          </p:cNvSpPr>
          <p:nvPr>
            <p:ph type="ctrTitle"/>
          </p:nvPr>
        </p:nvSpPr>
        <p:spPr/>
        <p:txBody>
          <a:bodyPr/>
          <a:lstStyle/>
          <a:p>
            <a:r>
              <a:rPr lang="en-IN" b="1" dirty="0"/>
              <a:t>Digital Marketing</a:t>
            </a:r>
            <a:br>
              <a:rPr lang="en-IN" b="1" dirty="0"/>
            </a:br>
            <a:endParaRPr lang="en-IN" b="1" dirty="0"/>
          </a:p>
        </p:txBody>
      </p:sp>
      <p:sp>
        <p:nvSpPr>
          <p:cNvPr id="3" name="Subtitle 2">
            <a:extLst>
              <a:ext uri="{FF2B5EF4-FFF2-40B4-BE49-F238E27FC236}">
                <a16:creationId xmlns:a16="http://schemas.microsoft.com/office/drawing/2014/main" id="{9A1132F6-3F20-C83E-21E1-13670141D426}"/>
              </a:ext>
            </a:extLst>
          </p:cNvPr>
          <p:cNvSpPr>
            <a:spLocks noGrp="1"/>
          </p:cNvSpPr>
          <p:nvPr>
            <p:ph type="subTitle" idx="1"/>
          </p:nvPr>
        </p:nvSpPr>
        <p:spPr>
          <a:xfrm>
            <a:off x="1524000" y="2628003"/>
            <a:ext cx="9144000" cy="552519"/>
          </a:xfrm>
        </p:spPr>
        <p:txBody>
          <a:bodyPr/>
          <a:lstStyle/>
          <a:p>
            <a:r>
              <a:rPr lang="en-US" dirty="0"/>
              <a:t>Data of the online advertising strategy followed by a company</a:t>
            </a:r>
            <a:endParaRPr lang="en-IN" dirty="0"/>
          </a:p>
        </p:txBody>
      </p:sp>
      <p:sp>
        <p:nvSpPr>
          <p:cNvPr id="5" name="TextBox 4">
            <a:extLst>
              <a:ext uri="{FF2B5EF4-FFF2-40B4-BE49-F238E27FC236}">
                <a16:creationId xmlns:a16="http://schemas.microsoft.com/office/drawing/2014/main" id="{A5170F8A-EF24-64B7-5AE1-E45F65D76E3F}"/>
              </a:ext>
            </a:extLst>
          </p:cNvPr>
          <p:cNvSpPr txBox="1"/>
          <p:nvPr/>
        </p:nvSpPr>
        <p:spPr>
          <a:xfrm>
            <a:off x="105716" y="5735637"/>
            <a:ext cx="6092686" cy="923330"/>
          </a:xfrm>
          <a:prstGeom prst="rect">
            <a:avLst/>
          </a:prstGeom>
          <a:noFill/>
        </p:spPr>
        <p:txBody>
          <a:bodyPr wrap="square">
            <a:spAutoFit/>
          </a:bodyPr>
          <a:lstStyle/>
          <a:p>
            <a:r>
              <a:rPr lang="en-US" b="0" i="0" dirty="0">
                <a:solidFill>
                  <a:srgbClr val="1C2E78"/>
                </a:solidFill>
                <a:effectLst/>
                <a:latin typeface="Roboto" panose="02000000000000000000" pitchFamily="2" charset="0"/>
              </a:rPr>
              <a:t>zip : two files - pdf file of the code transcript, PowerPoint Presentation on your analysis based on the insights that you obtained.</a:t>
            </a:r>
            <a:endParaRPr lang="en-IN" dirty="0"/>
          </a:p>
        </p:txBody>
      </p:sp>
      <p:sp>
        <p:nvSpPr>
          <p:cNvPr id="4" name="Rectangle 3">
            <a:extLst>
              <a:ext uri="{FF2B5EF4-FFF2-40B4-BE49-F238E27FC236}">
                <a16:creationId xmlns:a16="http://schemas.microsoft.com/office/drawing/2014/main" id="{3481BB25-0152-A58C-54EB-679E7FF5E58B}"/>
              </a:ext>
            </a:extLst>
          </p:cNvPr>
          <p:cNvSpPr/>
          <p:nvPr/>
        </p:nvSpPr>
        <p:spPr>
          <a:xfrm>
            <a:off x="3421319" y="3209530"/>
            <a:ext cx="5554166" cy="1028700"/>
          </a:xfrm>
          <a:prstGeom prst="rect">
            <a:avLst/>
          </a:prstGeom>
          <a:solidFill>
            <a:srgbClr val="BDD7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Project by : Saumya Gupta</a:t>
            </a:r>
          </a:p>
          <a:p>
            <a:pPr algn="ctr"/>
            <a:r>
              <a:rPr lang="en-IN" sz="1200" b="1" dirty="0">
                <a:solidFill>
                  <a:schemeClr val="tx1"/>
                </a:solidFill>
              </a:rPr>
              <a:t>DSGOLD: 999294</a:t>
            </a:r>
          </a:p>
          <a:p>
            <a:pPr algn="ctr"/>
            <a:r>
              <a:rPr lang="en-IN" sz="2000" b="1" dirty="0">
                <a:solidFill>
                  <a:schemeClr val="tx1"/>
                </a:solidFill>
              </a:rPr>
              <a:t>Email: Saumyaguptaalld@gmail.com</a:t>
            </a:r>
            <a:endParaRPr lang="en-IN" sz="2000" dirty="0">
              <a:solidFill>
                <a:schemeClr val="tx1"/>
              </a:solidFill>
            </a:endParaRPr>
          </a:p>
        </p:txBody>
      </p:sp>
    </p:spTree>
    <p:extLst>
      <p:ext uri="{BB962C8B-B14F-4D97-AF65-F5344CB8AC3E}">
        <p14:creationId xmlns:p14="http://schemas.microsoft.com/office/powerpoint/2010/main" val="347346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ABC35-A71F-C278-C917-4D8F5FC905C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1129769-3CB9-2AF1-1594-005875372FA6}"/>
              </a:ext>
            </a:extLst>
          </p:cNvPr>
          <p:cNvSpPr txBox="1">
            <a:spLocks/>
          </p:cNvSpPr>
          <p:nvPr/>
        </p:nvSpPr>
        <p:spPr>
          <a:xfrm>
            <a:off x="280555" y="283257"/>
            <a:ext cx="11729604" cy="50645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5. What is the average revenue generated per click for Company X during the campaign period?  </a:t>
            </a:r>
            <a:endParaRPr lang="en-IN" sz="2800" b="1" dirty="0">
              <a:latin typeface="+mn-lt"/>
            </a:endParaRPr>
          </a:p>
        </p:txBody>
      </p:sp>
      <p:sp>
        <p:nvSpPr>
          <p:cNvPr id="6" name="TextBox 5">
            <a:extLst>
              <a:ext uri="{FF2B5EF4-FFF2-40B4-BE49-F238E27FC236}">
                <a16:creationId xmlns:a16="http://schemas.microsoft.com/office/drawing/2014/main" id="{2775D2AC-061F-5B7D-0790-1589AA36702E}"/>
              </a:ext>
            </a:extLst>
          </p:cNvPr>
          <p:cNvSpPr txBox="1"/>
          <p:nvPr/>
        </p:nvSpPr>
        <p:spPr>
          <a:xfrm>
            <a:off x="6094268" y="1527961"/>
            <a:ext cx="3883602" cy="369332"/>
          </a:xfrm>
          <a:prstGeom prst="rect">
            <a:avLst/>
          </a:prstGeom>
          <a:solidFill>
            <a:schemeClr val="accent5">
              <a:lumMod val="20000"/>
              <a:lumOff val="80000"/>
            </a:schemeClr>
          </a:solidFill>
        </p:spPr>
        <p:txBody>
          <a:bodyPr wrap="square">
            <a:spAutoFit/>
          </a:bodyPr>
          <a:lstStyle/>
          <a:p>
            <a:r>
              <a:rPr lang="en-US" b="1" dirty="0"/>
              <a:t>Average Revenue per Click: 0.1108 USD</a:t>
            </a:r>
            <a:endParaRPr lang="en-IN" b="1" dirty="0"/>
          </a:p>
        </p:txBody>
      </p:sp>
      <p:sp>
        <p:nvSpPr>
          <p:cNvPr id="9" name="Title 1">
            <a:extLst>
              <a:ext uri="{FF2B5EF4-FFF2-40B4-BE49-F238E27FC236}">
                <a16:creationId xmlns:a16="http://schemas.microsoft.com/office/drawing/2014/main" id="{8B4746C7-ED3E-C95C-BF9F-C8DDFB4E89D1}"/>
              </a:ext>
            </a:extLst>
          </p:cNvPr>
          <p:cNvSpPr txBox="1">
            <a:spLocks/>
          </p:cNvSpPr>
          <p:nvPr/>
        </p:nvSpPr>
        <p:spPr>
          <a:xfrm>
            <a:off x="709180" y="2697774"/>
            <a:ext cx="7863319" cy="506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latin typeface="+mn-lt"/>
              </a:rPr>
              <a:t>6. Which campaigns had the highest post-click conversion rates?  </a:t>
            </a:r>
            <a:endParaRPr lang="en-IN" sz="2200" b="1" dirty="0">
              <a:latin typeface="+mn-lt"/>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30D5162-7A6E-DD48-E482-52B6A5A1DAA8}"/>
                  </a:ext>
                </a:extLst>
              </p:cNvPr>
              <p:cNvSpPr txBox="1"/>
              <p:nvPr/>
            </p:nvSpPr>
            <p:spPr>
              <a:xfrm>
                <a:off x="1797625" y="1460064"/>
                <a:ext cx="3810866" cy="491353"/>
              </a:xfrm>
              <a:prstGeom prst="rect">
                <a:avLst/>
              </a:prstGeom>
              <a:solidFill>
                <a:schemeClr val="accent5">
                  <a:lumMod val="20000"/>
                  <a:lumOff val="80000"/>
                </a:schemeClr>
              </a:solidFill>
            </p:spPr>
            <p:txBody>
              <a:bodyPr wrap="square">
                <a:spAutoFit/>
              </a:bodyPr>
              <a:lstStyle/>
              <a:p>
                <a:r>
                  <a:rPr lang="en-US" dirty="0">
                    <a:solidFill>
                      <a:schemeClr val="tx1"/>
                    </a:solidFill>
                  </a:rPr>
                  <a:t>avg_revenue_per_click = </a:t>
                </a:r>
                <a14:m>
                  <m:oMath xmlns:m="http://schemas.openxmlformats.org/officeDocument/2006/math">
                    <m:f>
                      <m:fPr>
                        <m:ctrlPr>
                          <a:rPr lang="en-IN" i="1" dirty="0" smtClean="0">
                            <a:solidFill>
                              <a:schemeClr val="tx1"/>
                            </a:solidFill>
                            <a:latin typeface="Cambria Math" panose="02040503050406030204" pitchFamily="18" charset="0"/>
                          </a:rPr>
                        </m:ctrlPr>
                      </m:fPr>
                      <m:num>
                        <m:r>
                          <a:rPr lang="en-IN" i="1" dirty="0">
                            <a:solidFill>
                              <a:schemeClr val="tx1"/>
                            </a:solidFill>
                            <a:latin typeface="Cambria Math" panose="02040503050406030204" pitchFamily="18" charset="0"/>
                          </a:rPr>
                          <m:t>𝑇</m:t>
                        </m:r>
                        <m:r>
                          <a:rPr lang="en-US" b="0" i="1" dirty="0" smtClean="0">
                            <a:solidFill>
                              <a:schemeClr val="tx1"/>
                            </a:solidFill>
                            <a:latin typeface="Cambria Math" panose="02040503050406030204" pitchFamily="18" charset="0"/>
                          </a:rPr>
                          <m:t>𝑜𝑡𝑎𝑙</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𝑟𝑒𝑣𝑒𝑛𝑢𝑒</m:t>
                        </m:r>
                      </m:num>
                      <m:den>
                        <m:r>
                          <a:rPr lang="en-IN" i="1" dirty="0">
                            <a:solidFill>
                              <a:schemeClr val="tx1"/>
                            </a:solidFill>
                            <a:latin typeface="Cambria Math" panose="02040503050406030204" pitchFamily="18" charset="0"/>
                          </a:rPr>
                          <m:t>𝑇</m:t>
                        </m:r>
                        <m:r>
                          <a:rPr lang="en-US" b="0" i="1" dirty="0" smtClean="0">
                            <a:solidFill>
                              <a:schemeClr val="tx1"/>
                            </a:solidFill>
                            <a:latin typeface="Cambria Math" panose="02040503050406030204" pitchFamily="18" charset="0"/>
                          </a:rPr>
                          <m:t>𝑜𝑡𝑎𝑙</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𝑐𝑙𝑖𝑐𝑘𝑠</m:t>
                        </m:r>
                      </m:den>
                    </m:f>
                  </m:oMath>
                </a14:m>
                <a:endParaRPr lang="en-IN" dirty="0">
                  <a:solidFill>
                    <a:schemeClr val="tx1"/>
                  </a:solidFill>
                </a:endParaRPr>
              </a:p>
            </p:txBody>
          </p:sp>
        </mc:Choice>
        <mc:Fallback xmlns="">
          <p:sp>
            <p:nvSpPr>
              <p:cNvPr id="15" name="TextBox 14">
                <a:extLst>
                  <a:ext uri="{FF2B5EF4-FFF2-40B4-BE49-F238E27FC236}">
                    <a16:creationId xmlns:a16="http://schemas.microsoft.com/office/drawing/2014/main" id="{030D5162-7A6E-DD48-E482-52B6A5A1DAA8}"/>
                  </a:ext>
                </a:extLst>
              </p:cNvPr>
              <p:cNvSpPr txBox="1">
                <a:spLocks noRot="1" noChangeAspect="1" noMove="1" noResize="1" noEditPoints="1" noAdjustHandles="1" noChangeArrowheads="1" noChangeShapeType="1" noTextEdit="1"/>
              </p:cNvSpPr>
              <p:nvPr/>
            </p:nvSpPr>
            <p:spPr>
              <a:xfrm>
                <a:off x="1797625" y="1460064"/>
                <a:ext cx="3810866" cy="491353"/>
              </a:xfrm>
              <a:prstGeom prst="rect">
                <a:avLst/>
              </a:prstGeom>
              <a:blipFill>
                <a:blip r:embed="rId2"/>
                <a:stretch>
                  <a:fillRect l="-1440" b="-8750"/>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7F1683E9-97DE-469D-11E7-CFA7923C1877}"/>
              </a:ext>
            </a:extLst>
          </p:cNvPr>
          <p:cNvSpPr txBox="1"/>
          <p:nvPr/>
        </p:nvSpPr>
        <p:spPr>
          <a:xfrm>
            <a:off x="5281179" y="3907000"/>
            <a:ext cx="6094268" cy="1200329"/>
          </a:xfrm>
          <a:prstGeom prst="rect">
            <a:avLst/>
          </a:prstGeom>
          <a:solidFill>
            <a:schemeClr val="accent5">
              <a:lumMod val="20000"/>
              <a:lumOff val="80000"/>
            </a:schemeClr>
          </a:solidFill>
        </p:spPr>
        <p:txBody>
          <a:bodyPr wrap="square">
            <a:spAutoFit/>
          </a:bodyPr>
          <a:lstStyle/>
          <a:p>
            <a:pPr algn="just"/>
            <a:r>
              <a:rPr lang="en-US" b="1" dirty="0"/>
              <a:t>Campaign 1 had the highest post click conversion rate of about 44%, marginally very high compared to other campaigns that only had 2.4% and 1.5% post click conversion rates for campaign 3 and 2 respectively.</a:t>
            </a:r>
            <a:endParaRPr lang="en-IN" b="1" dirty="0"/>
          </a:p>
        </p:txBody>
      </p:sp>
      <p:pic>
        <p:nvPicPr>
          <p:cNvPr id="21" name="Picture 20">
            <a:extLst>
              <a:ext uri="{FF2B5EF4-FFF2-40B4-BE49-F238E27FC236}">
                <a16:creationId xmlns:a16="http://schemas.microsoft.com/office/drawing/2014/main" id="{398EB1C0-9165-B935-D203-74F7294E6DE8}"/>
              </a:ext>
            </a:extLst>
          </p:cNvPr>
          <p:cNvPicPr>
            <a:picLocks noChangeAspect="1"/>
          </p:cNvPicPr>
          <p:nvPr/>
        </p:nvPicPr>
        <p:blipFill>
          <a:blip r:embed="rId3"/>
          <a:stretch>
            <a:fillRect/>
          </a:stretch>
        </p:blipFill>
        <p:spPr>
          <a:xfrm>
            <a:off x="1153278" y="3429000"/>
            <a:ext cx="3831712" cy="2265218"/>
          </a:xfrm>
          <a:prstGeom prst="rect">
            <a:avLst/>
          </a:prstGeom>
        </p:spPr>
      </p:pic>
    </p:spTree>
    <p:extLst>
      <p:ext uri="{BB962C8B-B14F-4D97-AF65-F5344CB8AC3E}">
        <p14:creationId xmlns:p14="http://schemas.microsoft.com/office/powerpoint/2010/main" val="401630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B0F4A-9F2E-87AB-7486-BD6040A51D4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BE9BD73-7DCE-3F48-2515-894897F3A128}"/>
              </a:ext>
            </a:extLst>
          </p:cNvPr>
          <p:cNvSpPr txBox="1">
            <a:spLocks/>
          </p:cNvSpPr>
          <p:nvPr/>
        </p:nvSpPr>
        <p:spPr>
          <a:xfrm>
            <a:off x="280555" y="283257"/>
            <a:ext cx="11729604" cy="506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7.</a:t>
            </a:r>
            <a:r>
              <a:rPr lang="en-US" sz="2400" b="1" dirty="0">
                <a:latin typeface="+mn-lt"/>
                <a:ea typeface="Calibri" panose="020F0502020204030204" pitchFamily="34" charset="0"/>
                <a:cs typeface="Times New Roman" panose="02020603050405020304" pitchFamily="18" charset="0"/>
              </a:rPr>
              <a:t> Are there any specific trends or patterns in post-click sales amounts over time?</a:t>
            </a:r>
            <a:endParaRPr lang="en-IN" sz="2400" b="1" dirty="0">
              <a:latin typeface="+mn-lt"/>
              <a:ea typeface="Calibri" panose="020F0502020204030204" pitchFamily="34" charset="0"/>
              <a:cs typeface="Times New Roman" panose="02020603050405020304" pitchFamily="18" charset="0"/>
            </a:endParaRPr>
          </a:p>
          <a:p>
            <a:pPr algn="ctr"/>
            <a:endParaRPr lang="en-IN" sz="2400" b="1" dirty="0">
              <a:latin typeface="+mn-lt"/>
            </a:endParaRPr>
          </a:p>
        </p:txBody>
      </p:sp>
      <p:grpSp>
        <p:nvGrpSpPr>
          <p:cNvPr id="27" name="Group 26">
            <a:extLst>
              <a:ext uri="{FF2B5EF4-FFF2-40B4-BE49-F238E27FC236}">
                <a16:creationId xmlns:a16="http://schemas.microsoft.com/office/drawing/2014/main" id="{68925DFF-B954-A88F-0BEA-87B9B3CFDBBE}"/>
              </a:ext>
            </a:extLst>
          </p:cNvPr>
          <p:cNvGrpSpPr/>
          <p:nvPr/>
        </p:nvGrpSpPr>
        <p:grpSpPr>
          <a:xfrm>
            <a:off x="5865668" y="789709"/>
            <a:ext cx="6326332" cy="4628085"/>
            <a:chOff x="5484590" y="789709"/>
            <a:chExt cx="6525569" cy="4628085"/>
          </a:xfrm>
        </p:grpSpPr>
        <p:pic>
          <p:nvPicPr>
            <p:cNvPr id="16" name="Picture 15">
              <a:extLst>
                <a:ext uri="{FF2B5EF4-FFF2-40B4-BE49-F238E27FC236}">
                  <a16:creationId xmlns:a16="http://schemas.microsoft.com/office/drawing/2014/main" id="{3E64E80E-FB21-6007-5C32-6ACB49F10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590" y="789709"/>
              <a:ext cx="6347949" cy="3798468"/>
            </a:xfrm>
            <a:prstGeom prst="rect">
              <a:avLst/>
            </a:prstGeom>
          </p:spPr>
        </p:pic>
        <p:sp>
          <p:nvSpPr>
            <p:cNvPr id="22" name="TextBox 21">
              <a:extLst>
                <a:ext uri="{FF2B5EF4-FFF2-40B4-BE49-F238E27FC236}">
                  <a16:creationId xmlns:a16="http://schemas.microsoft.com/office/drawing/2014/main" id="{1E464BFD-B1AE-B066-5DAE-7DAB18C67110}"/>
                </a:ext>
              </a:extLst>
            </p:cNvPr>
            <p:cNvSpPr txBox="1"/>
            <p:nvPr/>
          </p:nvSpPr>
          <p:spPr>
            <a:xfrm>
              <a:off x="5901958" y="4771463"/>
              <a:ext cx="6108201" cy="646331"/>
            </a:xfrm>
            <a:prstGeom prst="rect">
              <a:avLst/>
            </a:prstGeom>
            <a:solidFill>
              <a:schemeClr val="accent5">
                <a:lumMod val="20000"/>
                <a:lumOff val="80000"/>
              </a:schemeClr>
            </a:solidFill>
          </p:spPr>
          <p:txBody>
            <a:bodyPr wrap="square">
              <a:spAutoFit/>
            </a:bodyPr>
            <a:lstStyle/>
            <a:p>
              <a:r>
                <a:rPr lang="en-US" b="1" dirty="0"/>
                <a:t>The peak sales week was 2020-05-11 with sales amount of $3.13 million.</a:t>
              </a:r>
              <a:endParaRPr lang="en-IN" b="1" dirty="0"/>
            </a:p>
          </p:txBody>
        </p:sp>
      </p:grpSp>
      <p:grpSp>
        <p:nvGrpSpPr>
          <p:cNvPr id="26" name="Group 25">
            <a:extLst>
              <a:ext uri="{FF2B5EF4-FFF2-40B4-BE49-F238E27FC236}">
                <a16:creationId xmlns:a16="http://schemas.microsoft.com/office/drawing/2014/main" id="{9A818B69-6986-816A-FA78-F0201EBE3A8E}"/>
              </a:ext>
            </a:extLst>
          </p:cNvPr>
          <p:cNvGrpSpPr/>
          <p:nvPr/>
        </p:nvGrpSpPr>
        <p:grpSpPr>
          <a:xfrm>
            <a:off x="359461" y="3429000"/>
            <a:ext cx="4399937" cy="3257164"/>
            <a:chOff x="359461" y="3429000"/>
            <a:chExt cx="4399937" cy="3257164"/>
          </a:xfrm>
        </p:grpSpPr>
        <p:pic>
          <p:nvPicPr>
            <p:cNvPr id="24" name="Picture 23">
              <a:extLst>
                <a:ext uri="{FF2B5EF4-FFF2-40B4-BE49-F238E27FC236}">
                  <a16:creationId xmlns:a16="http://schemas.microsoft.com/office/drawing/2014/main" id="{D1E9BEE9-5109-8D08-16A9-934CB69B4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61" y="3429000"/>
              <a:ext cx="4311127" cy="3257164"/>
            </a:xfrm>
            <a:prstGeom prst="rect">
              <a:avLst/>
            </a:prstGeom>
          </p:spPr>
        </p:pic>
        <p:sp>
          <p:nvSpPr>
            <p:cNvPr id="25" name="TextBox 24">
              <a:extLst>
                <a:ext uri="{FF2B5EF4-FFF2-40B4-BE49-F238E27FC236}">
                  <a16:creationId xmlns:a16="http://schemas.microsoft.com/office/drawing/2014/main" id="{50A2DAC1-52BB-9E24-5ECF-AF652E199AEF}"/>
                </a:ext>
              </a:extLst>
            </p:cNvPr>
            <p:cNvSpPr txBox="1"/>
            <p:nvPr/>
          </p:nvSpPr>
          <p:spPr>
            <a:xfrm>
              <a:off x="2366704" y="3622297"/>
              <a:ext cx="2392694" cy="738664"/>
            </a:xfrm>
            <a:prstGeom prst="rect">
              <a:avLst/>
            </a:prstGeom>
            <a:solidFill>
              <a:schemeClr val="accent5">
                <a:lumMod val="20000"/>
                <a:lumOff val="80000"/>
              </a:schemeClr>
            </a:solidFill>
          </p:spPr>
          <p:txBody>
            <a:bodyPr wrap="square">
              <a:spAutoFit/>
            </a:bodyPr>
            <a:lstStyle/>
            <a:p>
              <a:r>
                <a:rPr lang="en-US" sz="1400" b="1" dirty="0"/>
                <a:t>maximum </a:t>
              </a:r>
              <a:r>
                <a:rPr lang="en-US" sz="1400" b="1" dirty="0" err="1"/>
                <a:t>post_click_sales_amount</a:t>
              </a:r>
              <a:r>
                <a:rPr lang="en-US" sz="1400" b="1" dirty="0"/>
                <a:t> is  0.199930318 million USD</a:t>
              </a:r>
              <a:endParaRPr lang="en-IN" sz="1400" b="1" dirty="0"/>
            </a:p>
          </p:txBody>
        </p:sp>
      </p:grpSp>
      <p:sp>
        <p:nvSpPr>
          <p:cNvPr id="31" name="TextBox 30">
            <a:extLst>
              <a:ext uri="{FF2B5EF4-FFF2-40B4-BE49-F238E27FC236}">
                <a16:creationId xmlns:a16="http://schemas.microsoft.com/office/drawing/2014/main" id="{9A6C8727-306F-C6AD-D2DB-485B6482EA47}"/>
              </a:ext>
            </a:extLst>
          </p:cNvPr>
          <p:cNvSpPr txBox="1"/>
          <p:nvPr/>
        </p:nvSpPr>
        <p:spPr>
          <a:xfrm>
            <a:off x="542926" y="1186024"/>
            <a:ext cx="5060372" cy="2031325"/>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US" b="1" dirty="0"/>
              <a:t>A general declining post-click sales amount over time with the highest post-click sales observed on 11-may week.</a:t>
            </a:r>
          </a:p>
          <a:p>
            <a:pPr marL="285750" indent="-285750">
              <a:buFont typeface="Arial" panose="020B0604020202020204" pitchFamily="34" charset="0"/>
              <a:buChar char="•"/>
            </a:pPr>
            <a:r>
              <a:rPr lang="en-US" b="1" dirty="0"/>
              <a:t>Before 15</a:t>
            </a:r>
            <a:r>
              <a:rPr lang="en-US" b="1" baseline="30000" dirty="0"/>
              <a:t>th</a:t>
            </a:r>
            <a:r>
              <a:rPr lang="en-US" b="1" dirty="0"/>
              <a:t> May the post click sale amount was fluctuating between 2.5 to 3.13 Million USD, post which it declined readily for the following weeks.</a:t>
            </a:r>
            <a:endParaRPr lang="en-IN" b="1" dirty="0"/>
          </a:p>
        </p:txBody>
      </p:sp>
    </p:spTree>
    <p:extLst>
      <p:ext uri="{BB962C8B-B14F-4D97-AF65-F5344CB8AC3E}">
        <p14:creationId xmlns:p14="http://schemas.microsoft.com/office/powerpoint/2010/main" val="220201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FC565-1F1F-5EFD-6704-076D5E7FF0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C76BD45-2601-4152-A2DC-BCA6A94443DB}"/>
              </a:ext>
            </a:extLst>
          </p:cNvPr>
          <p:cNvSpPr txBox="1">
            <a:spLocks/>
          </p:cNvSpPr>
          <p:nvPr/>
        </p:nvSpPr>
        <p:spPr>
          <a:xfrm>
            <a:off x="280555" y="283257"/>
            <a:ext cx="11729604" cy="506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8.. How does the level of user engagement vary across different banner sizes?</a:t>
            </a:r>
            <a:endParaRPr lang="en-IN" sz="2400" b="1" dirty="0">
              <a:latin typeface="+mn-lt"/>
            </a:endParaRPr>
          </a:p>
        </p:txBody>
      </p:sp>
      <p:pic>
        <p:nvPicPr>
          <p:cNvPr id="6" name="Picture 5">
            <a:extLst>
              <a:ext uri="{FF2B5EF4-FFF2-40B4-BE49-F238E27FC236}">
                <a16:creationId xmlns:a16="http://schemas.microsoft.com/office/drawing/2014/main" id="{BA405178-7E1E-BCA1-0BDF-38D5B18C3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7888"/>
            <a:ext cx="9692155" cy="4816855"/>
          </a:xfrm>
          <a:prstGeom prst="rect">
            <a:avLst/>
          </a:prstGeom>
        </p:spPr>
      </p:pic>
      <p:pic>
        <p:nvPicPr>
          <p:cNvPr id="7" name="Picture 6">
            <a:extLst>
              <a:ext uri="{FF2B5EF4-FFF2-40B4-BE49-F238E27FC236}">
                <a16:creationId xmlns:a16="http://schemas.microsoft.com/office/drawing/2014/main" id="{1C570DAD-9B69-619A-754D-B0F0AC133989}"/>
              </a:ext>
            </a:extLst>
          </p:cNvPr>
          <p:cNvPicPr>
            <a:picLocks noChangeAspect="1"/>
          </p:cNvPicPr>
          <p:nvPr/>
        </p:nvPicPr>
        <p:blipFill>
          <a:blip r:embed="rId2">
            <a:extLst>
              <a:ext uri="{28A0092B-C50C-407E-A947-70E740481C1C}">
                <a14:useLocalDpi xmlns:a14="http://schemas.microsoft.com/office/drawing/2010/main" val="0"/>
              </a:ext>
            </a:extLst>
          </a:blip>
          <a:srcRect l="44534" t="3860" r="40573" b="92081"/>
          <a:stretch>
            <a:fillRect/>
          </a:stretch>
        </p:blipFill>
        <p:spPr>
          <a:xfrm>
            <a:off x="2870791" y="954822"/>
            <a:ext cx="4710223" cy="637953"/>
          </a:xfrm>
          <a:prstGeom prst="rect">
            <a:avLst/>
          </a:prstGeom>
        </p:spPr>
      </p:pic>
      <p:sp>
        <p:nvSpPr>
          <p:cNvPr id="11" name="TextBox 10">
            <a:extLst>
              <a:ext uri="{FF2B5EF4-FFF2-40B4-BE49-F238E27FC236}">
                <a16:creationId xmlns:a16="http://schemas.microsoft.com/office/drawing/2014/main" id="{B6B27EDC-4BFA-5BC7-52CC-D3E488CE352E}"/>
              </a:ext>
            </a:extLst>
          </p:cNvPr>
          <p:cNvSpPr txBox="1"/>
          <p:nvPr/>
        </p:nvSpPr>
        <p:spPr>
          <a:xfrm>
            <a:off x="9692155" y="2786582"/>
            <a:ext cx="2219290" cy="2585323"/>
          </a:xfrm>
          <a:prstGeom prst="rect">
            <a:avLst/>
          </a:prstGeom>
          <a:solidFill>
            <a:schemeClr val="accent5">
              <a:lumMod val="20000"/>
              <a:lumOff val="80000"/>
            </a:schemeClr>
          </a:solidFill>
        </p:spPr>
        <p:txBody>
          <a:bodyPr wrap="square">
            <a:spAutoFit/>
          </a:bodyPr>
          <a:lstStyle/>
          <a:p>
            <a:pPr algn="just"/>
            <a:r>
              <a:rPr lang="en-US" b="1" dirty="0"/>
              <a:t>As observed from the plot the level of user engagement w.r.t to the banner sizes are plotted above. With the highest engagement of 40.4% for banner size of 800x250.</a:t>
            </a:r>
            <a:endParaRPr lang="en-IN" b="1" dirty="0"/>
          </a:p>
        </p:txBody>
      </p:sp>
    </p:spTree>
    <p:extLst>
      <p:ext uri="{BB962C8B-B14F-4D97-AF65-F5344CB8AC3E}">
        <p14:creationId xmlns:p14="http://schemas.microsoft.com/office/powerpoint/2010/main" val="375556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34C82-CC79-9865-DFCF-D7098ECBCE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16DDECE-59F4-A040-B7F8-A05A8FBA062C}"/>
              </a:ext>
            </a:extLst>
          </p:cNvPr>
          <p:cNvSpPr txBox="1">
            <a:spLocks/>
          </p:cNvSpPr>
          <p:nvPr/>
        </p:nvSpPr>
        <p:spPr>
          <a:xfrm>
            <a:off x="280555" y="283257"/>
            <a:ext cx="11729604" cy="506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9. Which placement types result in the highest post-click conversion rates?  </a:t>
            </a:r>
            <a:endParaRPr lang="en-IN" sz="2800" b="1" dirty="0">
              <a:latin typeface="+mn-lt"/>
            </a:endParaRPr>
          </a:p>
        </p:txBody>
      </p:sp>
      <p:pic>
        <p:nvPicPr>
          <p:cNvPr id="3" name="Picture 2">
            <a:extLst>
              <a:ext uri="{FF2B5EF4-FFF2-40B4-BE49-F238E27FC236}">
                <a16:creationId xmlns:a16="http://schemas.microsoft.com/office/drawing/2014/main" id="{D1F78B6A-293A-7A6A-7B99-54372F75F1A1}"/>
              </a:ext>
            </a:extLst>
          </p:cNvPr>
          <p:cNvPicPr>
            <a:picLocks noChangeAspect="1"/>
          </p:cNvPicPr>
          <p:nvPr/>
        </p:nvPicPr>
        <p:blipFill>
          <a:blip r:embed="rId2"/>
          <a:stretch>
            <a:fillRect/>
          </a:stretch>
        </p:blipFill>
        <p:spPr>
          <a:xfrm>
            <a:off x="1613496" y="789710"/>
            <a:ext cx="2136446" cy="2098964"/>
          </a:xfrm>
          <a:prstGeom prst="rect">
            <a:avLst/>
          </a:prstGeom>
        </p:spPr>
      </p:pic>
      <p:sp>
        <p:nvSpPr>
          <p:cNvPr id="8" name="TextBox 7">
            <a:extLst>
              <a:ext uri="{FF2B5EF4-FFF2-40B4-BE49-F238E27FC236}">
                <a16:creationId xmlns:a16="http://schemas.microsoft.com/office/drawing/2014/main" id="{60988C7E-CE2F-3BDC-BAA7-2ACD1E9E4B2B}"/>
              </a:ext>
            </a:extLst>
          </p:cNvPr>
          <p:cNvSpPr txBox="1"/>
          <p:nvPr/>
        </p:nvSpPr>
        <p:spPr>
          <a:xfrm>
            <a:off x="4377170" y="1720703"/>
            <a:ext cx="6628630" cy="369332"/>
          </a:xfrm>
          <a:prstGeom prst="rect">
            <a:avLst/>
          </a:prstGeom>
          <a:solidFill>
            <a:schemeClr val="accent5">
              <a:lumMod val="20000"/>
              <a:lumOff val="80000"/>
            </a:schemeClr>
          </a:solidFill>
        </p:spPr>
        <p:txBody>
          <a:bodyPr wrap="square">
            <a:spAutoFit/>
          </a:bodyPr>
          <a:lstStyle/>
          <a:p>
            <a:r>
              <a:rPr lang="en-US" b="1" dirty="0"/>
              <a:t>Top Placement Type is '</a:t>
            </a:r>
            <a:r>
              <a:rPr lang="en-US" b="1" dirty="0" err="1"/>
              <a:t>abc</a:t>
            </a:r>
            <a:r>
              <a:rPr lang="en-US" b="1" dirty="0"/>
              <a:t>' with Post-Click Conversion Rate: 52.02%</a:t>
            </a:r>
            <a:endParaRPr lang="en-IN" b="1" dirty="0"/>
          </a:p>
        </p:txBody>
      </p:sp>
      <p:sp>
        <p:nvSpPr>
          <p:cNvPr id="12" name="TextBox 11">
            <a:extLst>
              <a:ext uri="{FF2B5EF4-FFF2-40B4-BE49-F238E27FC236}">
                <a16:creationId xmlns:a16="http://schemas.microsoft.com/office/drawing/2014/main" id="{03279207-854D-E6B1-D70F-EFFCCCD78960}"/>
              </a:ext>
            </a:extLst>
          </p:cNvPr>
          <p:cNvSpPr txBox="1"/>
          <p:nvPr/>
        </p:nvSpPr>
        <p:spPr>
          <a:xfrm>
            <a:off x="8624455" y="4146082"/>
            <a:ext cx="3385704" cy="2031325"/>
          </a:xfrm>
          <a:prstGeom prst="rect">
            <a:avLst/>
          </a:prstGeom>
          <a:solidFill>
            <a:schemeClr val="accent5">
              <a:lumMod val="20000"/>
              <a:lumOff val="80000"/>
            </a:schemeClr>
          </a:solidFill>
        </p:spPr>
        <p:txBody>
          <a:bodyPr wrap="square">
            <a:spAutoFit/>
          </a:bodyPr>
          <a:lstStyle/>
          <a:p>
            <a:pPr algn="just"/>
            <a:r>
              <a:rPr lang="en-US" b="1" dirty="0"/>
              <a:t>1. The seasonal pattern (month wise), shows decrease in clicks and displays.</a:t>
            </a:r>
          </a:p>
          <a:p>
            <a:pPr algn="just"/>
            <a:r>
              <a:rPr lang="en-US" b="1" dirty="0"/>
              <a:t>2. The lowest engagement reported in June.</a:t>
            </a:r>
          </a:p>
          <a:p>
            <a:pPr algn="just"/>
            <a:r>
              <a:rPr lang="en-US" b="1" dirty="0"/>
              <a:t>3. The clicks falling below ~50% of the clicks in April.</a:t>
            </a:r>
            <a:endParaRPr lang="en-IN" b="1" dirty="0"/>
          </a:p>
        </p:txBody>
      </p:sp>
      <p:sp>
        <p:nvSpPr>
          <p:cNvPr id="13" name="Title 1">
            <a:extLst>
              <a:ext uri="{FF2B5EF4-FFF2-40B4-BE49-F238E27FC236}">
                <a16:creationId xmlns:a16="http://schemas.microsoft.com/office/drawing/2014/main" id="{3B2233FB-F944-4C64-01C8-1F8336A20B77}"/>
              </a:ext>
            </a:extLst>
          </p:cNvPr>
          <p:cNvSpPr txBox="1">
            <a:spLocks/>
          </p:cNvSpPr>
          <p:nvPr/>
        </p:nvSpPr>
        <p:spPr>
          <a:xfrm>
            <a:off x="0" y="3313216"/>
            <a:ext cx="11440391" cy="506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10. Can we identify any seasonal patterns or fluctuations in displays and clicks throughout the campaign period?</a:t>
            </a:r>
          </a:p>
          <a:p>
            <a:pPr algn="ctr"/>
            <a:endParaRPr lang="en-IN" sz="2400" b="1" dirty="0">
              <a:latin typeface="+mn-lt"/>
            </a:endParaRPr>
          </a:p>
        </p:txBody>
      </p:sp>
      <p:pic>
        <p:nvPicPr>
          <p:cNvPr id="15" name="Picture 14">
            <a:extLst>
              <a:ext uri="{FF2B5EF4-FFF2-40B4-BE49-F238E27FC236}">
                <a16:creationId xmlns:a16="http://schemas.microsoft.com/office/drawing/2014/main" id="{5368E5A0-E86A-A1DA-835C-A65FFB5D98C5}"/>
              </a:ext>
            </a:extLst>
          </p:cNvPr>
          <p:cNvPicPr>
            <a:picLocks noChangeAspect="1"/>
          </p:cNvPicPr>
          <p:nvPr/>
        </p:nvPicPr>
        <p:blipFill>
          <a:blip r:embed="rId3">
            <a:extLst>
              <a:ext uri="{28A0092B-C50C-407E-A947-70E740481C1C}">
                <a14:useLocalDpi xmlns:a14="http://schemas.microsoft.com/office/drawing/2010/main" val="0"/>
              </a:ext>
            </a:extLst>
          </a:blip>
          <a:srcRect r="50014"/>
          <a:stretch>
            <a:fillRect/>
          </a:stretch>
        </p:blipFill>
        <p:spPr>
          <a:xfrm>
            <a:off x="519545" y="3801415"/>
            <a:ext cx="3969329" cy="2801331"/>
          </a:xfrm>
          <a:prstGeom prst="rect">
            <a:avLst/>
          </a:prstGeom>
        </p:spPr>
      </p:pic>
      <p:pic>
        <p:nvPicPr>
          <p:cNvPr id="16" name="Picture 15">
            <a:extLst>
              <a:ext uri="{FF2B5EF4-FFF2-40B4-BE49-F238E27FC236}">
                <a16:creationId xmlns:a16="http://schemas.microsoft.com/office/drawing/2014/main" id="{4C18F5D3-E190-DF57-DC50-99A368B7EC63}"/>
              </a:ext>
            </a:extLst>
          </p:cNvPr>
          <p:cNvPicPr>
            <a:picLocks noChangeAspect="1"/>
          </p:cNvPicPr>
          <p:nvPr/>
        </p:nvPicPr>
        <p:blipFill>
          <a:blip r:embed="rId3">
            <a:extLst>
              <a:ext uri="{28A0092B-C50C-407E-A947-70E740481C1C}">
                <a14:useLocalDpi xmlns:a14="http://schemas.microsoft.com/office/drawing/2010/main" val="0"/>
              </a:ext>
            </a:extLst>
          </a:blip>
          <a:srcRect l="50014"/>
          <a:stretch>
            <a:fillRect/>
          </a:stretch>
        </p:blipFill>
        <p:spPr>
          <a:xfrm>
            <a:off x="4655126" y="3880248"/>
            <a:ext cx="3969330" cy="2801331"/>
          </a:xfrm>
          <a:prstGeom prst="rect">
            <a:avLst/>
          </a:prstGeom>
        </p:spPr>
      </p:pic>
    </p:spTree>
    <p:extLst>
      <p:ext uri="{BB962C8B-B14F-4D97-AF65-F5344CB8AC3E}">
        <p14:creationId xmlns:p14="http://schemas.microsoft.com/office/powerpoint/2010/main" val="28709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467D2-E349-534D-B673-F7566D908E34}"/>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18B16D91-872F-7E67-408E-E0F02AF6D9AF}"/>
              </a:ext>
            </a:extLst>
          </p:cNvPr>
          <p:cNvGrpSpPr/>
          <p:nvPr/>
        </p:nvGrpSpPr>
        <p:grpSpPr>
          <a:xfrm>
            <a:off x="4235803" y="111654"/>
            <a:ext cx="7753574" cy="6746346"/>
            <a:chOff x="4235803" y="111654"/>
            <a:chExt cx="7753574" cy="6746346"/>
          </a:xfrm>
        </p:grpSpPr>
        <p:pic>
          <p:nvPicPr>
            <p:cNvPr id="8" name="Picture 7">
              <a:extLst>
                <a:ext uri="{FF2B5EF4-FFF2-40B4-BE49-F238E27FC236}">
                  <a16:creationId xmlns:a16="http://schemas.microsoft.com/office/drawing/2014/main" id="{9F46FBDE-8071-3A73-98F9-6CD2386EF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803" y="111654"/>
              <a:ext cx="7753574" cy="6746346"/>
            </a:xfrm>
            <a:prstGeom prst="rect">
              <a:avLst/>
            </a:prstGeom>
          </p:spPr>
        </p:pic>
        <p:grpSp>
          <p:nvGrpSpPr>
            <p:cNvPr id="14" name="Group 13">
              <a:extLst>
                <a:ext uri="{FF2B5EF4-FFF2-40B4-BE49-F238E27FC236}">
                  <a16:creationId xmlns:a16="http://schemas.microsoft.com/office/drawing/2014/main" id="{5B2B412D-22CD-39A6-446F-2257FA5AD752}"/>
                </a:ext>
              </a:extLst>
            </p:cNvPr>
            <p:cNvGrpSpPr/>
            <p:nvPr/>
          </p:nvGrpSpPr>
          <p:grpSpPr>
            <a:xfrm>
              <a:off x="5392882" y="1943101"/>
              <a:ext cx="1371600" cy="4364182"/>
              <a:chOff x="5392882" y="2026229"/>
              <a:chExt cx="1371600" cy="4364182"/>
            </a:xfrm>
          </p:grpSpPr>
          <p:sp>
            <p:nvSpPr>
              <p:cNvPr id="11" name="Oval 10">
                <a:extLst>
                  <a:ext uri="{FF2B5EF4-FFF2-40B4-BE49-F238E27FC236}">
                    <a16:creationId xmlns:a16="http://schemas.microsoft.com/office/drawing/2014/main" id="{E0DBBD37-4D06-3732-102E-1383F4C18125}"/>
                  </a:ext>
                </a:extLst>
              </p:cNvPr>
              <p:cNvSpPr/>
              <p:nvPr/>
            </p:nvSpPr>
            <p:spPr>
              <a:xfrm>
                <a:off x="6338454" y="2026229"/>
                <a:ext cx="426028" cy="386834"/>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DD08379-D8C3-EB7F-656F-49D506E07FD1}"/>
                  </a:ext>
                </a:extLst>
              </p:cNvPr>
              <p:cNvSpPr/>
              <p:nvPr/>
            </p:nvSpPr>
            <p:spPr>
              <a:xfrm>
                <a:off x="5392882" y="2078182"/>
                <a:ext cx="592282" cy="303707"/>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9A24548-32C5-75C0-A2B8-EE6CA12E2B02}"/>
                  </a:ext>
                </a:extLst>
              </p:cNvPr>
              <p:cNvSpPr/>
              <p:nvPr/>
            </p:nvSpPr>
            <p:spPr>
              <a:xfrm rot="5400000">
                <a:off x="5986027" y="5684694"/>
                <a:ext cx="1119303" cy="292131"/>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 name="Title 1">
            <a:extLst>
              <a:ext uri="{FF2B5EF4-FFF2-40B4-BE49-F238E27FC236}">
                <a16:creationId xmlns:a16="http://schemas.microsoft.com/office/drawing/2014/main" id="{55430E85-AE91-0697-265E-25F1DE17FF6C}"/>
              </a:ext>
            </a:extLst>
          </p:cNvPr>
          <p:cNvSpPr txBox="1">
            <a:spLocks/>
          </p:cNvSpPr>
          <p:nvPr/>
        </p:nvSpPr>
        <p:spPr>
          <a:xfrm>
            <a:off x="181841" y="148175"/>
            <a:ext cx="4779817" cy="137336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11. Is there a correlation between user engagement levels and the revenue generated?</a:t>
            </a:r>
            <a:endParaRPr lang="en-IN" sz="2800" b="1" dirty="0">
              <a:latin typeface="+mn-lt"/>
            </a:endParaRPr>
          </a:p>
        </p:txBody>
      </p:sp>
      <p:sp>
        <p:nvSpPr>
          <p:cNvPr id="17" name="TextBox 16">
            <a:extLst>
              <a:ext uri="{FF2B5EF4-FFF2-40B4-BE49-F238E27FC236}">
                <a16:creationId xmlns:a16="http://schemas.microsoft.com/office/drawing/2014/main" id="{E1AE6D9F-B4F4-EE59-C21E-61ED82B1E4CD}"/>
              </a:ext>
            </a:extLst>
          </p:cNvPr>
          <p:cNvSpPr txBox="1"/>
          <p:nvPr/>
        </p:nvSpPr>
        <p:spPr>
          <a:xfrm>
            <a:off x="494111" y="1413385"/>
            <a:ext cx="3977121" cy="1477328"/>
          </a:xfrm>
          <a:prstGeom prst="rect">
            <a:avLst/>
          </a:prstGeom>
          <a:solidFill>
            <a:schemeClr val="accent5">
              <a:lumMod val="40000"/>
              <a:lumOff val="60000"/>
            </a:schemeClr>
          </a:solidFill>
        </p:spPr>
        <p:txBody>
          <a:bodyPr wrap="square">
            <a:spAutoFit/>
          </a:bodyPr>
          <a:lstStyle/>
          <a:p>
            <a:r>
              <a:rPr lang="en-US" b="1" dirty="0"/>
              <a:t>No, there is no correlation between User Engagement and Revenue.</a:t>
            </a:r>
          </a:p>
          <a:p>
            <a:r>
              <a:rPr lang="en-US" b="1" dirty="0"/>
              <a:t>As the correlation coefficient value is too small (0.18) as shown in heatmap on the right.</a:t>
            </a:r>
            <a:endParaRPr lang="en-IN" b="1" dirty="0"/>
          </a:p>
        </p:txBody>
      </p:sp>
      <p:pic>
        <p:nvPicPr>
          <p:cNvPr id="21" name="Picture 20">
            <a:extLst>
              <a:ext uri="{FF2B5EF4-FFF2-40B4-BE49-F238E27FC236}">
                <a16:creationId xmlns:a16="http://schemas.microsoft.com/office/drawing/2014/main" id="{BAF7FD35-78A6-99B3-15C0-72D07F905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21" y="4218105"/>
            <a:ext cx="3216597" cy="2560149"/>
          </a:xfrm>
          <a:prstGeom prst="rect">
            <a:avLst/>
          </a:prstGeom>
        </p:spPr>
      </p:pic>
      <p:sp>
        <p:nvSpPr>
          <p:cNvPr id="22" name="TextBox 21">
            <a:extLst>
              <a:ext uri="{FF2B5EF4-FFF2-40B4-BE49-F238E27FC236}">
                <a16:creationId xmlns:a16="http://schemas.microsoft.com/office/drawing/2014/main" id="{2CAE1082-601D-6253-BE7E-7CE10FC9218E}"/>
              </a:ext>
            </a:extLst>
          </p:cNvPr>
          <p:cNvSpPr txBox="1"/>
          <p:nvPr/>
        </p:nvSpPr>
        <p:spPr>
          <a:xfrm>
            <a:off x="494110" y="2972078"/>
            <a:ext cx="3977121" cy="1200329"/>
          </a:xfrm>
          <a:prstGeom prst="rect">
            <a:avLst/>
          </a:prstGeom>
          <a:solidFill>
            <a:schemeClr val="accent5">
              <a:lumMod val="40000"/>
              <a:lumOff val="60000"/>
            </a:schemeClr>
          </a:solidFill>
        </p:spPr>
        <p:txBody>
          <a:bodyPr wrap="square">
            <a:spAutoFit/>
          </a:bodyPr>
          <a:lstStyle/>
          <a:p>
            <a:r>
              <a:rPr lang="en-US" b="1" dirty="0"/>
              <a:t>The bottom plot suggest </a:t>
            </a:r>
            <a:r>
              <a:rPr lang="en-US" dirty="0"/>
              <a:t>higher revenue accompanies higher engagement and lower revenue has lower user engagement.</a:t>
            </a:r>
            <a:endParaRPr lang="en-IN" b="1" dirty="0"/>
          </a:p>
        </p:txBody>
      </p:sp>
    </p:spTree>
    <p:extLst>
      <p:ext uri="{BB962C8B-B14F-4D97-AF65-F5344CB8AC3E}">
        <p14:creationId xmlns:p14="http://schemas.microsoft.com/office/powerpoint/2010/main" val="329918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4B411-55A5-0B5F-464B-C20F83DD908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0FA1909-1B28-B649-6A70-D784CC04F0BC}"/>
              </a:ext>
            </a:extLst>
          </p:cNvPr>
          <p:cNvSpPr txBox="1">
            <a:spLocks/>
          </p:cNvSpPr>
          <p:nvPr/>
        </p:nvSpPr>
        <p:spPr>
          <a:xfrm>
            <a:off x="-72734" y="418340"/>
            <a:ext cx="12342668" cy="506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12. Are there any outliers in terms of cost, clicks, or revenue that warrant further investigation?</a:t>
            </a:r>
          </a:p>
          <a:p>
            <a:pPr algn="ctr"/>
            <a:endParaRPr lang="en-IN" sz="2400" b="1" dirty="0">
              <a:latin typeface="+mn-lt"/>
            </a:endParaRPr>
          </a:p>
        </p:txBody>
      </p:sp>
      <p:pic>
        <p:nvPicPr>
          <p:cNvPr id="3" name="Picture 2">
            <a:extLst>
              <a:ext uri="{FF2B5EF4-FFF2-40B4-BE49-F238E27FC236}">
                <a16:creationId xmlns:a16="http://schemas.microsoft.com/office/drawing/2014/main" id="{DF320B28-7D1D-C227-5427-DC69F4F85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773" y="910317"/>
            <a:ext cx="8260773" cy="2843114"/>
          </a:xfrm>
          <a:prstGeom prst="rect">
            <a:avLst/>
          </a:prstGeom>
          <a:ln w="28575">
            <a:solidFill>
              <a:schemeClr val="tx1"/>
            </a:solidFill>
          </a:ln>
        </p:spPr>
      </p:pic>
      <p:sp>
        <p:nvSpPr>
          <p:cNvPr id="8" name="TextBox 7">
            <a:extLst>
              <a:ext uri="{FF2B5EF4-FFF2-40B4-BE49-F238E27FC236}">
                <a16:creationId xmlns:a16="http://schemas.microsoft.com/office/drawing/2014/main" id="{4DF990DB-F1E1-F218-3DD6-5E1E07E296C7}"/>
              </a:ext>
            </a:extLst>
          </p:cNvPr>
          <p:cNvSpPr txBox="1"/>
          <p:nvPr/>
        </p:nvSpPr>
        <p:spPr>
          <a:xfrm>
            <a:off x="158461" y="3753431"/>
            <a:ext cx="11875078" cy="1200329"/>
          </a:xfrm>
          <a:prstGeom prst="rect">
            <a:avLst/>
          </a:prstGeom>
          <a:noFill/>
        </p:spPr>
        <p:txBody>
          <a:bodyPr wrap="square">
            <a:spAutoFit/>
          </a:bodyPr>
          <a:lstStyle/>
          <a:p>
            <a:pPr marL="285750" indent="-285750" algn="just">
              <a:buFont typeface="Arial" panose="020B0604020202020204" pitchFamily="34" charset="0"/>
              <a:buChar char="•"/>
            </a:pPr>
            <a:r>
              <a:rPr lang="en-US" b="1" dirty="0"/>
              <a:t>The data is extremely compressed with large number of outliers.</a:t>
            </a:r>
          </a:p>
          <a:p>
            <a:pPr marL="285750" indent="-285750" algn="just">
              <a:buFont typeface="Arial" panose="020B0604020202020204" pitchFamily="34" charset="0"/>
              <a:buChar char="•"/>
            </a:pPr>
            <a:r>
              <a:rPr lang="en-US" b="1" dirty="0"/>
              <a:t>In advertising this data can be a sensitive group of points where one can analyze which campaigns or days had either no clicks or revenue or very high revenue in order to analyze advertising strategies to avoid or consider in future. </a:t>
            </a:r>
          </a:p>
          <a:p>
            <a:pPr marL="285750" indent="-285750" algn="just">
              <a:buFont typeface="Arial" panose="020B0604020202020204" pitchFamily="34" charset="0"/>
              <a:buChar char="•"/>
            </a:pPr>
            <a:r>
              <a:rPr lang="en-US" b="1" dirty="0"/>
              <a:t>Hence instead of removing outliers we can consider a log scale view.</a:t>
            </a:r>
            <a:endParaRPr lang="en-IN" b="1" dirty="0"/>
          </a:p>
        </p:txBody>
      </p:sp>
      <p:sp>
        <p:nvSpPr>
          <p:cNvPr id="19" name="TextBox 18">
            <a:extLst>
              <a:ext uri="{FF2B5EF4-FFF2-40B4-BE49-F238E27FC236}">
                <a16:creationId xmlns:a16="http://schemas.microsoft.com/office/drawing/2014/main" id="{CD2B9216-ED0E-ADB7-E1F2-6DEFB9779CD0}"/>
              </a:ext>
            </a:extLst>
          </p:cNvPr>
          <p:cNvSpPr txBox="1"/>
          <p:nvPr/>
        </p:nvSpPr>
        <p:spPr>
          <a:xfrm>
            <a:off x="57149" y="5606357"/>
            <a:ext cx="3922568" cy="646331"/>
          </a:xfrm>
          <a:prstGeom prst="rect">
            <a:avLst/>
          </a:prstGeom>
          <a:solidFill>
            <a:schemeClr val="accent5">
              <a:lumMod val="20000"/>
              <a:lumOff val="80000"/>
            </a:schemeClr>
          </a:solidFill>
          <a:ln>
            <a:solidFill>
              <a:schemeClr val="tx1"/>
            </a:solidFill>
          </a:ln>
        </p:spPr>
        <p:txBody>
          <a:bodyPr wrap="square">
            <a:spAutoFit/>
          </a:bodyPr>
          <a:lstStyle/>
          <a:p>
            <a:r>
              <a:rPr lang="en-US" dirty="0"/>
              <a:t>Outliers in '</a:t>
            </a:r>
            <a:r>
              <a:rPr lang="en-US" dirty="0" err="1"/>
              <a:t>cost_log</a:t>
            </a:r>
            <a:r>
              <a:rPr lang="en-US" dirty="0"/>
              <a:t>': </a:t>
            </a:r>
            <a:r>
              <a:rPr lang="en-US" b="1" dirty="0"/>
              <a:t>560</a:t>
            </a:r>
          </a:p>
          <a:p>
            <a:r>
              <a:rPr lang="en-US" dirty="0"/>
              <a:t>Lower bound: -2.26, Upper bound: 4.48</a:t>
            </a:r>
          </a:p>
        </p:txBody>
      </p:sp>
      <p:sp>
        <p:nvSpPr>
          <p:cNvPr id="10" name="TextBox 9">
            <a:extLst>
              <a:ext uri="{FF2B5EF4-FFF2-40B4-BE49-F238E27FC236}">
                <a16:creationId xmlns:a16="http://schemas.microsoft.com/office/drawing/2014/main" id="{C4D6D521-F7A0-3B7B-6054-08EF7120302F}"/>
              </a:ext>
            </a:extLst>
          </p:cNvPr>
          <p:cNvSpPr txBox="1"/>
          <p:nvPr/>
        </p:nvSpPr>
        <p:spPr>
          <a:xfrm>
            <a:off x="4094018" y="5600865"/>
            <a:ext cx="3922568" cy="646331"/>
          </a:xfrm>
          <a:prstGeom prst="rect">
            <a:avLst/>
          </a:prstGeom>
          <a:solidFill>
            <a:schemeClr val="accent5">
              <a:lumMod val="20000"/>
              <a:lumOff val="80000"/>
            </a:schemeClr>
          </a:solidFill>
          <a:ln>
            <a:solidFill>
              <a:schemeClr val="tx1"/>
            </a:solidFill>
          </a:ln>
        </p:spPr>
        <p:txBody>
          <a:bodyPr wrap="square">
            <a:spAutoFit/>
          </a:bodyPr>
          <a:lstStyle/>
          <a:p>
            <a:r>
              <a:rPr lang="en-US" dirty="0"/>
              <a:t>Outliers in '</a:t>
            </a:r>
            <a:r>
              <a:rPr lang="en-US" dirty="0" err="1"/>
              <a:t>clicks_log</a:t>
            </a:r>
            <a:r>
              <a:rPr lang="en-US" dirty="0"/>
              <a:t>': </a:t>
            </a:r>
            <a:r>
              <a:rPr lang="en-US" b="1" dirty="0"/>
              <a:t>48</a:t>
            </a:r>
          </a:p>
          <a:p>
            <a:r>
              <a:rPr lang="en-US" dirty="0"/>
              <a:t>Lower bound: -2.24, Upper bound: 8.92</a:t>
            </a:r>
          </a:p>
        </p:txBody>
      </p:sp>
      <p:sp>
        <p:nvSpPr>
          <p:cNvPr id="12" name="TextBox 11">
            <a:extLst>
              <a:ext uri="{FF2B5EF4-FFF2-40B4-BE49-F238E27FC236}">
                <a16:creationId xmlns:a16="http://schemas.microsoft.com/office/drawing/2014/main" id="{9CD0A857-0B0B-AEF8-1C6A-003F8716F8FC}"/>
              </a:ext>
            </a:extLst>
          </p:cNvPr>
          <p:cNvSpPr txBox="1"/>
          <p:nvPr/>
        </p:nvSpPr>
        <p:spPr>
          <a:xfrm>
            <a:off x="8110971" y="5600865"/>
            <a:ext cx="3922568" cy="646331"/>
          </a:xfrm>
          <a:prstGeom prst="rect">
            <a:avLst/>
          </a:prstGeom>
          <a:solidFill>
            <a:schemeClr val="accent5">
              <a:lumMod val="20000"/>
              <a:lumOff val="80000"/>
            </a:schemeClr>
          </a:solidFill>
          <a:ln>
            <a:solidFill>
              <a:schemeClr val="tx1"/>
            </a:solidFill>
          </a:ln>
        </p:spPr>
        <p:txBody>
          <a:bodyPr wrap="square">
            <a:spAutoFit/>
          </a:bodyPr>
          <a:lstStyle/>
          <a:p>
            <a:r>
              <a:rPr lang="en-US" dirty="0"/>
              <a:t>Outliers in '</a:t>
            </a:r>
            <a:r>
              <a:rPr lang="en-US" dirty="0" err="1"/>
              <a:t>revenue_log</a:t>
            </a:r>
            <a:r>
              <a:rPr lang="en-US" dirty="0"/>
              <a:t>': </a:t>
            </a:r>
            <a:r>
              <a:rPr lang="en-US" b="1" dirty="0"/>
              <a:t>366</a:t>
            </a:r>
          </a:p>
          <a:p>
            <a:r>
              <a:rPr lang="en-US" dirty="0"/>
              <a:t>Lower bound: -2.47, Upper bound: 5.17</a:t>
            </a:r>
            <a:endParaRPr lang="en-IN" dirty="0"/>
          </a:p>
        </p:txBody>
      </p:sp>
      <p:sp>
        <p:nvSpPr>
          <p:cNvPr id="14" name="TextBox 13">
            <a:extLst>
              <a:ext uri="{FF2B5EF4-FFF2-40B4-BE49-F238E27FC236}">
                <a16:creationId xmlns:a16="http://schemas.microsoft.com/office/drawing/2014/main" id="{1F16B78E-0E60-A1AE-759A-9EE733297C51}"/>
              </a:ext>
            </a:extLst>
          </p:cNvPr>
          <p:cNvSpPr txBox="1"/>
          <p:nvPr/>
        </p:nvSpPr>
        <p:spPr>
          <a:xfrm>
            <a:off x="4203123" y="5051391"/>
            <a:ext cx="4057650" cy="646331"/>
          </a:xfrm>
          <a:prstGeom prst="rect">
            <a:avLst/>
          </a:prstGeom>
          <a:solidFill>
            <a:schemeClr val="accent5">
              <a:lumMod val="40000"/>
              <a:lumOff val="60000"/>
            </a:schemeClr>
          </a:solidFill>
          <a:ln>
            <a:solidFill>
              <a:schemeClr val="tx1"/>
            </a:solidFill>
          </a:ln>
        </p:spPr>
        <p:txBody>
          <a:bodyPr wrap="square">
            <a:spAutoFit/>
          </a:bodyPr>
          <a:lstStyle/>
          <a:p>
            <a:pPr algn="ctr"/>
            <a:r>
              <a:rPr lang="en-US" b="1" dirty="0"/>
              <a:t>Number of outliers post log scale transformation</a:t>
            </a:r>
            <a:endParaRPr lang="en-IN" dirty="0"/>
          </a:p>
        </p:txBody>
      </p:sp>
      <p:sp>
        <p:nvSpPr>
          <p:cNvPr id="15" name="Rectangle 14">
            <a:extLst>
              <a:ext uri="{FF2B5EF4-FFF2-40B4-BE49-F238E27FC236}">
                <a16:creationId xmlns:a16="http://schemas.microsoft.com/office/drawing/2014/main" id="{0A521953-98B8-2895-FE8A-215F2894BE9A}"/>
              </a:ext>
            </a:extLst>
          </p:cNvPr>
          <p:cNvSpPr/>
          <p:nvPr/>
        </p:nvSpPr>
        <p:spPr>
          <a:xfrm>
            <a:off x="501360" y="1989552"/>
            <a:ext cx="2657475" cy="68464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Box plot of cost, clicks and Revenue</a:t>
            </a:r>
            <a:endParaRPr lang="en-IN" sz="1600" b="1" dirty="0">
              <a:solidFill>
                <a:schemeClr val="tx1"/>
              </a:solidFill>
            </a:endParaRPr>
          </a:p>
        </p:txBody>
      </p:sp>
    </p:spTree>
    <p:extLst>
      <p:ext uri="{BB962C8B-B14F-4D97-AF65-F5344CB8AC3E}">
        <p14:creationId xmlns:p14="http://schemas.microsoft.com/office/powerpoint/2010/main" val="2228596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167C67F7-2CBC-0AF7-20F3-035D7522B8BB}"/>
              </a:ext>
            </a:extLst>
          </p:cNvPr>
          <p:cNvSpPr txBox="1"/>
          <p:nvPr/>
        </p:nvSpPr>
        <p:spPr>
          <a:xfrm>
            <a:off x="7854732" y="5130001"/>
            <a:ext cx="4314825" cy="369332"/>
          </a:xfrm>
          <a:prstGeom prst="rect">
            <a:avLst/>
          </a:prstGeom>
          <a:solidFill>
            <a:schemeClr val="accent5">
              <a:lumMod val="40000"/>
              <a:lumOff val="60000"/>
            </a:schemeClr>
          </a:solidFill>
          <a:ln w="38100">
            <a:solidFill>
              <a:schemeClr val="tx1"/>
            </a:solidFill>
          </a:ln>
        </p:spPr>
        <p:txBody>
          <a:bodyPr wrap="square">
            <a:spAutoFit/>
          </a:bodyPr>
          <a:lstStyle/>
          <a:p>
            <a:r>
              <a:rPr lang="en-US" dirty="0"/>
              <a:t>Remaining rows after outlier removal: 9598</a:t>
            </a:r>
            <a:endParaRPr lang="en-IN" dirty="0"/>
          </a:p>
        </p:txBody>
      </p:sp>
      <p:sp>
        <p:nvSpPr>
          <p:cNvPr id="4" name="TextBox 3">
            <a:extLst>
              <a:ext uri="{FF2B5EF4-FFF2-40B4-BE49-F238E27FC236}">
                <a16:creationId xmlns:a16="http://schemas.microsoft.com/office/drawing/2014/main" id="{D6F0CD1C-90EA-13D9-676A-5168B1D915A2}"/>
              </a:ext>
            </a:extLst>
          </p:cNvPr>
          <p:cNvSpPr txBox="1"/>
          <p:nvPr/>
        </p:nvSpPr>
        <p:spPr>
          <a:xfrm>
            <a:off x="2953616" y="161899"/>
            <a:ext cx="6094268" cy="400110"/>
          </a:xfrm>
          <a:prstGeom prst="rect">
            <a:avLst/>
          </a:prstGeom>
          <a:noFill/>
        </p:spPr>
        <p:txBody>
          <a:bodyPr wrap="square">
            <a:spAutoFit/>
          </a:bodyPr>
          <a:lstStyle/>
          <a:p>
            <a:pPr algn="ctr"/>
            <a:r>
              <a:rPr lang="en-IN" sz="2000" b="1" dirty="0">
                <a:solidFill>
                  <a:srgbClr val="1F1F1F"/>
                </a:solidFill>
                <a:latin typeface="Roboto" panose="02000000000000000000" pitchFamily="2" charset="0"/>
              </a:rPr>
              <a:t>L</a:t>
            </a:r>
            <a:r>
              <a:rPr lang="en-IN" sz="2000" b="1" i="0" dirty="0">
                <a:solidFill>
                  <a:srgbClr val="1F1F1F"/>
                </a:solidFill>
                <a:effectLst/>
                <a:latin typeface="Roboto" panose="02000000000000000000" pitchFamily="2" charset="0"/>
              </a:rPr>
              <a:t>og scale Box plot </a:t>
            </a:r>
            <a:endParaRPr lang="en-IN" sz="2000" b="1" dirty="0"/>
          </a:p>
        </p:txBody>
      </p:sp>
      <p:pic>
        <p:nvPicPr>
          <p:cNvPr id="13" name="Picture 12">
            <a:extLst>
              <a:ext uri="{FF2B5EF4-FFF2-40B4-BE49-F238E27FC236}">
                <a16:creationId xmlns:a16="http://schemas.microsoft.com/office/drawing/2014/main" id="{B2DE6735-5AF7-2F2E-BAF3-86217A9FA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46" y="1051905"/>
            <a:ext cx="7357266" cy="2532154"/>
          </a:xfrm>
          <a:prstGeom prst="rect">
            <a:avLst/>
          </a:prstGeom>
          <a:ln w="57150">
            <a:solidFill>
              <a:schemeClr val="accent6">
                <a:lumMod val="60000"/>
                <a:lumOff val="40000"/>
              </a:schemeClr>
            </a:solidFill>
          </a:ln>
        </p:spPr>
      </p:pic>
      <p:sp>
        <p:nvSpPr>
          <p:cNvPr id="7" name="TextBox 6">
            <a:extLst>
              <a:ext uri="{FF2B5EF4-FFF2-40B4-BE49-F238E27FC236}">
                <a16:creationId xmlns:a16="http://schemas.microsoft.com/office/drawing/2014/main" id="{8B5E8E3F-906F-FA3B-CB55-EBDE40DDFE79}"/>
              </a:ext>
            </a:extLst>
          </p:cNvPr>
          <p:cNvSpPr txBox="1"/>
          <p:nvPr/>
        </p:nvSpPr>
        <p:spPr>
          <a:xfrm>
            <a:off x="7854732" y="2086199"/>
            <a:ext cx="2576079" cy="369332"/>
          </a:xfrm>
          <a:prstGeom prst="rect">
            <a:avLst/>
          </a:prstGeom>
          <a:solidFill>
            <a:schemeClr val="accent5">
              <a:lumMod val="20000"/>
              <a:lumOff val="80000"/>
            </a:schemeClr>
          </a:solidFill>
          <a:ln w="57150">
            <a:solidFill>
              <a:schemeClr val="accent6">
                <a:lumMod val="60000"/>
                <a:lumOff val="40000"/>
              </a:schemeClr>
            </a:solidFill>
          </a:ln>
        </p:spPr>
        <p:txBody>
          <a:bodyPr wrap="square">
            <a:spAutoFit/>
          </a:bodyPr>
          <a:lstStyle/>
          <a:p>
            <a:r>
              <a:rPr lang="en-US" dirty="0"/>
              <a:t>Before outlier removal</a:t>
            </a:r>
            <a:endParaRPr lang="en-IN" dirty="0"/>
          </a:p>
        </p:txBody>
      </p:sp>
      <p:pic>
        <p:nvPicPr>
          <p:cNvPr id="9" name="Picture 8">
            <a:extLst>
              <a:ext uri="{FF2B5EF4-FFF2-40B4-BE49-F238E27FC236}">
                <a16:creationId xmlns:a16="http://schemas.microsoft.com/office/drawing/2014/main" id="{DA65D05F-25C8-9C06-48CE-3FEB136D0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46" y="4048590"/>
            <a:ext cx="7357266" cy="2532154"/>
          </a:xfrm>
          <a:prstGeom prst="rect">
            <a:avLst/>
          </a:prstGeom>
          <a:ln w="57150">
            <a:solidFill>
              <a:schemeClr val="tx1"/>
            </a:solidFill>
          </a:ln>
        </p:spPr>
      </p:pic>
    </p:spTree>
    <p:extLst>
      <p:ext uri="{BB962C8B-B14F-4D97-AF65-F5344CB8AC3E}">
        <p14:creationId xmlns:p14="http://schemas.microsoft.com/office/powerpoint/2010/main" val="163541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3D257-1FA6-42B1-5E19-021E8612067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711A5E-19C1-B6A9-AB44-D32A4F2CA625}"/>
              </a:ext>
            </a:extLst>
          </p:cNvPr>
          <p:cNvSpPr txBox="1">
            <a:spLocks/>
          </p:cNvSpPr>
          <p:nvPr/>
        </p:nvSpPr>
        <p:spPr>
          <a:xfrm>
            <a:off x="280555" y="283257"/>
            <a:ext cx="11729604" cy="50645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13. How does the effectiveness of campaigns vary based on the size of the ad and placement type?</a:t>
            </a:r>
            <a:endParaRPr lang="en-IN" sz="2800" b="1" dirty="0">
              <a:latin typeface="+mn-lt"/>
            </a:endParaRPr>
          </a:p>
        </p:txBody>
      </p:sp>
      <p:sp>
        <p:nvSpPr>
          <p:cNvPr id="6" name="TextBox 5">
            <a:extLst>
              <a:ext uri="{FF2B5EF4-FFF2-40B4-BE49-F238E27FC236}">
                <a16:creationId xmlns:a16="http://schemas.microsoft.com/office/drawing/2014/main" id="{59C6460A-CD0E-8F59-1EE0-7C4BB2F1E88E}"/>
              </a:ext>
            </a:extLst>
          </p:cNvPr>
          <p:cNvSpPr txBox="1"/>
          <p:nvPr/>
        </p:nvSpPr>
        <p:spPr>
          <a:xfrm>
            <a:off x="619432" y="1012723"/>
            <a:ext cx="5388077" cy="5724644"/>
          </a:xfrm>
          <a:prstGeom prst="rect">
            <a:avLst/>
          </a:prstGeom>
          <a:solidFill>
            <a:schemeClr val="accent1">
              <a:lumMod val="20000"/>
              <a:lumOff val="80000"/>
            </a:schemeClr>
          </a:solidFill>
          <a:ln w="38100">
            <a:solidFill>
              <a:schemeClr val="tx1"/>
            </a:solidFill>
          </a:ln>
        </p:spPr>
        <p:txBody>
          <a:bodyPr wrap="square">
            <a:spAutoFit/>
          </a:bodyPr>
          <a:lstStyle/>
          <a:p>
            <a:r>
              <a:rPr lang="en-US" sz="1600" dirty="0"/>
              <a:t>* Banner size effectiveness:</a:t>
            </a:r>
          </a:p>
          <a:p>
            <a:r>
              <a:rPr lang="en-US" sz="1600" dirty="0"/>
              <a:t>1. Banner sizes like 240×400 and 580×400 were used more frequently across all campaigns, indicating they might be preferred for their performance or visual appeal.</a:t>
            </a:r>
          </a:p>
          <a:p>
            <a:endParaRPr lang="en-US" sz="1600" dirty="0"/>
          </a:p>
          <a:p>
            <a:r>
              <a:rPr lang="en-US" sz="1600" dirty="0"/>
              <a:t>2. Campaigns 1 and 3 show consistently high usage of these banner sizes, suggesting they contribute positively to engagement.</a:t>
            </a:r>
          </a:p>
          <a:p>
            <a:endParaRPr lang="en-US" sz="1600" dirty="0"/>
          </a:p>
          <a:p>
            <a:r>
              <a:rPr lang="en-US" sz="1600" dirty="0"/>
              <a:t>3. Smaller or uncommon sizes (like 468×60 and 800×250) have limited use, implying lower effectiveness or niche targeting.</a:t>
            </a:r>
          </a:p>
          <a:p>
            <a:endParaRPr lang="en-US" sz="1600" dirty="0"/>
          </a:p>
          <a:p>
            <a:r>
              <a:rPr lang="en-US" sz="1600" dirty="0"/>
              <a:t>* Placement Type Effectiveness</a:t>
            </a:r>
          </a:p>
          <a:p>
            <a:r>
              <a:rPr lang="en-US" sz="1600" dirty="0"/>
              <a:t>1.Certain placements like ‘</a:t>
            </a:r>
            <a:r>
              <a:rPr lang="en-US" sz="1600" dirty="0" err="1"/>
              <a:t>mno</a:t>
            </a:r>
            <a:r>
              <a:rPr lang="en-US" sz="1600" dirty="0"/>
              <a:t>’ and ‘def’ dominate Campaigns 1 and 3, which may correlate with higher conversions or reach.</a:t>
            </a:r>
          </a:p>
          <a:p>
            <a:endParaRPr lang="en-US" sz="1600" dirty="0"/>
          </a:p>
          <a:p>
            <a:r>
              <a:rPr lang="en-US" sz="1600" dirty="0"/>
              <a:t>2. Placement '</a:t>
            </a:r>
            <a:r>
              <a:rPr lang="en-US" sz="1600" dirty="0" err="1"/>
              <a:t>mno</a:t>
            </a:r>
            <a:r>
              <a:rPr lang="en-US" sz="1600" dirty="0"/>
              <a:t>' especially stands out in Campaign 3, indicating high effectiveness in that campaign.</a:t>
            </a:r>
          </a:p>
          <a:p>
            <a:endParaRPr lang="en-US" sz="1600" dirty="0"/>
          </a:p>
          <a:p>
            <a:r>
              <a:rPr lang="en-US" sz="1600" dirty="0"/>
              <a:t>3. Campaign 2 shows significantly lower activity across placements, suggesting it may have had lower overall engagement or a smaller target scope.</a:t>
            </a:r>
            <a:endParaRPr lang="en-IN" sz="1600" dirty="0"/>
          </a:p>
        </p:txBody>
      </p:sp>
      <p:pic>
        <p:nvPicPr>
          <p:cNvPr id="8" name="Picture 7">
            <a:extLst>
              <a:ext uri="{FF2B5EF4-FFF2-40B4-BE49-F238E27FC236}">
                <a16:creationId xmlns:a16="http://schemas.microsoft.com/office/drawing/2014/main" id="{A3AA5609-49A8-E751-9896-646FAB67CCC1}"/>
              </a:ext>
            </a:extLst>
          </p:cNvPr>
          <p:cNvPicPr>
            <a:picLocks noChangeAspect="1"/>
          </p:cNvPicPr>
          <p:nvPr/>
        </p:nvPicPr>
        <p:blipFill>
          <a:blip r:embed="rId2">
            <a:extLst>
              <a:ext uri="{28A0092B-C50C-407E-A947-70E740481C1C}">
                <a14:useLocalDpi xmlns:a14="http://schemas.microsoft.com/office/drawing/2010/main" val="0"/>
              </a:ext>
            </a:extLst>
          </a:blip>
          <a:srcRect r="47984"/>
          <a:stretch>
            <a:fillRect/>
          </a:stretch>
        </p:blipFill>
        <p:spPr>
          <a:xfrm>
            <a:off x="6646607" y="770036"/>
            <a:ext cx="4316361" cy="3054170"/>
          </a:xfrm>
          <a:prstGeom prst="rect">
            <a:avLst/>
          </a:prstGeom>
        </p:spPr>
      </p:pic>
      <p:pic>
        <p:nvPicPr>
          <p:cNvPr id="9" name="Picture 8">
            <a:extLst>
              <a:ext uri="{FF2B5EF4-FFF2-40B4-BE49-F238E27FC236}">
                <a16:creationId xmlns:a16="http://schemas.microsoft.com/office/drawing/2014/main" id="{1F1D92A3-0A57-F497-8041-078C27112B94}"/>
              </a:ext>
            </a:extLst>
          </p:cNvPr>
          <p:cNvPicPr>
            <a:picLocks noChangeAspect="1"/>
          </p:cNvPicPr>
          <p:nvPr/>
        </p:nvPicPr>
        <p:blipFill>
          <a:blip r:embed="rId2">
            <a:extLst>
              <a:ext uri="{28A0092B-C50C-407E-A947-70E740481C1C}">
                <a14:useLocalDpi xmlns:a14="http://schemas.microsoft.com/office/drawing/2010/main" val="0"/>
              </a:ext>
            </a:extLst>
          </a:blip>
          <a:srcRect l="52056"/>
          <a:stretch>
            <a:fillRect/>
          </a:stretch>
        </p:blipFill>
        <p:spPr>
          <a:xfrm>
            <a:off x="6853084" y="3823671"/>
            <a:ext cx="4109884" cy="3034329"/>
          </a:xfrm>
          <a:prstGeom prst="rect">
            <a:avLst/>
          </a:prstGeom>
        </p:spPr>
      </p:pic>
    </p:spTree>
    <p:extLst>
      <p:ext uri="{BB962C8B-B14F-4D97-AF65-F5344CB8AC3E}">
        <p14:creationId xmlns:p14="http://schemas.microsoft.com/office/powerpoint/2010/main" val="227192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A7215-42C5-5D9E-FA9E-AD9CD40ED98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11607C0-6341-914F-401D-1E4471F89CFC}"/>
              </a:ext>
            </a:extLst>
          </p:cNvPr>
          <p:cNvSpPr txBox="1">
            <a:spLocks/>
          </p:cNvSpPr>
          <p:nvPr/>
        </p:nvSpPr>
        <p:spPr>
          <a:xfrm>
            <a:off x="231198" y="524620"/>
            <a:ext cx="11729604" cy="506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14. Are there any specific campaigns or banner sizes that consistently outperform others in terms of ROI?</a:t>
            </a:r>
          </a:p>
          <a:p>
            <a:pPr algn="ctr"/>
            <a:r>
              <a:rPr lang="en-US" sz="2400" b="1" dirty="0">
                <a:latin typeface="+mn-lt"/>
              </a:rPr>
              <a:t> </a:t>
            </a:r>
            <a:endParaRPr lang="en-IN" sz="2400" b="1" dirty="0">
              <a:latin typeface="+mn-lt"/>
            </a:endParaRPr>
          </a:p>
        </p:txBody>
      </p:sp>
      <p:pic>
        <p:nvPicPr>
          <p:cNvPr id="3" name="Picture 2">
            <a:extLst>
              <a:ext uri="{FF2B5EF4-FFF2-40B4-BE49-F238E27FC236}">
                <a16:creationId xmlns:a16="http://schemas.microsoft.com/office/drawing/2014/main" id="{3D039161-4782-808A-6703-68A8D81E40AF}"/>
              </a:ext>
            </a:extLst>
          </p:cNvPr>
          <p:cNvPicPr>
            <a:picLocks noChangeAspect="1"/>
          </p:cNvPicPr>
          <p:nvPr/>
        </p:nvPicPr>
        <p:blipFill>
          <a:blip r:embed="rId2"/>
          <a:srcRect l="13812"/>
          <a:stretch>
            <a:fillRect/>
          </a:stretch>
        </p:blipFill>
        <p:spPr>
          <a:xfrm>
            <a:off x="2473036" y="1355564"/>
            <a:ext cx="2417047" cy="3223539"/>
          </a:xfrm>
          <a:prstGeom prst="rect">
            <a:avLst/>
          </a:prstGeom>
        </p:spPr>
      </p:pic>
      <p:pic>
        <p:nvPicPr>
          <p:cNvPr id="6" name="Picture 5">
            <a:extLst>
              <a:ext uri="{FF2B5EF4-FFF2-40B4-BE49-F238E27FC236}">
                <a16:creationId xmlns:a16="http://schemas.microsoft.com/office/drawing/2014/main" id="{BBD92D9B-AD5F-EAA7-0692-BD0E2388C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404" y="993078"/>
            <a:ext cx="5000431" cy="5158339"/>
          </a:xfrm>
          <a:prstGeom prst="rect">
            <a:avLst/>
          </a:prstGeom>
        </p:spPr>
      </p:pic>
      <p:sp>
        <p:nvSpPr>
          <p:cNvPr id="10" name="TextBox 9">
            <a:extLst>
              <a:ext uri="{FF2B5EF4-FFF2-40B4-BE49-F238E27FC236}">
                <a16:creationId xmlns:a16="http://schemas.microsoft.com/office/drawing/2014/main" id="{3C421D59-F5F6-E017-44B0-CD05A4B9080F}"/>
              </a:ext>
            </a:extLst>
          </p:cNvPr>
          <p:cNvSpPr txBox="1"/>
          <p:nvPr/>
        </p:nvSpPr>
        <p:spPr>
          <a:xfrm>
            <a:off x="472165" y="5228087"/>
            <a:ext cx="6094268" cy="923330"/>
          </a:xfrm>
          <a:prstGeom prst="rect">
            <a:avLst/>
          </a:prstGeom>
          <a:solidFill>
            <a:schemeClr val="accent5">
              <a:lumMod val="20000"/>
              <a:lumOff val="80000"/>
            </a:schemeClr>
          </a:solidFill>
          <a:ln>
            <a:solidFill>
              <a:schemeClr val="tx1"/>
            </a:solidFill>
          </a:ln>
        </p:spPr>
        <p:txBody>
          <a:bodyPr wrap="square">
            <a:spAutoFit/>
          </a:bodyPr>
          <a:lstStyle/>
          <a:p>
            <a:r>
              <a:rPr lang="en-US" b="1" dirty="0"/>
              <a:t>Banner size 728x90 (Campaign 1 and 3) and 240x400 (Campaign 3) clearly outperforms all other campaigns or banner sizes</a:t>
            </a:r>
            <a:endParaRPr lang="en-IN" b="1" dirty="0"/>
          </a:p>
        </p:txBody>
      </p:sp>
    </p:spTree>
    <p:extLst>
      <p:ext uri="{BB962C8B-B14F-4D97-AF65-F5344CB8AC3E}">
        <p14:creationId xmlns:p14="http://schemas.microsoft.com/office/powerpoint/2010/main" val="4179317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41DC6-C323-AF3A-FC57-F9CA3A8C53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9A0DAB9-0989-CDD4-AD3F-87B8306BBC6B}"/>
              </a:ext>
            </a:extLst>
          </p:cNvPr>
          <p:cNvSpPr txBox="1">
            <a:spLocks/>
          </p:cNvSpPr>
          <p:nvPr/>
        </p:nvSpPr>
        <p:spPr>
          <a:xfrm>
            <a:off x="280555" y="283257"/>
            <a:ext cx="11729604" cy="506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latin typeface="+mn-lt"/>
            </a:endParaRPr>
          </a:p>
        </p:txBody>
      </p:sp>
      <p:pic>
        <p:nvPicPr>
          <p:cNvPr id="3" name="Picture 2">
            <a:extLst>
              <a:ext uri="{FF2B5EF4-FFF2-40B4-BE49-F238E27FC236}">
                <a16:creationId xmlns:a16="http://schemas.microsoft.com/office/drawing/2014/main" id="{2DD78410-BAF4-0CF2-8218-74166A0E0840}"/>
              </a:ext>
            </a:extLst>
          </p:cNvPr>
          <p:cNvPicPr>
            <a:picLocks noChangeAspect="1"/>
          </p:cNvPicPr>
          <p:nvPr/>
        </p:nvPicPr>
        <p:blipFill>
          <a:blip r:embed="rId2"/>
          <a:stretch>
            <a:fillRect/>
          </a:stretch>
        </p:blipFill>
        <p:spPr>
          <a:xfrm>
            <a:off x="572078" y="2391287"/>
            <a:ext cx="3879424" cy="2541692"/>
          </a:xfrm>
          <a:prstGeom prst="rect">
            <a:avLst/>
          </a:prstGeom>
        </p:spPr>
      </p:pic>
      <p:sp>
        <p:nvSpPr>
          <p:cNvPr id="8" name="TextBox 7">
            <a:extLst>
              <a:ext uri="{FF2B5EF4-FFF2-40B4-BE49-F238E27FC236}">
                <a16:creationId xmlns:a16="http://schemas.microsoft.com/office/drawing/2014/main" id="{DF7BCCF9-BCB8-EE76-0E9F-7E3B2347C7FB}"/>
              </a:ext>
            </a:extLst>
          </p:cNvPr>
          <p:cNvSpPr txBox="1"/>
          <p:nvPr/>
        </p:nvSpPr>
        <p:spPr>
          <a:xfrm>
            <a:off x="2828058" y="1488270"/>
            <a:ext cx="6918613" cy="400110"/>
          </a:xfrm>
          <a:prstGeom prst="rect">
            <a:avLst/>
          </a:prstGeom>
          <a:solidFill>
            <a:schemeClr val="accent5">
              <a:lumMod val="20000"/>
              <a:lumOff val="80000"/>
            </a:schemeClr>
          </a:solidFill>
          <a:ln w="38100">
            <a:solidFill>
              <a:schemeClr val="tx1"/>
            </a:solidFill>
          </a:ln>
        </p:spPr>
        <p:txBody>
          <a:bodyPr wrap="square">
            <a:spAutoFit/>
          </a:bodyPr>
          <a:lstStyle/>
          <a:p>
            <a:r>
              <a:rPr lang="en-US" sz="2000" dirty="0"/>
              <a:t>Highest total post click conversion observed in placement "</a:t>
            </a:r>
            <a:r>
              <a:rPr lang="en-US" sz="2000" dirty="0" err="1"/>
              <a:t>ghi</a:t>
            </a:r>
            <a:r>
              <a:rPr lang="en-US" sz="2000" dirty="0"/>
              <a:t>"</a:t>
            </a:r>
            <a:endParaRPr lang="en-IN" sz="2000" dirty="0"/>
          </a:p>
        </p:txBody>
      </p:sp>
      <p:pic>
        <p:nvPicPr>
          <p:cNvPr id="10" name="Picture 9">
            <a:extLst>
              <a:ext uri="{FF2B5EF4-FFF2-40B4-BE49-F238E27FC236}">
                <a16:creationId xmlns:a16="http://schemas.microsoft.com/office/drawing/2014/main" id="{E080BBBB-251D-F726-8664-83EDDA0CC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757" y="2120492"/>
            <a:ext cx="6381967" cy="3791525"/>
          </a:xfrm>
          <a:prstGeom prst="rect">
            <a:avLst/>
          </a:prstGeom>
        </p:spPr>
      </p:pic>
      <p:sp>
        <p:nvSpPr>
          <p:cNvPr id="11" name="Title 1">
            <a:extLst>
              <a:ext uri="{FF2B5EF4-FFF2-40B4-BE49-F238E27FC236}">
                <a16:creationId xmlns:a16="http://schemas.microsoft.com/office/drawing/2014/main" id="{344B5B62-D9D9-2C06-5F52-60E1E7499AA3}"/>
              </a:ext>
            </a:extLst>
          </p:cNvPr>
          <p:cNvSpPr txBox="1">
            <a:spLocks/>
          </p:cNvSpPr>
          <p:nvPr/>
        </p:nvSpPr>
        <p:spPr>
          <a:xfrm>
            <a:off x="231198" y="524620"/>
            <a:ext cx="11729604" cy="506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15. What is the distribution of post-click conversions across different placement types? </a:t>
            </a:r>
            <a:endParaRPr lang="en-IN" sz="2400" b="1" dirty="0">
              <a:latin typeface="+mn-lt"/>
            </a:endParaRPr>
          </a:p>
        </p:txBody>
      </p:sp>
    </p:spTree>
    <p:extLst>
      <p:ext uri="{BB962C8B-B14F-4D97-AF65-F5344CB8AC3E}">
        <p14:creationId xmlns:p14="http://schemas.microsoft.com/office/powerpoint/2010/main" val="88762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DB81-97C3-95F7-65AC-3CF768760A25}"/>
              </a:ext>
            </a:extLst>
          </p:cNvPr>
          <p:cNvSpPr>
            <a:spLocks noGrp="1"/>
          </p:cNvSpPr>
          <p:nvPr>
            <p:ph type="title"/>
          </p:nvPr>
        </p:nvSpPr>
        <p:spPr>
          <a:xfrm>
            <a:off x="2150917" y="240145"/>
            <a:ext cx="8849591" cy="881784"/>
          </a:xfrm>
        </p:spPr>
        <p:txBody>
          <a:bodyPr/>
          <a:lstStyle/>
          <a:p>
            <a:r>
              <a:rPr lang="en-US" b="1" dirty="0"/>
              <a:t>General details and dataset processing</a:t>
            </a:r>
            <a:endParaRPr lang="en-IN" b="1" dirty="0"/>
          </a:p>
        </p:txBody>
      </p:sp>
      <p:sp>
        <p:nvSpPr>
          <p:cNvPr id="3" name="Content Placeholder 2">
            <a:extLst>
              <a:ext uri="{FF2B5EF4-FFF2-40B4-BE49-F238E27FC236}">
                <a16:creationId xmlns:a16="http://schemas.microsoft.com/office/drawing/2014/main" id="{BC5A952C-D4BB-60AA-8B51-99D42AE63929}"/>
              </a:ext>
            </a:extLst>
          </p:cNvPr>
          <p:cNvSpPr>
            <a:spLocks noGrp="1"/>
          </p:cNvSpPr>
          <p:nvPr>
            <p:ph idx="1"/>
          </p:nvPr>
        </p:nvSpPr>
        <p:spPr>
          <a:xfrm>
            <a:off x="838200" y="1423555"/>
            <a:ext cx="10515600" cy="4753408"/>
          </a:xfrm>
        </p:spPr>
        <p:txBody>
          <a:bodyPr>
            <a:normAutofit fontScale="70000" lnSpcReduction="20000"/>
          </a:bodyPr>
          <a:lstStyle/>
          <a:p>
            <a:r>
              <a:rPr lang="en-US" dirty="0"/>
              <a:t>Online advertising performance by advertising firm ‘A’ for company ‘X’</a:t>
            </a:r>
          </a:p>
          <a:p>
            <a:r>
              <a:rPr lang="en-US" dirty="0"/>
              <a:t>Campaign period : 1-04-2020 to 30-06-2020</a:t>
            </a:r>
          </a:p>
          <a:p>
            <a:r>
              <a:rPr lang="en-US" dirty="0"/>
              <a:t>Number of features: 12</a:t>
            </a:r>
          </a:p>
          <a:p>
            <a:r>
              <a:rPr lang="en-US" dirty="0"/>
              <a:t>Number of observations: 15408</a:t>
            </a:r>
          </a:p>
          <a:p>
            <a:r>
              <a:rPr lang="en-US" dirty="0"/>
              <a:t>Missing value only in ‘placement’ feature, with no of missing values= 413, replaced by mode 0 value due to low percentage (2.6% ) of missing values.</a:t>
            </a:r>
          </a:p>
          <a:p>
            <a:r>
              <a:rPr lang="en-US" dirty="0"/>
              <a:t>Unique values of features mapped from categorical to numerical:</a:t>
            </a:r>
          </a:p>
          <a:p>
            <a:pPr lvl="1"/>
            <a:r>
              <a:rPr lang="en-US" dirty="0"/>
              <a:t>‘Month’ : April: 4, May: 5, June:6</a:t>
            </a:r>
          </a:p>
          <a:p>
            <a:pPr lvl="1"/>
            <a:r>
              <a:rPr lang="en-US" dirty="0"/>
              <a:t>‘</a:t>
            </a:r>
            <a:r>
              <a:rPr lang="en-US" dirty="0" err="1"/>
              <a:t>Campaign_number</a:t>
            </a:r>
            <a:r>
              <a:rPr lang="en-US" dirty="0"/>
              <a:t>’:  camp1: 1,  camp 2: 2,  camp 3:  3</a:t>
            </a:r>
          </a:p>
          <a:p>
            <a:pPr lvl="1"/>
            <a:r>
              <a:rPr lang="en-US" dirty="0"/>
              <a:t>‘</a:t>
            </a:r>
            <a:r>
              <a:rPr lang="en-US" dirty="0" err="1"/>
              <a:t>User_engagement</a:t>
            </a:r>
            <a:r>
              <a:rPr lang="en-US" dirty="0"/>
              <a:t>’: High : 3,  Medium:  2, Low:  1</a:t>
            </a:r>
          </a:p>
          <a:p>
            <a:pPr lvl="1"/>
            <a:r>
              <a:rPr lang="en-US" dirty="0"/>
              <a:t>‘Placement’: </a:t>
            </a:r>
            <a:r>
              <a:rPr lang="en-US" dirty="0" err="1"/>
              <a:t>abc</a:t>
            </a:r>
            <a:r>
              <a:rPr lang="en-US" dirty="0"/>
              <a:t>, def, </a:t>
            </a:r>
            <a:r>
              <a:rPr lang="en-US" dirty="0" err="1"/>
              <a:t>ghi</a:t>
            </a:r>
            <a:r>
              <a:rPr lang="en-US" dirty="0"/>
              <a:t>, </a:t>
            </a:r>
            <a:r>
              <a:rPr lang="en-US" dirty="0" err="1"/>
              <a:t>mno,jkl</a:t>
            </a:r>
            <a:r>
              <a:rPr lang="en-US" dirty="0"/>
              <a:t>  changed from </a:t>
            </a:r>
            <a:r>
              <a:rPr lang="en-US" dirty="0" err="1"/>
              <a:t>dtype</a:t>
            </a:r>
            <a:r>
              <a:rPr lang="en-US" dirty="0"/>
              <a:t>: Object to </a:t>
            </a:r>
            <a:r>
              <a:rPr lang="en-US" dirty="0" err="1"/>
              <a:t>dtype</a:t>
            </a:r>
            <a:r>
              <a:rPr lang="en-US" dirty="0"/>
              <a:t>: string</a:t>
            </a:r>
          </a:p>
          <a:p>
            <a:r>
              <a:rPr lang="en-US" dirty="0"/>
              <a:t>Creating date in DD-MM-2020 format and dropping individual month and day columns as they will be accessible via date column.</a:t>
            </a:r>
          </a:p>
          <a:p>
            <a:r>
              <a:rPr lang="en-US" dirty="0"/>
              <a:t>Arranging date column as the 0</a:t>
            </a:r>
            <a:r>
              <a:rPr lang="en-US" baseline="30000" dirty="0"/>
              <a:t>th</a:t>
            </a:r>
            <a:r>
              <a:rPr lang="en-US" dirty="0"/>
              <a:t> column</a:t>
            </a:r>
          </a:p>
          <a:p>
            <a:r>
              <a:rPr lang="en-US" dirty="0"/>
              <a:t>Creating a new dataset post the above changes “Final_processed_data.csv” for further insights.</a:t>
            </a:r>
          </a:p>
          <a:p>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1239923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4ED55-0F1C-D5EC-883A-A35894CCF57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898A176-03E6-C1CA-2FDD-533A04874808}"/>
              </a:ext>
            </a:extLst>
          </p:cNvPr>
          <p:cNvSpPr txBox="1">
            <a:spLocks/>
          </p:cNvSpPr>
          <p:nvPr/>
        </p:nvSpPr>
        <p:spPr>
          <a:xfrm>
            <a:off x="280555" y="283257"/>
            <a:ext cx="11729604" cy="506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16. Are there any noticeable differences in user engagement levels between weekdays and weekends?</a:t>
            </a:r>
            <a:endParaRPr lang="en-IN" sz="2400" b="1" dirty="0">
              <a:latin typeface="+mn-lt"/>
            </a:endParaRPr>
          </a:p>
        </p:txBody>
      </p:sp>
      <p:pic>
        <p:nvPicPr>
          <p:cNvPr id="3" name="Picture 2">
            <a:extLst>
              <a:ext uri="{FF2B5EF4-FFF2-40B4-BE49-F238E27FC236}">
                <a16:creationId xmlns:a16="http://schemas.microsoft.com/office/drawing/2014/main" id="{3B9D09BE-1BAE-C871-EBF9-6454D56BE2B7}"/>
              </a:ext>
            </a:extLst>
          </p:cNvPr>
          <p:cNvPicPr>
            <a:picLocks noChangeAspect="1"/>
          </p:cNvPicPr>
          <p:nvPr/>
        </p:nvPicPr>
        <p:blipFill>
          <a:blip r:embed="rId2"/>
          <a:stretch>
            <a:fillRect/>
          </a:stretch>
        </p:blipFill>
        <p:spPr>
          <a:xfrm>
            <a:off x="1901537" y="4577850"/>
            <a:ext cx="4588078" cy="1906077"/>
          </a:xfrm>
          <a:prstGeom prst="rect">
            <a:avLst/>
          </a:prstGeom>
        </p:spPr>
      </p:pic>
      <p:pic>
        <p:nvPicPr>
          <p:cNvPr id="6" name="Picture 5">
            <a:extLst>
              <a:ext uri="{FF2B5EF4-FFF2-40B4-BE49-F238E27FC236}">
                <a16:creationId xmlns:a16="http://schemas.microsoft.com/office/drawing/2014/main" id="{84930B41-5BD5-B66A-E8E1-FF1046EF5F1F}"/>
              </a:ext>
            </a:extLst>
          </p:cNvPr>
          <p:cNvPicPr>
            <a:picLocks noChangeAspect="1"/>
          </p:cNvPicPr>
          <p:nvPr/>
        </p:nvPicPr>
        <p:blipFill>
          <a:blip r:embed="rId3"/>
          <a:stretch>
            <a:fillRect/>
          </a:stretch>
        </p:blipFill>
        <p:spPr>
          <a:xfrm>
            <a:off x="7222870" y="1668627"/>
            <a:ext cx="4541914" cy="3520745"/>
          </a:xfrm>
          <a:prstGeom prst="rect">
            <a:avLst/>
          </a:prstGeom>
        </p:spPr>
      </p:pic>
      <p:sp>
        <p:nvSpPr>
          <p:cNvPr id="7" name="Rectangle 6">
            <a:extLst>
              <a:ext uri="{FF2B5EF4-FFF2-40B4-BE49-F238E27FC236}">
                <a16:creationId xmlns:a16="http://schemas.microsoft.com/office/drawing/2014/main" id="{3F8C0FD3-E2F2-ABFD-7A71-E4205474E470}"/>
              </a:ext>
            </a:extLst>
          </p:cNvPr>
          <p:cNvSpPr/>
          <p:nvPr/>
        </p:nvSpPr>
        <p:spPr>
          <a:xfrm>
            <a:off x="1190251" y="1949181"/>
            <a:ext cx="5299364" cy="1479818"/>
          </a:xfrm>
          <a:prstGeom prst="rect">
            <a:avLst/>
          </a:prstGeom>
          <a:solidFill>
            <a:schemeClr val="accent5">
              <a:lumMod val="20000"/>
              <a:lumOff val="8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There is clearly higher User engagement on weekdays compared to weekends, approximate difference is engagement level by 4388</a:t>
            </a:r>
            <a:endParaRPr lang="en-IN" b="1" dirty="0">
              <a:solidFill>
                <a:schemeClr val="tx1"/>
              </a:solidFill>
            </a:endParaRPr>
          </a:p>
        </p:txBody>
      </p:sp>
    </p:spTree>
    <p:extLst>
      <p:ext uri="{BB962C8B-B14F-4D97-AF65-F5344CB8AC3E}">
        <p14:creationId xmlns:p14="http://schemas.microsoft.com/office/powerpoint/2010/main" val="331593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A5998-0713-1DB3-3FDC-B2DC5D825E9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8D75766-7883-2284-BE56-67DEAE044767}"/>
              </a:ext>
            </a:extLst>
          </p:cNvPr>
          <p:cNvSpPr txBox="1">
            <a:spLocks/>
          </p:cNvSpPr>
          <p:nvPr/>
        </p:nvSpPr>
        <p:spPr>
          <a:xfrm>
            <a:off x="280555" y="283257"/>
            <a:ext cx="11729604" cy="506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17. How does the cost per click (CPC) vary across different campaigns and banner sizes?</a:t>
            </a:r>
          </a:p>
          <a:p>
            <a:pPr algn="ctr"/>
            <a:endParaRPr lang="en-IN" sz="2400" b="1" dirty="0">
              <a:latin typeface="+mn-lt"/>
            </a:endParaRPr>
          </a:p>
        </p:txBody>
      </p:sp>
      <p:pic>
        <p:nvPicPr>
          <p:cNvPr id="3" name="Picture 2">
            <a:extLst>
              <a:ext uri="{FF2B5EF4-FFF2-40B4-BE49-F238E27FC236}">
                <a16:creationId xmlns:a16="http://schemas.microsoft.com/office/drawing/2014/main" id="{E985C249-F4F1-30C7-2C42-5A7164446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988" y="3563250"/>
            <a:ext cx="3206496" cy="3294749"/>
          </a:xfrm>
          <a:prstGeom prst="rect">
            <a:avLst/>
          </a:prstGeom>
        </p:spPr>
      </p:pic>
      <p:pic>
        <p:nvPicPr>
          <p:cNvPr id="6" name="Picture 5">
            <a:extLst>
              <a:ext uri="{FF2B5EF4-FFF2-40B4-BE49-F238E27FC236}">
                <a16:creationId xmlns:a16="http://schemas.microsoft.com/office/drawing/2014/main" id="{550E3B85-37A3-BEF5-F1D7-8FDB18567601}"/>
              </a:ext>
            </a:extLst>
          </p:cNvPr>
          <p:cNvPicPr>
            <a:picLocks noChangeAspect="1"/>
          </p:cNvPicPr>
          <p:nvPr/>
        </p:nvPicPr>
        <p:blipFill>
          <a:blip r:embed="rId3"/>
          <a:stretch>
            <a:fillRect/>
          </a:stretch>
        </p:blipFill>
        <p:spPr>
          <a:xfrm>
            <a:off x="807894" y="3563251"/>
            <a:ext cx="2355880" cy="3011492"/>
          </a:xfrm>
          <a:prstGeom prst="rect">
            <a:avLst/>
          </a:prstGeom>
        </p:spPr>
      </p:pic>
      <p:sp>
        <p:nvSpPr>
          <p:cNvPr id="8" name="TextBox 7">
            <a:extLst>
              <a:ext uri="{FF2B5EF4-FFF2-40B4-BE49-F238E27FC236}">
                <a16:creationId xmlns:a16="http://schemas.microsoft.com/office/drawing/2014/main" id="{FFC573C1-4758-73D2-9C93-B57C3845C0A8}"/>
              </a:ext>
            </a:extLst>
          </p:cNvPr>
          <p:cNvSpPr txBox="1"/>
          <p:nvPr/>
        </p:nvSpPr>
        <p:spPr>
          <a:xfrm>
            <a:off x="413039" y="566678"/>
            <a:ext cx="6094268" cy="2862322"/>
          </a:xfrm>
          <a:prstGeom prst="rect">
            <a:avLst/>
          </a:prstGeom>
          <a:solidFill>
            <a:schemeClr val="accent5">
              <a:lumMod val="20000"/>
              <a:lumOff val="80000"/>
            </a:schemeClr>
          </a:solidFill>
          <a:ln w="38100">
            <a:solidFill>
              <a:schemeClr val="tx1"/>
            </a:solidFill>
          </a:ln>
        </p:spPr>
        <p:txBody>
          <a:bodyPr wrap="square">
            <a:spAutoFit/>
          </a:bodyPr>
          <a:lstStyle/>
          <a:p>
            <a:pPr marL="285750" indent="-285750">
              <a:buFont typeface="Arial" panose="020B0604020202020204" pitchFamily="34" charset="0"/>
              <a:buChar char="•"/>
            </a:pPr>
            <a:r>
              <a:rPr lang="en-US" b="1" dirty="0"/>
              <a:t>Banner size 728x90 (Campaign 1 and 3) and 240x400 (Campaign 3) have the highest cost per click.</a:t>
            </a:r>
          </a:p>
          <a:p>
            <a:pPr marL="285750" indent="-285750">
              <a:buFont typeface="Arial" panose="020B0604020202020204" pitchFamily="34" charset="0"/>
              <a:buChar char="•"/>
            </a:pPr>
            <a:r>
              <a:rPr lang="en-US" b="1" dirty="0"/>
              <a:t>Noticeable, larger banners have high cost per click for both campaign 1 and 3.</a:t>
            </a:r>
          </a:p>
          <a:p>
            <a:pPr marL="285750" indent="-285750">
              <a:buFont typeface="Arial" panose="020B0604020202020204" pitchFamily="34" charset="0"/>
              <a:buChar char="•"/>
            </a:pPr>
            <a:r>
              <a:rPr lang="en-US" b="1" dirty="0"/>
              <a:t>The largest banners foe all campaigns </a:t>
            </a:r>
            <a:r>
              <a:rPr lang="en-US" b="1" dirty="0" err="1"/>
              <a:t>donot</a:t>
            </a:r>
            <a:r>
              <a:rPr lang="en-US" b="1" dirty="0"/>
              <a:t> fall under the high CPC list.</a:t>
            </a:r>
          </a:p>
          <a:p>
            <a:pPr marL="285750" indent="-285750">
              <a:buFont typeface="Arial" panose="020B0604020202020204" pitchFamily="34" charset="0"/>
              <a:buChar char="•"/>
            </a:pPr>
            <a:r>
              <a:rPr lang="en-US" b="1" dirty="0"/>
              <a:t>None of the campaign 2 banners make it to the high cost per click value list.</a:t>
            </a:r>
          </a:p>
          <a:p>
            <a:pPr marL="285750" indent="-285750">
              <a:buFont typeface="Arial" panose="020B0604020202020204" pitchFamily="34" charset="0"/>
              <a:buChar char="•"/>
            </a:pPr>
            <a:r>
              <a:rPr lang="en-US" b="1" dirty="0"/>
              <a:t>Banners with a low to medium height and width also have high CPC for campaign 1 and 3.</a:t>
            </a:r>
            <a:endParaRPr lang="en-IN" b="1" dirty="0"/>
          </a:p>
        </p:txBody>
      </p:sp>
      <p:pic>
        <p:nvPicPr>
          <p:cNvPr id="10" name="Picture 9">
            <a:extLst>
              <a:ext uri="{FF2B5EF4-FFF2-40B4-BE49-F238E27FC236}">
                <a16:creationId xmlns:a16="http://schemas.microsoft.com/office/drawing/2014/main" id="{994DCA7F-8EB6-E5BD-A401-F4ABFFEAE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4704" y="1063302"/>
            <a:ext cx="5167296" cy="5337497"/>
          </a:xfrm>
          <a:prstGeom prst="rect">
            <a:avLst/>
          </a:prstGeom>
        </p:spPr>
      </p:pic>
    </p:spTree>
    <p:extLst>
      <p:ext uri="{BB962C8B-B14F-4D97-AF65-F5344CB8AC3E}">
        <p14:creationId xmlns:p14="http://schemas.microsoft.com/office/powerpoint/2010/main" val="28804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F9797-CB1D-D494-D62B-C41D6182678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026C9CB-28A0-ADC2-FF1C-4BF73DC930B1}"/>
              </a:ext>
            </a:extLst>
          </p:cNvPr>
          <p:cNvSpPr txBox="1">
            <a:spLocks/>
          </p:cNvSpPr>
          <p:nvPr/>
        </p:nvSpPr>
        <p:spPr>
          <a:xfrm>
            <a:off x="231198" y="355994"/>
            <a:ext cx="11729604" cy="506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18. Are there any campaigns or placements that are particularly cost-effective in terms of generating post-click conversions?</a:t>
            </a:r>
          </a:p>
          <a:p>
            <a:pPr algn="ctr"/>
            <a:endParaRPr lang="en-IN" sz="2400" b="1" dirty="0">
              <a:latin typeface="+mn-lt"/>
            </a:endParaRPr>
          </a:p>
        </p:txBody>
      </p:sp>
      <p:sp>
        <p:nvSpPr>
          <p:cNvPr id="8" name="TextBox 7">
            <a:extLst>
              <a:ext uri="{FF2B5EF4-FFF2-40B4-BE49-F238E27FC236}">
                <a16:creationId xmlns:a16="http://schemas.microsoft.com/office/drawing/2014/main" id="{D68A0B6E-6A4D-B9E4-3044-21D723F9DF75}"/>
              </a:ext>
            </a:extLst>
          </p:cNvPr>
          <p:cNvSpPr txBox="1"/>
          <p:nvPr/>
        </p:nvSpPr>
        <p:spPr>
          <a:xfrm>
            <a:off x="5613688" y="1101972"/>
            <a:ext cx="6094268" cy="646331"/>
          </a:xfrm>
          <a:prstGeom prst="rect">
            <a:avLst/>
          </a:prstGeom>
          <a:solidFill>
            <a:schemeClr val="accent5">
              <a:lumMod val="20000"/>
              <a:lumOff val="80000"/>
            </a:schemeClr>
          </a:solidFill>
          <a:ln w="38100">
            <a:solidFill>
              <a:schemeClr val="tx1"/>
            </a:solidFill>
          </a:ln>
        </p:spPr>
        <p:txBody>
          <a:bodyPr wrap="square">
            <a:spAutoFit/>
          </a:bodyPr>
          <a:lstStyle/>
          <a:p>
            <a:r>
              <a:rPr lang="en-US" dirty="0"/>
              <a:t>The "</a:t>
            </a:r>
            <a:r>
              <a:rPr lang="en-US" dirty="0" err="1"/>
              <a:t>mno</a:t>
            </a:r>
            <a:r>
              <a:rPr lang="en-US" dirty="0"/>
              <a:t>" placement for campaign 3 is the most cost effective with highest post click conversions</a:t>
            </a:r>
            <a:endParaRPr lang="en-IN" dirty="0"/>
          </a:p>
        </p:txBody>
      </p:sp>
      <p:pic>
        <p:nvPicPr>
          <p:cNvPr id="10" name="Picture 9">
            <a:extLst>
              <a:ext uri="{FF2B5EF4-FFF2-40B4-BE49-F238E27FC236}">
                <a16:creationId xmlns:a16="http://schemas.microsoft.com/office/drawing/2014/main" id="{F51210C3-D2C4-429C-D984-35F53B636AD5}"/>
              </a:ext>
            </a:extLst>
          </p:cNvPr>
          <p:cNvPicPr>
            <a:picLocks noChangeAspect="1"/>
          </p:cNvPicPr>
          <p:nvPr/>
        </p:nvPicPr>
        <p:blipFill>
          <a:blip r:embed="rId2"/>
          <a:srcRect b="45024"/>
          <a:stretch>
            <a:fillRect/>
          </a:stretch>
        </p:blipFill>
        <p:spPr>
          <a:xfrm>
            <a:off x="2351343" y="1008452"/>
            <a:ext cx="2751058" cy="1776311"/>
          </a:xfrm>
          <a:prstGeom prst="rect">
            <a:avLst/>
          </a:prstGeom>
        </p:spPr>
      </p:pic>
      <p:sp>
        <p:nvSpPr>
          <p:cNvPr id="14" name="TextBox 13">
            <a:extLst>
              <a:ext uri="{FF2B5EF4-FFF2-40B4-BE49-F238E27FC236}">
                <a16:creationId xmlns:a16="http://schemas.microsoft.com/office/drawing/2014/main" id="{65E682C1-A39B-A0DE-2EEE-5D01189DB807}"/>
              </a:ext>
            </a:extLst>
          </p:cNvPr>
          <p:cNvSpPr txBox="1"/>
          <p:nvPr/>
        </p:nvSpPr>
        <p:spPr>
          <a:xfrm>
            <a:off x="5530561" y="1803163"/>
            <a:ext cx="6094268" cy="369332"/>
          </a:xfrm>
          <a:prstGeom prst="rect">
            <a:avLst/>
          </a:prstGeom>
          <a:noFill/>
        </p:spPr>
        <p:txBody>
          <a:bodyPr wrap="square">
            <a:spAutoFit/>
          </a:bodyPr>
          <a:lstStyle/>
          <a:p>
            <a:pPr algn="ctr"/>
            <a:r>
              <a:rPr lang="en-US" dirty="0" err="1"/>
              <a:t>cppcc</a:t>
            </a:r>
            <a:r>
              <a:rPr lang="en-US" dirty="0"/>
              <a:t> (cost per post-click conversion)</a:t>
            </a:r>
            <a:endParaRPr lang="en-IN" dirty="0"/>
          </a:p>
        </p:txBody>
      </p:sp>
      <p:sp>
        <p:nvSpPr>
          <p:cNvPr id="15" name="Title 1">
            <a:extLst>
              <a:ext uri="{FF2B5EF4-FFF2-40B4-BE49-F238E27FC236}">
                <a16:creationId xmlns:a16="http://schemas.microsoft.com/office/drawing/2014/main" id="{D98565DE-41E7-B345-5E66-B69F0E346717}"/>
              </a:ext>
            </a:extLst>
          </p:cNvPr>
          <p:cNvSpPr txBox="1">
            <a:spLocks/>
          </p:cNvSpPr>
          <p:nvPr/>
        </p:nvSpPr>
        <p:spPr>
          <a:xfrm>
            <a:off x="231198" y="3219028"/>
            <a:ext cx="11729604" cy="506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19. Can we identify any trends or patterns in post-click conversion rates based on the day of the week?</a:t>
            </a:r>
            <a:endParaRPr lang="en-IN" sz="2400" b="1" dirty="0">
              <a:latin typeface="+mn-lt"/>
            </a:endParaRPr>
          </a:p>
        </p:txBody>
      </p:sp>
      <p:pic>
        <p:nvPicPr>
          <p:cNvPr id="19" name="Picture 18">
            <a:extLst>
              <a:ext uri="{FF2B5EF4-FFF2-40B4-BE49-F238E27FC236}">
                <a16:creationId xmlns:a16="http://schemas.microsoft.com/office/drawing/2014/main" id="{E3D246E3-7159-F21D-3A59-BFD1BDC02CE1}"/>
              </a:ext>
            </a:extLst>
          </p:cNvPr>
          <p:cNvPicPr>
            <a:picLocks noChangeAspect="1"/>
          </p:cNvPicPr>
          <p:nvPr/>
        </p:nvPicPr>
        <p:blipFill>
          <a:blip r:embed="rId3"/>
          <a:stretch>
            <a:fillRect/>
          </a:stretch>
        </p:blipFill>
        <p:spPr>
          <a:xfrm>
            <a:off x="756555" y="3831296"/>
            <a:ext cx="1716482" cy="2744629"/>
          </a:xfrm>
          <a:prstGeom prst="rect">
            <a:avLst/>
          </a:prstGeom>
        </p:spPr>
      </p:pic>
      <p:sp>
        <p:nvSpPr>
          <p:cNvPr id="21" name="TextBox 20">
            <a:extLst>
              <a:ext uri="{FF2B5EF4-FFF2-40B4-BE49-F238E27FC236}">
                <a16:creationId xmlns:a16="http://schemas.microsoft.com/office/drawing/2014/main" id="{51A15AF8-CD57-F1D9-659C-2EC8E7F817A3}"/>
              </a:ext>
            </a:extLst>
          </p:cNvPr>
          <p:cNvSpPr txBox="1"/>
          <p:nvPr/>
        </p:nvSpPr>
        <p:spPr>
          <a:xfrm>
            <a:off x="2641889" y="5571362"/>
            <a:ext cx="3529446" cy="338554"/>
          </a:xfrm>
          <a:prstGeom prst="rect">
            <a:avLst/>
          </a:prstGeom>
          <a:noFill/>
        </p:spPr>
        <p:txBody>
          <a:bodyPr wrap="square">
            <a:spAutoFit/>
          </a:bodyPr>
          <a:lstStyle/>
          <a:p>
            <a:pPr algn="l"/>
            <a:r>
              <a:rPr lang="en-IN" sz="1600" b="0" i="0" dirty="0" err="1">
                <a:solidFill>
                  <a:srgbClr val="1F1F1F"/>
                </a:solidFill>
                <a:effectLst/>
                <a:latin typeface="Roboto" panose="02000000000000000000" pitchFamily="2" charset="0"/>
              </a:rPr>
              <a:t>Pccr</a:t>
            </a:r>
            <a:r>
              <a:rPr lang="en-IN" sz="1600" b="0" i="0" dirty="0">
                <a:solidFill>
                  <a:srgbClr val="1F1F1F"/>
                </a:solidFill>
                <a:effectLst/>
                <a:latin typeface="Roboto" panose="02000000000000000000" pitchFamily="2" charset="0"/>
              </a:rPr>
              <a:t>: post-click conversion rate</a:t>
            </a:r>
          </a:p>
        </p:txBody>
      </p:sp>
      <p:sp>
        <p:nvSpPr>
          <p:cNvPr id="25" name="TextBox 24">
            <a:extLst>
              <a:ext uri="{FF2B5EF4-FFF2-40B4-BE49-F238E27FC236}">
                <a16:creationId xmlns:a16="http://schemas.microsoft.com/office/drawing/2014/main" id="{66BFD710-4EC4-B3EF-A01C-1BCD13A191F1}"/>
              </a:ext>
            </a:extLst>
          </p:cNvPr>
          <p:cNvSpPr txBox="1"/>
          <p:nvPr/>
        </p:nvSpPr>
        <p:spPr>
          <a:xfrm>
            <a:off x="2641889" y="4529077"/>
            <a:ext cx="3145193" cy="923330"/>
          </a:xfrm>
          <a:prstGeom prst="rect">
            <a:avLst/>
          </a:prstGeom>
          <a:solidFill>
            <a:schemeClr val="accent5">
              <a:lumMod val="20000"/>
              <a:lumOff val="80000"/>
            </a:schemeClr>
          </a:solidFill>
          <a:ln w="38100">
            <a:solidFill>
              <a:schemeClr val="tx1"/>
            </a:solidFill>
          </a:ln>
        </p:spPr>
        <p:txBody>
          <a:bodyPr wrap="square">
            <a:spAutoFit/>
          </a:bodyPr>
          <a:lstStyle/>
          <a:p>
            <a:r>
              <a:rPr lang="en-US" dirty="0"/>
              <a:t>Highest post click conversions occur on Wednesdays and Saturdays, with least on Fridays</a:t>
            </a:r>
            <a:endParaRPr lang="en-IN" dirty="0"/>
          </a:p>
        </p:txBody>
      </p:sp>
      <p:pic>
        <p:nvPicPr>
          <p:cNvPr id="27" name="Picture 26">
            <a:extLst>
              <a:ext uri="{FF2B5EF4-FFF2-40B4-BE49-F238E27FC236}">
                <a16:creationId xmlns:a16="http://schemas.microsoft.com/office/drawing/2014/main" id="{859EB891-DB12-77C8-E45C-AB66A90B53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9928" y="3472254"/>
            <a:ext cx="5668028" cy="3363952"/>
          </a:xfrm>
          <a:prstGeom prst="rect">
            <a:avLst/>
          </a:prstGeom>
        </p:spPr>
      </p:pic>
    </p:spTree>
    <p:extLst>
      <p:ext uri="{BB962C8B-B14F-4D97-AF65-F5344CB8AC3E}">
        <p14:creationId xmlns:p14="http://schemas.microsoft.com/office/powerpoint/2010/main" val="1886817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BF01F35-8CA3-B794-7101-B83179BE4CA6}"/>
              </a:ext>
            </a:extLst>
          </p:cNvPr>
          <p:cNvSpPr txBox="1">
            <a:spLocks/>
          </p:cNvSpPr>
          <p:nvPr/>
        </p:nvSpPr>
        <p:spPr>
          <a:xfrm>
            <a:off x="231198" y="266107"/>
            <a:ext cx="11729604" cy="506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20. Can we identify any trends or patterns in post-click conversion rates based on the day of the week?</a:t>
            </a:r>
            <a:endParaRPr lang="en-IN" sz="2400" b="1" dirty="0">
              <a:latin typeface="+mn-lt"/>
            </a:endParaRPr>
          </a:p>
        </p:txBody>
      </p:sp>
      <p:sp>
        <p:nvSpPr>
          <p:cNvPr id="16" name="TextBox 15">
            <a:extLst>
              <a:ext uri="{FF2B5EF4-FFF2-40B4-BE49-F238E27FC236}">
                <a16:creationId xmlns:a16="http://schemas.microsoft.com/office/drawing/2014/main" id="{156A1890-F4CB-5359-81C6-C74C3D4A7E54}"/>
              </a:ext>
            </a:extLst>
          </p:cNvPr>
          <p:cNvSpPr txBox="1"/>
          <p:nvPr/>
        </p:nvSpPr>
        <p:spPr>
          <a:xfrm>
            <a:off x="5875193" y="1517835"/>
            <a:ext cx="6094268" cy="3139321"/>
          </a:xfrm>
          <a:prstGeom prst="rect">
            <a:avLst/>
          </a:prstGeom>
          <a:solidFill>
            <a:schemeClr val="accent5">
              <a:lumMod val="20000"/>
              <a:lumOff val="80000"/>
            </a:schemeClr>
          </a:solidFill>
          <a:ln w="38100">
            <a:solidFill>
              <a:schemeClr val="tx1"/>
            </a:solidFill>
          </a:ln>
        </p:spPr>
        <p:txBody>
          <a:bodyPr wrap="square">
            <a:spAutoFit/>
          </a:bodyPr>
          <a:lstStyle/>
          <a:p>
            <a:r>
              <a:rPr lang="en-US" dirty="0"/>
              <a:t>1. high engagement users (Level 3) contribute to majority of post-click conversions, indicating they are the most valuable audience for campaign success.</a:t>
            </a:r>
          </a:p>
          <a:p>
            <a:endParaRPr lang="en-US" dirty="0"/>
          </a:p>
          <a:p>
            <a:r>
              <a:rPr lang="en-US" dirty="0"/>
              <a:t>2. Medium engagement users (Level 2) have moderate conversions, showing potential with tailored messaging or remarketing strategies.</a:t>
            </a:r>
          </a:p>
          <a:p>
            <a:endParaRPr lang="en-US" dirty="0"/>
          </a:p>
          <a:p>
            <a:r>
              <a:rPr lang="en-US" dirty="0"/>
              <a:t>3. Low engagement users (Level 1) contribute negligible or no conversions, suggesting low ROI and minimal campaign effectiveness in this segment.</a:t>
            </a:r>
            <a:endParaRPr lang="en-IN" dirty="0"/>
          </a:p>
        </p:txBody>
      </p:sp>
      <p:pic>
        <p:nvPicPr>
          <p:cNvPr id="18" name="Picture 17">
            <a:extLst>
              <a:ext uri="{FF2B5EF4-FFF2-40B4-BE49-F238E27FC236}">
                <a16:creationId xmlns:a16="http://schemas.microsoft.com/office/drawing/2014/main" id="{DFB5DC85-46CD-1350-543F-AAC302AA8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2" y="1178728"/>
            <a:ext cx="5520628" cy="4105263"/>
          </a:xfrm>
          <a:prstGeom prst="rect">
            <a:avLst/>
          </a:prstGeom>
        </p:spPr>
      </p:pic>
    </p:spTree>
    <p:extLst>
      <p:ext uri="{BB962C8B-B14F-4D97-AF65-F5344CB8AC3E}">
        <p14:creationId xmlns:p14="http://schemas.microsoft.com/office/powerpoint/2010/main" val="321513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1783C5A-7872-31A3-0CEE-AE98C44D4085}"/>
              </a:ext>
            </a:extLst>
          </p:cNvPr>
          <p:cNvGraphicFramePr>
            <a:graphicFrameLocks noGrp="1"/>
          </p:cNvGraphicFramePr>
          <p:nvPr>
            <p:ph idx="1"/>
            <p:extLst>
              <p:ext uri="{D42A27DB-BD31-4B8C-83A1-F6EECF244321}">
                <p14:modId xmlns:p14="http://schemas.microsoft.com/office/powerpoint/2010/main" val="405604771"/>
              </p:ext>
            </p:extLst>
          </p:nvPr>
        </p:nvGraphicFramePr>
        <p:xfrm>
          <a:off x="262466" y="183091"/>
          <a:ext cx="11573935" cy="6550274"/>
        </p:xfrm>
        <a:graphic>
          <a:graphicData uri="http://schemas.openxmlformats.org/drawingml/2006/table">
            <a:tbl>
              <a:tblPr firstRow="1" bandRow="1">
                <a:tableStyleId>{5C22544A-7EE6-4342-B048-85BDC9FD1C3A}</a:tableStyleId>
              </a:tblPr>
              <a:tblGrid>
                <a:gridCol w="2074334">
                  <a:extLst>
                    <a:ext uri="{9D8B030D-6E8A-4147-A177-3AD203B41FA5}">
                      <a16:colId xmlns:a16="http://schemas.microsoft.com/office/drawing/2014/main" val="2371176008"/>
                    </a:ext>
                  </a:extLst>
                </a:gridCol>
                <a:gridCol w="1540933">
                  <a:extLst>
                    <a:ext uri="{9D8B030D-6E8A-4147-A177-3AD203B41FA5}">
                      <a16:colId xmlns:a16="http://schemas.microsoft.com/office/drawing/2014/main" val="3000135433"/>
                    </a:ext>
                  </a:extLst>
                </a:gridCol>
                <a:gridCol w="1811867">
                  <a:extLst>
                    <a:ext uri="{9D8B030D-6E8A-4147-A177-3AD203B41FA5}">
                      <a16:colId xmlns:a16="http://schemas.microsoft.com/office/drawing/2014/main" val="1553003822"/>
                    </a:ext>
                  </a:extLst>
                </a:gridCol>
                <a:gridCol w="2286000">
                  <a:extLst>
                    <a:ext uri="{9D8B030D-6E8A-4147-A177-3AD203B41FA5}">
                      <a16:colId xmlns:a16="http://schemas.microsoft.com/office/drawing/2014/main" val="1956008335"/>
                    </a:ext>
                  </a:extLst>
                </a:gridCol>
                <a:gridCol w="3860801">
                  <a:extLst>
                    <a:ext uri="{9D8B030D-6E8A-4147-A177-3AD203B41FA5}">
                      <a16:colId xmlns:a16="http://schemas.microsoft.com/office/drawing/2014/main" val="2889093534"/>
                    </a:ext>
                  </a:extLst>
                </a:gridCol>
              </a:tblGrid>
              <a:tr h="472804">
                <a:tc>
                  <a:txBody>
                    <a:bodyPr/>
                    <a:lstStyle/>
                    <a:p>
                      <a:r>
                        <a:rPr lang="en-US" sz="1800" dirty="0"/>
                        <a:t>Metrics</a:t>
                      </a:r>
                      <a:endParaRPr lang="en-IN" sz="1800" dirty="0"/>
                    </a:p>
                  </a:txBody>
                  <a:tcPr/>
                </a:tc>
                <a:tc>
                  <a:txBody>
                    <a:bodyPr/>
                    <a:lstStyle/>
                    <a:p>
                      <a:r>
                        <a:rPr lang="en-US" sz="1800" dirty="0"/>
                        <a:t>Data type</a:t>
                      </a:r>
                      <a:endParaRPr lang="en-IN" sz="1800" dirty="0"/>
                    </a:p>
                  </a:txBody>
                  <a:tcPr/>
                </a:tc>
                <a:tc>
                  <a:txBody>
                    <a:bodyPr/>
                    <a:lstStyle/>
                    <a:p>
                      <a:r>
                        <a:rPr lang="en-US" sz="1800" dirty="0"/>
                        <a:t>No of values</a:t>
                      </a:r>
                      <a:endParaRPr lang="en-IN" sz="1800" dirty="0"/>
                    </a:p>
                  </a:txBody>
                  <a:tcPr/>
                </a:tc>
                <a:tc>
                  <a:txBody>
                    <a:bodyPr/>
                    <a:lstStyle/>
                    <a:p>
                      <a:r>
                        <a:rPr lang="en-US" sz="1800" dirty="0"/>
                        <a:t>No of missing values</a:t>
                      </a:r>
                      <a:endParaRPr lang="en-IN" sz="1800" dirty="0"/>
                    </a:p>
                  </a:txBody>
                  <a:tcPr/>
                </a:tc>
                <a:tc>
                  <a:txBody>
                    <a:bodyPr/>
                    <a:lstStyle/>
                    <a:p>
                      <a:r>
                        <a:rPr lang="en-US" sz="1800" dirty="0"/>
                        <a:t>remark</a:t>
                      </a:r>
                      <a:endParaRPr lang="en-IN" sz="1800" dirty="0"/>
                    </a:p>
                  </a:txBody>
                  <a:tcPr/>
                </a:tc>
                <a:extLst>
                  <a:ext uri="{0D108BD9-81ED-4DB2-BD59-A6C34878D82A}">
                    <a16:rowId xmlns:a16="http://schemas.microsoft.com/office/drawing/2014/main" val="1863050463"/>
                  </a:ext>
                </a:extLst>
              </a:tr>
              <a:tr h="612316">
                <a:tc>
                  <a:txBody>
                    <a:bodyPr/>
                    <a:lstStyle/>
                    <a:p>
                      <a:r>
                        <a:rPr lang="en-US" dirty="0"/>
                        <a:t>Month, Day</a:t>
                      </a:r>
                      <a:endParaRPr lang="en-IN" dirty="0"/>
                    </a:p>
                  </a:txBody>
                  <a:tcPr/>
                </a:tc>
                <a:tc>
                  <a:txBody>
                    <a:bodyPr/>
                    <a:lstStyle/>
                    <a:p>
                      <a:r>
                        <a:rPr lang="en-US" dirty="0"/>
                        <a:t>Object, int64</a:t>
                      </a:r>
                    </a:p>
                    <a:p>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Month and day of advertisement campaign</a:t>
                      </a:r>
                      <a:endParaRPr lang="en-IN" dirty="0"/>
                    </a:p>
                  </a:txBody>
                  <a:tcPr/>
                </a:tc>
                <a:extLst>
                  <a:ext uri="{0D108BD9-81ED-4DB2-BD59-A6C34878D82A}">
                    <a16:rowId xmlns:a16="http://schemas.microsoft.com/office/drawing/2014/main" val="419928985"/>
                  </a:ext>
                </a:extLst>
              </a:tr>
              <a:tr h="678328">
                <a:tc>
                  <a:txBody>
                    <a:bodyPr/>
                    <a:lstStyle/>
                    <a:p>
                      <a:r>
                        <a:rPr lang="en-US" dirty="0"/>
                        <a:t>Campaign</a:t>
                      </a:r>
                      <a:endParaRPr lang="en-IN" dirty="0"/>
                    </a:p>
                  </a:txBody>
                  <a:tcPr/>
                </a:tc>
                <a:tc>
                  <a:txBody>
                    <a:bodyPr/>
                    <a:lstStyle/>
                    <a:p>
                      <a:r>
                        <a:rPr lang="en-US" dirty="0"/>
                        <a:t>Object</a:t>
                      </a:r>
                    </a:p>
                    <a:p>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Type of campaign in order to segment and target specific groups</a:t>
                      </a:r>
                      <a:endParaRPr lang="en-IN" dirty="0"/>
                    </a:p>
                  </a:txBody>
                  <a:tcPr/>
                </a:tc>
                <a:extLst>
                  <a:ext uri="{0D108BD9-81ED-4DB2-BD59-A6C34878D82A}">
                    <a16:rowId xmlns:a16="http://schemas.microsoft.com/office/drawing/2014/main" val="3499249449"/>
                  </a:ext>
                </a:extLst>
              </a:tr>
              <a:tr h="678328">
                <a:tc>
                  <a:txBody>
                    <a:bodyPr/>
                    <a:lstStyle/>
                    <a:p>
                      <a:r>
                        <a:rPr lang="en-US" dirty="0"/>
                        <a:t>User engagement</a:t>
                      </a:r>
                      <a:endParaRPr lang="en-IN" dirty="0"/>
                    </a:p>
                  </a:txBody>
                  <a:tcPr/>
                </a:tc>
                <a:tc>
                  <a:txBody>
                    <a:bodyPr/>
                    <a:lstStyle/>
                    <a:p>
                      <a:r>
                        <a:rPr lang="en-US" dirty="0"/>
                        <a:t>Object</a:t>
                      </a:r>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Level of engagement of users by the advertising campaign</a:t>
                      </a:r>
                      <a:endParaRPr lang="en-IN" dirty="0"/>
                    </a:p>
                  </a:txBody>
                  <a:tcPr/>
                </a:tc>
                <a:extLst>
                  <a:ext uri="{0D108BD9-81ED-4DB2-BD59-A6C34878D82A}">
                    <a16:rowId xmlns:a16="http://schemas.microsoft.com/office/drawing/2014/main" val="1399068181"/>
                  </a:ext>
                </a:extLst>
              </a:tr>
              <a:tr h="392999">
                <a:tc>
                  <a:txBody>
                    <a:bodyPr/>
                    <a:lstStyle/>
                    <a:p>
                      <a:r>
                        <a:rPr lang="en-US" dirty="0"/>
                        <a:t>banner</a:t>
                      </a:r>
                      <a:endParaRPr lang="en-IN" dirty="0"/>
                    </a:p>
                  </a:txBody>
                  <a:tcPr/>
                </a:tc>
                <a:tc>
                  <a:txBody>
                    <a:bodyPr/>
                    <a:lstStyle/>
                    <a:p>
                      <a:r>
                        <a:rPr lang="en-US" dirty="0"/>
                        <a:t>Object</a:t>
                      </a:r>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Size of advertisement</a:t>
                      </a:r>
                      <a:endParaRPr lang="en-IN" dirty="0"/>
                    </a:p>
                  </a:txBody>
                  <a:tcPr/>
                </a:tc>
                <a:extLst>
                  <a:ext uri="{0D108BD9-81ED-4DB2-BD59-A6C34878D82A}">
                    <a16:rowId xmlns:a16="http://schemas.microsoft.com/office/drawing/2014/main" val="1177084259"/>
                  </a:ext>
                </a:extLst>
              </a:tr>
              <a:tr h="678328">
                <a:tc>
                  <a:txBody>
                    <a:bodyPr/>
                    <a:lstStyle/>
                    <a:p>
                      <a:r>
                        <a:rPr lang="en-US" dirty="0"/>
                        <a:t>placement</a:t>
                      </a:r>
                      <a:endParaRPr lang="en-IN" dirty="0"/>
                    </a:p>
                  </a:txBody>
                  <a:tcPr/>
                </a:tc>
                <a:tc>
                  <a:txBody>
                    <a:bodyPr/>
                    <a:lstStyle/>
                    <a:p>
                      <a:r>
                        <a:rPr lang="en-US" dirty="0"/>
                        <a:t>Object</a:t>
                      </a:r>
                      <a:endParaRPr lang="en-IN" dirty="0"/>
                    </a:p>
                  </a:txBody>
                  <a:tcPr/>
                </a:tc>
                <a:tc>
                  <a:txBody>
                    <a:bodyPr/>
                    <a:lstStyle/>
                    <a:p>
                      <a:r>
                        <a:rPr lang="en-US" dirty="0"/>
                        <a:t>14995</a:t>
                      </a:r>
                      <a:endParaRPr lang="en-IN" dirty="0"/>
                    </a:p>
                  </a:txBody>
                  <a:tcPr/>
                </a:tc>
                <a:tc>
                  <a:txBody>
                    <a:bodyPr/>
                    <a:lstStyle/>
                    <a:p>
                      <a:r>
                        <a:rPr lang="en-US" dirty="0"/>
                        <a:t>413</a:t>
                      </a:r>
                      <a:endParaRPr lang="en-IN" dirty="0"/>
                    </a:p>
                  </a:txBody>
                  <a:tcPr/>
                </a:tc>
                <a:tc>
                  <a:txBody>
                    <a:bodyPr/>
                    <a:lstStyle/>
                    <a:p>
                      <a:r>
                        <a:rPr lang="en-US" dirty="0"/>
                        <a:t>Publisher space where ad is served without disclosing names of publishers</a:t>
                      </a:r>
                      <a:endParaRPr lang="en-IN" dirty="0"/>
                    </a:p>
                  </a:txBody>
                  <a:tcPr/>
                </a:tc>
                <a:extLst>
                  <a:ext uri="{0D108BD9-81ED-4DB2-BD59-A6C34878D82A}">
                    <a16:rowId xmlns:a16="http://schemas.microsoft.com/office/drawing/2014/main" val="2449635870"/>
                  </a:ext>
                </a:extLst>
              </a:tr>
              <a:tr h="392999">
                <a:tc>
                  <a:txBody>
                    <a:bodyPr/>
                    <a:lstStyle/>
                    <a:p>
                      <a:r>
                        <a:rPr lang="en-US" dirty="0"/>
                        <a:t>displays</a:t>
                      </a:r>
                      <a:endParaRPr lang="en-IN" dirty="0"/>
                    </a:p>
                  </a:txBody>
                  <a:tcPr/>
                </a:tc>
                <a:tc>
                  <a:txBody>
                    <a:bodyPr/>
                    <a:lstStyle/>
                    <a:p>
                      <a:r>
                        <a:rPr lang="en-US" dirty="0"/>
                        <a:t>Int64</a:t>
                      </a:r>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No of ads during campaign period</a:t>
                      </a:r>
                      <a:endParaRPr lang="en-IN" dirty="0"/>
                    </a:p>
                  </a:txBody>
                  <a:tcPr/>
                </a:tc>
                <a:extLst>
                  <a:ext uri="{0D108BD9-81ED-4DB2-BD59-A6C34878D82A}">
                    <a16:rowId xmlns:a16="http://schemas.microsoft.com/office/drawing/2014/main" val="1774395780"/>
                  </a:ext>
                </a:extLst>
              </a:tr>
              <a:tr h="969040">
                <a:tc>
                  <a:txBody>
                    <a:bodyPr/>
                    <a:lstStyle/>
                    <a:p>
                      <a:r>
                        <a:rPr lang="en-US" dirty="0"/>
                        <a:t>cost</a:t>
                      </a:r>
                      <a:endParaRPr lang="en-IN" dirty="0"/>
                    </a:p>
                  </a:txBody>
                  <a:tcPr/>
                </a:tc>
                <a:tc>
                  <a:txBody>
                    <a:bodyPr/>
                    <a:lstStyle/>
                    <a:p>
                      <a:r>
                        <a:rPr lang="en-US" dirty="0"/>
                        <a:t>Float64</a:t>
                      </a:r>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Price paid by A to serve ads to publisher(placement cost of advertisement)</a:t>
                      </a:r>
                      <a:endParaRPr lang="en-IN" dirty="0"/>
                    </a:p>
                  </a:txBody>
                  <a:tcPr/>
                </a:tc>
                <a:extLst>
                  <a:ext uri="{0D108BD9-81ED-4DB2-BD59-A6C34878D82A}">
                    <a16:rowId xmlns:a16="http://schemas.microsoft.com/office/drawing/2014/main" val="2694690765"/>
                  </a:ext>
                </a:extLst>
              </a:tr>
              <a:tr h="969040">
                <a:tc>
                  <a:txBody>
                    <a:bodyPr/>
                    <a:lstStyle/>
                    <a:p>
                      <a:r>
                        <a:rPr lang="en-US" dirty="0"/>
                        <a:t>clicks</a:t>
                      </a:r>
                      <a:endParaRPr lang="en-IN" dirty="0"/>
                    </a:p>
                  </a:txBody>
                  <a:tcPr/>
                </a:tc>
                <a:tc>
                  <a:txBody>
                    <a:bodyPr/>
                    <a:lstStyle/>
                    <a:p>
                      <a:r>
                        <a:rPr lang="en-US" dirty="0"/>
                        <a:t>Int64</a:t>
                      </a:r>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No of clicks during campaign</a:t>
                      </a:r>
                      <a:endParaRPr lang="en-IN" dirty="0"/>
                    </a:p>
                  </a:txBody>
                  <a:tcPr/>
                </a:tc>
                <a:extLst>
                  <a:ext uri="{0D108BD9-81ED-4DB2-BD59-A6C34878D82A}">
                    <a16:rowId xmlns:a16="http://schemas.microsoft.com/office/drawing/2014/main" val="1461115046"/>
                  </a:ext>
                </a:extLst>
              </a:tr>
              <a:tr h="678328">
                <a:tc>
                  <a:txBody>
                    <a:bodyPr/>
                    <a:lstStyle/>
                    <a:p>
                      <a:r>
                        <a:rPr lang="en-US" dirty="0"/>
                        <a:t>Revenue</a:t>
                      </a:r>
                      <a:endParaRPr lang="en-IN" dirty="0"/>
                    </a:p>
                  </a:txBody>
                  <a:tcPr/>
                </a:tc>
                <a:tc>
                  <a:txBody>
                    <a:bodyPr/>
                    <a:lstStyle/>
                    <a:p>
                      <a:r>
                        <a:rPr lang="en-US" dirty="0"/>
                        <a:t>Float64</a:t>
                      </a:r>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Price paid by X to A for clicks generated through campaign</a:t>
                      </a:r>
                      <a:endParaRPr lang="en-IN" dirty="0"/>
                    </a:p>
                  </a:txBody>
                  <a:tcPr/>
                </a:tc>
                <a:extLst>
                  <a:ext uri="{0D108BD9-81ED-4DB2-BD59-A6C34878D82A}">
                    <a16:rowId xmlns:a16="http://schemas.microsoft.com/office/drawing/2014/main" val="2236803407"/>
                  </a:ext>
                </a:extLst>
              </a:tr>
            </a:tbl>
          </a:graphicData>
        </a:graphic>
      </p:graphicFrame>
    </p:spTree>
    <p:extLst>
      <p:ext uri="{BB962C8B-B14F-4D97-AF65-F5344CB8AC3E}">
        <p14:creationId xmlns:p14="http://schemas.microsoft.com/office/powerpoint/2010/main" val="220853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E2038B-53A8-7235-78B6-66500133A7A0}"/>
              </a:ext>
            </a:extLst>
          </p:cNvPr>
          <p:cNvGraphicFramePr>
            <a:graphicFrameLocks noGrp="1"/>
          </p:cNvGraphicFramePr>
          <p:nvPr>
            <p:extLst>
              <p:ext uri="{D42A27DB-BD31-4B8C-83A1-F6EECF244321}">
                <p14:modId xmlns:p14="http://schemas.microsoft.com/office/powerpoint/2010/main" val="1237765085"/>
              </p:ext>
            </p:extLst>
          </p:nvPr>
        </p:nvGraphicFramePr>
        <p:xfrm>
          <a:off x="287867" y="0"/>
          <a:ext cx="11650134" cy="3467947"/>
        </p:xfrm>
        <a:graphic>
          <a:graphicData uri="http://schemas.openxmlformats.org/drawingml/2006/table">
            <a:tbl>
              <a:tblPr firstRow="1" bandRow="1">
                <a:tableStyleId>{5C22544A-7EE6-4342-B048-85BDC9FD1C3A}</a:tableStyleId>
              </a:tblPr>
              <a:tblGrid>
                <a:gridCol w="2330026">
                  <a:extLst>
                    <a:ext uri="{9D8B030D-6E8A-4147-A177-3AD203B41FA5}">
                      <a16:colId xmlns:a16="http://schemas.microsoft.com/office/drawing/2014/main" val="2371176008"/>
                    </a:ext>
                  </a:extLst>
                </a:gridCol>
                <a:gridCol w="2330027">
                  <a:extLst>
                    <a:ext uri="{9D8B030D-6E8A-4147-A177-3AD203B41FA5}">
                      <a16:colId xmlns:a16="http://schemas.microsoft.com/office/drawing/2014/main" val="3000135433"/>
                    </a:ext>
                  </a:extLst>
                </a:gridCol>
                <a:gridCol w="2330027">
                  <a:extLst>
                    <a:ext uri="{9D8B030D-6E8A-4147-A177-3AD203B41FA5}">
                      <a16:colId xmlns:a16="http://schemas.microsoft.com/office/drawing/2014/main" val="1553003822"/>
                    </a:ext>
                  </a:extLst>
                </a:gridCol>
                <a:gridCol w="2330027">
                  <a:extLst>
                    <a:ext uri="{9D8B030D-6E8A-4147-A177-3AD203B41FA5}">
                      <a16:colId xmlns:a16="http://schemas.microsoft.com/office/drawing/2014/main" val="1956008335"/>
                    </a:ext>
                  </a:extLst>
                </a:gridCol>
                <a:gridCol w="2330027">
                  <a:extLst>
                    <a:ext uri="{9D8B030D-6E8A-4147-A177-3AD203B41FA5}">
                      <a16:colId xmlns:a16="http://schemas.microsoft.com/office/drawing/2014/main" val="2889093534"/>
                    </a:ext>
                  </a:extLst>
                </a:gridCol>
              </a:tblGrid>
              <a:tr h="541867">
                <a:tc>
                  <a:txBody>
                    <a:bodyPr/>
                    <a:lstStyle/>
                    <a:p>
                      <a:r>
                        <a:rPr lang="en-US" dirty="0"/>
                        <a:t>Metrics</a:t>
                      </a:r>
                      <a:endParaRPr lang="en-IN" dirty="0"/>
                    </a:p>
                  </a:txBody>
                  <a:tcPr/>
                </a:tc>
                <a:tc>
                  <a:txBody>
                    <a:bodyPr/>
                    <a:lstStyle/>
                    <a:p>
                      <a:r>
                        <a:rPr lang="en-US" dirty="0"/>
                        <a:t>Data type</a:t>
                      </a:r>
                      <a:endParaRPr lang="en-IN" dirty="0"/>
                    </a:p>
                  </a:txBody>
                  <a:tcPr/>
                </a:tc>
                <a:tc>
                  <a:txBody>
                    <a:bodyPr/>
                    <a:lstStyle/>
                    <a:p>
                      <a:r>
                        <a:rPr lang="en-US" dirty="0"/>
                        <a:t>No of values</a:t>
                      </a:r>
                      <a:endParaRPr lang="en-IN" dirty="0"/>
                    </a:p>
                  </a:txBody>
                  <a:tcPr/>
                </a:tc>
                <a:tc>
                  <a:txBody>
                    <a:bodyPr/>
                    <a:lstStyle/>
                    <a:p>
                      <a:r>
                        <a:rPr lang="en-US" dirty="0"/>
                        <a:t>No of missing values</a:t>
                      </a:r>
                      <a:endParaRPr lang="en-IN" dirty="0"/>
                    </a:p>
                  </a:txBody>
                  <a:tcPr/>
                </a:tc>
                <a:tc>
                  <a:txBody>
                    <a:bodyPr/>
                    <a:lstStyle/>
                    <a:p>
                      <a:r>
                        <a:rPr lang="en-US" dirty="0"/>
                        <a:t>remark</a:t>
                      </a:r>
                      <a:endParaRPr lang="en-IN" dirty="0"/>
                    </a:p>
                  </a:txBody>
                  <a:tcPr/>
                </a:tc>
                <a:extLst>
                  <a:ext uri="{0D108BD9-81ED-4DB2-BD59-A6C34878D82A}">
                    <a16:rowId xmlns:a16="http://schemas.microsoft.com/office/drawing/2014/main" val="1863050463"/>
                  </a:ext>
                </a:extLst>
              </a:tr>
              <a:tr h="370840">
                <a:tc>
                  <a:txBody>
                    <a:bodyPr/>
                    <a:lstStyle/>
                    <a:p>
                      <a:r>
                        <a:rPr lang="en-US" dirty="0"/>
                        <a:t>Post click conversion</a:t>
                      </a:r>
                      <a:endParaRPr lang="en-IN" dirty="0"/>
                    </a:p>
                  </a:txBody>
                  <a:tcPr/>
                </a:tc>
                <a:tc>
                  <a:txBody>
                    <a:bodyPr/>
                    <a:lstStyle/>
                    <a:p>
                      <a:r>
                        <a:rPr lang="en-US" dirty="0"/>
                        <a:t>Int64</a:t>
                      </a:r>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Number of on-site transactions occurred within next 30 days after the user clicked on advertisement</a:t>
                      </a:r>
                      <a:endParaRPr lang="en-IN" dirty="0"/>
                    </a:p>
                  </a:txBody>
                  <a:tcPr/>
                </a:tc>
                <a:extLst>
                  <a:ext uri="{0D108BD9-81ED-4DB2-BD59-A6C34878D82A}">
                    <a16:rowId xmlns:a16="http://schemas.microsoft.com/office/drawing/2014/main" val="1357446097"/>
                  </a:ext>
                </a:extLst>
              </a:tr>
              <a:tr h="370840">
                <a:tc>
                  <a:txBody>
                    <a:bodyPr/>
                    <a:lstStyle/>
                    <a:p>
                      <a:r>
                        <a:rPr lang="en-US" dirty="0"/>
                        <a:t>Post click </a:t>
                      </a:r>
                      <a:r>
                        <a:rPr lang="en-US" dirty="0" err="1"/>
                        <a:t>sales_ammount</a:t>
                      </a:r>
                      <a:endParaRPr lang="en-IN" dirty="0"/>
                    </a:p>
                  </a:txBody>
                  <a:tcPr/>
                </a:tc>
                <a:tc>
                  <a:txBody>
                    <a:bodyPr/>
                    <a:lstStyle/>
                    <a:p>
                      <a:r>
                        <a:rPr lang="en-US" dirty="0"/>
                        <a:t>Float64</a:t>
                      </a:r>
                      <a:endParaRPr lang="en-IN" dirty="0"/>
                    </a:p>
                  </a:txBody>
                  <a:tcPr/>
                </a:tc>
                <a:tc>
                  <a:txBody>
                    <a:bodyPr/>
                    <a:lstStyle/>
                    <a:p>
                      <a:r>
                        <a:rPr lang="en-US" dirty="0"/>
                        <a:t>15408</a:t>
                      </a:r>
                      <a:endParaRPr lang="en-IN" dirty="0"/>
                    </a:p>
                  </a:txBody>
                  <a:tcPr/>
                </a:tc>
                <a:tc>
                  <a:txBody>
                    <a:bodyPr/>
                    <a:lstStyle/>
                    <a:p>
                      <a:r>
                        <a:rPr lang="en-US" dirty="0"/>
                        <a:t>0</a:t>
                      </a:r>
                      <a:endParaRPr lang="en-IN" dirty="0"/>
                    </a:p>
                  </a:txBody>
                  <a:tcPr/>
                </a:tc>
                <a:tc>
                  <a:txBody>
                    <a:bodyPr/>
                    <a:lstStyle/>
                    <a:p>
                      <a:r>
                        <a:rPr lang="en-US" dirty="0"/>
                        <a:t>Monetary value of on site transaction within 30 days after user clicked on advertisement</a:t>
                      </a:r>
                      <a:endParaRPr lang="en-IN" dirty="0"/>
                    </a:p>
                  </a:txBody>
                  <a:tcPr/>
                </a:tc>
                <a:extLst>
                  <a:ext uri="{0D108BD9-81ED-4DB2-BD59-A6C34878D82A}">
                    <a16:rowId xmlns:a16="http://schemas.microsoft.com/office/drawing/2014/main" val="1399068181"/>
                  </a:ext>
                </a:extLst>
              </a:tr>
            </a:tbl>
          </a:graphicData>
        </a:graphic>
      </p:graphicFrame>
    </p:spTree>
    <p:extLst>
      <p:ext uri="{BB962C8B-B14F-4D97-AF65-F5344CB8AC3E}">
        <p14:creationId xmlns:p14="http://schemas.microsoft.com/office/powerpoint/2010/main" val="423210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4C15-1052-219A-418C-E0835BE185D3}"/>
              </a:ext>
            </a:extLst>
          </p:cNvPr>
          <p:cNvSpPr>
            <a:spLocks noGrp="1"/>
          </p:cNvSpPr>
          <p:nvPr>
            <p:ph type="title"/>
          </p:nvPr>
        </p:nvSpPr>
        <p:spPr>
          <a:xfrm>
            <a:off x="280555" y="283257"/>
            <a:ext cx="11729604" cy="506452"/>
          </a:xfrm>
        </p:spPr>
        <p:txBody>
          <a:bodyPr>
            <a:normAutofit/>
          </a:bodyPr>
          <a:lstStyle/>
          <a:p>
            <a:pPr algn="ctr"/>
            <a:r>
              <a:rPr lang="en-US" sz="2800" b="1" dirty="0"/>
              <a:t>1. What is the overall trend in user engagement throughout the campaign period?</a:t>
            </a:r>
            <a:endParaRPr lang="en-IN" sz="2800" b="1" dirty="0"/>
          </a:p>
        </p:txBody>
      </p:sp>
      <p:pic>
        <p:nvPicPr>
          <p:cNvPr id="7" name="Picture 6">
            <a:extLst>
              <a:ext uri="{FF2B5EF4-FFF2-40B4-BE49-F238E27FC236}">
                <a16:creationId xmlns:a16="http://schemas.microsoft.com/office/drawing/2014/main" id="{8E6DC63B-F138-758D-32A0-74E1CAB87AFC}"/>
              </a:ext>
            </a:extLst>
          </p:cNvPr>
          <p:cNvPicPr>
            <a:picLocks noChangeAspect="1"/>
          </p:cNvPicPr>
          <p:nvPr/>
        </p:nvPicPr>
        <p:blipFill>
          <a:blip r:embed="rId2">
            <a:extLst>
              <a:ext uri="{28A0092B-C50C-407E-A947-70E740481C1C}">
                <a14:useLocalDpi xmlns:a14="http://schemas.microsoft.com/office/drawing/2010/main" val="0"/>
              </a:ext>
            </a:extLst>
          </a:blip>
          <a:srcRect b="66414"/>
          <a:stretch>
            <a:fillRect/>
          </a:stretch>
        </p:blipFill>
        <p:spPr>
          <a:xfrm>
            <a:off x="84232" y="2757054"/>
            <a:ext cx="7729732" cy="3911207"/>
          </a:xfrm>
          <a:prstGeom prst="rect">
            <a:avLst/>
          </a:prstGeom>
        </p:spPr>
      </p:pic>
      <p:graphicFrame>
        <p:nvGraphicFramePr>
          <p:cNvPr id="13" name="Diagram 12">
            <a:extLst>
              <a:ext uri="{FF2B5EF4-FFF2-40B4-BE49-F238E27FC236}">
                <a16:creationId xmlns:a16="http://schemas.microsoft.com/office/drawing/2014/main" id="{C787F3DD-CF49-AF82-9D52-780857FC53E2}"/>
              </a:ext>
            </a:extLst>
          </p:cNvPr>
          <p:cNvGraphicFramePr/>
          <p:nvPr>
            <p:extLst>
              <p:ext uri="{D42A27DB-BD31-4B8C-83A1-F6EECF244321}">
                <p14:modId xmlns:p14="http://schemas.microsoft.com/office/powerpoint/2010/main" val="1411055276"/>
              </p:ext>
            </p:extLst>
          </p:nvPr>
        </p:nvGraphicFramePr>
        <p:xfrm>
          <a:off x="2773218" y="900378"/>
          <a:ext cx="6645564" cy="1431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231ABD63-12B4-E56E-1527-F1F81A73A2EF}"/>
              </a:ext>
            </a:extLst>
          </p:cNvPr>
          <p:cNvSpPr/>
          <p:nvPr/>
        </p:nvSpPr>
        <p:spPr>
          <a:xfrm>
            <a:off x="8229600" y="4156364"/>
            <a:ext cx="3780559" cy="2556163"/>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rPr>
              <a:t>Insights from weekly user engagement through out the campaign period:</a:t>
            </a:r>
            <a:endParaRPr lang="en-IN" sz="1400" b="1" dirty="0">
              <a:solidFill>
                <a:schemeClr val="tx1"/>
              </a:solidFill>
            </a:endParaRPr>
          </a:p>
          <a:p>
            <a:pPr marL="285750" indent="-285750" algn="just">
              <a:buFont typeface="Arial" panose="020B0604020202020204" pitchFamily="34" charset="0"/>
              <a:buChar char="•"/>
            </a:pPr>
            <a:r>
              <a:rPr lang="en-IN" sz="1400" dirty="0">
                <a:solidFill>
                  <a:schemeClr val="tx1"/>
                </a:solidFill>
              </a:rPr>
              <a:t>The highest user engagement observed in the Months of April for the 3</a:t>
            </a:r>
            <a:r>
              <a:rPr lang="en-IN" sz="1400" baseline="30000" dirty="0">
                <a:solidFill>
                  <a:schemeClr val="tx1"/>
                </a:solidFill>
              </a:rPr>
              <a:t>rd</a:t>
            </a:r>
            <a:r>
              <a:rPr lang="en-IN" sz="1400" dirty="0">
                <a:solidFill>
                  <a:schemeClr val="tx1"/>
                </a:solidFill>
              </a:rPr>
              <a:t> Week.</a:t>
            </a:r>
          </a:p>
          <a:p>
            <a:pPr marL="285750" indent="-285750" algn="just">
              <a:buFont typeface="Arial" panose="020B0604020202020204" pitchFamily="34" charset="0"/>
              <a:buChar char="•"/>
            </a:pPr>
            <a:r>
              <a:rPr lang="en-IN" sz="1400" dirty="0">
                <a:solidFill>
                  <a:schemeClr val="tx1"/>
                </a:solidFill>
              </a:rPr>
              <a:t>All other higher engagement peaks also occur in the month of April.</a:t>
            </a:r>
          </a:p>
          <a:p>
            <a:pPr marL="285750" indent="-285750" algn="just">
              <a:buFont typeface="Arial" panose="020B0604020202020204" pitchFamily="34" charset="0"/>
              <a:buChar char="•"/>
            </a:pPr>
            <a:r>
              <a:rPr lang="en-IN" sz="1400" dirty="0">
                <a:solidFill>
                  <a:schemeClr val="tx1"/>
                </a:solidFill>
              </a:rPr>
              <a:t>The engagement for the month of May  seem to be nearly consistent over the weeks .</a:t>
            </a:r>
          </a:p>
          <a:p>
            <a:pPr marL="285750" indent="-285750" algn="just">
              <a:buFont typeface="Arial" panose="020B0604020202020204" pitchFamily="34" charset="0"/>
              <a:buChar char="•"/>
            </a:pPr>
            <a:r>
              <a:rPr lang="en-IN" sz="1400" dirty="0">
                <a:solidFill>
                  <a:schemeClr val="tx1"/>
                </a:solidFill>
              </a:rPr>
              <a:t>While the highest engagement occurred in the 2</a:t>
            </a:r>
            <a:r>
              <a:rPr lang="en-IN" sz="1400" baseline="30000" dirty="0">
                <a:solidFill>
                  <a:schemeClr val="tx1"/>
                </a:solidFill>
              </a:rPr>
              <a:t>nd</a:t>
            </a:r>
            <a:r>
              <a:rPr lang="en-IN" sz="1400" dirty="0">
                <a:solidFill>
                  <a:schemeClr val="tx1"/>
                </a:solidFill>
              </a:rPr>
              <a:t> week of June.</a:t>
            </a:r>
          </a:p>
        </p:txBody>
      </p:sp>
      <p:sp>
        <p:nvSpPr>
          <p:cNvPr id="19" name="TextBox 18">
            <a:extLst>
              <a:ext uri="{FF2B5EF4-FFF2-40B4-BE49-F238E27FC236}">
                <a16:creationId xmlns:a16="http://schemas.microsoft.com/office/drawing/2014/main" id="{936572D0-F5A4-7381-A870-6BBEDD5E4E6E}"/>
              </a:ext>
            </a:extLst>
          </p:cNvPr>
          <p:cNvSpPr txBox="1"/>
          <p:nvPr/>
        </p:nvSpPr>
        <p:spPr>
          <a:xfrm>
            <a:off x="7418375" y="2828835"/>
            <a:ext cx="4000814" cy="1200329"/>
          </a:xfrm>
          <a:prstGeom prst="rect">
            <a:avLst/>
          </a:prstGeom>
          <a:solidFill>
            <a:schemeClr val="accent4">
              <a:lumMod val="20000"/>
              <a:lumOff val="80000"/>
            </a:schemeClr>
          </a:solidFill>
        </p:spPr>
        <p:txBody>
          <a:bodyPr wrap="square">
            <a:spAutoFit/>
          </a:bodyPr>
          <a:lstStyle/>
          <a:p>
            <a:pPr algn="ctr"/>
            <a:r>
              <a:rPr lang="en-IN" sz="1800" b="1" dirty="0"/>
              <a:t>Overall trend weekly wise :</a:t>
            </a:r>
          </a:p>
          <a:p>
            <a:pPr algn="just"/>
            <a:r>
              <a:rPr lang="en-IN" sz="1800" b="1" dirty="0"/>
              <a:t>User engagement dropped after April and did not recover to April’s level in May or June.</a:t>
            </a:r>
            <a:endParaRPr lang="en-IN" b="1" dirty="0"/>
          </a:p>
        </p:txBody>
      </p:sp>
    </p:spTree>
    <p:extLst>
      <p:ext uri="{BB962C8B-B14F-4D97-AF65-F5344CB8AC3E}">
        <p14:creationId xmlns:p14="http://schemas.microsoft.com/office/powerpoint/2010/main" val="348899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4EBA5-559A-743C-931F-0D88D1CCF2C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0D81C23-E682-9839-DF42-66233B7B5754}"/>
              </a:ext>
            </a:extLst>
          </p:cNvPr>
          <p:cNvPicPr>
            <a:picLocks noChangeAspect="1"/>
          </p:cNvPicPr>
          <p:nvPr/>
        </p:nvPicPr>
        <p:blipFill>
          <a:blip r:embed="rId2">
            <a:extLst>
              <a:ext uri="{28A0092B-C50C-407E-A947-70E740481C1C}">
                <a14:useLocalDpi xmlns:a14="http://schemas.microsoft.com/office/drawing/2010/main" val="0"/>
              </a:ext>
            </a:extLst>
          </a:blip>
          <a:srcRect l="1" t="33672" r="-3348" b="33282"/>
          <a:stretch>
            <a:fillRect/>
          </a:stretch>
        </p:blipFill>
        <p:spPr>
          <a:xfrm>
            <a:off x="181840" y="2608118"/>
            <a:ext cx="8002633" cy="3855027"/>
          </a:xfrm>
          <a:prstGeom prst="rect">
            <a:avLst/>
          </a:prstGeom>
        </p:spPr>
      </p:pic>
      <p:sp>
        <p:nvSpPr>
          <p:cNvPr id="3" name="Rectangle 2">
            <a:extLst>
              <a:ext uri="{FF2B5EF4-FFF2-40B4-BE49-F238E27FC236}">
                <a16:creationId xmlns:a16="http://schemas.microsoft.com/office/drawing/2014/main" id="{B7444513-6BB2-0DF5-0489-A6F17B0141F1}"/>
              </a:ext>
            </a:extLst>
          </p:cNvPr>
          <p:cNvSpPr/>
          <p:nvPr/>
        </p:nvSpPr>
        <p:spPr>
          <a:xfrm>
            <a:off x="8043875" y="4018580"/>
            <a:ext cx="3780559" cy="2556163"/>
          </a:xfrm>
          <a:prstGeom prst="rect">
            <a:avLst/>
          </a:prstGeom>
          <a:solidFill>
            <a:srgbClr val="BDD7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rPr>
              <a:t>Insights from Monthly user engagement through out the campaign period:</a:t>
            </a:r>
            <a:endParaRPr lang="en-IN" sz="1400" b="1" dirty="0">
              <a:solidFill>
                <a:schemeClr val="tx1"/>
              </a:solidFill>
            </a:endParaRPr>
          </a:p>
          <a:p>
            <a:pPr marL="285750" indent="-285750" algn="just">
              <a:buFont typeface="Arial" panose="020B0604020202020204" pitchFamily="34" charset="0"/>
              <a:buChar char="•"/>
            </a:pPr>
            <a:r>
              <a:rPr lang="en-IN" sz="1400" dirty="0">
                <a:solidFill>
                  <a:schemeClr val="tx1"/>
                </a:solidFill>
              </a:rPr>
              <a:t>Peak user engagement in April and dropped in May and June.</a:t>
            </a:r>
          </a:p>
          <a:p>
            <a:pPr marL="285750" indent="-285750" algn="just">
              <a:buFont typeface="Arial" panose="020B0604020202020204" pitchFamily="34" charset="0"/>
              <a:buChar char="•"/>
            </a:pPr>
            <a:r>
              <a:rPr lang="en-IN" sz="1400" dirty="0">
                <a:solidFill>
                  <a:schemeClr val="tx1"/>
                </a:solidFill>
              </a:rPr>
              <a:t>Decline in May and June is evident for all engagement levels( low, medium, high)</a:t>
            </a:r>
          </a:p>
          <a:p>
            <a:pPr marL="285750" indent="-285750" algn="just">
              <a:buFont typeface="Arial" panose="020B0604020202020204" pitchFamily="34" charset="0"/>
              <a:buChar char="•"/>
            </a:pPr>
            <a:r>
              <a:rPr lang="en-IN" sz="1400" dirty="0">
                <a:solidFill>
                  <a:schemeClr val="tx1"/>
                </a:solidFill>
              </a:rPr>
              <a:t>Engagement levels in June stayed flat compared to May and displayed no recovery after the initial drop in engagement levels.</a:t>
            </a:r>
          </a:p>
        </p:txBody>
      </p:sp>
      <p:sp>
        <p:nvSpPr>
          <p:cNvPr id="4" name="TextBox 3">
            <a:extLst>
              <a:ext uri="{FF2B5EF4-FFF2-40B4-BE49-F238E27FC236}">
                <a16:creationId xmlns:a16="http://schemas.microsoft.com/office/drawing/2014/main" id="{0EA7EEAA-45B9-58E1-64FA-3A44941ED2F8}"/>
              </a:ext>
            </a:extLst>
          </p:cNvPr>
          <p:cNvSpPr txBox="1"/>
          <p:nvPr/>
        </p:nvSpPr>
        <p:spPr>
          <a:xfrm>
            <a:off x="7823620" y="2701636"/>
            <a:ext cx="4000814" cy="1200329"/>
          </a:xfrm>
          <a:prstGeom prst="rect">
            <a:avLst/>
          </a:prstGeom>
          <a:solidFill>
            <a:srgbClr val="BDD7EE"/>
          </a:solidFill>
        </p:spPr>
        <p:txBody>
          <a:bodyPr wrap="square">
            <a:spAutoFit/>
          </a:bodyPr>
          <a:lstStyle/>
          <a:p>
            <a:pPr algn="ctr"/>
            <a:r>
              <a:rPr lang="en-IN" sz="1800" b="1" dirty="0"/>
              <a:t>Overall trend Monthly wise :</a:t>
            </a:r>
          </a:p>
          <a:p>
            <a:pPr marL="285750" indent="-285750" algn="just">
              <a:buFont typeface="Arial" panose="020B0604020202020204" pitchFamily="34" charset="0"/>
              <a:buChar char="•"/>
            </a:pPr>
            <a:r>
              <a:rPr lang="en-IN" b="1" dirty="0"/>
              <a:t>The high engagement segment is maintained for all months suggesting a stable core audience. </a:t>
            </a:r>
          </a:p>
        </p:txBody>
      </p:sp>
      <p:sp>
        <p:nvSpPr>
          <p:cNvPr id="10" name="Title 1">
            <a:extLst>
              <a:ext uri="{FF2B5EF4-FFF2-40B4-BE49-F238E27FC236}">
                <a16:creationId xmlns:a16="http://schemas.microsoft.com/office/drawing/2014/main" id="{264743E7-A39D-82FA-56D2-8FCABA27BB8A}"/>
              </a:ext>
            </a:extLst>
          </p:cNvPr>
          <p:cNvSpPr txBox="1">
            <a:spLocks/>
          </p:cNvSpPr>
          <p:nvPr/>
        </p:nvSpPr>
        <p:spPr>
          <a:xfrm>
            <a:off x="280555" y="283257"/>
            <a:ext cx="11729604" cy="506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1. What is the overall trend in user engagement throughout the campaign period?</a:t>
            </a:r>
            <a:endParaRPr lang="en-IN" sz="2800" b="1" dirty="0"/>
          </a:p>
        </p:txBody>
      </p:sp>
      <p:graphicFrame>
        <p:nvGraphicFramePr>
          <p:cNvPr id="11" name="Diagram 10">
            <a:extLst>
              <a:ext uri="{FF2B5EF4-FFF2-40B4-BE49-F238E27FC236}">
                <a16:creationId xmlns:a16="http://schemas.microsoft.com/office/drawing/2014/main" id="{A45AC9C0-9FB9-1A64-7A98-AAD556016FA9}"/>
              </a:ext>
            </a:extLst>
          </p:cNvPr>
          <p:cNvGraphicFramePr/>
          <p:nvPr>
            <p:extLst>
              <p:ext uri="{D42A27DB-BD31-4B8C-83A1-F6EECF244321}">
                <p14:modId xmlns:p14="http://schemas.microsoft.com/office/powerpoint/2010/main" val="1995728058"/>
              </p:ext>
            </p:extLst>
          </p:nvPr>
        </p:nvGraphicFramePr>
        <p:xfrm>
          <a:off x="2773218" y="900378"/>
          <a:ext cx="6645564" cy="1431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532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9CBBAF-C981-EA21-9F9D-93F0EC47548D}"/>
              </a:ext>
            </a:extLst>
          </p:cNvPr>
          <p:cNvSpPr txBox="1">
            <a:spLocks/>
          </p:cNvSpPr>
          <p:nvPr/>
        </p:nvSpPr>
        <p:spPr>
          <a:xfrm>
            <a:off x="280554" y="744606"/>
            <a:ext cx="11729604" cy="50645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rPr>
              <a:t>2. </a:t>
            </a:r>
            <a:r>
              <a:rPr lang="en-US" sz="2800" b="1" dirty="0">
                <a:solidFill>
                  <a:srgbClr val="1F1F1F"/>
                </a:solidFill>
                <a:latin typeface="+mn-lt"/>
              </a:rPr>
              <a:t>How does the size of the ad (banner) impact the number of clicks generated?</a:t>
            </a:r>
          </a:p>
          <a:p>
            <a:pPr algn="ctr"/>
            <a:endParaRPr lang="en-IN" sz="2800" b="1" dirty="0">
              <a:latin typeface="+mn-lt"/>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05241DA-77B5-4EBF-B090-8C1806223385}"/>
                  </a:ext>
                </a:extLst>
              </p:cNvPr>
              <p:cNvSpPr txBox="1"/>
              <p:nvPr/>
            </p:nvSpPr>
            <p:spPr>
              <a:xfrm>
                <a:off x="354589" y="1419875"/>
                <a:ext cx="11581535" cy="1363387"/>
              </a:xfrm>
              <a:prstGeom prst="rect">
                <a:avLst/>
              </a:prstGeom>
              <a:noFill/>
            </p:spPr>
            <p:txBody>
              <a:bodyPr wrap="square">
                <a:spAutoFit/>
              </a:bodyPr>
              <a:lstStyle/>
              <a:p>
                <a:pPr algn="l">
                  <a:buNone/>
                </a:pPr>
                <a:r>
                  <a:rPr lang="en-US" b="0" i="0" dirty="0">
                    <a:solidFill>
                      <a:srgbClr val="1F1F1F"/>
                    </a:solidFill>
                    <a:effectLst/>
                    <a:latin typeface="Roboto" panose="02000000000000000000" pitchFamily="2" charset="0"/>
                  </a:rPr>
                  <a:t>A banner or ad might be shown to the user more often than others. hence, we first normalize by dividing it with number of displays. Therefore, we use the metrics Click through rate: CTR = </a:t>
                </a:r>
                <a14:m>
                  <m:oMath xmlns:m="http://schemas.openxmlformats.org/officeDocument/2006/math">
                    <m:f>
                      <m:fPr>
                        <m:ctrlPr>
                          <a:rPr lang="en-US" b="0" i="1" dirty="0" smtClean="0">
                            <a:solidFill>
                              <a:srgbClr val="1F1F1F"/>
                            </a:solidFill>
                            <a:effectLst/>
                            <a:latin typeface="Cambria Math" panose="02040503050406030204" pitchFamily="18" charset="0"/>
                          </a:rPr>
                        </m:ctrlPr>
                      </m:fPr>
                      <m:num>
                        <m:r>
                          <a:rPr lang="en-US" b="0" i="0" dirty="0" smtClean="0">
                            <a:solidFill>
                              <a:srgbClr val="1F1F1F"/>
                            </a:solidFill>
                            <a:effectLst/>
                            <a:latin typeface="Cambria Math" panose="02040503050406030204" pitchFamily="18" charset="0"/>
                          </a:rPr>
                          <m:t>𝐶</m:t>
                        </m:r>
                        <m:r>
                          <m:rPr>
                            <m:sty m:val="p"/>
                          </m:rPr>
                          <a:rPr lang="en-US" b="0" i="0" dirty="0" smtClean="0">
                            <a:solidFill>
                              <a:srgbClr val="1F1F1F"/>
                            </a:solidFill>
                            <a:effectLst/>
                            <a:latin typeface="Cambria Math" panose="02040503050406030204" pitchFamily="18" charset="0"/>
                          </a:rPr>
                          <m:t>licks</m:t>
                        </m:r>
                      </m:num>
                      <m:den>
                        <m:r>
                          <a:rPr lang="en-US" b="0" i="0" dirty="0" smtClean="0">
                            <a:solidFill>
                              <a:srgbClr val="1F1F1F"/>
                            </a:solidFill>
                            <a:effectLst/>
                            <a:latin typeface="Cambria Math" panose="02040503050406030204" pitchFamily="18" charset="0"/>
                          </a:rPr>
                          <m:t>𝐷</m:t>
                        </m:r>
                        <m:r>
                          <m:rPr>
                            <m:sty m:val="p"/>
                          </m:rPr>
                          <a:rPr lang="en-US" b="0" i="0" dirty="0" smtClean="0">
                            <a:solidFill>
                              <a:srgbClr val="1F1F1F"/>
                            </a:solidFill>
                            <a:effectLst/>
                            <a:latin typeface="Cambria Math" panose="02040503050406030204" pitchFamily="18" charset="0"/>
                          </a:rPr>
                          <m:t>isplays</m:t>
                        </m:r>
                      </m:den>
                    </m:f>
                    <m:r>
                      <a:rPr lang="en-US" b="0" i="0" dirty="0" smtClean="0">
                        <a:solidFill>
                          <a:srgbClr val="1F1F1F"/>
                        </a:solidFill>
                        <a:effectLst/>
                        <a:latin typeface="Cambria Math" panose="02040503050406030204" pitchFamily="18" charset="0"/>
                      </a:rPr>
                      <m:t>∗100 </m:t>
                    </m:r>
                  </m:oMath>
                </a14:m>
                <a:endParaRPr lang="en-US" b="0" i="0" dirty="0">
                  <a:solidFill>
                    <a:srgbClr val="1F1F1F"/>
                  </a:solidFill>
                  <a:effectLst/>
                  <a:latin typeface="Roboto" panose="02000000000000000000" pitchFamily="2" charset="0"/>
                </a:endParaRPr>
              </a:p>
              <a:p>
                <a:pPr algn="l">
                  <a:buNone/>
                </a:pPr>
                <a:endParaRPr lang="en-US" b="0" i="0" dirty="0">
                  <a:solidFill>
                    <a:srgbClr val="1F1F1F"/>
                  </a:solidFill>
                  <a:effectLst/>
                  <a:latin typeface="Roboto" panose="02000000000000000000" pitchFamily="2" charset="0"/>
                </a:endParaRPr>
              </a:p>
              <a:p>
                <a:pPr algn="l">
                  <a:buNone/>
                </a:pPr>
                <a:endParaRPr lang="en-US" b="0" i="0" dirty="0">
                  <a:solidFill>
                    <a:srgbClr val="1F1F1F"/>
                  </a:solidFill>
                  <a:effectLst/>
                  <a:latin typeface="Roboto" panose="02000000000000000000" pitchFamily="2" charset="0"/>
                </a:endParaRPr>
              </a:p>
            </p:txBody>
          </p:sp>
        </mc:Choice>
        <mc:Fallback xmlns="">
          <p:sp>
            <p:nvSpPr>
              <p:cNvPr id="8" name="TextBox 7">
                <a:extLst>
                  <a:ext uri="{FF2B5EF4-FFF2-40B4-BE49-F238E27FC236}">
                    <a16:creationId xmlns:a16="http://schemas.microsoft.com/office/drawing/2014/main" id="{505241DA-77B5-4EBF-B090-8C1806223385}"/>
                  </a:ext>
                </a:extLst>
              </p:cNvPr>
              <p:cNvSpPr txBox="1">
                <a:spLocks noRot="1" noChangeAspect="1" noMove="1" noResize="1" noEditPoints="1" noAdjustHandles="1" noChangeArrowheads="1" noChangeShapeType="1" noTextEdit="1"/>
              </p:cNvSpPr>
              <p:nvPr/>
            </p:nvSpPr>
            <p:spPr>
              <a:xfrm>
                <a:off x="354589" y="1419875"/>
                <a:ext cx="11581535" cy="1363387"/>
              </a:xfrm>
              <a:prstGeom prst="rect">
                <a:avLst/>
              </a:prstGeom>
              <a:blipFill>
                <a:blip r:embed="rId2"/>
                <a:stretch>
                  <a:fillRect l="-421" t="-2232"/>
                </a:stretch>
              </a:blipFill>
            </p:spPr>
            <p:txBody>
              <a:bodyPr/>
              <a:lstStyle/>
              <a:p>
                <a:r>
                  <a:rPr lang="en-IN">
                    <a:noFill/>
                  </a:rPr>
                  <a:t> </a:t>
                </a:r>
              </a:p>
            </p:txBody>
          </p:sp>
        </mc:Fallback>
      </mc:AlternateContent>
      <p:pic>
        <p:nvPicPr>
          <p:cNvPr id="12" name="Picture 11">
            <a:extLst>
              <a:ext uri="{FF2B5EF4-FFF2-40B4-BE49-F238E27FC236}">
                <a16:creationId xmlns:a16="http://schemas.microsoft.com/office/drawing/2014/main" id="{2B465C0D-9FFB-CA9E-7CD1-1931EECFE9FB}"/>
              </a:ext>
            </a:extLst>
          </p:cNvPr>
          <p:cNvPicPr>
            <a:picLocks noChangeAspect="1"/>
          </p:cNvPicPr>
          <p:nvPr/>
        </p:nvPicPr>
        <p:blipFill>
          <a:blip r:embed="rId3"/>
          <a:stretch>
            <a:fillRect/>
          </a:stretch>
        </p:blipFill>
        <p:spPr>
          <a:xfrm>
            <a:off x="1132612" y="2263961"/>
            <a:ext cx="3925168" cy="4179087"/>
          </a:xfrm>
          <a:prstGeom prst="rect">
            <a:avLst/>
          </a:prstGeom>
          <a:ln w="28575">
            <a:solidFill>
              <a:schemeClr val="tx1"/>
            </a:solidFill>
          </a:ln>
        </p:spPr>
      </p:pic>
      <p:sp>
        <p:nvSpPr>
          <p:cNvPr id="18" name="TextBox 17">
            <a:extLst>
              <a:ext uri="{FF2B5EF4-FFF2-40B4-BE49-F238E27FC236}">
                <a16:creationId xmlns:a16="http://schemas.microsoft.com/office/drawing/2014/main" id="{9CB8478B-D5C2-645B-7325-CB7A3D8377A7}"/>
              </a:ext>
            </a:extLst>
          </p:cNvPr>
          <p:cNvSpPr txBox="1"/>
          <p:nvPr/>
        </p:nvSpPr>
        <p:spPr>
          <a:xfrm>
            <a:off x="5457827" y="2861058"/>
            <a:ext cx="6159212" cy="2660753"/>
          </a:xfrm>
          <a:prstGeom prst="rect">
            <a:avLst/>
          </a:prstGeom>
          <a:solidFill>
            <a:schemeClr val="accent1">
              <a:lumMod val="40000"/>
              <a:lumOff val="60000"/>
            </a:schemeClr>
          </a:solidFill>
        </p:spPr>
        <p:txBody>
          <a:bodyPr wrap="square">
            <a:spAutoFit/>
          </a:bodyPr>
          <a:lstStyle/>
          <a:p>
            <a:pPr marL="342900" indent="-342900">
              <a:buAutoNum type="arabicPeriod"/>
            </a:pPr>
            <a:r>
              <a:rPr lang="en-US" b="1" dirty="0"/>
              <a:t>Wider banners </a:t>
            </a:r>
            <a:r>
              <a:rPr lang="en-US" dirty="0"/>
              <a:t>tend </a:t>
            </a:r>
            <a:r>
              <a:rPr lang="en-US" b="1" dirty="0"/>
              <a:t>to perform better </a:t>
            </a:r>
            <a:r>
              <a:rPr lang="en-US" dirty="0"/>
              <a:t>in terms of number of clicks generated.</a:t>
            </a:r>
          </a:p>
          <a:p>
            <a:pPr marL="342900" indent="-342900">
              <a:buAutoNum type="arabicPeriod"/>
            </a:pPr>
            <a:endParaRPr lang="en-US" dirty="0"/>
          </a:p>
          <a:p>
            <a:r>
              <a:rPr lang="en-US" dirty="0"/>
              <a:t>2. Higher CTR for 240x400 and 580x400 indicate better clicks and banner visibility for users.</a:t>
            </a:r>
          </a:p>
          <a:p>
            <a:endParaRPr lang="en-US" dirty="0"/>
          </a:p>
          <a:p>
            <a:r>
              <a:rPr lang="en-US" dirty="0"/>
              <a:t>3. While the </a:t>
            </a:r>
            <a:r>
              <a:rPr lang="en-US" b="1" dirty="0"/>
              <a:t>taller banners </a:t>
            </a:r>
            <a:r>
              <a:rPr lang="en-US" dirty="0"/>
              <a:t>seem to perform </a:t>
            </a:r>
            <a:r>
              <a:rPr lang="en-US" b="1" dirty="0" err="1"/>
              <a:t>comparitively</a:t>
            </a:r>
            <a:r>
              <a:rPr lang="en-US" b="1" dirty="0"/>
              <a:t> low </a:t>
            </a:r>
            <a:r>
              <a:rPr lang="en-US" dirty="0"/>
              <a:t>in terms of clicks as seen for 728x90, 670x90, 800x250 and 468x60. </a:t>
            </a:r>
            <a:endParaRPr lang="en-IN" dirty="0"/>
          </a:p>
        </p:txBody>
      </p:sp>
    </p:spTree>
    <p:extLst>
      <p:ext uri="{BB962C8B-B14F-4D97-AF65-F5344CB8AC3E}">
        <p14:creationId xmlns:p14="http://schemas.microsoft.com/office/powerpoint/2010/main" val="103525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16DB24-FCEB-4A04-4C70-3E91F9A315D8}"/>
              </a:ext>
            </a:extLst>
          </p:cNvPr>
          <p:cNvSpPr txBox="1">
            <a:spLocks/>
          </p:cNvSpPr>
          <p:nvPr/>
        </p:nvSpPr>
        <p:spPr>
          <a:xfrm>
            <a:off x="280555" y="523464"/>
            <a:ext cx="11729604" cy="5064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3. Which publisher spaces (placements) yielded the highest number of displays and clicks?</a:t>
            </a:r>
            <a:endParaRPr lang="en-IN" sz="2400" b="1" dirty="0">
              <a:latin typeface="+mn-lt"/>
            </a:endParaRPr>
          </a:p>
          <a:p>
            <a:pPr algn="ctr"/>
            <a:r>
              <a:rPr lang="en-US" sz="2400" b="1" dirty="0">
                <a:latin typeface="+mn-lt"/>
              </a:rPr>
              <a:t>  </a:t>
            </a:r>
            <a:endParaRPr lang="en-IN" sz="2400" b="1" dirty="0">
              <a:latin typeface="+mn-lt"/>
            </a:endParaRPr>
          </a:p>
        </p:txBody>
      </p:sp>
      <p:grpSp>
        <p:nvGrpSpPr>
          <p:cNvPr id="14" name="Group 13">
            <a:extLst>
              <a:ext uri="{FF2B5EF4-FFF2-40B4-BE49-F238E27FC236}">
                <a16:creationId xmlns:a16="http://schemas.microsoft.com/office/drawing/2014/main" id="{B59B4600-59E4-24DB-360F-414DFA0DB7C9}"/>
              </a:ext>
            </a:extLst>
          </p:cNvPr>
          <p:cNvGrpSpPr/>
          <p:nvPr/>
        </p:nvGrpSpPr>
        <p:grpSpPr>
          <a:xfrm>
            <a:off x="783456" y="1157030"/>
            <a:ext cx="10625088" cy="3049312"/>
            <a:chOff x="783456" y="720608"/>
            <a:chExt cx="10625088" cy="3049312"/>
          </a:xfrm>
        </p:grpSpPr>
        <p:pic>
          <p:nvPicPr>
            <p:cNvPr id="6" name="Picture 5">
              <a:extLst>
                <a:ext uri="{FF2B5EF4-FFF2-40B4-BE49-F238E27FC236}">
                  <a16:creationId xmlns:a16="http://schemas.microsoft.com/office/drawing/2014/main" id="{0E0BBC6E-1ED2-9EF1-B81F-09EF6ECFF504}"/>
                </a:ext>
              </a:extLst>
            </p:cNvPr>
            <p:cNvPicPr>
              <a:picLocks noChangeAspect="1"/>
            </p:cNvPicPr>
            <p:nvPr/>
          </p:nvPicPr>
          <p:blipFill>
            <a:blip r:embed="rId2"/>
            <a:stretch>
              <a:fillRect/>
            </a:stretch>
          </p:blipFill>
          <p:spPr>
            <a:xfrm>
              <a:off x="783456" y="1636136"/>
              <a:ext cx="3048264" cy="2133784"/>
            </a:xfrm>
            <a:prstGeom prst="rect">
              <a:avLst/>
            </a:prstGeom>
            <a:ln w="19050">
              <a:solidFill>
                <a:schemeClr val="tx1"/>
              </a:solidFill>
            </a:ln>
          </p:spPr>
        </p:pic>
        <p:pic>
          <p:nvPicPr>
            <p:cNvPr id="8" name="Picture 7">
              <a:extLst>
                <a:ext uri="{FF2B5EF4-FFF2-40B4-BE49-F238E27FC236}">
                  <a16:creationId xmlns:a16="http://schemas.microsoft.com/office/drawing/2014/main" id="{092E30B1-CE4B-E4E3-B63C-77797D6D0732}"/>
                </a:ext>
              </a:extLst>
            </p:cNvPr>
            <p:cNvPicPr>
              <a:picLocks noChangeAspect="1"/>
            </p:cNvPicPr>
            <p:nvPr/>
          </p:nvPicPr>
          <p:blipFill>
            <a:blip r:embed="rId3"/>
            <a:stretch>
              <a:fillRect/>
            </a:stretch>
          </p:blipFill>
          <p:spPr>
            <a:xfrm>
              <a:off x="4621225" y="1630245"/>
              <a:ext cx="3048264" cy="2133784"/>
            </a:xfrm>
            <a:prstGeom prst="rect">
              <a:avLst/>
            </a:prstGeom>
            <a:ln w="19050">
              <a:solidFill>
                <a:schemeClr val="tx1"/>
              </a:solidFill>
            </a:ln>
          </p:spPr>
        </p:pic>
        <p:pic>
          <p:nvPicPr>
            <p:cNvPr id="10" name="Picture 9">
              <a:extLst>
                <a:ext uri="{FF2B5EF4-FFF2-40B4-BE49-F238E27FC236}">
                  <a16:creationId xmlns:a16="http://schemas.microsoft.com/office/drawing/2014/main" id="{2E70FA5D-E3F2-CF03-4734-F730B6DFA58C}"/>
                </a:ext>
              </a:extLst>
            </p:cNvPr>
            <p:cNvPicPr>
              <a:picLocks noChangeAspect="1"/>
            </p:cNvPicPr>
            <p:nvPr/>
          </p:nvPicPr>
          <p:blipFill>
            <a:blip r:embed="rId4"/>
            <a:stretch>
              <a:fillRect/>
            </a:stretch>
          </p:blipFill>
          <p:spPr>
            <a:xfrm>
              <a:off x="8360280" y="1630244"/>
              <a:ext cx="3048264" cy="2133785"/>
            </a:xfrm>
            <a:prstGeom prst="rect">
              <a:avLst/>
            </a:prstGeom>
            <a:ln w="19050">
              <a:solidFill>
                <a:schemeClr val="tx1"/>
              </a:solidFill>
            </a:ln>
          </p:spPr>
        </p:pic>
        <p:sp>
          <p:nvSpPr>
            <p:cNvPr id="11" name="Rectangle 10">
              <a:extLst>
                <a:ext uri="{FF2B5EF4-FFF2-40B4-BE49-F238E27FC236}">
                  <a16:creationId xmlns:a16="http://schemas.microsoft.com/office/drawing/2014/main" id="{20D00E0F-F762-3170-0B98-1D6C296B9F11}"/>
                </a:ext>
              </a:extLst>
            </p:cNvPr>
            <p:cNvSpPr/>
            <p:nvPr/>
          </p:nvSpPr>
          <p:spPr>
            <a:xfrm>
              <a:off x="1065222" y="1182596"/>
              <a:ext cx="2510462" cy="31206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Placement by displays</a:t>
              </a:r>
              <a:endParaRPr lang="en-IN" sz="1600" b="1" dirty="0">
                <a:solidFill>
                  <a:schemeClr val="tx1"/>
                </a:solidFill>
              </a:endParaRPr>
            </a:p>
          </p:txBody>
        </p:sp>
        <p:sp>
          <p:nvSpPr>
            <p:cNvPr id="12" name="Rectangle 11">
              <a:extLst>
                <a:ext uri="{FF2B5EF4-FFF2-40B4-BE49-F238E27FC236}">
                  <a16:creationId xmlns:a16="http://schemas.microsoft.com/office/drawing/2014/main" id="{61F0E131-91DA-F8C3-0150-EBD9C7D9F341}"/>
                </a:ext>
              </a:extLst>
            </p:cNvPr>
            <p:cNvSpPr/>
            <p:nvPr/>
          </p:nvSpPr>
          <p:spPr>
            <a:xfrm>
              <a:off x="4902991" y="1191071"/>
              <a:ext cx="2510462" cy="31206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Placement by clicks</a:t>
              </a:r>
              <a:endParaRPr lang="en-IN" sz="1600" b="1" dirty="0">
                <a:solidFill>
                  <a:schemeClr val="tx1"/>
                </a:solidFill>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7FD25C7-58FB-C681-CC58-13EA2C599FA8}"/>
                    </a:ext>
                  </a:extLst>
                </p:cNvPr>
                <p:cNvSpPr/>
                <p:nvPr/>
              </p:nvSpPr>
              <p:spPr>
                <a:xfrm>
                  <a:off x="8501163" y="720608"/>
                  <a:ext cx="2766498" cy="774048"/>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Placement by Click through rate CTR </a:t>
                  </a:r>
                  <a:r>
                    <a:rPr lang="en-US" sz="1600" b="1" dirty="0">
                      <a:solidFill>
                        <a:schemeClr val="tx1"/>
                      </a:solidFill>
                      <a:latin typeface="Roboto" panose="02000000000000000000" pitchFamily="2" charset="0"/>
                    </a:rPr>
                    <a:t>= </a:t>
                  </a:r>
                  <a14:m>
                    <m:oMath xmlns:m="http://schemas.openxmlformats.org/officeDocument/2006/math">
                      <m:f>
                        <m:fPr>
                          <m:ctrlPr>
                            <a:rPr lang="en-US" sz="1600" b="1" i="1" dirty="0">
                              <a:solidFill>
                                <a:schemeClr val="tx1"/>
                              </a:solidFill>
                              <a:latin typeface="Cambria Math" panose="02040503050406030204" pitchFamily="18" charset="0"/>
                            </a:rPr>
                          </m:ctrlPr>
                        </m:fPr>
                        <m:num>
                          <m:r>
                            <a:rPr lang="en-US" sz="1600" b="1" i="1" dirty="0">
                              <a:solidFill>
                                <a:schemeClr val="tx1"/>
                              </a:solidFill>
                              <a:latin typeface="Cambria Math" panose="02040503050406030204" pitchFamily="18" charset="0"/>
                            </a:rPr>
                            <m:t>𝑪𝒍𝒊𝒄𝒌𝒔</m:t>
                          </m:r>
                        </m:num>
                        <m:den>
                          <m:r>
                            <a:rPr lang="en-US" sz="1600" b="1" i="1" dirty="0">
                              <a:solidFill>
                                <a:schemeClr val="tx1"/>
                              </a:solidFill>
                              <a:latin typeface="Cambria Math" panose="02040503050406030204" pitchFamily="18" charset="0"/>
                            </a:rPr>
                            <m:t>𝑫𝒊𝒔𝒑𝒍𝒂𝒚𝒔</m:t>
                          </m:r>
                        </m:den>
                      </m:f>
                      <m:r>
                        <a:rPr lang="en-US" sz="1600" b="1" dirty="0">
                          <a:solidFill>
                            <a:schemeClr val="tx1"/>
                          </a:solidFill>
                          <a:latin typeface="Cambria Math" panose="02040503050406030204" pitchFamily="18" charset="0"/>
                        </a:rPr>
                        <m:t>∗</m:t>
                      </m:r>
                      <m:r>
                        <a:rPr lang="en-US" sz="1600" b="1" i="1" dirty="0">
                          <a:solidFill>
                            <a:schemeClr val="tx1"/>
                          </a:solidFill>
                          <a:latin typeface="Cambria Math" panose="02040503050406030204" pitchFamily="18" charset="0"/>
                        </a:rPr>
                        <m:t>𝟏𝟎𝟎</m:t>
                      </m:r>
                    </m:oMath>
                  </a14:m>
                  <a:r>
                    <a:rPr lang="en-US" sz="1600" b="1" dirty="0">
                      <a:solidFill>
                        <a:schemeClr val="tx1"/>
                      </a:solidFill>
                    </a:rPr>
                    <a:t> </a:t>
                  </a:r>
                  <a:endParaRPr lang="en-IN" sz="1600" b="1" dirty="0">
                    <a:solidFill>
                      <a:schemeClr val="tx1"/>
                    </a:solidFill>
                  </a:endParaRPr>
                </a:p>
              </p:txBody>
            </p:sp>
          </mc:Choice>
          <mc:Fallback xmlns="">
            <p:sp>
              <p:nvSpPr>
                <p:cNvPr id="13" name="Rectangle 12">
                  <a:extLst>
                    <a:ext uri="{FF2B5EF4-FFF2-40B4-BE49-F238E27FC236}">
                      <a16:creationId xmlns:a16="http://schemas.microsoft.com/office/drawing/2014/main" id="{27FD25C7-58FB-C681-CC58-13EA2C599FA8}"/>
                    </a:ext>
                  </a:extLst>
                </p:cNvPr>
                <p:cNvSpPr>
                  <a:spLocks noRot="1" noChangeAspect="1" noMove="1" noResize="1" noEditPoints="1" noAdjustHandles="1" noChangeArrowheads="1" noChangeShapeType="1" noTextEdit="1"/>
                </p:cNvSpPr>
                <p:nvPr/>
              </p:nvSpPr>
              <p:spPr>
                <a:xfrm>
                  <a:off x="8501163" y="720608"/>
                  <a:ext cx="2766498" cy="774048"/>
                </a:xfrm>
                <a:prstGeom prst="rect">
                  <a:avLst/>
                </a:prstGeom>
                <a:blipFill>
                  <a:blip r:embed="rId5"/>
                  <a:stretch>
                    <a:fillRect/>
                  </a:stretch>
                </a:blipFill>
              </p:spPr>
              <p:txBody>
                <a:bodyPr/>
                <a:lstStyle/>
                <a:p>
                  <a:r>
                    <a:rPr lang="en-IN">
                      <a:noFill/>
                    </a:rPr>
                    <a:t> </a:t>
                  </a:r>
                </a:p>
              </p:txBody>
            </p:sp>
          </mc:Fallback>
        </mc:AlternateContent>
      </p:grpSp>
      <p:sp>
        <p:nvSpPr>
          <p:cNvPr id="18" name="TextBox 17">
            <a:extLst>
              <a:ext uri="{FF2B5EF4-FFF2-40B4-BE49-F238E27FC236}">
                <a16:creationId xmlns:a16="http://schemas.microsoft.com/office/drawing/2014/main" id="{2FE86D03-F2EE-0899-EE7C-C269AD390DD5}"/>
              </a:ext>
            </a:extLst>
          </p:cNvPr>
          <p:cNvSpPr txBox="1"/>
          <p:nvPr/>
        </p:nvSpPr>
        <p:spPr>
          <a:xfrm>
            <a:off x="563707" y="4671341"/>
            <a:ext cx="3370985" cy="646331"/>
          </a:xfrm>
          <a:prstGeom prst="rect">
            <a:avLst/>
          </a:prstGeom>
          <a:solidFill>
            <a:schemeClr val="accent1">
              <a:lumMod val="40000"/>
              <a:lumOff val="60000"/>
            </a:schemeClr>
          </a:solidFill>
        </p:spPr>
        <p:txBody>
          <a:bodyPr wrap="square">
            <a:spAutoFit/>
          </a:bodyPr>
          <a:lstStyle/>
          <a:p>
            <a:r>
              <a:rPr lang="en-US" b="1" dirty="0"/>
              <a:t>Highest number of displays: '</a:t>
            </a:r>
            <a:r>
              <a:rPr lang="en-US" b="1" dirty="0" err="1"/>
              <a:t>mno</a:t>
            </a:r>
            <a:r>
              <a:rPr lang="en-US" b="1" dirty="0"/>
              <a:t>'</a:t>
            </a:r>
          </a:p>
        </p:txBody>
      </p:sp>
      <p:sp>
        <p:nvSpPr>
          <p:cNvPr id="20" name="TextBox 19">
            <a:extLst>
              <a:ext uri="{FF2B5EF4-FFF2-40B4-BE49-F238E27FC236}">
                <a16:creationId xmlns:a16="http://schemas.microsoft.com/office/drawing/2014/main" id="{48417F25-969E-2143-827D-7CB52221FEEF}"/>
              </a:ext>
            </a:extLst>
          </p:cNvPr>
          <p:cNvSpPr txBox="1"/>
          <p:nvPr/>
        </p:nvSpPr>
        <p:spPr>
          <a:xfrm>
            <a:off x="4621225" y="4671341"/>
            <a:ext cx="3235975" cy="369332"/>
          </a:xfrm>
          <a:prstGeom prst="rect">
            <a:avLst/>
          </a:prstGeom>
          <a:solidFill>
            <a:schemeClr val="accent1">
              <a:lumMod val="40000"/>
              <a:lumOff val="60000"/>
            </a:schemeClr>
          </a:solidFill>
        </p:spPr>
        <p:txBody>
          <a:bodyPr wrap="square">
            <a:spAutoFit/>
          </a:bodyPr>
          <a:lstStyle/>
          <a:p>
            <a:r>
              <a:rPr lang="en-US" b="1" dirty="0"/>
              <a:t>Highest number of clicks: '</a:t>
            </a:r>
            <a:r>
              <a:rPr lang="en-US" b="1" dirty="0" err="1"/>
              <a:t>ghi</a:t>
            </a:r>
            <a:r>
              <a:rPr lang="en-US" b="1" dirty="0"/>
              <a:t>'</a:t>
            </a:r>
            <a:endParaRPr lang="en-IN" b="1" dirty="0"/>
          </a:p>
        </p:txBody>
      </p:sp>
      <p:sp>
        <p:nvSpPr>
          <p:cNvPr id="22" name="TextBox 21">
            <a:extLst>
              <a:ext uri="{FF2B5EF4-FFF2-40B4-BE49-F238E27FC236}">
                <a16:creationId xmlns:a16="http://schemas.microsoft.com/office/drawing/2014/main" id="{90A5EA96-1703-8007-DB0B-3296FCDA60A9}"/>
              </a:ext>
            </a:extLst>
          </p:cNvPr>
          <p:cNvSpPr txBox="1"/>
          <p:nvPr/>
        </p:nvSpPr>
        <p:spPr>
          <a:xfrm>
            <a:off x="8360279" y="4514667"/>
            <a:ext cx="3235975" cy="1200329"/>
          </a:xfrm>
          <a:prstGeom prst="rect">
            <a:avLst/>
          </a:prstGeom>
          <a:solidFill>
            <a:schemeClr val="accent1">
              <a:lumMod val="40000"/>
              <a:lumOff val="60000"/>
            </a:schemeClr>
          </a:solidFill>
        </p:spPr>
        <p:txBody>
          <a:bodyPr wrap="square">
            <a:spAutoFit/>
          </a:bodyPr>
          <a:lstStyle/>
          <a:p>
            <a:pPr algn="just"/>
            <a:r>
              <a:rPr lang="en-US" b="1" dirty="0"/>
              <a:t>While the ‘</a:t>
            </a:r>
            <a:r>
              <a:rPr lang="en-US" b="1" dirty="0" err="1"/>
              <a:t>ghi</a:t>
            </a:r>
            <a:r>
              <a:rPr lang="en-US" b="1" dirty="0"/>
              <a:t>’ placement has the highest CTR of 2.09% making '</a:t>
            </a:r>
            <a:r>
              <a:rPr lang="en-US" b="1" dirty="0" err="1"/>
              <a:t>ghi</a:t>
            </a:r>
            <a:r>
              <a:rPr lang="en-US" b="1" dirty="0"/>
              <a:t>' a clear choice for yielding higher clicks per display</a:t>
            </a:r>
            <a:endParaRPr lang="en-IN" b="1" dirty="0"/>
          </a:p>
        </p:txBody>
      </p:sp>
    </p:spTree>
    <p:extLst>
      <p:ext uri="{BB962C8B-B14F-4D97-AF65-F5344CB8AC3E}">
        <p14:creationId xmlns:p14="http://schemas.microsoft.com/office/powerpoint/2010/main" val="352073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68897-39DE-C35F-A218-648323ED4DF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69C1169-D982-DBFF-ED33-277F584184CD}"/>
              </a:ext>
            </a:extLst>
          </p:cNvPr>
          <p:cNvSpPr txBox="1">
            <a:spLocks/>
          </p:cNvSpPr>
          <p:nvPr/>
        </p:nvSpPr>
        <p:spPr>
          <a:xfrm>
            <a:off x="280555" y="283257"/>
            <a:ext cx="11729604" cy="50645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b="1" dirty="0">
                <a:latin typeface="+mn-lt"/>
              </a:rPr>
              <a:t>4. Is there a correlation between the cost of serving ads and the revenue generated from clicks?</a:t>
            </a:r>
            <a:endParaRPr lang="en-IN" sz="2400" b="1" dirty="0">
              <a:latin typeface="+mn-lt"/>
            </a:endParaRPr>
          </a:p>
          <a:p>
            <a:pPr algn="ctr"/>
            <a:endParaRPr lang="en-IN" sz="2400" b="1" dirty="0">
              <a:latin typeface="+mn-lt"/>
            </a:endParaRPr>
          </a:p>
        </p:txBody>
      </p:sp>
      <p:sp>
        <p:nvSpPr>
          <p:cNvPr id="6" name="TextBox 5">
            <a:extLst>
              <a:ext uri="{FF2B5EF4-FFF2-40B4-BE49-F238E27FC236}">
                <a16:creationId xmlns:a16="http://schemas.microsoft.com/office/drawing/2014/main" id="{9F89ED8B-418D-5B80-4B97-4E0577D20FC6}"/>
              </a:ext>
            </a:extLst>
          </p:cNvPr>
          <p:cNvSpPr txBox="1"/>
          <p:nvPr/>
        </p:nvSpPr>
        <p:spPr>
          <a:xfrm>
            <a:off x="3441987" y="958334"/>
            <a:ext cx="4870739" cy="400110"/>
          </a:xfrm>
          <a:prstGeom prst="rect">
            <a:avLst/>
          </a:prstGeom>
          <a:solidFill>
            <a:schemeClr val="accent5">
              <a:lumMod val="20000"/>
              <a:lumOff val="80000"/>
            </a:schemeClr>
          </a:solidFill>
        </p:spPr>
        <p:txBody>
          <a:bodyPr wrap="square">
            <a:spAutoFit/>
          </a:bodyPr>
          <a:lstStyle/>
          <a:p>
            <a:r>
              <a:rPr lang="en-US" b="1" dirty="0"/>
              <a:t>Correlation between cost and revenue: </a:t>
            </a:r>
            <a:r>
              <a:rPr lang="en-US" sz="2000" b="1" dirty="0"/>
              <a:t>0.761</a:t>
            </a:r>
            <a:endParaRPr lang="en-IN" b="1" dirty="0"/>
          </a:p>
        </p:txBody>
      </p:sp>
      <p:sp>
        <p:nvSpPr>
          <p:cNvPr id="8" name="TextBox 7">
            <a:extLst>
              <a:ext uri="{FF2B5EF4-FFF2-40B4-BE49-F238E27FC236}">
                <a16:creationId xmlns:a16="http://schemas.microsoft.com/office/drawing/2014/main" id="{A7E3BF6C-2108-D8D4-A4B6-A29075EF6F86}"/>
              </a:ext>
            </a:extLst>
          </p:cNvPr>
          <p:cNvSpPr txBox="1"/>
          <p:nvPr/>
        </p:nvSpPr>
        <p:spPr>
          <a:xfrm>
            <a:off x="657225" y="1327666"/>
            <a:ext cx="11352934" cy="646331"/>
          </a:xfrm>
          <a:prstGeom prst="rect">
            <a:avLst/>
          </a:prstGeom>
          <a:solidFill>
            <a:schemeClr val="accent5">
              <a:lumMod val="20000"/>
              <a:lumOff val="80000"/>
            </a:schemeClr>
          </a:solidFill>
        </p:spPr>
        <p:txBody>
          <a:bodyPr wrap="square">
            <a:spAutoFit/>
          </a:bodyPr>
          <a:lstStyle/>
          <a:p>
            <a:r>
              <a:rPr lang="en-US" b="1" i="0" dirty="0">
                <a:solidFill>
                  <a:srgbClr val="1F1F1F"/>
                </a:solidFill>
                <a:effectLst/>
              </a:rPr>
              <a:t>Correlation value = 0.761, which is close to +1 means a strong positive correlation (higher advertisement cost leads to higher revenue). </a:t>
            </a:r>
            <a:endParaRPr lang="en-IN" b="1" dirty="0"/>
          </a:p>
        </p:txBody>
      </p:sp>
      <p:sp>
        <p:nvSpPr>
          <p:cNvPr id="10" name="TextBox 9">
            <a:extLst>
              <a:ext uri="{FF2B5EF4-FFF2-40B4-BE49-F238E27FC236}">
                <a16:creationId xmlns:a16="http://schemas.microsoft.com/office/drawing/2014/main" id="{67C5542D-1EA6-7B38-7402-8932D47C290F}"/>
              </a:ext>
            </a:extLst>
          </p:cNvPr>
          <p:cNvSpPr txBox="1"/>
          <p:nvPr/>
        </p:nvSpPr>
        <p:spPr>
          <a:xfrm>
            <a:off x="1236518" y="6053958"/>
            <a:ext cx="9331036" cy="369332"/>
          </a:xfrm>
          <a:prstGeom prst="rect">
            <a:avLst/>
          </a:prstGeom>
          <a:solidFill>
            <a:schemeClr val="accent5">
              <a:lumMod val="20000"/>
              <a:lumOff val="80000"/>
            </a:schemeClr>
          </a:solidFill>
        </p:spPr>
        <p:txBody>
          <a:bodyPr wrap="square">
            <a:spAutoFit/>
          </a:bodyPr>
          <a:lstStyle/>
          <a:p>
            <a:pPr algn="ctr"/>
            <a:r>
              <a:rPr lang="en-US" b="1" i="0" dirty="0">
                <a:solidFill>
                  <a:srgbClr val="1F1F1F"/>
                </a:solidFill>
                <a:effectLst/>
                <a:latin typeface="Roboto" panose="02000000000000000000" pitchFamily="2" charset="0"/>
              </a:rPr>
              <a:t>The plot quantifies the linear relationship indicating more cost results in more revenue</a:t>
            </a:r>
            <a:endParaRPr lang="en-IN" b="1" dirty="0"/>
          </a:p>
        </p:txBody>
      </p:sp>
      <p:pic>
        <p:nvPicPr>
          <p:cNvPr id="12" name="Picture 11">
            <a:extLst>
              <a:ext uri="{FF2B5EF4-FFF2-40B4-BE49-F238E27FC236}">
                <a16:creationId xmlns:a16="http://schemas.microsoft.com/office/drawing/2014/main" id="{8D73D229-7DAC-03B5-EFA5-7B57684EA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937" y="2093559"/>
            <a:ext cx="5142814" cy="3840836"/>
          </a:xfrm>
          <a:prstGeom prst="rect">
            <a:avLst/>
          </a:prstGeom>
        </p:spPr>
      </p:pic>
    </p:spTree>
    <p:extLst>
      <p:ext uri="{BB962C8B-B14F-4D97-AF65-F5344CB8AC3E}">
        <p14:creationId xmlns:p14="http://schemas.microsoft.com/office/powerpoint/2010/main" val="689318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2012</Words>
  <Application>Microsoft Office PowerPoint</Application>
  <PresentationFormat>Widescreen</PresentationFormat>
  <Paragraphs>203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Roboto</vt:lpstr>
      <vt:lpstr>Office Theme</vt:lpstr>
      <vt:lpstr>Digital Marketing </vt:lpstr>
      <vt:lpstr>General details and dataset processing</vt:lpstr>
      <vt:lpstr>PowerPoint Presentation</vt:lpstr>
      <vt:lpstr>PowerPoint Presentation</vt:lpstr>
      <vt:lpstr>1. What is the overall trend in user engagement throughout the campaign period?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saumya gupta</dc:creator>
  <cp:lastModifiedBy>saumya gupta</cp:lastModifiedBy>
  <cp:revision>174</cp:revision>
  <dcterms:created xsi:type="dcterms:W3CDTF">2025-06-19T20:41:42Z</dcterms:created>
  <dcterms:modified xsi:type="dcterms:W3CDTF">2025-06-20T18:35:46Z</dcterms:modified>
</cp:coreProperties>
</file>