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256" r:id="rId6"/>
    <p:sldId id="257" r:id="rId7"/>
    <p:sldId id="258" r:id="rId8"/>
    <p:sldId id="273" r:id="rId9"/>
    <p:sldId id="259" r:id="rId10"/>
    <p:sldId id="274" r:id="rId11"/>
    <p:sldId id="275" r:id="rId12"/>
    <p:sldId id="270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01.12.2024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1" y="1030975"/>
            <a:ext cx="5690680" cy="1517356"/>
          </a:xfrm>
        </p:spPr>
        <p:txBody>
          <a:bodyPr/>
          <a:lstStyle/>
          <a:p>
            <a:r>
              <a:rPr lang="en-US" dirty="0"/>
              <a:t>Genome</a:t>
            </a:r>
            <a:br>
              <a:rPr lang="en-US" dirty="0"/>
            </a:br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by ML-DSP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765" y="6224209"/>
            <a:ext cx="3686542" cy="633791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dirty="0"/>
              <a:t>Submitted to:</a:t>
            </a:r>
          </a:p>
          <a:p>
            <a:r>
              <a:rPr lang="en-IN" sz="2000" b="0" dirty="0"/>
              <a:t>Prof. Sanjeev Narayan Sharma</a:t>
            </a:r>
            <a:endParaRPr lang="ru-RU" sz="2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7535" y="4668824"/>
            <a:ext cx="4367531" cy="949829"/>
          </a:xfrm>
        </p:spPr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sz="1400" dirty="0"/>
              <a:t>Saumya Kumar</a:t>
            </a:r>
          </a:p>
          <a:p>
            <a:r>
              <a:rPr lang="en-IN" sz="1400" dirty="0"/>
              <a:t>Ishan Sharma</a:t>
            </a:r>
          </a:p>
          <a:p>
            <a:r>
              <a:rPr lang="en-IN" sz="1400" dirty="0"/>
              <a:t>Saurav Sharma</a:t>
            </a:r>
          </a:p>
          <a:p>
            <a:r>
              <a:rPr lang="en-IN" sz="1400" dirty="0"/>
              <a:t>Vivek Singh Yadav</a:t>
            </a:r>
          </a:p>
          <a:p>
            <a:r>
              <a:rPr lang="en-IN" sz="1400" dirty="0"/>
              <a:t>Abhay Pratap Singh</a:t>
            </a:r>
          </a:p>
          <a:p>
            <a:endParaRPr lang="en-IN" sz="1400" dirty="0"/>
          </a:p>
          <a:p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4737F43-6D1A-7E3C-7F19-77C750CFC39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6728" r="16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E4F9-7E14-A113-4179-5412704F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BB88-9DBE-3376-9E71-11F27178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AF04A-0AE3-AD8A-F6A4-6BD899D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CF6E2-2AB8-5171-0435-60D40B49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97" y="1810273"/>
            <a:ext cx="3846195" cy="4072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9F6DC-D4E3-D00A-8FA9-5B7B626C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11" y="2029900"/>
            <a:ext cx="3699089" cy="34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7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B474-A027-D8E4-432E-724411704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251-00C1-0DFB-E4DB-25A59C07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2DEA-AF3C-908A-B41F-FE4E4F7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57E2-DA19-7A2A-2F54-184AAEF6375D}"/>
              </a:ext>
            </a:extLst>
          </p:cNvPr>
          <p:cNvSpPr txBox="1"/>
          <p:nvPr/>
        </p:nvSpPr>
        <p:spPr>
          <a:xfrm>
            <a:off x="998290" y="3338818"/>
            <a:ext cx="98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1EEAE-416B-712B-3C6B-446DCD81B27D}"/>
              </a:ext>
            </a:extLst>
          </p:cNvPr>
          <p:cNvSpPr txBox="1"/>
          <p:nvPr/>
        </p:nvSpPr>
        <p:spPr>
          <a:xfrm>
            <a:off x="811744" y="3497354"/>
            <a:ext cx="61343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SVM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showed significant improvements with FFT features, while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Decision Trees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KNN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benefited less. This underscores the importance of choosing the right algorithm for data transformation, as some models are more sensitive to frequency-domain features than others.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2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55" y="494995"/>
            <a:ext cx="3203383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8011FF-88E5-72B1-7F17-FFFB2D401D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This project investigates machine learning classification techniques by integrating traditional algorithms with advanced signal processing methods. </a:t>
            </a:r>
          </a:p>
          <a:p>
            <a:r>
              <a:rPr lang="en-US" dirty="0"/>
              <a:t>Genome classification is crucial for understanding biodiversity, identifying new species, and exploring evolutionary relationships.</a:t>
            </a:r>
          </a:p>
          <a:p>
            <a:r>
              <a:rPr lang="en-US" dirty="0"/>
              <a:t>Existing alignment-based methods are computationally expensive, especially for large datasets, and rely on homologous sequences.</a:t>
            </a:r>
          </a:p>
          <a:p>
            <a:r>
              <a:rPr lang="en-US" dirty="0"/>
              <a:t>ML-DSP was developed to overcome these limitations and provide a fast, scalable, and alignment-free genome classification approach.</a:t>
            </a:r>
            <a:endParaRPr lang="en-IN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7FF19BF-FB15-D930-F669-3B80D7C7351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2571" r="125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10606" y="1895913"/>
            <a:ext cx="8081394" cy="3901856"/>
          </a:xfrm>
        </p:spPr>
        <p:txBody>
          <a:bodyPr>
            <a:normAutofit/>
          </a:bodyPr>
          <a:lstStyle/>
          <a:p>
            <a:r>
              <a:rPr lang="en-US" dirty="0"/>
              <a:t>The datasets utilized in this project were obtained from two primary sources: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Dr. </a:t>
            </a:r>
            <a:r>
              <a:rPr lang="en-US" sz="2000" dirty="0" err="1"/>
              <a:t>Gurjit</a:t>
            </a:r>
            <a:r>
              <a:rPr lang="en-US" sz="2000" dirty="0"/>
              <a:t> S. Randhawa's GitHub Repository.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National Center for Biotechnology Information (NCBI):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C4FB8-059C-4E74-A151-61AF0A104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4" y="1895913"/>
            <a:ext cx="3386182" cy="37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u="sng" dirty="0"/>
              <a:t>Data Preprocessing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Efficient preprocessing ensures that the data is clean, normalized, and ready for machine learning algorithms. Key steps include: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Import:</a:t>
            </a:r>
          </a:p>
          <a:p>
            <a:r>
              <a:rPr lang="en-US" dirty="0"/>
              <a:t>Feature Scaling and Normalization</a:t>
            </a:r>
          </a:p>
          <a:p>
            <a:r>
              <a:rPr lang="en-US" dirty="0"/>
              <a:t>Numerical Representations of DNA:</a:t>
            </a:r>
          </a:p>
          <a:p>
            <a:r>
              <a:rPr lang="en-US" dirty="0"/>
              <a:t>Signal Processing with FFT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A5FBCE-C404-F1B3-1C4F-09216325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55" y="959753"/>
            <a:ext cx="5745409" cy="31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60DA-43C6-BF1D-7A34-1A413FBEC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A9FE-AD31-3F40-BD10-B08A17BA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F6E891A-2748-C5E1-08A9-05D79CF72C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To evaluate the model's generalizability, the dataset was split into training and testing subsets: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A7C22-5710-13EC-E418-0E146C9CEB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4056162"/>
            <a:ext cx="4548187" cy="1708223"/>
          </a:xfrm>
        </p:spPr>
        <p:txBody>
          <a:bodyPr/>
          <a:lstStyle/>
          <a:p>
            <a:r>
              <a:rPr lang="en-US" dirty="0"/>
              <a:t>Training Set: 80% of the data</a:t>
            </a:r>
          </a:p>
          <a:p>
            <a:r>
              <a:rPr lang="en-US" dirty="0"/>
              <a:t>Testing Set: 20%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A215-4BC9-7020-647E-A0EECBFA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E6E48F5-C3D9-957D-4EA3-DEA7991757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u="sng" dirty="0"/>
              <a:t>Data Splitting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D9190-9D40-29BF-75B6-BD0C8DB4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48" y="508124"/>
            <a:ext cx="7171419" cy="35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0BC07205-6A5E-AD87-FD8E-B1F90A7343D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15453" b="15453"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7F074E1C-2594-0959-2278-576319F9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4B3D18F-7727-2ABF-61C4-4B3CC1E8C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3016729"/>
            <a:ext cx="4548187" cy="1708223"/>
          </a:xfrm>
        </p:spPr>
        <p:txBody>
          <a:bodyPr/>
          <a:lstStyle/>
          <a:p>
            <a:r>
              <a:rPr lang="en-IN" dirty="0"/>
              <a:t>Logistic Regression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Support Vector Machines (SVM)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4A89B3-F623-571D-0881-AF87815523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Model Selection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7FD3-D612-9092-6B84-6D6CB67F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56EDD02E-801A-E777-CEA2-A03DB271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6A693D4-1C94-F969-4CA4-08D92BEC6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3016729"/>
            <a:ext cx="4548187" cy="2609371"/>
          </a:xfrm>
        </p:spPr>
        <p:txBody>
          <a:bodyPr>
            <a:normAutofit/>
          </a:bodyPr>
          <a:lstStyle/>
          <a:p>
            <a:r>
              <a:rPr lang="en-IN" dirty="0"/>
              <a:t>F1-Score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Confusion Matrix</a:t>
            </a:r>
          </a:p>
          <a:p>
            <a:endParaRPr lang="en-IN" dirty="0"/>
          </a:p>
          <a:p>
            <a:r>
              <a:rPr lang="en-IN" dirty="0"/>
              <a:t>Recall</a:t>
            </a:r>
          </a:p>
          <a:p>
            <a:endParaRPr lang="en-IN" dirty="0"/>
          </a:p>
          <a:p>
            <a:r>
              <a:rPr lang="en-IN" dirty="0"/>
              <a:t>Roc Curve</a:t>
            </a:r>
          </a:p>
          <a:p>
            <a:endParaRPr lang="en-IN" dirty="0"/>
          </a:p>
          <a:p>
            <a:r>
              <a:rPr lang="en-IN" dirty="0"/>
              <a:t>Precession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D3DA549-7A11-BB38-0A87-3DEC282DE4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4B18F-28ED-4A22-3D87-561CF42F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91" y="401390"/>
            <a:ext cx="6621710" cy="37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8E59-5B1B-9729-72B9-3BCD858D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FFBD9E8-4BF6-062D-AED3-E77BB6DF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971627-21BD-C565-684B-C970CCF68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3016729"/>
            <a:ext cx="4548187" cy="1708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and results were visualized using advanced plotting techniques to interpret model performance: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96CD9E4-3A7A-830A-72A1-92D64790BF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Visualization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2BF0-51B3-6252-C91C-E8822993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62" y="427839"/>
            <a:ext cx="6131574" cy="37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9EE03-43A6-9652-7ACD-1E80811B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70" y="1725417"/>
            <a:ext cx="3611880" cy="4180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C615A-D0AE-A4EB-F35E-4566AB44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18" y="1725417"/>
            <a:ext cx="3492091" cy="40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71</TotalTime>
  <Words>311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Genome Classification by ML-DSP </vt:lpstr>
      <vt:lpstr>Introduction</vt:lpstr>
      <vt:lpstr>Data Collection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2024-12-01T05:01:45Z</dcterms:created>
  <dcterms:modified xsi:type="dcterms:W3CDTF">2024-12-01T06:13:08Z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