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7874" y="6447154"/>
            <a:ext cx="1093769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93" y="550621"/>
            <a:ext cx="72726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2385031"/>
            <a:ext cx="7298055" cy="1915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ikosh.indiaai.gov.in/" TargetMode="External"/><Relationship Id="rId3" Type="http://schemas.openxmlformats.org/officeDocument/2006/relationships/hyperlink" Target="https://github.com/saumyapal614/AICTE_IBM_edunet_ML" TargetMode="External"/><Relationship Id="rId4" Type="http://schemas.openxmlformats.org/officeDocument/2006/relationships/hyperlink" Target="https://aikosh.indiaai.gov.in/web/datasets/details/pradhan_mantri_gram_sadak_yojna_pmgsy.html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umyapal614/AICTE_IBM_edunet_ML" TargetMode="External"/><Relationship Id="rId3" Type="http://schemas.openxmlformats.org/officeDocument/2006/relationships/hyperlink" Target="https://aikosh.indiaai.gov.in/web/datasets/details/pradhan_mantri_gram_sadak_yojna_pmgsy.html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942" y="845667"/>
            <a:ext cx="8709025" cy="19100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396490">
              <a:lnSpc>
                <a:spcPct val="143200"/>
              </a:lnSpc>
              <a:spcBef>
                <a:spcPts val="95"/>
              </a:spcBef>
            </a:pPr>
            <a:r>
              <a:rPr dirty="0" sz="3200">
                <a:solidFill>
                  <a:srgbClr val="1382AC"/>
                </a:solidFill>
              </a:rPr>
              <a:t>IBM</a:t>
            </a:r>
            <a:r>
              <a:rPr dirty="0" sz="3200" spc="-125">
                <a:solidFill>
                  <a:srgbClr val="1382AC"/>
                </a:solidFill>
              </a:rPr>
              <a:t> </a:t>
            </a:r>
            <a:r>
              <a:rPr dirty="0" sz="3200">
                <a:solidFill>
                  <a:srgbClr val="1382AC"/>
                </a:solidFill>
              </a:rPr>
              <a:t>AICTE</a:t>
            </a:r>
            <a:r>
              <a:rPr dirty="0" sz="3200" spc="-15">
                <a:solidFill>
                  <a:srgbClr val="1382AC"/>
                </a:solidFill>
              </a:rPr>
              <a:t> </a:t>
            </a:r>
            <a:r>
              <a:rPr dirty="0" sz="3200" spc="-10">
                <a:solidFill>
                  <a:srgbClr val="1382AC"/>
                </a:solidFill>
              </a:rPr>
              <a:t>PROJECT </a:t>
            </a:r>
            <a:r>
              <a:rPr dirty="0" sz="3200"/>
              <a:t>INTELLIGENT</a:t>
            </a:r>
            <a:r>
              <a:rPr dirty="0" sz="3200" spc="-80"/>
              <a:t> </a:t>
            </a:r>
            <a:r>
              <a:rPr dirty="0" sz="3200"/>
              <a:t>SCHEME</a:t>
            </a:r>
            <a:r>
              <a:rPr dirty="0" sz="3200" spc="-55"/>
              <a:t> </a:t>
            </a:r>
            <a:r>
              <a:rPr dirty="0" sz="3200" spc="-10"/>
              <a:t>CLASSIFICATION</a:t>
            </a:r>
            <a:r>
              <a:rPr dirty="0" sz="3200" spc="-70"/>
              <a:t> </a:t>
            </a:r>
            <a:r>
              <a:rPr dirty="0" sz="3200" spc="-25"/>
              <a:t>OF</a:t>
            </a:r>
            <a:endParaRPr sz="3200"/>
          </a:p>
          <a:p>
            <a:pPr marL="563880">
              <a:lnSpc>
                <a:spcPct val="100000"/>
              </a:lnSpc>
            </a:pPr>
            <a:r>
              <a:rPr dirty="0" sz="3200"/>
              <a:t>PMGSY</a:t>
            </a:r>
            <a:r>
              <a:rPr dirty="0" sz="3200" spc="-70"/>
              <a:t> </a:t>
            </a:r>
            <a:r>
              <a:rPr dirty="0" sz="3200"/>
              <a:t>PROJECTS</a:t>
            </a:r>
            <a:r>
              <a:rPr dirty="0" sz="3200" spc="-35"/>
              <a:t> </a:t>
            </a:r>
            <a:r>
              <a:rPr dirty="0" sz="3200"/>
              <a:t>USING</a:t>
            </a:r>
            <a:r>
              <a:rPr dirty="0" sz="3200" spc="-20"/>
              <a:t> </a:t>
            </a:r>
            <a:r>
              <a:rPr dirty="0" sz="3200"/>
              <a:t>IBM</a:t>
            </a:r>
            <a:r>
              <a:rPr dirty="0" sz="3200" spc="-30"/>
              <a:t> </a:t>
            </a:r>
            <a:r>
              <a:rPr dirty="0" sz="3200" spc="-10"/>
              <a:t>CLOUD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446531" y="3085719"/>
            <a:ext cx="11299190" cy="3338195"/>
          </a:xfrm>
          <a:prstGeom prst="rect">
            <a:avLst/>
          </a:prstGeom>
          <a:solidFill>
            <a:srgbClr val="4652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000">
              <a:latin typeface="Times New Roman"/>
              <a:cs typeface="Times New Roman"/>
            </a:endParaRPr>
          </a:p>
          <a:p>
            <a:pPr marL="2762250">
              <a:lnSpc>
                <a:spcPct val="100000"/>
              </a:lnSpc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dirty="0" sz="2000" spc="-7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tabLst>
                <a:tab pos="3220085" algn="l"/>
              </a:tabLst>
            </a:pP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	</a:t>
            </a:r>
            <a:r>
              <a:rPr dirty="0" sz="2000" spc="-35" b="1">
                <a:solidFill>
                  <a:srgbClr val="1382AC"/>
                </a:solidFill>
                <a:latin typeface="Arial"/>
                <a:cs typeface="Arial"/>
              </a:rPr>
              <a:t>SAUMYA</a:t>
            </a:r>
            <a:r>
              <a:rPr dirty="0" sz="2000" spc="-10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45" b="1">
                <a:solidFill>
                  <a:srgbClr val="1382AC"/>
                </a:solidFill>
                <a:latin typeface="Arial"/>
                <a:cs typeface="Arial"/>
              </a:rPr>
              <a:t>PAL</a:t>
            </a:r>
            <a:r>
              <a:rPr dirty="0" sz="2000" spc="-5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35" b="1">
                <a:solidFill>
                  <a:srgbClr val="1382AC"/>
                </a:solidFill>
                <a:latin typeface="Arial"/>
                <a:cs typeface="Arial"/>
              </a:rPr>
              <a:t>(RAJKIYA</a:t>
            </a:r>
            <a:r>
              <a:rPr dirty="0" sz="2000" spc="-10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dirty="0" sz="200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COLLEGE,</a:t>
            </a:r>
            <a:endParaRPr sz="2000">
              <a:latin typeface="Arial"/>
              <a:cs typeface="Arial"/>
            </a:endParaRPr>
          </a:p>
          <a:p>
            <a:pPr marL="3220085">
              <a:lnSpc>
                <a:spcPct val="100000"/>
              </a:lnSpc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KANNAUJ)</a:t>
            </a:r>
            <a:r>
              <a:rPr dirty="0" sz="2000" spc="-6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(Department:</a:t>
            </a:r>
            <a:r>
              <a:rPr dirty="0" sz="2000" spc="-8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Computer</a:t>
            </a:r>
            <a:r>
              <a:rPr dirty="0" sz="2000" spc="-6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Science</a:t>
            </a:r>
            <a:r>
              <a:rPr dirty="0" sz="2000" spc="-5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220085">
              <a:lnSpc>
                <a:spcPct val="100000"/>
              </a:lnSpc>
            </a:pP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Engineering)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738"/>
            <a:ext cx="12191999" cy="5745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CONCLUSION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356840"/>
            <a:ext cx="8531225" cy="191579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dirty="0" sz="20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effective</a:t>
            </a:r>
            <a:r>
              <a:rPr dirty="0" sz="20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0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was</a:t>
            </a:r>
            <a:r>
              <a:rPr dirty="0" sz="20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built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PMGSY</a:t>
            </a:r>
            <a:r>
              <a:rPr dirty="0" sz="20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scheme</a:t>
            </a:r>
            <a:r>
              <a:rPr dirty="0" sz="20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categorization.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AutoAI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rapid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generation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evaluation.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Achieved</a:t>
            </a:r>
            <a:r>
              <a:rPr dirty="0" sz="20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high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accuracy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92.4%</a:t>
            </a:r>
            <a:r>
              <a:rPr dirty="0" sz="20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real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project-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level</a:t>
            </a:r>
            <a:r>
              <a:rPr dirty="0" sz="20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features.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Significantly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improves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speed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reliability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rural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monitoring.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9705" rIns="0" bIns="0" rtlCol="0" vert="horz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pc="-30"/>
              <a:t>Integrate</a:t>
            </a:r>
            <a:r>
              <a:rPr dirty="0" spc="-65"/>
              <a:t> </a:t>
            </a:r>
            <a:r>
              <a:rPr dirty="0" spc="-45"/>
              <a:t>map-</a:t>
            </a:r>
            <a:r>
              <a:rPr dirty="0"/>
              <a:t>based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or</a:t>
            </a:r>
            <a:r>
              <a:rPr dirty="0" spc="-60"/>
              <a:t> </a:t>
            </a:r>
            <a:r>
              <a:rPr dirty="0" spc="-10"/>
              <a:t>terrain</a:t>
            </a:r>
            <a:r>
              <a:rPr dirty="0" spc="-45"/>
              <a:t> </a:t>
            </a:r>
            <a:r>
              <a:rPr dirty="0" spc="-10"/>
              <a:t>classification.</a:t>
            </a: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pc="-20"/>
              <a:t>Incorporate</a:t>
            </a:r>
            <a:r>
              <a:rPr dirty="0" spc="-65"/>
              <a:t> </a:t>
            </a:r>
            <a:r>
              <a:rPr dirty="0" spc="-45"/>
              <a:t>time-</a:t>
            </a:r>
            <a:r>
              <a:rPr dirty="0"/>
              <a:t>series</a:t>
            </a:r>
            <a:r>
              <a:rPr dirty="0" spc="-60"/>
              <a:t> </a:t>
            </a:r>
            <a:r>
              <a:rPr dirty="0" spc="-10"/>
              <a:t>progress</a:t>
            </a:r>
            <a:r>
              <a:rPr dirty="0" spc="-60"/>
              <a:t> </a:t>
            </a:r>
            <a:r>
              <a:rPr dirty="0" spc="-25"/>
              <a:t>tracking</a:t>
            </a:r>
            <a:r>
              <a:rPr dirty="0" spc="-45"/>
              <a:t> </a:t>
            </a:r>
            <a:r>
              <a:rPr dirty="0"/>
              <a:t>using</a:t>
            </a:r>
            <a:r>
              <a:rPr dirty="0" spc="-35"/>
              <a:t> </a:t>
            </a:r>
            <a:r>
              <a:rPr dirty="0" spc="-20"/>
              <a:t>expenditure</a:t>
            </a:r>
            <a:r>
              <a:rPr dirty="0" spc="-65"/>
              <a:t> </a:t>
            </a:r>
            <a:r>
              <a:rPr dirty="0" spc="-10"/>
              <a:t>data.</a:t>
            </a: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/>
              <a:t>Enable</a:t>
            </a:r>
            <a:r>
              <a:rPr dirty="0" spc="-70"/>
              <a:t> </a:t>
            </a:r>
            <a:r>
              <a:rPr dirty="0" spc="-20"/>
              <a:t>real-</a:t>
            </a:r>
            <a:r>
              <a:rPr dirty="0" spc="-40"/>
              <a:t>time</a:t>
            </a:r>
            <a:r>
              <a:rPr dirty="0" spc="-65"/>
              <a:t> </a:t>
            </a:r>
            <a:r>
              <a:rPr dirty="0" spc="-10"/>
              <a:t>classification</a:t>
            </a:r>
            <a:r>
              <a:rPr dirty="0" spc="-40"/>
              <a:t> </a:t>
            </a:r>
            <a:r>
              <a:rPr dirty="0"/>
              <a:t>via</a:t>
            </a:r>
            <a:r>
              <a:rPr dirty="0" spc="-60"/>
              <a:t> </a:t>
            </a:r>
            <a:r>
              <a:rPr dirty="0" spc="-30"/>
              <a:t>mobile</a:t>
            </a:r>
            <a:r>
              <a:rPr dirty="0" spc="-85"/>
              <a:t> </a:t>
            </a:r>
            <a:r>
              <a:rPr dirty="0"/>
              <a:t>app</a:t>
            </a:r>
            <a:r>
              <a:rPr dirty="0" spc="-65"/>
              <a:t> </a:t>
            </a:r>
            <a:r>
              <a:rPr dirty="0"/>
              <a:t>or</a:t>
            </a:r>
            <a:r>
              <a:rPr dirty="0" spc="-75"/>
              <a:t> </a:t>
            </a:r>
            <a:r>
              <a:rPr dirty="0" spc="-10"/>
              <a:t>web</a:t>
            </a:r>
            <a:r>
              <a:rPr dirty="0" spc="-85"/>
              <a:t> </a:t>
            </a:r>
            <a:r>
              <a:rPr dirty="0" spc="-10"/>
              <a:t>dashboard.</a:t>
            </a: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pc="-30"/>
              <a:t>Analyze</a:t>
            </a:r>
            <a:r>
              <a:rPr dirty="0" spc="-55"/>
              <a:t> </a:t>
            </a:r>
            <a:r>
              <a:rPr dirty="0" spc="-10"/>
              <a:t>for</a:t>
            </a:r>
            <a:r>
              <a:rPr dirty="0" spc="-60"/>
              <a:t> </a:t>
            </a:r>
            <a:r>
              <a:rPr dirty="0" spc="-10"/>
              <a:t>fairness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20"/>
              <a:t>regional</a:t>
            </a:r>
            <a:r>
              <a:rPr dirty="0" spc="-55"/>
              <a:t> </a:t>
            </a:r>
            <a:r>
              <a:rPr dirty="0" spc="-10"/>
              <a:t>bias.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578" y="801751"/>
            <a:ext cx="33083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/>
              <a:t>FUTURE</a:t>
            </a:r>
            <a:r>
              <a:rPr dirty="0" sz="3300" spc="-130"/>
              <a:t> </a:t>
            </a:r>
            <a:r>
              <a:rPr dirty="0" sz="3300" spc="-10"/>
              <a:t>SCOPE</a:t>
            </a:r>
            <a:endParaRPr sz="3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34912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REFERENCES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058269"/>
            <a:ext cx="10813415" cy="452501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0909"/>
              <a:buAutoNum type="arabicPeriod"/>
              <a:tabLst>
                <a:tab pos="318135" algn="l"/>
              </a:tabLst>
            </a:pPr>
            <a:r>
              <a:rPr dirty="0" sz="22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PMGSY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Official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Portal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u="sng" sz="22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</a:rPr>
              <a:t>https://pmgsy.nic.in</a:t>
            </a:r>
            <a:endParaRPr sz="22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SzPct val="90909"/>
              <a:buAutoNum type="arabicPeriod"/>
              <a:tabLst>
                <a:tab pos="318135" algn="l"/>
              </a:tabLst>
            </a:pPr>
            <a:r>
              <a:rPr dirty="0" sz="22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Kosh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dirty="0" sz="22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u="sng" sz="22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2"/>
              </a:rPr>
              <a:t>https://aikosh.indiaai.gov.in</a:t>
            </a:r>
            <a:endParaRPr sz="22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0909"/>
              <a:buAutoNum type="arabicPeriod"/>
              <a:tabLst>
                <a:tab pos="318135" algn="l"/>
              </a:tabLst>
            </a:pP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22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dirty="0" sz="22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&amp;</a:t>
            </a:r>
            <a:r>
              <a:rPr dirty="0" sz="22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AutoAI</a:t>
            </a:r>
            <a:r>
              <a:rPr dirty="0" sz="22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Documentation</a:t>
            </a:r>
            <a:endParaRPr sz="22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0909"/>
              <a:buAutoNum type="arabicPeriod"/>
              <a:tabLst>
                <a:tab pos="318135" algn="l"/>
              </a:tabLst>
            </a:pPr>
            <a:r>
              <a:rPr dirty="0" sz="22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scikit-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learn</a:t>
            </a:r>
            <a:r>
              <a:rPr dirty="0" sz="22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API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Reference</a:t>
            </a:r>
            <a:endParaRPr sz="22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0909"/>
              <a:buAutoNum type="arabicPeriod"/>
              <a:tabLst>
                <a:tab pos="318135" algn="l"/>
              </a:tabLst>
            </a:pP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Hands-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dirty="0" sz="22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dirty="0" sz="22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endParaRPr sz="2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rgbClr val="1CACE3"/>
              </a:buClr>
              <a:buFont typeface="Franklin Gothic Medium"/>
              <a:buAutoNum type="arabicPeriod"/>
            </a:pPr>
            <a:endParaRPr sz="2200">
              <a:latin typeface="Franklin Gothic Medium"/>
              <a:cs typeface="Franklin Gothic Medium"/>
            </a:endParaRPr>
          </a:p>
          <a:p>
            <a:pPr lvl="1" marL="316865" indent="-304165">
              <a:lnSpc>
                <a:spcPct val="100000"/>
              </a:lnSpc>
              <a:buClr>
                <a:srgbClr val="1CACE3"/>
              </a:buClr>
              <a:buSzPct val="90909"/>
              <a:buFont typeface="Cambria"/>
              <a:buChar char="◾"/>
              <a:tabLst>
                <a:tab pos="316865" algn="l"/>
              </a:tabLst>
            </a:pPr>
            <a:r>
              <a:rPr dirty="0" sz="2200">
                <a:solidFill>
                  <a:srgbClr val="0E0E0E"/>
                </a:solidFill>
                <a:latin typeface="Franklin Gothic Medium"/>
                <a:cs typeface="Franklin Gothic Medium"/>
              </a:rPr>
              <a:t>Github</a:t>
            </a:r>
            <a:r>
              <a:rPr dirty="0" sz="2200" spc="-11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10">
                <a:solidFill>
                  <a:srgbClr val="0E0E0E"/>
                </a:solidFill>
                <a:latin typeface="Franklin Gothic Medium"/>
                <a:cs typeface="Franklin Gothic Medium"/>
              </a:rPr>
              <a:t>link:</a:t>
            </a:r>
            <a:r>
              <a:rPr dirty="0" sz="2200" spc="-114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dirty="0" u="sng" sz="22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3"/>
              </a:rPr>
              <a:t>https://github.com/saumyapal614/AICTE_IBM_edunet_ML</a:t>
            </a:r>
            <a:endParaRPr sz="2200">
              <a:latin typeface="Franklin Gothic Medium"/>
              <a:cs typeface="Franklin Gothic Medium"/>
            </a:endParaRPr>
          </a:p>
          <a:p>
            <a:pPr lvl="1" marL="317500" marR="5080" indent="-304800">
              <a:lnSpc>
                <a:spcPct val="100000"/>
              </a:lnSpc>
              <a:spcBef>
                <a:spcPts val="113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7500" algn="l"/>
              </a:tabLst>
            </a:pPr>
            <a:r>
              <a:rPr dirty="0" sz="2200" spc="-10">
                <a:solidFill>
                  <a:srgbClr val="0E0E0E"/>
                </a:solidFill>
                <a:latin typeface="Franklin Gothic Medium"/>
                <a:cs typeface="Franklin Gothic Medium"/>
              </a:rPr>
              <a:t>Dataset</a:t>
            </a:r>
            <a:r>
              <a:rPr dirty="0" sz="2200" spc="-12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dirty="0" sz="2200" spc="-20">
                <a:solidFill>
                  <a:srgbClr val="0E0E0E"/>
                </a:solidFill>
                <a:latin typeface="Franklin Gothic Medium"/>
                <a:cs typeface="Franklin Gothic Medium"/>
              </a:rPr>
              <a:t>link: </a:t>
            </a:r>
            <a:r>
              <a:rPr dirty="0" u="sng" sz="2200" spc="-3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4"/>
              </a:rPr>
              <a:t>https://aikosh.indiaai.gov.in/web/datasets/details/pradhan_mantri_gram_sadak_yojna_</a:t>
            </a:r>
            <a:r>
              <a:rPr dirty="0" sz="2200" spc="-30">
                <a:solidFill>
                  <a:srgbClr val="6DAC1C"/>
                </a:solidFill>
                <a:latin typeface="Franklin Gothic Medium"/>
                <a:cs typeface="Franklin Gothic Medium"/>
              </a:rPr>
              <a:t> </a:t>
            </a:r>
            <a:r>
              <a:rPr dirty="0" u="sng" sz="22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4"/>
              </a:rPr>
              <a:t>pmgsy.html</a:t>
            </a:r>
            <a:endParaRPr sz="2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566" y="2546349"/>
            <a:ext cx="74720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0">
                <a:solidFill>
                  <a:srgbClr val="0E0E0E"/>
                </a:solidFill>
                <a:latin typeface="Franklin Gothic Medium"/>
                <a:cs typeface="Franklin Gothic Medium"/>
              </a:rPr>
              <a:t>Github</a:t>
            </a:r>
            <a:r>
              <a:rPr dirty="0" spc="-155" b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dirty="0" spc="-10" b="0">
                <a:solidFill>
                  <a:srgbClr val="0E0E0E"/>
                </a:solidFill>
                <a:latin typeface="Franklin Gothic Medium"/>
                <a:cs typeface="Franklin Gothic Medium"/>
              </a:rPr>
              <a:t>link</a:t>
            </a:r>
            <a:r>
              <a:rPr dirty="0" sz="1800" spc="-10" b="0">
                <a:solidFill>
                  <a:srgbClr val="0E0E0E"/>
                </a:solidFill>
                <a:latin typeface="Franklin Gothic Medium"/>
                <a:cs typeface="Franklin Gothic Medium"/>
              </a:rPr>
              <a:t>:</a:t>
            </a:r>
            <a:r>
              <a:rPr dirty="0" sz="1800" spc="-90" b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dirty="0" u="sng" sz="1800" spc="-25" b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2"/>
              </a:rPr>
              <a:t>https://github.com/saumyapal614/AICTE_IBM_edunet_ML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61566" y="3796410"/>
            <a:ext cx="7692390" cy="1005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0E0E0E"/>
                </a:solidFill>
                <a:latin typeface="Franklin Gothic Medium"/>
                <a:cs typeface="Franklin Gothic Medium"/>
              </a:rPr>
              <a:t>Dataset</a:t>
            </a:r>
            <a:r>
              <a:rPr dirty="0" sz="2800" spc="-15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0E0E0E"/>
                </a:solidFill>
                <a:latin typeface="Franklin Gothic Medium"/>
                <a:cs typeface="Franklin Gothic Medium"/>
              </a:rPr>
              <a:t>link:</a:t>
            </a:r>
            <a:endParaRPr sz="2800">
              <a:latin typeface="Franklin Gothic Medium"/>
              <a:cs typeface="Franklin Gothic Medium"/>
            </a:endParaRPr>
          </a:p>
          <a:p>
            <a:pPr marL="317500" marR="5080">
              <a:lnSpc>
                <a:spcPct val="100000"/>
              </a:lnSpc>
              <a:spcBef>
                <a:spcPts val="40"/>
              </a:spcBef>
            </a:pPr>
            <a:r>
              <a:rPr dirty="0" u="sng" sz="1800" spc="-3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3"/>
              </a:rPr>
              <a:t>https://aikosh.indiaai.gov.in/web/datasets/details/pradhan_mantri_gram_s</a:t>
            </a:r>
            <a:r>
              <a:rPr dirty="0" sz="1800" spc="-30">
                <a:solidFill>
                  <a:srgbClr val="6DAC1C"/>
                </a:solidFill>
                <a:latin typeface="Franklin Gothic Medium"/>
                <a:cs typeface="Franklin Gothic Medium"/>
              </a:rPr>
              <a:t> </a:t>
            </a:r>
            <a:r>
              <a:rPr dirty="0" u="sng" sz="18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3"/>
              </a:rPr>
              <a:t>adak_yojna_pmgsy.html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99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dirty="0" spc="-180"/>
              <a:t> </a:t>
            </a:r>
            <a:r>
              <a:rPr dirty="0" spc="-225"/>
              <a:t>CERTIFICATIONS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917" y="1973084"/>
            <a:ext cx="7971408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99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dirty="0" spc="-180"/>
              <a:t> </a:t>
            </a:r>
            <a:r>
              <a:rPr dirty="0" spc="-225"/>
              <a:t>CERTIFICATIONS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247" y="1302029"/>
            <a:ext cx="8904351" cy="53966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99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dirty="0" spc="-180"/>
              <a:t> </a:t>
            </a:r>
            <a:r>
              <a:rPr dirty="0" spc="-225"/>
              <a:t>CERTIFICATIONS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37" y="1880489"/>
            <a:ext cx="8942959" cy="46735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345" y="3597986"/>
            <a:ext cx="2132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140">
                <a:solidFill>
                  <a:srgbClr val="001F5F"/>
                </a:solidFill>
              </a:rPr>
              <a:t> </a:t>
            </a:r>
            <a:r>
              <a:rPr dirty="0" spc="-25">
                <a:solidFill>
                  <a:srgbClr val="001F5F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390268"/>
            <a:ext cx="1583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954377"/>
            <a:ext cx="6337300" cy="380682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20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dirty="0" sz="20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4040"/>
                </a:solidFill>
                <a:latin typeface="Arial MT"/>
                <a:cs typeface="Arial MT"/>
              </a:rPr>
              <a:t>(Should</a:t>
            </a:r>
            <a:r>
              <a:rPr dirty="0" sz="20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2000" spc="-4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dirty="0" sz="2000" spc="-3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 MT"/>
                <a:cs typeface="Arial MT"/>
              </a:rPr>
              <a:t>solution)</a:t>
            </a:r>
            <a:endParaRPr sz="20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Proposed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System/Solution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 Development</a:t>
            </a:r>
            <a:r>
              <a:rPr dirty="0" sz="2000" spc="-10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r>
              <a:rPr dirty="0" sz="2000" spc="-3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Arial MT"/>
                <a:cs typeface="Arial MT"/>
              </a:rPr>
              <a:t>(Technology</a:t>
            </a:r>
            <a:r>
              <a:rPr dirty="0" sz="20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Arial MT"/>
                <a:cs typeface="Arial MT"/>
              </a:rPr>
              <a:t>Used)</a:t>
            </a:r>
            <a:endParaRPr sz="20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dirty="0" sz="20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2000" spc="-1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r>
              <a:rPr dirty="0" sz="20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(Output</a:t>
            </a:r>
            <a:r>
              <a:rPr dirty="0" sz="2000" spc="-5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Image)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20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PROBLEM</a:t>
            </a:r>
            <a:r>
              <a:rPr dirty="0" sz="4000" spc="-85"/>
              <a:t> </a:t>
            </a:r>
            <a:r>
              <a:rPr dirty="0" sz="4000" spc="-60"/>
              <a:t>STATEMENT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1368" y="1717635"/>
            <a:ext cx="10765155" cy="3244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0205">
              <a:lnSpc>
                <a:spcPct val="110000"/>
              </a:lnSpc>
              <a:spcBef>
                <a:spcPts val="9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Pradhan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Mantri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Gram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Sadak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Yojana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(PMGSY)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flagship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rural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development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program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provides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all-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weather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road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connectivity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unconnected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habitations.</a:t>
            </a:r>
            <a:endParaRPr sz="2400">
              <a:latin typeface="Franklin Gothic Medium"/>
              <a:cs typeface="Franklin Gothic Medium"/>
            </a:endParaRPr>
          </a:p>
          <a:p>
            <a:pPr marL="12700" marR="274320">
              <a:lnSpc>
                <a:spcPct val="110000"/>
              </a:lnSpc>
              <a:spcBef>
                <a:spcPts val="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Over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time,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program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has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evolved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through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various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schemes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(PMGSY-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I,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PMGSY-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II, 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RCPLWEA),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each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specific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criteria.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Manually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classifying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thousands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ongoing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completed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projects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correct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scheme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time-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consuming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prone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errors.</a:t>
            </a:r>
            <a:endParaRPr sz="24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10000"/>
              </a:lnSpc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There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critical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need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intelligent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automate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using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available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data.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PROPOSED</a:t>
            </a:r>
            <a:r>
              <a:rPr dirty="0" sz="4000" spc="-35"/>
              <a:t> </a:t>
            </a:r>
            <a:r>
              <a:rPr dirty="0" sz="4000" spc="-10"/>
              <a:t>SOLUTION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20395" y="2113889"/>
            <a:ext cx="10789285" cy="339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5080" indent="-306705">
              <a:lnSpc>
                <a:spcPct val="110000"/>
              </a:lnSpc>
              <a:spcBef>
                <a:spcPts val="100"/>
              </a:spcBef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proposed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learning-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classifier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predicts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correct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PMGSY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scheme 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(PMGSY-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I,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II,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RCPLWEA)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given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rural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infrastructure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on:</a:t>
            </a:r>
            <a:endParaRPr sz="20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0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Physical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characteristics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(project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length,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type,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geography)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Financial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(estimated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cost)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Arial MT"/>
              <a:buChar char="•"/>
              <a:tabLst>
                <a:tab pos="318770" algn="l"/>
              </a:tabLst>
            </a:pP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Geographic</a:t>
            </a:r>
            <a:r>
              <a:rPr dirty="0" sz="20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attributes</a:t>
            </a:r>
            <a:r>
              <a:rPr dirty="0" sz="20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(state,</a:t>
            </a:r>
            <a:r>
              <a:rPr dirty="0" sz="20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district)</a:t>
            </a:r>
            <a:endParaRPr sz="2000">
              <a:latin typeface="Franklin Gothic Medium"/>
              <a:cs typeface="Franklin Gothic Medium"/>
            </a:endParaRPr>
          </a:p>
          <a:p>
            <a:pPr marL="318770" marR="273050" indent="-306705">
              <a:lnSpc>
                <a:spcPct val="110000"/>
              </a:lnSpc>
              <a:spcBef>
                <a:spcPts val="108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goal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assist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government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bodies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planners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20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quickly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categorizing</a:t>
            </a:r>
            <a:r>
              <a:rPr dirty="0" sz="20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projects,</a:t>
            </a:r>
            <a:r>
              <a:rPr dirty="0" sz="20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improving </a:t>
            </a:r>
            <a:r>
              <a:rPr dirty="0" sz="20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monitoring,</a:t>
            </a:r>
            <a:r>
              <a:rPr dirty="0" sz="2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enabling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better</a:t>
            </a:r>
            <a:r>
              <a:rPr dirty="0" sz="20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policy</a:t>
            </a:r>
            <a:r>
              <a:rPr dirty="0" sz="20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decisions.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397888"/>
            <a:ext cx="5278120" cy="1053465"/>
          </a:xfrm>
          <a:prstGeom prst="rect"/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362835" algn="l"/>
              </a:tabLst>
            </a:pPr>
            <a:r>
              <a:rPr dirty="0" sz="4000" spc="-10"/>
              <a:t>SYSTEM</a:t>
            </a:r>
            <a:r>
              <a:rPr dirty="0" sz="4000"/>
              <a:t>	</a:t>
            </a:r>
            <a:r>
              <a:rPr dirty="0" sz="4000" spc="-10"/>
              <a:t>APPROACH</a:t>
            </a:r>
            <a:endParaRPr sz="4000"/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800" spc="-20" b="0">
                <a:solidFill>
                  <a:srgbClr val="000000"/>
                </a:solidFill>
                <a:latin typeface="Franklin Gothic Medium"/>
                <a:cs typeface="Franklin Gothic Medium"/>
              </a:rPr>
              <a:t>Tools</a:t>
            </a:r>
            <a:r>
              <a:rPr dirty="0" sz="1800" spc="-90" b="0">
                <a:solidFill>
                  <a:srgbClr val="00000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b="0">
                <a:solidFill>
                  <a:srgbClr val="000000"/>
                </a:solidFill>
                <a:latin typeface="Franklin Gothic Medium"/>
                <a:cs typeface="Franklin Gothic Medium"/>
              </a:rPr>
              <a:t>&amp;</a:t>
            </a:r>
            <a:r>
              <a:rPr dirty="0" sz="1800" spc="-55" b="0">
                <a:solidFill>
                  <a:srgbClr val="00000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25" b="0">
                <a:solidFill>
                  <a:srgbClr val="000000"/>
                </a:solidFill>
                <a:latin typeface="Franklin Gothic Medium"/>
                <a:cs typeface="Franklin Gothic Medium"/>
              </a:rPr>
              <a:t>Technologies</a:t>
            </a:r>
            <a:r>
              <a:rPr dirty="0" sz="1800" spc="-80" b="0">
                <a:solidFill>
                  <a:srgbClr val="000000"/>
                </a:solidFill>
                <a:latin typeface="Franklin Gothic Medium"/>
                <a:cs typeface="Franklin Gothic Medium"/>
              </a:rPr>
              <a:t> </a:t>
            </a:r>
            <a:r>
              <a:rPr dirty="0" sz="1800" spc="-10" b="0">
                <a:solidFill>
                  <a:srgbClr val="000000"/>
                </a:solidFill>
                <a:latin typeface="Franklin Gothic Medium"/>
                <a:cs typeface="Franklin Gothic Medium"/>
              </a:rPr>
              <a:t>Used: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699716"/>
            <a:ext cx="524954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indent="-1574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164465" algn="l"/>
              </a:tabLst>
            </a:pPr>
            <a:r>
              <a:rPr dirty="0" sz="1800" spc="-35">
                <a:latin typeface="Franklin Gothic Medium"/>
                <a:cs typeface="Franklin Gothic Medium"/>
              </a:rPr>
              <a:t>Platform:</a:t>
            </a:r>
            <a:r>
              <a:rPr dirty="0" sz="1800" spc="-4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IBM</a:t>
            </a:r>
            <a:r>
              <a:rPr dirty="0" sz="1800" spc="-4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Cloud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Lite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Franklin Gothic Medium"/>
              <a:buChar char="•"/>
            </a:pPr>
            <a:endParaRPr sz="1800">
              <a:latin typeface="Franklin Gothic Medium"/>
              <a:cs typeface="Franklin Gothic Medium"/>
            </a:endParaRPr>
          </a:p>
          <a:p>
            <a:pPr marL="164465" indent="-156845">
              <a:lnSpc>
                <a:spcPct val="100000"/>
              </a:lnSpc>
              <a:buSzPct val="94444"/>
              <a:buChar char="•"/>
              <a:tabLst>
                <a:tab pos="164465" algn="l"/>
              </a:tabLst>
            </a:pPr>
            <a:r>
              <a:rPr dirty="0" sz="1800" spc="-25">
                <a:latin typeface="Franklin Gothic Medium"/>
                <a:cs typeface="Franklin Gothic Medium"/>
              </a:rPr>
              <a:t>Notebook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Environment:</a:t>
            </a:r>
            <a:r>
              <a:rPr dirty="0" sz="1800" spc="-30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IBM</a:t>
            </a:r>
            <a:r>
              <a:rPr dirty="0" sz="1800" spc="-35">
                <a:latin typeface="Franklin Gothic Medium"/>
                <a:cs typeface="Franklin Gothic Medium"/>
              </a:rPr>
              <a:t> </a:t>
            </a:r>
            <a:r>
              <a:rPr dirty="0" sz="1800" spc="-30">
                <a:latin typeface="Franklin Gothic Medium"/>
                <a:cs typeface="Franklin Gothic Medium"/>
              </a:rPr>
              <a:t>Watson.ai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Studio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Franklin Gothic Medium"/>
              <a:buChar char="•"/>
            </a:pPr>
            <a:endParaRPr sz="1800">
              <a:latin typeface="Franklin Gothic Medium"/>
              <a:cs typeface="Franklin Gothic Medium"/>
            </a:endParaRPr>
          </a:p>
          <a:p>
            <a:pPr marL="164465" indent="-156845">
              <a:lnSpc>
                <a:spcPct val="100000"/>
              </a:lnSpc>
              <a:buSzPct val="94444"/>
              <a:buChar char="•"/>
              <a:tabLst>
                <a:tab pos="164465" algn="l"/>
              </a:tabLst>
            </a:pPr>
            <a:r>
              <a:rPr dirty="0" sz="1800" spc="-10">
                <a:latin typeface="Franklin Gothic Medium"/>
                <a:cs typeface="Franklin Gothic Medium"/>
              </a:rPr>
              <a:t>Modeling</a:t>
            </a:r>
            <a:r>
              <a:rPr dirty="0" sz="1800" spc="-7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Libraries:</a:t>
            </a:r>
            <a:r>
              <a:rPr dirty="0" sz="1800" spc="310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scikit-</a:t>
            </a:r>
            <a:r>
              <a:rPr dirty="0" sz="1800">
                <a:latin typeface="Franklin Gothic Medium"/>
                <a:cs typeface="Franklin Gothic Medium"/>
              </a:rPr>
              <a:t>learn,</a:t>
            </a:r>
            <a:r>
              <a:rPr dirty="0" sz="1800" spc="-70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pandas,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matplotlib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Franklin Gothic Medium"/>
              <a:buChar char="•"/>
            </a:pPr>
            <a:endParaRPr sz="1800">
              <a:latin typeface="Franklin Gothic Medium"/>
              <a:cs typeface="Franklin Gothic Medium"/>
            </a:endParaRPr>
          </a:p>
          <a:p>
            <a:pPr marL="164465" indent="-156845">
              <a:lnSpc>
                <a:spcPct val="100000"/>
              </a:lnSpc>
              <a:buSzPct val="94444"/>
              <a:buChar char="•"/>
              <a:tabLst>
                <a:tab pos="164465" algn="l"/>
              </a:tabLst>
            </a:pPr>
            <a:r>
              <a:rPr dirty="0" sz="1800" spc="-25">
                <a:latin typeface="Franklin Gothic Medium"/>
                <a:cs typeface="Franklin Gothic Medium"/>
              </a:rPr>
              <a:t>Deployment: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IBM</a:t>
            </a:r>
            <a:r>
              <a:rPr dirty="0" sz="1800" spc="-75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Watson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Machine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Learning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Franklin Gothic Medium"/>
              <a:buChar char="•"/>
            </a:pPr>
            <a:endParaRPr sz="1800">
              <a:latin typeface="Franklin Gothic Medium"/>
              <a:cs typeface="Franklin Gothic Medium"/>
            </a:endParaRPr>
          </a:p>
          <a:p>
            <a:pPr marL="164465" indent="-156845">
              <a:lnSpc>
                <a:spcPct val="100000"/>
              </a:lnSpc>
              <a:buSzPct val="94444"/>
              <a:buChar char="•"/>
              <a:tabLst>
                <a:tab pos="164465" algn="l"/>
              </a:tabLst>
            </a:pPr>
            <a:r>
              <a:rPr dirty="0" sz="1800">
                <a:latin typeface="Franklin Gothic Medium"/>
                <a:cs typeface="Franklin Gothic Medium"/>
              </a:rPr>
              <a:t>Data:</a:t>
            </a:r>
            <a:r>
              <a:rPr dirty="0" sz="1800" spc="-10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PMGSY</a:t>
            </a:r>
            <a:r>
              <a:rPr dirty="0" sz="1800" spc="-8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dataset</a:t>
            </a:r>
            <a:r>
              <a:rPr dirty="0" sz="1800" spc="-75">
                <a:latin typeface="Franklin Gothic Medium"/>
                <a:cs typeface="Franklin Gothic Medium"/>
              </a:rPr>
              <a:t> </a:t>
            </a:r>
            <a:r>
              <a:rPr dirty="0" sz="1800" spc="-30">
                <a:latin typeface="Franklin Gothic Medium"/>
                <a:cs typeface="Franklin Gothic Medium"/>
              </a:rPr>
              <a:t>from</a:t>
            </a:r>
            <a:r>
              <a:rPr dirty="0" sz="1800" spc="-80">
                <a:latin typeface="Franklin Gothic Medium"/>
                <a:cs typeface="Franklin Gothic Medium"/>
              </a:rPr>
              <a:t> </a:t>
            </a:r>
            <a:r>
              <a:rPr dirty="0" sz="1800" spc="-50">
                <a:latin typeface="Franklin Gothic Medium"/>
                <a:cs typeface="Franklin Gothic Medium"/>
              </a:rPr>
              <a:t>AI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Kosh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Franklin Gothic Medium"/>
              <a:buChar char="•"/>
            </a:pP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Franklin Gothic Medium"/>
                <a:cs typeface="Franklin Gothic Medium"/>
              </a:rPr>
              <a:t>Preprocessing: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Franklin Gothic Medium"/>
              <a:cs typeface="Franklin Gothic Medium"/>
            </a:endParaRPr>
          </a:p>
          <a:p>
            <a:pPr marL="164465" indent="-156845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164465" algn="l"/>
              </a:tabLst>
            </a:pPr>
            <a:r>
              <a:rPr dirty="0" sz="1800" spc="-50">
                <a:latin typeface="Franklin Gothic Medium"/>
                <a:cs typeface="Franklin Gothic Medium"/>
              </a:rPr>
              <a:t>Remove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null</a:t>
            </a:r>
            <a:r>
              <a:rPr dirty="0" sz="1800" spc="-4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values</a:t>
            </a:r>
            <a:endParaRPr sz="1800">
              <a:latin typeface="Franklin Gothic Medium"/>
              <a:cs typeface="Franklin Gothic Medium"/>
            </a:endParaRPr>
          </a:p>
          <a:p>
            <a:pPr marL="164465" indent="-156845">
              <a:lnSpc>
                <a:spcPct val="100000"/>
              </a:lnSpc>
              <a:buSzPct val="94444"/>
              <a:buChar char="•"/>
              <a:tabLst>
                <a:tab pos="164465" algn="l"/>
              </a:tabLst>
            </a:pPr>
            <a:r>
              <a:rPr dirty="0" sz="1800" spc="-10">
                <a:latin typeface="Franklin Gothic Medium"/>
                <a:cs typeface="Franklin Gothic Medium"/>
              </a:rPr>
              <a:t>Derived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features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like</a:t>
            </a:r>
            <a:r>
              <a:rPr dirty="0" sz="1800" spc="-50">
                <a:latin typeface="Franklin Gothic Medium"/>
                <a:cs typeface="Franklin Gothic Medium"/>
              </a:rPr>
              <a:t> </a:t>
            </a:r>
            <a:r>
              <a:rPr dirty="0" sz="1800" spc="-20">
                <a:latin typeface="Franklin Gothic Medium"/>
                <a:cs typeface="Franklin Gothic Medium"/>
              </a:rPr>
              <a:t>cost_per_km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,</a:t>
            </a:r>
            <a:r>
              <a:rPr dirty="0" sz="1800" spc="-60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completion_ratio</a:t>
            </a:r>
            <a:endParaRPr sz="1800">
              <a:latin typeface="Franklin Gothic Medium"/>
              <a:cs typeface="Franklin Gothic Medium"/>
            </a:endParaRPr>
          </a:p>
          <a:p>
            <a:pPr marL="164465" indent="-156845">
              <a:lnSpc>
                <a:spcPct val="100000"/>
              </a:lnSpc>
              <a:buSzPct val="94444"/>
              <a:buChar char="•"/>
              <a:tabLst>
                <a:tab pos="164465" algn="l"/>
              </a:tabLst>
            </a:pPr>
            <a:r>
              <a:rPr dirty="0" sz="1800">
                <a:latin typeface="Franklin Gothic Medium"/>
                <a:cs typeface="Franklin Gothic Medium"/>
              </a:rPr>
              <a:t>Encoded</a:t>
            </a:r>
            <a:r>
              <a:rPr dirty="0" sz="1800" spc="-40">
                <a:latin typeface="Franklin Gothic Medium"/>
                <a:cs typeface="Franklin Gothic Medium"/>
              </a:rPr>
              <a:t> </a:t>
            </a:r>
            <a:r>
              <a:rPr dirty="0" sz="1800" spc="-25">
                <a:latin typeface="Franklin Gothic Medium"/>
                <a:cs typeface="Franklin Gothic Medium"/>
              </a:rPr>
              <a:t>Categorical</a:t>
            </a:r>
            <a:r>
              <a:rPr dirty="0" sz="1800" spc="-65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Fields</a:t>
            </a:r>
            <a:r>
              <a:rPr dirty="0" sz="1800" spc="-50">
                <a:latin typeface="Franklin Gothic Medium"/>
                <a:cs typeface="Franklin Gothic Medium"/>
              </a:rPr>
              <a:t> </a:t>
            </a:r>
            <a:r>
              <a:rPr dirty="0" sz="1800">
                <a:latin typeface="Franklin Gothic Medium"/>
                <a:cs typeface="Franklin Gothic Medium"/>
              </a:rPr>
              <a:t>(eg.</a:t>
            </a:r>
            <a:r>
              <a:rPr dirty="0" sz="1800" spc="-55">
                <a:latin typeface="Franklin Gothic Medium"/>
                <a:cs typeface="Franklin Gothic Medium"/>
              </a:rPr>
              <a:t> </a:t>
            </a:r>
            <a:r>
              <a:rPr dirty="0" sz="1800" spc="-10">
                <a:latin typeface="Franklin Gothic Medium"/>
                <a:cs typeface="Franklin Gothic Medium"/>
              </a:rPr>
              <a:t>State,district)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ALGORITHM</a:t>
            </a:r>
            <a:r>
              <a:rPr dirty="0" sz="4000" spc="-105"/>
              <a:t> </a:t>
            </a:r>
            <a:r>
              <a:rPr dirty="0" sz="4000"/>
              <a:t>&amp;</a:t>
            </a:r>
            <a:r>
              <a:rPr dirty="0" sz="4000" spc="-125"/>
              <a:t> </a:t>
            </a:r>
            <a:r>
              <a:rPr dirty="0" sz="4000" spc="-10"/>
              <a:t>DEPLOYMENT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1410461"/>
            <a:ext cx="735203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864" algn="l"/>
              </a:tabLst>
            </a:pPr>
            <a:r>
              <a:rPr dirty="0" sz="1800" b="1">
                <a:latin typeface="Arial"/>
                <a:cs typeface="Arial"/>
              </a:rPr>
              <a:t>Algorithm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Used</a:t>
            </a:r>
            <a:r>
              <a:rPr dirty="0" sz="1800" spc="-20">
                <a:latin typeface="Arial MT"/>
                <a:cs typeface="Arial MT"/>
              </a:rPr>
              <a:t>:</a:t>
            </a: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 b="1">
                <a:latin typeface="Arial"/>
                <a:cs typeface="Arial"/>
              </a:rPr>
              <a:t>Batched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Tree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Ensemble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Classifier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(XGB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Classifier)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Input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Features: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9993" y="2511043"/>
            <a:ext cx="46685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880" indent="-52069">
              <a:lnSpc>
                <a:spcPct val="100000"/>
              </a:lnSpc>
              <a:spcBef>
                <a:spcPts val="95"/>
              </a:spcBef>
              <a:buSzPct val="90000"/>
              <a:buChar char="•"/>
              <a:tabLst>
                <a:tab pos="55880" algn="l"/>
              </a:tabLst>
            </a:pPr>
            <a:r>
              <a:rPr dirty="0" sz="1000">
                <a:latin typeface="Arial MT"/>
                <a:cs typeface="Arial MT"/>
              </a:rPr>
              <a:t>STATE_NAME</a:t>
            </a:r>
            <a:r>
              <a:rPr dirty="0" sz="800">
                <a:latin typeface="Franklin Gothic Medium"/>
                <a:cs typeface="Franklin Gothic Medium"/>
              </a:rPr>
              <a:t>,</a:t>
            </a:r>
            <a:r>
              <a:rPr dirty="0" sz="800" spc="-50">
                <a:latin typeface="Franklin Gothic Medium"/>
                <a:cs typeface="Franklin Gothic Medium"/>
              </a:rPr>
              <a:t> </a:t>
            </a:r>
            <a:r>
              <a:rPr dirty="0" sz="1000" spc="-10">
                <a:latin typeface="Arial MT"/>
                <a:cs typeface="Arial MT"/>
              </a:rPr>
              <a:t>DISTRICT_NAME</a:t>
            </a:r>
            <a:endParaRPr sz="1000">
              <a:latin typeface="Arial MT"/>
              <a:cs typeface="Arial MT"/>
            </a:endParaRPr>
          </a:p>
          <a:p>
            <a:pPr marL="55880" indent="-52069">
              <a:lnSpc>
                <a:spcPct val="100000"/>
              </a:lnSpc>
              <a:buSzPct val="90000"/>
              <a:buChar char="•"/>
              <a:tabLst>
                <a:tab pos="55880" algn="l"/>
              </a:tabLst>
            </a:pPr>
            <a:r>
              <a:rPr dirty="0" sz="1000" spc="-10">
                <a:latin typeface="Arial MT"/>
                <a:cs typeface="Arial MT"/>
              </a:rPr>
              <a:t>NO_OF_ROADS_SANCTIONED</a:t>
            </a:r>
            <a:r>
              <a:rPr dirty="0" sz="800" spc="-10">
                <a:latin typeface="Franklin Gothic Medium"/>
                <a:cs typeface="Franklin Gothic Medium"/>
              </a:rPr>
              <a:t>,</a:t>
            </a:r>
            <a:r>
              <a:rPr dirty="0" sz="800" spc="145">
                <a:latin typeface="Franklin Gothic Medium"/>
                <a:cs typeface="Franklin Gothic Medium"/>
              </a:rPr>
              <a:t> </a:t>
            </a:r>
            <a:r>
              <a:rPr dirty="0" sz="1000" spc="-10">
                <a:latin typeface="Arial MT"/>
                <a:cs typeface="Arial MT"/>
              </a:rPr>
              <a:t>LENGTH_SANCTIONED</a:t>
            </a:r>
            <a:endParaRPr sz="1000">
              <a:latin typeface="Arial MT"/>
              <a:cs typeface="Arial MT"/>
            </a:endParaRPr>
          </a:p>
          <a:p>
            <a:pPr marL="55880" indent="-52069">
              <a:lnSpc>
                <a:spcPct val="100000"/>
              </a:lnSpc>
              <a:buSzPct val="90000"/>
              <a:buChar char="•"/>
              <a:tabLst>
                <a:tab pos="55880" algn="l"/>
              </a:tabLst>
            </a:pPr>
            <a:r>
              <a:rPr dirty="0" sz="1000" spc="-10">
                <a:latin typeface="Arial MT"/>
                <a:cs typeface="Arial MT"/>
              </a:rPr>
              <a:t>COST_OF_WORKS_SANCTIONED</a:t>
            </a:r>
            <a:r>
              <a:rPr dirty="0" sz="800" spc="-10">
                <a:latin typeface="Franklin Gothic Medium"/>
                <a:cs typeface="Franklin Gothic Medium"/>
              </a:rPr>
              <a:t>,</a:t>
            </a:r>
            <a:r>
              <a:rPr dirty="0" sz="800" spc="145">
                <a:latin typeface="Franklin Gothic Medium"/>
                <a:cs typeface="Franklin Gothic Medium"/>
              </a:rPr>
              <a:t> </a:t>
            </a:r>
            <a:r>
              <a:rPr dirty="0" sz="1000" spc="-10">
                <a:latin typeface="Arial MT"/>
                <a:cs typeface="Arial MT"/>
              </a:rPr>
              <a:t>LENGTH_COMPLETED</a:t>
            </a:r>
            <a:endParaRPr sz="1000">
              <a:latin typeface="Arial MT"/>
              <a:cs typeface="Arial MT"/>
            </a:endParaRPr>
          </a:p>
          <a:p>
            <a:pPr marL="55880" indent="-52069">
              <a:lnSpc>
                <a:spcPct val="100000"/>
              </a:lnSpc>
              <a:buSzPct val="90000"/>
              <a:buChar char="•"/>
              <a:tabLst>
                <a:tab pos="55880" algn="l"/>
              </a:tabLst>
            </a:pPr>
            <a:r>
              <a:rPr dirty="0" sz="1000" spc="-10">
                <a:latin typeface="Arial MT"/>
                <a:cs typeface="Arial MT"/>
              </a:rPr>
              <a:t>NO_OF_BRIDGES_SANCTIONED</a:t>
            </a:r>
            <a:r>
              <a:rPr dirty="0" sz="800" spc="-10">
                <a:latin typeface="Franklin Gothic Medium"/>
                <a:cs typeface="Franklin Gothic Medium"/>
              </a:rPr>
              <a:t>,</a:t>
            </a:r>
            <a:r>
              <a:rPr dirty="0" sz="800" spc="15">
                <a:latin typeface="Franklin Gothic Medium"/>
                <a:cs typeface="Franklin Gothic Medium"/>
              </a:rPr>
              <a:t> </a:t>
            </a:r>
            <a:r>
              <a:rPr dirty="0" sz="1000">
                <a:latin typeface="Arial MT"/>
                <a:cs typeface="Arial MT"/>
              </a:rPr>
              <a:t>COST_BALANCE</a:t>
            </a:r>
            <a:r>
              <a:rPr dirty="0" sz="800">
                <a:latin typeface="Franklin Gothic Medium"/>
                <a:cs typeface="Franklin Gothic Medium"/>
              </a:rPr>
              <a:t>,</a:t>
            </a:r>
            <a:r>
              <a:rPr dirty="0" sz="800" spc="15">
                <a:latin typeface="Franklin Gothic Medium"/>
                <a:cs typeface="Franklin Gothic Medium"/>
              </a:rPr>
              <a:t> </a:t>
            </a:r>
            <a:r>
              <a:rPr dirty="0" sz="1000">
                <a:latin typeface="Arial MT"/>
                <a:cs typeface="Arial MT"/>
              </a:rPr>
              <a:t>LENGTH_BALANCE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etc…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9993" y="3117850"/>
            <a:ext cx="5113020" cy="246443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800" spc="-10" b="1">
                <a:latin typeface="Arial"/>
                <a:cs typeface="Arial"/>
              </a:rPr>
              <a:t>Target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Variable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PMGYSY_SCHEME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b="1">
                <a:latin typeface="Arial"/>
                <a:cs typeface="Arial"/>
              </a:rPr>
              <a:t>Cross</a:t>
            </a:r>
            <a:r>
              <a:rPr dirty="0" sz="1800" spc="-20" b="1">
                <a:latin typeface="Arial"/>
                <a:cs typeface="Arial"/>
              </a:rPr>
              <a:t> Validation</a:t>
            </a:r>
            <a:r>
              <a:rPr dirty="0" sz="1800" spc="-10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Accuracy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10" b="1">
                <a:latin typeface="Arial"/>
                <a:cs typeface="Arial"/>
              </a:rPr>
              <a:t>92.4%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Deployment</a:t>
            </a:r>
            <a:r>
              <a:rPr dirty="0" sz="1800" spc="-1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latin typeface="Arial MT"/>
                <a:cs typeface="Arial MT"/>
              </a:rPr>
              <a:t>Model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trained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via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AutoAI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IBM</a:t>
            </a:r>
            <a:r>
              <a:rPr dirty="0" u="sng" sz="18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Watson</a:t>
            </a:r>
            <a:r>
              <a:rPr dirty="0" u="sng" sz="18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Studio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latin typeface="Arial MT"/>
                <a:cs typeface="Arial MT"/>
              </a:rPr>
              <a:t>Deployed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using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Watson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Machine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Learning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latin typeface="Arial MT"/>
                <a:cs typeface="Arial MT"/>
              </a:rPr>
              <a:t>REST</a:t>
            </a:r>
            <a:r>
              <a:rPr dirty="0" sz="1800" spc="-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API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created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inference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626" y="862075"/>
            <a:ext cx="10243566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308" y="1130427"/>
            <a:ext cx="9479661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201548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/>
              <a:t>RESULT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423921"/>
            <a:ext cx="6685915" cy="1681480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Best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Model: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Arial MT"/>
              <a:buChar char="•"/>
              <a:tabLst>
                <a:tab pos="31877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Batched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Tree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Ensemble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Classifier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(XGB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Classifier)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Arial MT"/>
              <a:buChar char="•"/>
              <a:tabLst>
                <a:tab pos="31877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Cross-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Validation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Accuracy: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92.4%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89" y="1407312"/>
            <a:ext cx="12045315" cy="5450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Vaibhav Ostwal</dc:creator>
  <dc:title>SkillsBuild Partner Update template</dc:title>
  <dcterms:created xsi:type="dcterms:W3CDTF">2025-08-04T16:52:01Z</dcterms:created>
  <dcterms:modified xsi:type="dcterms:W3CDTF">2025-08-04T16:52:01Z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2025-08-04T00:00:00Z</vt:filetime>
  </property>
  <property fmtid="{D5CDD505-2E9C-101B-9397-08002B2CF9AE}" pid="5" name="Producer">
    <vt:lpwstr>Microsoft® PowerPoint® 2019</vt:lpwstr>
  </property>
</Properties>
</file>