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4" r:id="rId6"/>
    <p:sldId id="266" r:id="rId7"/>
    <p:sldId id="279" r:id="rId8"/>
    <p:sldId id="260" r:id="rId9"/>
    <p:sldId id="275" r:id="rId10"/>
    <p:sldId id="273" r:id="rId11"/>
    <p:sldId id="280" r:id="rId12"/>
    <p:sldId id="276" r:id="rId13"/>
    <p:sldId id="268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86244-99BC-4423-A934-D452DE13FFE7}" v="373" dt="2024-10-09T03:08:02.756"/>
    <p1510:client id="{481909C0-5939-4F15-E17F-E49D13D7F68C}" v="95" dt="2024-10-09T02:13:53.980"/>
    <p1510:client id="{86F94E81-500A-E46E-464A-3DFF7811E654}" v="245" dt="2024-10-08T21:03:24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8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37AD-631E-98E3-AD69-932AF464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224189"/>
            <a:ext cx="9966960" cy="3035808"/>
          </a:xfrm>
        </p:spPr>
        <p:txBody>
          <a:bodyPr/>
          <a:lstStyle/>
          <a:p>
            <a:pPr algn="ctr"/>
            <a:r>
              <a:rPr lang="en-US" sz="5000" dirty="0"/>
              <a:t>ANALYSING heart disease through analytics</a:t>
            </a:r>
            <a:br>
              <a:rPr lang="en-US" sz="5000" dirty="0"/>
            </a:br>
            <a:endParaRPr lang="en-US" sz="5000" dirty="0">
              <a:latin typeface="Rockwell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4E333-96E0-D140-04B9-DC6587C3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111" y="4400159"/>
            <a:ext cx="7556344" cy="173982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u="sng" dirty="0"/>
              <a:t>Contributors:</a:t>
            </a:r>
          </a:p>
          <a:p>
            <a:pPr algn="ctr"/>
            <a:r>
              <a:rPr lang="en-US" dirty="0"/>
              <a:t> Saumya Padhi, </a:t>
            </a:r>
          </a:p>
          <a:p>
            <a:pPr algn="ctr"/>
            <a:r>
              <a:rPr lang="en-US" dirty="0"/>
              <a:t>Imran Shaik, </a:t>
            </a:r>
          </a:p>
          <a:p>
            <a:pPr algn="ctr"/>
            <a:r>
              <a:rPr lang="en-US" dirty="0"/>
              <a:t>Srinivas </a:t>
            </a:r>
            <a:r>
              <a:rPr lang="en-US" dirty="0" err="1"/>
              <a:t>Bhootam</a:t>
            </a:r>
            <a:endParaRPr lang="en-US" dirty="0"/>
          </a:p>
          <a:p>
            <a:pPr algn="ctr"/>
            <a:r>
              <a:rPr lang="en-US" dirty="0"/>
              <a:t>Pooja Shinde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75A60-D6EA-ABD3-C163-D127C795D903}"/>
              </a:ext>
            </a:extLst>
          </p:cNvPr>
          <p:cNvSpPr txBox="1"/>
          <p:nvPr/>
        </p:nvSpPr>
        <p:spPr>
          <a:xfrm>
            <a:off x="640959" y="3429000"/>
            <a:ext cx="1078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DR. MIGHTY ITAUMA.</a:t>
            </a:r>
          </a:p>
          <a:p>
            <a:pPr algn="ctr"/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 RICHARD DEVOS Graduate school, NORTHWOOD UNIVERSITY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EF1EF-D92F-82A7-0FED-F4160F5C4825}"/>
              </a:ext>
            </a:extLst>
          </p:cNvPr>
          <p:cNvSpPr txBox="1"/>
          <p:nvPr/>
        </p:nvSpPr>
        <p:spPr>
          <a:xfrm>
            <a:off x="3202806" y="6154076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https://github.com/saumyasam/casestudy_heart</a:t>
            </a:r>
          </a:p>
        </p:txBody>
      </p:sp>
    </p:spTree>
    <p:extLst>
      <p:ext uri="{BB962C8B-B14F-4D97-AF65-F5344CB8AC3E}">
        <p14:creationId xmlns:p14="http://schemas.microsoft.com/office/powerpoint/2010/main" val="329649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BA5F4-DD1E-3437-92D3-CC1AE221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95" y="666815"/>
            <a:ext cx="9208209" cy="59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49549-5AAD-F74C-A38B-682D8D3F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15735"/>
            <a:ext cx="11188700" cy="62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E9F2-3DA2-8293-D778-8915FA2F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3D9F-B037-997C-1195-E0C6E78AD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dirty="0">
                <a:latin typeface="Rockwell Condensed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EAF39-DB20-DE17-D021-0CC2779D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598377"/>
            <a:ext cx="7556344" cy="173982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dirty="0"/>
              <a:t>PRESENTED BY: </a:t>
            </a:r>
          </a:p>
          <a:p>
            <a:pPr algn="ctr"/>
            <a:r>
              <a:rPr lang="en-US" dirty="0"/>
              <a:t>Saumya Padhi, </a:t>
            </a:r>
          </a:p>
          <a:p>
            <a:pPr algn="ctr"/>
            <a:r>
              <a:rPr lang="en-US" dirty="0"/>
              <a:t>Imran Shaik, </a:t>
            </a:r>
          </a:p>
          <a:p>
            <a:pPr algn="ctr"/>
            <a:r>
              <a:rPr lang="en-US" dirty="0"/>
              <a:t>Srinivas </a:t>
            </a:r>
            <a:r>
              <a:rPr lang="en-US" dirty="0" err="1"/>
              <a:t>Bhootam</a:t>
            </a:r>
            <a:endParaRPr lang="en-US" dirty="0"/>
          </a:p>
          <a:p>
            <a:pPr algn="ctr"/>
            <a:r>
              <a:rPr lang="en-US" dirty="0"/>
              <a:t>Pooja Shinde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83A49-4AFD-9422-8B7A-07FCF3D73DFE}"/>
              </a:ext>
            </a:extLst>
          </p:cNvPr>
          <p:cNvSpPr txBox="1"/>
          <p:nvPr/>
        </p:nvSpPr>
        <p:spPr>
          <a:xfrm>
            <a:off x="923192" y="3149184"/>
            <a:ext cx="1078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RICHARD DEVOS Graduate school, NORTHWOOD UNIVERSITY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75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1CF9-B160-C237-BB07-26C97F04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A7C0-4A89-0670-C348-A3AB06F8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Problem Definition: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How can we predict whether a person has heart disease based on their health and demographic information?</a:t>
            </a:r>
            <a:b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 the dataset provided, the target variable defines whether a person has heart disease Specifically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0=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Indicates no heart disease [Negative Case]</a:t>
            </a:r>
            <a:b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1=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Indicates the presence of Heart disease[Positive Case]</a:t>
            </a:r>
          </a:p>
          <a:p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This binary variable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Target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is the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dependent variable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in your analysis, and the goal of a logistic regression model is to predict this target based on the other independent variables, such as age, sex, cholesterol, and blood pressure.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2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0B1B0C-3A1C-6FB0-C12D-A00A7158BC6C}"/>
              </a:ext>
            </a:extLst>
          </p:cNvPr>
          <p:cNvSpPr txBox="1"/>
          <p:nvPr/>
        </p:nvSpPr>
        <p:spPr>
          <a:xfrm>
            <a:off x="367553" y="457200"/>
            <a:ext cx="1119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Variables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FA194-903A-E6DF-8A35-8F8664C4F9FE}"/>
              </a:ext>
            </a:extLst>
          </p:cNvPr>
          <p:cNvSpPr txBox="1"/>
          <p:nvPr/>
        </p:nvSpPr>
        <p:spPr>
          <a:xfrm>
            <a:off x="748937" y="1570493"/>
            <a:ext cx="10511245" cy="487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your dataset, the variables can be categorized as follows: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Dependent Variable (Target):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binary variable where: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 heart disease.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Presence of heart disease.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Independent Variables (Predictors):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Age of the patient.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sex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Gender of the patient (Male/Female).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chest_pain_type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Type of chest pain experienced (e.g., Typical angina).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resting_blood_pressure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Resting blood pressure in mm Hg.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cholestoral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Serum cholesterol in mg/dl.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fasting_blood_sugar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Indicates if fasting blood sugar is greater than 120 mg/dl.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thalassemia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Type of blood disorder (e.g., Fixed Defect, Reversable Defect).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above image provides the results of a binomial logistic regression model. The model aims to predict a binary outcome variable (target) based on several predictor variables.</a:t>
            </a:r>
          </a:p>
        </p:txBody>
      </p:sp>
    </p:spTree>
    <p:extLst>
      <p:ext uri="{BB962C8B-B14F-4D97-AF65-F5344CB8AC3E}">
        <p14:creationId xmlns:p14="http://schemas.microsoft.com/office/powerpoint/2010/main" val="45138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C94B8-584A-D658-69B6-02243D50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DC04-8BFE-85B0-30E2-2BDC8DB3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DISCRIPTIVE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3F0AF-22FC-8C19-B253-A29D1D76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85" y="3381929"/>
            <a:ext cx="7950858" cy="187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98E8D-F5A6-5EA5-3E3C-C3B35FC1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66" y="1676155"/>
            <a:ext cx="9192908" cy="175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08173-91C0-CA13-FC92-CDCFE6930B43}"/>
              </a:ext>
            </a:extLst>
          </p:cNvPr>
          <p:cNvSpPr txBox="1"/>
          <p:nvPr/>
        </p:nvSpPr>
        <p:spPr>
          <a:xfrm>
            <a:off x="827314" y="5723332"/>
            <a:ext cx="6096000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ptos" panose="020B0004020202020204" pitchFamily="34" charset="0"/>
              </a:rPr>
              <a:t>Cp = chest pain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=</a:t>
            </a:r>
            <a:r>
              <a:rPr lang="en-US" sz="1800" dirty="0">
                <a:latin typeface="Aptos" panose="020B0004020202020204" pitchFamily="34" charset="0"/>
              </a:rPr>
              <a:t> Thallium Stress Test</a:t>
            </a:r>
          </a:p>
        </p:txBody>
      </p:sp>
    </p:spTree>
    <p:extLst>
      <p:ext uri="{BB962C8B-B14F-4D97-AF65-F5344CB8AC3E}">
        <p14:creationId xmlns:p14="http://schemas.microsoft.com/office/powerpoint/2010/main" val="3745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41A5-EA27-7DBF-39CE-36580D60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31F2-79AF-36AF-3B28-E39E5BAC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DISCRIPTIVE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78B23-1823-40D2-6B85-2EB171BEBFFE}"/>
              </a:ext>
            </a:extLst>
          </p:cNvPr>
          <p:cNvSpPr txBox="1"/>
          <p:nvPr/>
        </p:nvSpPr>
        <p:spPr>
          <a:xfrm>
            <a:off x="827314" y="5723332"/>
            <a:ext cx="6096000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ptos" panose="020B0004020202020204" pitchFamily="34" charset="0"/>
              </a:rPr>
              <a:t>Cp = chest pain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=</a:t>
            </a:r>
            <a:r>
              <a:rPr lang="en-US" sz="1800" dirty="0">
                <a:latin typeface="Aptos" panose="020B0004020202020204" pitchFamily="34" charset="0"/>
              </a:rPr>
              <a:t> Thallium Stress 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681A1-918E-5294-8971-A075F64D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9" y="1799122"/>
            <a:ext cx="5674610" cy="3783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3C6011-9079-C05B-F764-612A3E7D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3" y="1799122"/>
            <a:ext cx="5757875" cy="3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F2238-E849-28F7-E1E1-C5AC8E37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E8F-0D95-EF5D-6F58-DD938EA8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837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FC6FD0-AADF-F4F2-D978-3CE44CE4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41417"/>
            <a:ext cx="10064496" cy="46307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500" b="1" dirty="0">
              <a:latin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ptos" panose="020B0004020202020204" pitchFamily="34" charset="0"/>
              </a:rPr>
              <a:t>Effect of Chest Pain Type (cp):</a:t>
            </a:r>
            <a:r>
              <a:rPr lang="en-US" sz="1600" dirty="0">
                <a:latin typeface="Aptos" panose="020B0004020202020204" pitchFamily="34" charset="0"/>
              </a:rPr>
              <a:t> The data suggest that different chest pain types may have varying associations with heart disease. Individuals with "cp" = 2 appear to have the highest risk, while those with "cp" = 0 have the lowest risk.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ptos" panose="020B0004020202020204" pitchFamily="34" charset="0"/>
              </a:rPr>
              <a:t>Effect of </a:t>
            </a:r>
            <a:r>
              <a:rPr lang="en-US" sz="1600" b="1" dirty="0" err="1">
                <a:latin typeface="Aptos" panose="020B0004020202020204" pitchFamily="34" charset="0"/>
              </a:rPr>
              <a:t>Thal</a:t>
            </a:r>
            <a:r>
              <a:rPr lang="en-US" sz="1600" b="1" dirty="0">
                <a:latin typeface="Aptos" panose="020B0004020202020204" pitchFamily="34" charset="0"/>
              </a:rPr>
              <a:t> (Thallium Stress Test):</a:t>
            </a:r>
            <a:r>
              <a:rPr lang="en-US" sz="1600" dirty="0">
                <a:latin typeface="Aptos" panose="020B0004020202020204" pitchFamily="34" charset="0"/>
              </a:rPr>
              <a:t> The "</a:t>
            </a:r>
            <a:r>
              <a:rPr lang="en-US" sz="1600" dirty="0" err="1">
                <a:latin typeface="Aptos" panose="020B0004020202020204" pitchFamily="34" charset="0"/>
              </a:rPr>
              <a:t>thal</a:t>
            </a:r>
            <a:r>
              <a:rPr lang="en-US" sz="1600" dirty="0">
                <a:latin typeface="Aptos" panose="020B0004020202020204" pitchFamily="34" charset="0"/>
              </a:rPr>
              <a:t>" variable also seems to be associated with heart disease risk. Individuals with "</a:t>
            </a:r>
            <a:r>
              <a:rPr lang="en-US" sz="1600" dirty="0" err="1">
                <a:latin typeface="Aptos" panose="020B0004020202020204" pitchFamily="34" charset="0"/>
              </a:rPr>
              <a:t>thal</a:t>
            </a:r>
            <a:r>
              <a:rPr lang="en-US" sz="1600" dirty="0">
                <a:latin typeface="Aptos" panose="020B0004020202020204" pitchFamily="34" charset="0"/>
              </a:rPr>
              <a:t>" = 2 have the highest proportion of heart disease, followed by those with "</a:t>
            </a:r>
            <a:r>
              <a:rPr lang="en-US" sz="1600" dirty="0" err="1">
                <a:latin typeface="Aptos" panose="020B0004020202020204" pitchFamily="34" charset="0"/>
              </a:rPr>
              <a:t>thal</a:t>
            </a:r>
            <a:r>
              <a:rPr lang="en-US" sz="1600" dirty="0">
                <a:latin typeface="Aptos" panose="020B0004020202020204" pitchFamily="34" charset="0"/>
              </a:rPr>
              <a:t>" = 3.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ptos" panose="020B0004020202020204" pitchFamily="34" charset="0"/>
              </a:rPr>
              <a:t>Prevalence of Heart Disease: </a:t>
            </a:r>
            <a:r>
              <a:rPr lang="en-US" sz="1600" dirty="0">
                <a:latin typeface="Aptos" panose="020B0004020202020204" pitchFamily="34" charset="0"/>
              </a:rPr>
              <a:t>The "target" variable indicates the presence or absence of heart disease. </a:t>
            </a:r>
          </a:p>
          <a:p>
            <a:pPr marL="27432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Aptos" panose="020B0004020202020204" pitchFamily="34" charset="0"/>
              </a:rPr>
              <a:t>The proportion of individuals with heart disease (target = 1) varies across the different "cp" categories.</a:t>
            </a:r>
          </a:p>
          <a:p>
            <a:pPr marL="27432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Aptos" panose="020B0004020202020204" pitchFamily="34" charset="0"/>
              </a:rPr>
              <a:t> For example, individuals with </a:t>
            </a:r>
            <a:r>
              <a:rPr lang="en-US" sz="1400" b="1" dirty="0">
                <a:latin typeface="Aptos" panose="020B0004020202020204" pitchFamily="34" charset="0"/>
              </a:rPr>
              <a:t>"cp" = 2</a:t>
            </a:r>
            <a:r>
              <a:rPr lang="en-US" sz="1400" dirty="0">
                <a:latin typeface="Aptos" panose="020B0004020202020204" pitchFamily="34" charset="0"/>
              </a:rPr>
              <a:t> have </a:t>
            </a:r>
            <a:r>
              <a:rPr lang="en-US" sz="1400" b="1" dirty="0">
                <a:latin typeface="Aptos" panose="020B0004020202020204" pitchFamily="34" charset="0"/>
              </a:rPr>
              <a:t>the highest proportion of heart disease (77.11%). </a:t>
            </a:r>
          </a:p>
          <a:p>
            <a:pPr marL="0" indent="0">
              <a:buNone/>
            </a:pP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3744-0251-C290-15F6-C4B37B9BE56F}"/>
              </a:ext>
            </a:extLst>
          </p:cNvPr>
          <p:cNvSpPr txBox="1"/>
          <p:nvPr/>
        </p:nvSpPr>
        <p:spPr>
          <a:xfrm>
            <a:off x="827314" y="5723332"/>
            <a:ext cx="6096000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ptos" panose="020B0004020202020204" pitchFamily="34" charset="0"/>
              </a:rPr>
              <a:t>Cp = chest pain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=</a:t>
            </a:r>
            <a:r>
              <a:rPr lang="en-US" sz="1800" dirty="0">
                <a:latin typeface="Aptos" panose="020B0004020202020204" pitchFamily="34" charset="0"/>
              </a:rPr>
              <a:t> Thallium Stress Test</a:t>
            </a:r>
          </a:p>
        </p:txBody>
      </p:sp>
    </p:spTree>
    <p:extLst>
      <p:ext uri="{BB962C8B-B14F-4D97-AF65-F5344CB8AC3E}">
        <p14:creationId xmlns:p14="http://schemas.microsoft.com/office/powerpoint/2010/main" val="40416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99F0DA1-CD57-26D4-A206-9535F957851C}"/>
              </a:ext>
            </a:extLst>
          </p:cNvPr>
          <p:cNvSpPr txBox="1">
            <a:spLocks/>
          </p:cNvSpPr>
          <p:nvPr/>
        </p:nvSpPr>
        <p:spPr>
          <a:xfrm>
            <a:off x="905434" y="467788"/>
            <a:ext cx="10058400" cy="966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99D44-AC7D-D2D4-B486-5CA31A5B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16" y="2775427"/>
            <a:ext cx="3067478" cy="296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274F9-C167-53AE-4572-C6C131EB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81" y="1307206"/>
            <a:ext cx="5918858" cy="141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C918C-FF0B-DAE3-F5A5-E6552C751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83" y="2794480"/>
            <a:ext cx="426779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0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2C23-1129-0384-451D-40C499A2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E118153-1B9D-D0B7-DDA9-A34AE1B2FFC6}"/>
              </a:ext>
            </a:extLst>
          </p:cNvPr>
          <p:cNvSpPr txBox="1">
            <a:spLocks/>
          </p:cNvSpPr>
          <p:nvPr/>
        </p:nvSpPr>
        <p:spPr>
          <a:xfrm>
            <a:off x="905434" y="467788"/>
            <a:ext cx="10058400" cy="966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23E2CE-C4BF-3896-A2D7-9FE6CE4E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4" y="3211746"/>
            <a:ext cx="3848637" cy="264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F926A-B17B-9076-87F9-64D902904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34" y="1446196"/>
            <a:ext cx="4544059" cy="16004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9AD75C-C2F9-82B2-FC04-4A94FB902C34}"/>
              </a:ext>
            </a:extLst>
          </p:cNvPr>
          <p:cNvSpPr txBox="1"/>
          <p:nvPr/>
        </p:nvSpPr>
        <p:spPr>
          <a:xfrm>
            <a:off x="5526505" y="1581972"/>
            <a:ext cx="617781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ptos" panose="020B0004020202020204" pitchFamily="34" charset="0"/>
              </a:rPr>
              <a:t>Predictors:</a:t>
            </a:r>
            <a:endParaRPr lang="en-US" sz="16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ptos" panose="020B0004020202020204" pitchFamily="34" charset="0"/>
              </a:rPr>
              <a:t>thal</a:t>
            </a:r>
            <a:r>
              <a:rPr lang="en-US" sz="1600" b="1" dirty="0">
                <a:latin typeface="Aptos" panose="020B0004020202020204" pitchFamily="34" charset="0"/>
              </a:rPr>
              <a:t>:</a:t>
            </a:r>
            <a:r>
              <a:rPr lang="en-US" sz="1600" dirty="0">
                <a:latin typeface="Aptos" panose="020B0004020202020204" pitchFamily="34" charset="0"/>
              </a:rPr>
              <a:t> A decrease in </a:t>
            </a:r>
            <a:r>
              <a:rPr lang="en-US" sz="1600" dirty="0" err="1">
                <a:latin typeface="Aptos" panose="020B0004020202020204" pitchFamily="34" charset="0"/>
              </a:rPr>
              <a:t>thal</a:t>
            </a:r>
            <a:r>
              <a:rPr lang="en-US" sz="1600" dirty="0">
                <a:latin typeface="Aptos" panose="020B0004020202020204" pitchFamily="34" charset="0"/>
              </a:rPr>
              <a:t> is associated with a significant decrease in the odds of the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" panose="020B0004020202020204" pitchFamily="34" charset="0"/>
              </a:rPr>
              <a:t>sex:</a:t>
            </a:r>
            <a:r>
              <a:rPr lang="en-US" sz="1600" dirty="0">
                <a:latin typeface="Aptos" panose="020B0004020202020204" pitchFamily="34" charset="0"/>
              </a:rPr>
              <a:t> Being female (compared to male) is associated with a significantly lower odds of the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" panose="020B0004020202020204" pitchFamily="34" charset="0"/>
              </a:rPr>
              <a:t>cp:</a:t>
            </a:r>
            <a:r>
              <a:rPr lang="en-US" sz="1600" dirty="0">
                <a:latin typeface="Aptos" panose="020B0004020202020204" pitchFamily="34" charset="0"/>
              </a:rPr>
              <a:t> Chest pain type is significantly associated with the outcome. Individuals with a certain type of chest pain have over twice the odds of the outcome compared to those with the baseline chest pain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ptos" panose="020B0004020202020204" pitchFamily="34" charset="0"/>
              </a:rPr>
              <a:t>restecg</a:t>
            </a:r>
            <a:r>
              <a:rPr lang="en-US" sz="1600" b="1" dirty="0">
                <a:latin typeface="Aptos" panose="020B0004020202020204" pitchFamily="34" charset="0"/>
              </a:rPr>
              <a:t>:</a:t>
            </a:r>
            <a:r>
              <a:rPr lang="en-US" sz="1600" dirty="0">
                <a:latin typeface="Aptos" panose="020B0004020202020204" pitchFamily="34" charset="0"/>
              </a:rPr>
              <a:t> Resting electrocardiographic results are associated with an increased odds of the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ptos" panose="020B0004020202020204" pitchFamily="34" charset="0"/>
              </a:rPr>
              <a:t>thalach</a:t>
            </a:r>
            <a:r>
              <a:rPr lang="en-US" sz="1600" b="1" dirty="0">
                <a:latin typeface="Aptos" panose="020B0004020202020204" pitchFamily="34" charset="0"/>
              </a:rPr>
              <a:t>:</a:t>
            </a:r>
            <a:r>
              <a:rPr lang="en-US" sz="1600" dirty="0">
                <a:latin typeface="Aptos" panose="020B0004020202020204" pitchFamily="34" charset="0"/>
              </a:rPr>
              <a:t> Maximum heart rate achieved has a weak positive association with the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" panose="020B0004020202020204" pitchFamily="34" charset="0"/>
              </a:rPr>
              <a:t>slope:</a:t>
            </a:r>
            <a:r>
              <a:rPr lang="en-US" sz="1600" dirty="0">
                <a:latin typeface="Aptos" panose="020B0004020202020204" pitchFamily="34" charset="0"/>
              </a:rPr>
              <a:t> The slope of the peak exercise ST segment is associated with an increased odds of the outcome.</a:t>
            </a:r>
          </a:p>
        </p:txBody>
      </p:sp>
    </p:spTree>
    <p:extLst>
      <p:ext uri="{BB962C8B-B14F-4D97-AF65-F5344CB8AC3E}">
        <p14:creationId xmlns:p14="http://schemas.microsoft.com/office/powerpoint/2010/main" val="139743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9B08-BEDC-AD34-13A0-D04B3833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1F4A1-0831-765B-BAE7-F513DEB0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1" y="188033"/>
            <a:ext cx="9518437" cy="64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17BFC1B84D0849B321AC3CC1323ED9" ma:contentTypeVersion="8" ma:contentTypeDescription="Create a new document." ma:contentTypeScope="" ma:versionID="baeca839b50e284d989fc1c48691772b">
  <xsd:schema xmlns:xsd="http://www.w3.org/2001/XMLSchema" xmlns:xs="http://www.w3.org/2001/XMLSchema" xmlns:p="http://schemas.microsoft.com/office/2006/metadata/properties" xmlns:ns3="33ffff13-8d20-4938-bc34-268f3a2549cc" targetNamespace="http://schemas.microsoft.com/office/2006/metadata/properties" ma:root="true" ma:fieldsID="9b3e2ea18c121974e976eaed1bda60a0" ns3:_="">
    <xsd:import namespace="33ffff13-8d20-4938-bc34-268f3a2549c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fff13-8d20-4938-bc34-268f3a2549c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F87C84-A6EF-47A0-A749-9E537068D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ffff13-8d20-4938-bc34-268f3a2549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6714E7-F1B5-4E91-867C-AD16AB491302}">
  <ds:schemaRefs>
    <ds:schemaRef ds:uri="http://schemas.openxmlformats.org/package/2006/metadata/core-properties"/>
    <ds:schemaRef ds:uri="33ffff13-8d20-4938-bc34-268f3a2549cc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A8F5038-5A0A-4B30-8D90-D2CBB240E5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1296</TotalTime>
  <Words>668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Courier New</vt:lpstr>
      <vt:lpstr>Rockwell</vt:lpstr>
      <vt:lpstr>Rockwell Condensed</vt:lpstr>
      <vt:lpstr>Symbol</vt:lpstr>
      <vt:lpstr>Times New Roman</vt:lpstr>
      <vt:lpstr>Wingdings</vt:lpstr>
      <vt:lpstr>Wood Type</vt:lpstr>
      <vt:lpstr>ANALYSING heart disease through analytics </vt:lpstr>
      <vt:lpstr>Background</vt:lpstr>
      <vt:lpstr>PowerPoint Presentation</vt:lpstr>
      <vt:lpstr>DISCRIPTIVE STATISTICS</vt:lpstr>
      <vt:lpstr>DISCRIPTIVE STATISTICS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Saumya -Sam</dc:creator>
  <cp:lastModifiedBy>Saumya -Sam</cp:lastModifiedBy>
  <cp:revision>9</cp:revision>
  <dcterms:created xsi:type="dcterms:W3CDTF">2024-10-08T19:51:12Z</dcterms:created>
  <dcterms:modified xsi:type="dcterms:W3CDTF">2024-10-17T02:31:29Z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0x0101001E17BFC1B84D0849B321AC3CC1323ED9</vt:lpwstr>
  </property>
</Properties>
</file>