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4" r:id="rId6"/>
    <p:sldId id="266" r:id="rId7"/>
    <p:sldId id="279" r:id="rId8"/>
    <p:sldId id="260" r:id="rId9"/>
    <p:sldId id="275" r:id="rId10"/>
    <p:sldId id="273" r:id="rId11"/>
    <p:sldId id="280" r:id="rId12"/>
    <p:sldId id="281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8521-B068-45B8-82FD-B17CFEF56251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BC80053-C0E7-44F0-8B0B-7C50575F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0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8521-B068-45B8-82FD-B17CFEF56251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0053-C0E7-44F0-8B0B-7C50575F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8521-B068-45B8-82FD-B17CFEF56251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0053-C0E7-44F0-8B0B-7C50575F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2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8521-B068-45B8-82FD-B17CFEF56251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0053-C0E7-44F0-8B0B-7C50575F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2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3428521-B068-45B8-82FD-B17CFEF56251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BC80053-C0E7-44F0-8B0B-7C50575F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8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8521-B068-45B8-82FD-B17CFEF56251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0053-C0E7-44F0-8B0B-7C50575F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8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8521-B068-45B8-82FD-B17CFEF56251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0053-C0E7-44F0-8B0B-7C50575F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1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8521-B068-45B8-82FD-B17CFEF56251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0053-C0E7-44F0-8B0B-7C50575F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51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8521-B068-45B8-82FD-B17CFEF56251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0053-C0E7-44F0-8B0B-7C50575F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1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8521-B068-45B8-82FD-B17CFEF56251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0053-C0E7-44F0-8B0B-7C50575F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6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8521-B068-45B8-82FD-B17CFEF56251}" type="datetimeFigureOut">
              <a:rPr lang="en-US" smtClean="0"/>
              <a:t>10/16/2024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0053-C0E7-44F0-8B0B-7C50575F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4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3428521-B068-45B8-82FD-B17CFEF56251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BC80053-C0E7-44F0-8B0B-7C50575F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9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737AD-631E-98E3-AD69-932AF464F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59" y="1224189"/>
            <a:ext cx="9966960" cy="3035808"/>
          </a:xfrm>
        </p:spPr>
        <p:txBody>
          <a:bodyPr/>
          <a:lstStyle/>
          <a:p>
            <a:pPr algn="ctr"/>
            <a:r>
              <a:rPr lang="en-US" sz="5000" dirty="0"/>
              <a:t>ANALYSING heart disease through analytics</a:t>
            </a:r>
            <a:br>
              <a:rPr lang="en-US" sz="5000" dirty="0"/>
            </a:br>
            <a:endParaRPr lang="en-US" sz="5000" dirty="0">
              <a:latin typeface="Rockwell Condensed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4E333-96E0-D140-04B9-DC6587C38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4111" y="4400159"/>
            <a:ext cx="7556344" cy="173982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ctr"/>
            <a:r>
              <a:rPr lang="en-US" u="sng" dirty="0"/>
              <a:t>Contributors:</a:t>
            </a:r>
          </a:p>
          <a:p>
            <a:pPr algn="ctr"/>
            <a:r>
              <a:rPr lang="en-US" dirty="0"/>
              <a:t> Saumya Padhi, </a:t>
            </a:r>
          </a:p>
          <a:p>
            <a:pPr algn="ctr"/>
            <a:r>
              <a:rPr lang="en-US" dirty="0"/>
              <a:t>Imran Shaik, </a:t>
            </a:r>
          </a:p>
          <a:p>
            <a:pPr algn="ctr"/>
            <a:r>
              <a:rPr lang="en-US" dirty="0"/>
              <a:t>Srinivas </a:t>
            </a:r>
            <a:r>
              <a:rPr lang="en-US" dirty="0" err="1"/>
              <a:t>Bhootam</a:t>
            </a:r>
            <a:endParaRPr lang="en-US" dirty="0"/>
          </a:p>
          <a:p>
            <a:pPr algn="ctr"/>
            <a:r>
              <a:rPr lang="en-US" dirty="0"/>
              <a:t>Pooja Shinde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75A60-D6EA-ABD3-C163-D127C795D903}"/>
              </a:ext>
            </a:extLst>
          </p:cNvPr>
          <p:cNvSpPr txBox="1"/>
          <p:nvPr/>
        </p:nvSpPr>
        <p:spPr>
          <a:xfrm>
            <a:off x="640959" y="3429000"/>
            <a:ext cx="10788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Rockwell Condensed" panose="02060603050405020104"/>
                <a:ea typeface="+mj-ea"/>
                <a:cs typeface="+mj-cs"/>
              </a:rPr>
              <a:t>DR. MIGHTY ITAUMA </a:t>
            </a:r>
            <a:r>
              <a:rPr lang="en-US" sz="2400" cap="all" dirty="0" err="1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Rockwell Condensed" panose="02060603050405020104"/>
                <a:ea typeface="+mj-ea"/>
                <a:cs typeface="+mj-cs"/>
              </a:rPr>
              <a:t>ITAUMA</a:t>
            </a:r>
            <a:r>
              <a:rPr lang="en-US" sz="2400" cap="all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Rockwell Condensed" panose="02060603050405020104"/>
                <a:ea typeface="+mj-ea"/>
                <a:cs typeface="+mj-cs"/>
              </a:rPr>
              <a:t>.</a:t>
            </a:r>
          </a:p>
          <a:p>
            <a:pPr algn="ctr"/>
            <a:r>
              <a:rPr lang="en-US" sz="2400" cap="all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Rockwell Condensed" panose="02060603050405020104"/>
                <a:ea typeface="+mj-ea"/>
                <a:cs typeface="+mj-cs"/>
              </a:rPr>
              <a:t> RICHARD DEVOS Graduate school, NORTHWOOD UNIVERSITY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EF1EF-D92F-82A7-0FED-F4160F5C4825}"/>
              </a:ext>
            </a:extLst>
          </p:cNvPr>
          <p:cNvSpPr txBox="1"/>
          <p:nvPr/>
        </p:nvSpPr>
        <p:spPr>
          <a:xfrm>
            <a:off x="3202806" y="6154076"/>
            <a:ext cx="58834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https://github.com/saumyasam/casestudy_heart</a:t>
            </a:r>
          </a:p>
        </p:txBody>
      </p:sp>
    </p:spTree>
    <p:extLst>
      <p:ext uri="{BB962C8B-B14F-4D97-AF65-F5344CB8AC3E}">
        <p14:creationId xmlns:p14="http://schemas.microsoft.com/office/powerpoint/2010/main" val="3296493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EE9F2-3DA2-8293-D778-8915FA2FB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3D9F-B037-997C-1195-E0C6E78ADF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5000" dirty="0">
                <a:latin typeface="Rockwell Condensed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EAF39-DB20-DE17-D021-0CC2779D4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0364" y="4598377"/>
            <a:ext cx="7556344" cy="173982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ctr"/>
            <a:r>
              <a:rPr lang="en-US" dirty="0"/>
              <a:t>PRESENTED BY: </a:t>
            </a:r>
          </a:p>
          <a:p>
            <a:pPr algn="ctr"/>
            <a:r>
              <a:rPr lang="en-US" dirty="0"/>
              <a:t>Saumya Padhi, </a:t>
            </a:r>
          </a:p>
          <a:p>
            <a:pPr algn="ctr"/>
            <a:r>
              <a:rPr lang="en-US" dirty="0"/>
              <a:t>Imran Shaik, </a:t>
            </a:r>
          </a:p>
          <a:p>
            <a:pPr algn="ctr"/>
            <a:r>
              <a:rPr lang="en-US" dirty="0"/>
              <a:t>Srinivas </a:t>
            </a:r>
            <a:r>
              <a:rPr lang="en-US" dirty="0" err="1"/>
              <a:t>Bhootam</a:t>
            </a:r>
            <a:endParaRPr lang="en-US" dirty="0"/>
          </a:p>
          <a:p>
            <a:pPr algn="ctr"/>
            <a:r>
              <a:rPr lang="en-US" dirty="0"/>
              <a:t>Pooja Shinde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B83A49-4AFD-9422-8B7A-07FCF3D73DFE}"/>
              </a:ext>
            </a:extLst>
          </p:cNvPr>
          <p:cNvSpPr txBox="1"/>
          <p:nvPr/>
        </p:nvSpPr>
        <p:spPr>
          <a:xfrm>
            <a:off x="923192" y="3149184"/>
            <a:ext cx="10788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blipFill dpi="0" rotWithShape="1">
                  <a:blip r:embed="rId2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n-ea"/>
                <a:cs typeface="+mn-cs"/>
              </a:rPr>
              <a:t>RICHARD DEVOS Graduate school, NORTHWOOD UNIVERSITY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375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F1CF9-B160-C237-BB07-26C97F04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EA7C0-4A89-0670-C348-A3AB06F81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Problem Definition: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How can we predict whether a person has heart disease based on their health and demographic information?</a:t>
            </a:r>
            <a:br>
              <a:rPr lang="en-US" sz="18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</a:br>
            <a:endParaRPr lang="en-US" sz="1800" b="1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In the dataset provided, the target variable defines whether a person has heart disease Specifically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0=</a:t>
            </a:r>
            <a:r>
              <a:rPr lang="en-US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Indicates no heart disease [Negative Case]</a:t>
            </a:r>
            <a:br>
              <a:rPr lang="en-US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1=</a:t>
            </a:r>
            <a:r>
              <a:rPr lang="en-US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Indicates the presence of Heart disease[Positive Case]</a:t>
            </a:r>
          </a:p>
          <a:p>
            <a:r>
              <a:rPr lang="en-US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This binary variable </a:t>
            </a:r>
            <a:r>
              <a:rPr lang="en-US" sz="18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Target</a:t>
            </a:r>
            <a:r>
              <a:rPr lang="en-US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is the </a:t>
            </a:r>
            <a:r>
              <a:rPr lang="en-US" sz="18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dependent variable</a:t>
            </a:r>
            <a:r>
              <a:rPr lang="en-US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in your analysis, and the goal of a logistic regression model is to predict this target based on the other independent variables, such as age, sex, cholesterol, and blood pressure.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2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C0B1B0C-3A1C-6FB0-C12D-A00A7158BC6C}"/>
              </a:ext>
            </a:extLst>
          </p:cNvPr>
          <p:cNvSpPr txBox="1"/>
          <p:nvPr/>
        </p:nvSpPr>
        <p:spPr>
          <a:xfrm>
            <a:off x="367553" y="457200"/>
            <a:ext cx="11196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cap="all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Rockwell Condensed" panose="02060603050405020104"/>
                <a:ea typeface="+mj-ea"/>
                <a:cs typeface="+mj-cs"/>
              </a:rPr>
              <a:t>Variables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8FA194-903A-E6DF-8A35-8F8664C4F9FE}"/>
              </a:ext>
            </a:extLst>
          </p:cNvPr>
          <p:cNvSpPr txBox="1"/>
          <p:nvPr/>
        </p:nvSpPr>
        <p:spPr>
          <a:xfrm>
            <a:off x="922192" y="1213290"/>
            <a:ext cx="10511245" cy="564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ptos" panose="020B0004020202020204" pitchFamily="34" charset="0"/>
              </a:rPr>
              <a:t>Dependent Variable:</a:t>
            </a:r>
            <a:endParaRPr lang="en-US" dirty="0"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ptos" panose="020B0004020202020204" pitchFamily="34" charset="0"/>
              </a:rPr>
              <a:t>target:</a:t>
            </a:r>
            <a:r>
              <a:rPr lang="en-US" dirty="0">
                <a:latin typeface="Aptos" panose="020B0004020202020204" pitchFamily="34" charset="0"/>
              </a:rPr>
              <a:t> This variable indicates the presence or absence of heart disease. Our aim here is to predict heart disease, "target" is the dependent variable.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ptos" panose="020B0004020202020204" pitchFamily="34" charset="0"/>
            </a:endParaRPr>
          </a:p>
          <a:p>
            <a:r>
              <a:rPr lang="en-US" b="1" dirty="0">
                <a:latin typeface="Aptos" panose="020B0004020202020204" pitchFamily="34" charset="0"/>
              </a:rPr>
              <a:t>Independent Variables:</a:t>
            </a:r>
            <a:endParaRPr lang="en-US" dirty="0"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ptos" panose="020B0004020202020204" pitchFamily="34" charset="0"/>
              </a:rPr>
              <a:t>age</a:t>
            </a:r>
            <a:endParaRPr lang="en-US" dirty="0"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ptos" panose="020B0004020202020204" pitchFamily="34" charset="0"/>
              </a:rPr>
              <a:t>sex</a:t>
            </a:r>
            <a:endParaRPr lang="en-US" dirty="0"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ptos" panose="020B0004020202020204" pitchFamily="34" charset="0"/>
              </a:rPr>
              <a:t>cp:</a:t>
            </a:r>
            <a:r>
              <a:rPr lang="en-US" dirty="0">
                <a:latin typeface="Aptos" panose="020B0004020202020204" pitchFamily="34" charset="0"/>
              </a:rPr>
              <a:t> chest pain type (categorical)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latin typeface="Aptos" panose="020B0004020202020204" pitchFamily="34" charset="0"/>
              </a:rPr>
              <a:t>trestbps</a:t>
            </a:r>
            <a:r>
              <a:rPr lang="en-US" b="1" dirty="0">
                <a:latin typeface="Aptos" panose="020B0004020202020204" pitchFamily="34" charset="0"/>
              </a:rPr>
              <a:t>:</a:t>
            </a:r>
            <a:r>
              <a:rPr lang="en-US" dirty="0">
                <a:latin typeface="Aptos" panose="020B0004020202020204" pitchFamily="34" charset="0"/>
              </a:rPr>
              <a:t> resting blood pressure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latin typeface="Aptos" panose="020B0004020202020204" pitchFamily="34" charset="0"/>
              </a:rPr>
              <a:t>chol</a:t>
            </a:r>
            <a:r>
              <a:rPr lang="en-US" b="1" dirty="0">
                <a:latin typeface="Aptos" panose="020B0004020202020204" pitchFamily="34" charset="0"/>
              </a:rPr>
              <a:t>:</a:t>
            </a:r>
            <a:r>
              <a:rPr lang="en-US" dirty="0">
                <a:latin typeface="Aptos" panose="020B0004020202020204" pitchFamily="34" charset="0"/>
              </a:rPr>
              <a:t> serum cholesterol in mg/dl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latin typeface="Aptos" panose="020B0004020202020204" pitchFamily="34" charset="0"/>
              </a:rPr>
              <a:t>fbs</a:t>
            </a:r>
            <a:r>
              <a:rPr lang="en-US" b="1" dirty="0">
                <a:latin typeface="Aptos" panose="020B0004020202020204" pitchFamily="34" charset="0"/>
              </a:rPr>
              <a:t>:</a:t>
            </a:r>
            <a:r>
              <a:rPr lang="en-US" dirty="0">
                <a:latin typeface="Aptos" panose="020B0004020202020204" pitchFamily="34" charset="0"/>
              </a:rPr>
              <a:t> fasting blood sugar &gt; 120 mg/dl (yes/no)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latin typeface="Aptos" panose="020B0004020202020204" pitchFamily="34" charset="0"/>
              </a:rPr>
              <a:t>restecg</a:t>
            </a:r>
            <a:r>
              <a:rPr lang="en-US" b="1" dirty="0">
                <a:latin typeface="Aptos" panose="020B0004020202020204" pitchFamily="34" charset="0"/>
              </a:rPr>
              <a:t>:</a:t>
            </a:r>
            <a:r>
              <a:rPr lang="en-US" dirty="0">
                <a:latin typeface="Aptos" panose="020B0004020202020204" pitchFamily="34" charset="0"/>
              </a:rPr>
              <a:t> resting electrocardiographic results (categorical)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latin typeface="Aptos" panose="020B0004020202020204" pitchFamily="34" charset="0"/>
              </a:rPr>
              <a:t>thalach</a:t>
            </a:r>
            <a:r>
              <a:rPr lang="en-US" b="1" dirty="0">
                <a:latin typeface="Aptos" panose="020B0004020202020204" pitchFamily="34" charset="0"/>
              </a:rPr>
              <a:t>:</a:t>
            </a:r>
            <a:r>
              <a:rPr lang="en-US" dirty="0">
                <a:latin typeface="Aptos" panose="020B0004020202020204" pitchFamily="34" charset="0"/>
              </a:rPr>
              <a:t> maximum heart rate achieved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latin typeface="Aptos" panose="020B0004020202020204" pitchFamily="34" charset="0"/>
              </a:rPr>
              <a:t>exang</a:t>
            </a:r>
            <a:r>
              <a:rPr lang="en-US" b="1" dirty="0">
                <a:latin typeface="Aptos" panose="020B0004020202020204" pitchFamily="34" charset="0"/>
              </a:rPr>
              <a:t>:</a:t>
            </a:r>
            <a:r>
              <a:rPr lang="en-US" dirty="0">
                <a:latin typeface="Aptos" panose="020B0004020202020204" pitchFamily="34" charset="0"/>
              </a:rPr>
              <a:t> exercise induced angina (yes/no)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latin typeface="Aptos" panose="020B0004020202020204" pitchFamily="34" charset="0"/>
              </a:rPr>
              <a:t>oldpeak</a:t>
            </a:r>
            <a:r>
              <a:rPr lang="en-US" b="1" dirty="0">
                <a:latin typeface="Aptos" panose="020B0004020202020204" pitchFamily="34" charset="0"/>
              </a:rPr>
              <a:t>:</a:t>
            </a:r>
            <a:r>
              <a:rPr lang="en-US" dirty="0">
                <a:latin typeface="Aptos" panose="020B0004020202020204" pitchFamily="34" charset="0"/>
              </a:rPr>
              <a:t> ST depression induced by exercise relative to rest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ptos" panose="020B0004020202020204" pitchFamily="34" charset="0"/>
              </a:rPr>
              <a:t>slope:</a:t>
            </a:r>
            <a:r>
              <a:rPr lang="en-US" dirty="0">
                <a:latin typeface="Aptos" panose="020B0004020202020204" pitchFamily="34" charset="0"/>
              </a:rPr>
              <a:t> the slope of the peak exercise ST segment (categorical)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ptos" panose="020B0004020202020204" pitchFamily="34" charset="0"/>
              </a:rPr>
              <a:t>ca:</a:t>
            </a:r>
            <a:r>
              <a:rPr lang="en-US" dirty="0">
                <a:latin typeface="Aptos" panose="020B0004020202020204" pitchFamily="34" charset="0"/>
              </a:rPr>
              <a:t> number of major vessels (0-3) colored by </a:t>
            </a:r>
            <a:r>
              <a:rPr lang="en-US" dirty="0" err="1">
                <a:latin typeface="Aptos" panose="020B0004020202020204" pitchFamily="34" charset="0"/>
              </a:rPr>
              <a:t>flourosopy</a:t>
            </a:r>
            <a:endParaRPr lang="en-US" dirty="0"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latin typeface="Aptos" panose="020B0004020202020204" pitchFamily="34" charset="0"/>
              </a:rPr>
              <a:t>thal</a:t>
            </a:r>
            <a:r>
              <a:rPr lang="en-US" b="1" dirty="0">
                <a:latin typeface="Aptos" panose="020B0004020202020204" pitchFamily="34" charset="0"/>
              </a:rPr>
              <a:t>:</a:t>
            </a:r>
            <a:r>
              <a:rPr lang="en-US" dirty="0">
                <a:latin typeface="Aptos" panose="020B0004020202020204" pitchFamily="34" charset="0"/>
              </a:rPr>
              <a:t> Thallium stress test results (categorical)</a:t>
            </a:r>
          </a:p>
          <a:p>
            <a:endParaRPr lang="en-US" dirty="0">
              <a:latin typeface="Aptos" panose="020B00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above detail used for a binomial logistic regression model. </a:t>
            </a:r>
          </a:p>
        </p:txBody>
      </p:sp>
    </p:spTree>
    <p:extLst>
      <p:ext uri="{BB962C8B-B14F-4D97-AF65-F5344CB8AC3E}">
        <p14:creationId xmlns:p14="http://schemas.microsoft.com/office/powerpoint/2010/main" val="45138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C94B8-584A-D658-69B6-02243D502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EDC04-8BFE-85B0-30E2-2BDC8DB3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DISCRIPTIVE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3F0AF-22FC-8C19-B253-A29D1D763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685" y="3381929"/>
            <a:ext cx="7950858" cy="1870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C98E8D-F5A6-5EA5-3E3C-C3B35FC13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466" y="1676155"/>
            <a:ext cx="9192908" cy="17528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D08173-91C0-CA13-FC92-CDCFE6930B43}"/>
              </a:ext>
            </a:extLst>
          </p:cNvPr>
          <p:cNvSpPr txBox="1"/>
          <p:nvPr/>
        </p:nvSpPr>
        <p:spPr>
          <a:xfrm>
            <a:off x="827314" y="5723332"/>
            <a:ext cx="6096000" cy="777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Aptos" panose="020B0004020202020204" pitchFamily="34" charset="0"/>
              </a:rPr>
              <a:t>Cp = chest pain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latin typeface="Aptos" panose="020B0004020202020204" pitchFamily="34" charset="0"/>
              </a:rPr>
              <a:t>Thal</a:t>
            </a:r>
            <a:r>
              <a:rPr lang="en-US" dirty="0">
                <a:latin typeface="Aptos" panose="020B0004020202020204" pitchFamily="34" charset="0"/>
              </a:rPr>
              <a:t>=</a:t>
            </a:r>
            <a:r>
              <a:rPr lang="en-US" sz="1800" dirty="0">
                <a:latin typeface="Aptos" panose="020B0004020202020204" pitchFamily="34" charset="0"/>
              </a:rPr>
              <a:t> Thallium Stress Test</a:t>
            </a:r>
          </a:p>
        </p:txBody>
      </p:sp>
    </p:spTree>
    <p:extLst>
      <p:ext uri="{BB962C8B-B14F-4D97-AF65-F5344CB8AC3E}">
        <p14:creationId xmlns:p14="http://schemas.microsoft.com/office/powerpoint/2010/main" val="374590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641A5-EA27-7DBF-39CE-36580D607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A31F2-79AF-36AF-3B28-E39E5BAC0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DISCRIPTIVE STATISTICS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C78B23-1823-40D2-6B85-2EB171BEBFFE}"/>
              </a:ext>
            </a:extLst>
          </p:cNvPr>
          <p:cNvSpPr txBox="1"/>
          <p:nvPr/>
        </p:nvSpPr>
        <p:spPr>
          <a:xfrm>
            <a:off x="827314" y="5723332"/>
            <a:ext cx="6096000" cy="777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Aptos" panose="020B0004020202020204" pitchFamily="34" charset="0"/>
              </a:rPr>
              <a:t>Cp = chest pain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latin typeface="Aptos" panose="020B0004020202020204" pitchFamily="34" charset="0"/>
              </a:rPr>
              <a:t>Thal</a:t>
            </a:r>
            <a:r>
              <a:rPr lang="en-US" dirty="0">
                <a:latin typeface="Aptos" panose="020B0004020202020204" pitchFamily="34" charset="0"/>
              </a:rPr>
              <a:t>=</a:t>
            </a:r>
            <a:r>
              <a:rPr lang="en-US" sz="1800" dirty="0">
                <a:latin typeface="Aptos" panose="020B0004020202020204" pitchFamily="34" charset="0"/>
              </a:rPr>
              <a:t> Thallium Stress Test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2681A1-918E-5294-8971-A075F64D0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99" y="1799122"/>
            <a:ext cx="5674610" cy="37830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3C6011-9079-C05B-F764-612A3E7D4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503" y="1799122"/>
            <a:ext cx="5757875" cy="378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59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F2238-E849-28F7-E1E1-C5AC8E371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2E8F-0D95-EF5D-6F58-DD938EA8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48374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FC6FD0-AADF-F4F2-D978-3CE44CE43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541417"/>
            <a:ext cx="10064496" cy="4630783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500" b="1" dirty="0">
              <a:latin typeface="Aptos" panose="020B00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latin typeface="Aptos" panose="020B0004020202020204" pitchFamily="34" charset="0"/>
              </a:rPr>
              <a:t>Effect of Chest Pain Type (cp):</a:t>
            </a:r>
            <a:r>
              <a:rPr lang="en-US" sz="1600" dirty="0">
                <a:latin typeface="Aptos" panose="020B0004020202020204" pitchFamily="34" charset="0"/>
              </a:rPr>
              <a:t> The data suggest that different chest pain types may have varying associations with heart disease. Individuals with "cp" = 2 appear to have the highest risk, while those with "cp" = 0 have the lowest risk.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latin typeface="Aptos" panose="020B00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latin typeface="Aptos" panose="020B0004020202020204" pitchFamily="34" charset="0"/>
              </a:rPr>
              <a:t>Effect of </a:t>
            </a:r>
            <a:r>
              <a:rPr lang="en-US" sz="1600" b="1" dirty="0" err="1">
                <a:latin typeface="Aptos" panose="020B0004020202020204" pitchFamily="34" charset="0"/>
              </a:rPr>
              <a:t>Thal</a:t>
            </a:r>
            <a:r>
              <a:rPr lang="en-US" sz="1600" b="1" dirty="0">
                <a:latin typeface="Aptos" panose="020B0004020202020204" pitchFamily="34" charset="0"/>
              </a:rPr>
              <a:t> (Thallium Stress Test):</a:t>
            </a:r>
            <a:r>
              <a:rPr lang="en-US" sz="1600" dirty="0">
                <a:latin typeface="Aptos" panose="020B0004020202020204" pitchFamily="34" charset="0"/>
              </a:rPr>
              <a:t> The "</a:t>
            </a:r>
            <a:r>
              <a:rPr lang="en-US" sz="1600" dirty="0" err="1">
                <a:latin typeface="Aptos" panose="020B0004020202020204" pitchFamily="34" charset="0"/>
              </a:rPr>
              <a:t>thal</a:t>
            </a:r>
            <a:r>
              <a:rPr lang="en-US" sz="1600" dirty="0">
                <a:latin typeface="Aptos" panose="020B0004020202020204" pitchFamily="34" charset="0"/>
              </a:rPr>
              <a:t>" variable also seems to be associated with heart disease risk. Individuals with "</a:t>
            </a:r>
            <a:r>
              <a:rPr lang="en-US" sz="1600" dirty="0" err="1">
                <a:latin typeface="Aptos" panose="020B0004020202020204" pitchFamily="34" charset="0"/>
              </a:rPr>
              <a:t>thal</a:t>
            </a:r>
            <a:r>
              <a:rPr lang="en-US" sz="1600" dirty="0">
                <a:latin typeface="Aptos" panose="020B0004020202020204" pitchFamily="34" charset="0"/>
              </a:rPr>
              <a:t>" = 2 have the highest proportion of heart disease, followed by those with "</a:t>
            </a:r>
            <a:r>
              <a:rPr lang="en-US" sz="1600" dirty="0" err="1">
                <a:latin typeface="Aptos" panose="020B0004020202020204" pitchFamily="34" charset="0"/>
              </a:rPr>
              <a:t>thal</a:t>
            </a:r>
            <a:r>
              <a:rPr lang="en-US" sz="1600" dirty="0">
                <a:latin typeface="Aptos" panose="020B0004020202020204" pitchFamily="34" charset="0"/>
              </a:rPr>
              <a:t>" = 3.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b="1" dirty="0">
              <a:latin typeface="Aptos" panose="020B00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latin typeface="Aptos" panose="020B0004020202020204" pitchFamily="34" charset="0"/>
              </a:rPr>
              <a:t>Prevalence of Heart Disease: </a:t>
            </a:r>
            <a:r>
              <a:rPr lang="en-US" sz="1600" dirty="0">
                <a:latin typeface="Aptos" panose="020B0004020202020204" pitchFamily="34" charset="0"/>
              </a:rPr>
              <a:t>The "target" variable indicates the presence or absence of heart disease. </a:t>
            </a:r>
          </a:p>
          <a:p>
            <a:pPr marL="27432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latin typeface="Aptos" panose="020B0004020202020204" pitchFamily="34" charset="0"/>
              </a:rPr>
              <a:t>The proportion of individuals with heart disease (target = 1) varies across the different "cp" categories.</a:t>
            </a:r>
          </a:p>
          <a:p>
            <a:pPr marL="27432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latin typeface="Aptos" panose="020B0004020202020204" pitchFamily="34" charset="0"/>
              </a:rPr>
              <a:t> For example, individuals with </a:t>
            </a:r>
            <a:r>
              <a:rPr lang="en-US" sz="1400" b="1" dirty="0">
                <a:latin typeface="Aptos" panose="020B0004020202020204" pitchFamily="34" charset="0"/>
              </a:rPr>
              <a:t>"cp" = 2</a:t>
            </a:r>
            <a:r>
              <a:rPr lang="en-US" sz="1400" dirty="0">
                <a:latin typeface="Aptos" panose="020B0004020202020204" pitchFamily="34" charset="0"/>
              </a:rPr>
              <a:t> have </a:t>
            </a:r>
            <a:r>
              <a:rPr lang="en-US" sz="1400" b="1" dirty="0">
                <a:latin typeface="Aptos" panose="020B0004020202020204" pitchFamily="34" charset="0"/>
              </a:rPr>
              <a:t>the highest proportion of heart disease (77.11%). </a:t>
            </a:r>
          </a:p>
          <a:p>
            <a:pPr marL="0" indent="0">
              <a:buNone/>
            </a:pPr>
            <a:endParaRPr lang="en-US" sz="1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03744-0251-C290-15F6-C4B37B9BE56F}"/>
              </a:ext>
            </a:extLst>
          </p:cNvPr>
          <p:cNvSpPr txBox="1"/>
          <p:nvPr/>
        </p:nvSpPr>
        <p:spPr>
          <a:xfrm>
            <a:off x="1241201" y="5511577"/>
            <a:ext cx="6096000" cy="777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Aptos" panose="020B0004020202020204" pitchFamily="34" charset="0"/>
              </a:rPr>
              <a:t>Cp = chest pain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latin typeface="Aptos" panose="020B0004020202020204" pitchFamily="34" charset="0"/>
              </a:rPr>
              <a:t>Thal</a:t>
            </a:r>
            <a:r>
              <a:rPr lang="en-US" dirty="0">
                <a:latin typeface="Aptos" panose="020B0004020202020204" pitchFamily="34" charset="0"/>
              </a:rPr>
              <a:t>=</a:t>
            </a:r>
            <a:r>
              <a:rPr lang="en-US" sz="1800" dirty="0">
                <a:latin typeface="Aptos" panose="020B0004020202020204" pitchFamily="34" charset="0"/>
              </a:rPr>
              <a:t> Thallium Stress Test</a:t>
            </a:r>
          </a:p>
        </p:txBody>
      </p:sp>
    </p:spTree>
    <p:extLst>
      <p:ext uri="{BB962C8B-B14F-4D97-AF65-F5344CB8AC3E}">
        <p14:creationId xmlns:p14="http://schemas.microsoft.com/office/powerpoint/2010/main" val="4041680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999F0DA1-CD57-26D4-A206-9535F957851C}"/>
              </a:ext>
            </a:extLst>
          </p:cNvPr>
          <p:cNvSpPr txBox="1">
            <a:spLocks/>
          </p:cNvSpPr>
          <p:nvPr/>
        </p:nvSpPr>
        <p:spPr>
          <a:xfrm>
            <a:off x="905434" y="467788"/>
            <a:ext cx="10058400" cy="9663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Binary Logistic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299D44-AC7D-D2D4-B486-5CA31A5B1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706" y="3271178"/>
            <a:ext cx="3067478" cy="29626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7C918C-FF0B-DAE3-F5A5-E6552C751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83" y="2919608"/>
            <a:ext cx="4267796" cy="29245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145D10-A209-7E01-7E90-A62F49E43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653" y="3346496"/>
            <a:ext cx="3848637" cy="26483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AA7919-5A59-E5D4-9D43-EE27A319AE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7423" y="1670755"/>
            <a:ext cx="4544059" cy="1600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53E105-2AEA-F717-F0DB-A4522036D0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474" y="1427693"/>
            <a:ext cx="5918858" cy="14129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6BB95C-7675-BB5C-D8B6-91D5CF25E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74" y="3208364"/>
            <a:ext cx="4267796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0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D2C23-1129-0384-451D-40C499A2E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5E118153-1B9D-D0B7-DDA9-A34AE1B2FFC6}"/>
              </a:ext>
            </a:extLst>
          </p:cNvPr>
          <p:cNvSpPr txBox="1">
            <a:spLocks/>
          </p:cNvSpPr>
          <p:nvPr/>
        </p:nvSpPr>
        <p:spPr>
          <a:xfrm>
            <a:off x="905434" y="467788"/>
            <a:ext cx="10058400" cy="9663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Logistic regression - Interpretation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9AD75C-C2F9-82B2-FC04-4A94FB902C34}"/>
              </a:ext>
            </a:extLst>
          </p:cNvPr>
          <p:cNvSpPr txBox="1"/>
          <p:nvPr/>
        </p:nvSpPr>
        <p:spPr>
          <a:xfrm>
            <a:off x="905434" y="1581972"/>
            <a:ext cx="1079888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latin typeface="Aptos" panose="020B0004020202020204" pitchFamily="34" charset="0"/>
              </a:rPr>
              <a:t>thal</a:t>
            </a:r>
            <a:r>
              <a:rPr lang="en-US" b="1" dirty="0">
                <a:latin typeface="Aptos" panose="020B0004020202020204" pitchFamily="34" charset="0"/>
              </a:rPr>
              <a:t>:</a:t>
            </a:r>
            <a:r>
              <a:rPr lang="en-US" dirty="0">
                <a:latin typeface="Aptos" panose="020B0004020202020204" pitchFamily="34" charset="0"/>
              </a:rPr>
              <a:t> OR = 0.39 (95% CI: 0.30, 0.51). A higher </a:t>
            </a:r>
            <a:r>
              <a:rPr lang="en-US" dirty="0" err="1">
                <a:latin typeface="Aptos" panose="020B0004020202020204" pitchFamily="34" charset="0"/>
              </a:rPr>
              <a:t>thal</a:t>
            </a:r>
            <a:r>
              <a:rPr lang="en-US" dirty="0">
                <a:latin typeface="Aptos" panose="020B0004020202020204" pitchFamily="34" charset="0"/>
              </a:rPr>
              <a:t> value reduces the odds by 61% i.e. A decrease in </a:t>
            </a:r>
            <a:r>
              <a:rPr lang="en-US" dirty="0" err="1">
                <a:latin typeface="Aptos" panose="020B0004020202020204" pitchFamily="34" charset="0"/>
              </a:rPr>
              <a:t>thal</a:t>
            </a:r>
            <a:r>
              <a:rPr lang="en-US" dirty="0">
                <a:latin typeface="Aptos" panose="020B0004020202020204" pitchFamily="34" charset="0"/>
              </a:rPr>
              <a:t> is associated with a significant decrease in the odds of the outcome. i.e.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ptos" panose="020B0004020202020204" pitchFamily="34" charset="0"/>
              </a:rPr>
              <a:t>sex: </a:t>
            </a:r>
            <a:r>
              <a:rPr lang="fr-FR" dirty="0"/>
              <a:t>OR = </a:t>
            </a:r>
            <a:r>
              <a:rPr lang="fr-FR" dirty="0">
                <a:latin typeface="Aptos" panose="020B0004020202020204" pitchFamily="34" charset="0"/>
              </a:rPr>
              <a:t>0.18 (95% CI: 0.12, 0.28),</a:t>
            </a:r>
            <a:r>
              <a:rPr lang="en-US" dirty="0">
                <a:latin typeface="Aptos" panose="020B0004020202020204" pitchFamily="34" charset="0"/>
              </a:rPr>
              <a:t> Being female (compared to male) is associated with a significantly lower odds of the outcome.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ptos" panose="020B0004020202020204" pitchFamily="34" charset="0"/>
              </a:rPr>
              <a:t>cp: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fr-FR" dirty="0"/>
              <a:t>OR = 2.20 (95% CI: 1.84, 2.62). </a:t>
            </a:r>
            <a:r>
              <a:rPr lang="en-US" dirty="0">
                <a:latin typeface="Aptos" panose="020B0004020202020204" pitchFamily="34" charset="0"/>
              </a:rPr>
              <a:t>Chest pain type is significantly associated with the outcome. Individuals with a certain type of chest pain have over twice the odds of the outcome compared to those with the baseline chest pain type.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latin typeface="Aptos" panose="020B0004020202020204" pitchFamily="34" charset="0"/>
              </a:rPr>
              <a:t>restecg</a:t>
            </a:r>
            <a:r>
              <a:rPr lang="en-US" b="1" dirty="0">
                <a:latin typeface="Aptos" panose="020B0004020202020204" pitchFamily="34" charset="0"/>
              </a:rPr>
              <a:t>: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fr-FR" dirty="0">
                <a:latin typeface="Aptos" panose="020B0004020202020204" pitchFamily="34" charset="0"/>
              </a:rPr>
              <a:t>OR = 1.53 (95% CI: 1.11, 2.09) </a:t>
            </a:r>
            <a:r>
              <a:rPr lang="en-US" dirty="0">
                <a:latin typeface="Aptos" panose="020B0004020202020204" pitchFamily="34" charset="0"/>
              </a:rPr>
              <a:t>Resting electrocardiographic results are associated with an increased odds of the outcome.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latin typeface="Aptos" panose="020B0004020202020204" pitchFamily="34" charset="0"/>
              </a:rPr>
              <a:t>thalach</a:t>
            </a:r>
            <a:r>
              <a:rPr lang="en-US" b="1" dirty="0">
                <a:latin typeface="Aptos" panose="020B0004020202020204" pitchFamily="34" charset="0"/>
              </a:rPr>
              <a:t>: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fr-FR" dirty="0">
                <a:latin typeface="Aptos" panose="020B0004020202020204" pitchFamily="34" charset="0"/>
              </a:rPr>
              <a:t>OR = 1.02 (95% CI: 1.01, 1.03)</a:t>
            </a:r>
            <a:r>
              <a:rPr lang="fr-FR" dirty="0"/>
              <a:t>. </a:t>
            </a:r>
            <a:r>
              <a:rPr lang="en-US" dirty="0">
                <a:latin typeface="Aptos" panose="020B0004020202020204" pitchFamily="34" charset="0"/>
              </a:rPr>
              <a:t>Maximum heart rate achieved has a weak positive association with the outcome.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ptos" panose="020B0004020202020204" pitchFamily="34" charset="0"/>
              </a:rPr>
              <a:t>slope: </a:t>
            </a:r>
            <a:r>
              <a:rPr lang="fr-FR" dirty="0"/>
              <a:t>OR = 2.49 (95% CI: 1.86, 3.34)</a:t>
            </a:r>
            <a:r>
              <a:rPr lang="en-US" dirty="0">
                <a:latin typeface="Aptos" panose="020B0004020202020204" pitchFamily="34" charset="0"/>
              </a:rPr>
              <a:t> The slope of the peak exercise ST segment is associated with an increased odds of the outcome.</a:t>
            </a:r>
          </a:p>
        </p:txBody>
      </p:sp>
    </p:spTree>
    <p:extLst>
      <p:ext uri="{BB962C8B-B14F-4D97-AF65-F5344CB8AC3E}">
        <p14:creationId xmlns:p14="http://schemas.microsoft.com/office/powerpoint/2010/main" val="1397432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01FE3-85DB-D2D3-CAC4-342B3F3C5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701C7D70-0DFC-FB18-535C-C7A0D402CB79}"/>
              </a:ext>
            </a:extLst>
          </p:cNvPr>
          <p:cNvSpPr txBox="1">
            <a:spLocks/>
          </p:cNvSpPr>
          <p:nvPr/>
        </p:nvSpPr>
        <p:spPr>
          <a:xfrm>
            <a:off x="905434" y="467788"/>
            <a:ext cx="10058400" cy="9663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2213CB-9312-E366-B0EE-D9ED63DB9073}"/>
              </a:ext>
            </a:extLst>
          </p:cNvPr>
          <p:cNvSpPr txBox="1"/>
          <p:nvPr/>
        </p:nvSpPr>
        <p:spPr>
          <a:xfrm>
            <a:off x="1251283" y="1790299"/>
            <a:ext cx="1005839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Significant predictors (p &lt; 0.05) include: </a:t>
            </a:r>
            <a:r>
              <a:rPr lang="en-US" b="1" dirty="0"/>
              <a:t>age, </a:t>
            </a:r>
            <a:r>
              <a:rPr lang="en-US" b="1" dirty="0" err="1"/>
              <a:t>thal</a:t>
            </a:r>
            <a:r>
              <a:rPr lang="en-US" b="1" dirty="0"/>
              <a:t>, sex, cp, </a:t>
            </a:r>
            <a:r>
              <a:rPr lang="en-US" b="1" dirty="0" err="1"/>
              <a:t>restecg</a:t>
            </a:r>
            <a:r>
              <a:rPr lang="en-US" b="1" dirty="0"/>
              <a:t>, </a:t>
            </a:r>
            <a:r>
              <a:rPr lang="en-US" b="1" dirty="0" err="1"/>
              <a:t>thalach</a:t>
            </a:r>
            <a:r>
              <a:rPr lang="en-US" b="1" dirty="0"/>
              <a:t>, </a:t>
            </a:r>
            <a:r>
              <a:rPr lang="en-US" b="1" dirty="0" err="1"/>
              <a:t>exang</a:t>
            </a:r>
            <a:r>
              <a:rPr lang="en-US" dirty="0"/>
              <a:t>, and </a:t>
            </a:r>
            <a:r>
              <a:rPr lang="en-US" b="1" dirty="0"/>
              <a:t>slope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Predictors such as </a:t>
            </a:r>
            <a:r>
              <a:rPr lang="en-US" b="1" dirty="0"/>
              <a:t>age</a:t>
            </a:r>
            <a:r>
              <a:rPr lang="en-US" dirty="0"/>
              <a:t> and </a:t>
            </a:r>
            <a:r>
              <a:rPr lang="en-US" b="1" dirty="0" err="1"/>
              <a:t>exang</a:t>
            </a:r>
            <a:r>
              <a:rPr lang="en-US" dirty="0"/>
              <a:t> decrease the odds of the outcome, while </a:t>
            </a:r>
            <a:r>
              <a:rPr lang="en-US" b="1" dirty="0"/>
              <a:t>cp</a:t>
            </a:r>
            <a:r>
              <a:rPr lang="en-US" dirty="0"/>
              <a:t> and </a:t>
            </a:r>
            <a:r>
              <a:rPr lang="en-US" b="1" dirty="0"/>
              <a:t>slope</a:t>
            </a:r>
            <a:r>
              <a:rPr lang="en-US" dirty="0"/>
              <a:t> increase it.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multicollinearity issues were detected (VIF &lt; 5).</a:t>
            </a:r>
          </a:p>
        </p:txBody>
      </p:sp>
    </p:spTree>
    <p:extLst>
      <p:ext uri="{BB962C8B-B14F-4D97-AF65-F5344CB8AC3E}">
        <p14:creationId xmlns:p14="http://schemas.microsoft.com/office/powerpoint/2010/main" val="1765407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17BFC1B84D0849B321AC3CC1323ED9" ma:contentTypeVersion="8" ma:contentTypeDescription="Create a new document." ma:contentTypeScope="" ma:versionID="baeca839b50e284d989fc1c48691772b">
  <xsd:schema xmlns:xsd="http://www.w3.org/2001/XMLSchema" xmlns:xs="http://www.w3.org/2001/XMLSchema" xmlns:p="http://schemas.microsoft.com/office/2006/metadata/properties" xmlns:ns3="33ffff13-8d20-4938-bc34-268f3a2549cc" targetNamespace="http://schemas.microsoft.com/office/2006/metadata/properties" ma:root="true" ma:fieldsID="9b3e2ea18c121974e976eaed1bda60a0" ns3:_="">
    <xsd:import namespace="33ffff13-8d20-4938-bc34-268f3a2549cc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fff13-8d20-4938-bc34-268f3a2549cc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F87C84-A6EF-47A0-A749-9E537068D0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ffff13-8d20-4938-bc34-268f3a2549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6714E7-F1B5-4E91-867C-AD16AB491302}">
  <ds:schemaRefs>
    <ds:schemaRef ds:uri="http://schemas.openxmlformats.org/package/2006/metadata/core-properties"/>
    <ds:schemaRef ds:uri="33ffff13-8d20-4938-bc34-268f3a2549cc"/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A8F5038-5A0A-4B30-8D90-D2CBB240E5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1328</TotalTime>
  <Words>802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Rockwell</vt:lpstr>
      <vt:lpstr>Rockwell Condensed</vt:lpstr>
      <vt:lpstr>Times New Roman</vt:lpstr>
      <vt:lpstr>Wingdings</vt:lpstr>
      <vt:lpstr>Wood Type</vt:lpstr>
      <vt:lpstr>ANALYSING heart disease through analytics </vt:lpstr>
      <vt:lpstr>Background</vt:lpstr>
      <vt:lpstr>PowerPoint Presentation</vt:lpstr>
      <vt:lpstr>DISCRIPTIVE STATISTICS</vt:lpstr>
      <vt:lpstr>DISCRIPTIVE STATISTICS</vt:lpstr>
      <vt:lpstr>exploratory Data Analysis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Saumya -Sam</dc:creator>
  <cp:lastModifiedBy>Saumya -Sam</cp:lastModifiedBy>
  <cp:revision>10</cp:revision>
  <dcterms:created xsi:type="dcterms:W3CDTF">2024-10-08T19:51:12Z</dcterms:created>
  <dcterms:modified xsi:type="dcterms:W3CDTF">2024-10-17T03:04:02Z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0x0101001E17BFC1B84D0849B321AC3CC1323ED9</vt:lpwstr>
  </property>
</Properties>
</file>