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64" r:id="rId3"/>
    <p:sldId id="268" r:id="rId4"/>
    <p:sldId id="269" r:id="rId5"/>
    <p:sldId id="270" r:id="rId6"/>
    <p:sldId id="271" r:id="rId7"/>
    <p:sldId id="272" r:id="rId8"/>
    <p:sldId id="273" r:id="rId9"/>
    <p:sldId id="276"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52CBBE"/>
    <a:srgbClr val="FEC630"/>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94660"/>
  </p:normalViewPr>
  <p:slideViewPr>
    <p:cSldViewPr snapToGrid="0">
      <p:cViewPr varScale="1">
        <p:scale>
          <a:sx n="65" d="100"/>
          <a:sy n="65"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11.03.2022</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A4489FD0-501B-4C6F-9CB2-8996B7BF4EFE}" type="slidenum">
              <a:rPr lang="de-DE" smtClean="0"/>
              <a:t>‹#›</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9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11.03.2022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5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11.03.2022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32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11.03.2022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41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11.03.2022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84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FAF59-80FD-42F8-B77B-6179688B7234}" type="datetimeFigureOut">
              <a:rPr lang="de-DE" smtClean="0"/>
              <a:t>11.03.2022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63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FAF59-80FD-42F8-B77B-6179688B7234}" type="datetimeFigureOut">
              <a:rPr lang="de-DE" smtClean="0"/>
              <a:t>11.03.2022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826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FAF59-80FD-42F8-B77B-6179688B7234}" type="datetimeFigureOut">
              <a:rPr lang="de-DE" smtClean="0"/>
              <a:t>11.03.2022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39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11.03.2022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20442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11.03.2022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17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DFAF59-80FD-42F8-B77B-6179688B7234}" type="datetimeFigureOut">
              <a:rPr lang="de-DE" smtClean="0"/>
              <a:t>11.03.2022</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96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FDFAF59-80FD-42F8-B77B-6179688B7234}" type="datetimeFigureOut">
              <a:rPr lang="de-DE" smtClean="0"/>
              <a:t>11.03.2022</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489FD0-501B-4C6F-9CB2-8996B7BF4EFE}" type="slidenum">
              <a:rPr lang="de-DE" smtClean="0"/>
              <a:t>‹#›</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155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8.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E06729-78AC-45A2-8036-F94D4D59D37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3096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E7FA4C-05AB-4E2E-B1D7-C1827DE2F531}"/>
              </a:ext>
            </a:extLst>
          </p:cNvPr>
          <p:cNvSpPr>
            <a:spLocks noGrp="1"/>
          </p:cNvSpPr>
          <p:nvPr>
            <p:ph type="ctrTitle"/>
          </p:nvPr>
        </p:nvSpPr>
        <p:spPr/>
        <p:txBody>
          <a:bodyPr/>
          <a:lstStyle/>
          <a:p>
            <a:r>
              <a:rPr lang="en-IN" dirty="0">
                <a:solidFill>
                  <a:srgbClr val="FF5969"/>
                </a:solidFill>
              </a:rPr>
              <a:t>Thank You!!</a:t>
            </a:r>
          </a:p>
        </p:txBody>
      </p:sp>
    </p:spTree>
    <p:extLst>
      <p:ext uri="{BB962C8B-B14F-4D97-AF65-F5344CB8AC3E}">
        <p14:creationId xmlns:p14="http://schemas.microsoft.com/office/powerpoint/2010/main" val="426506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4047057" y="893008"/>
            <a:ext cx="7278915" cy="1015663"/>
          </a:xfrm>
          <a:prstGeom prst="rect">
            <a:avLst/>
          </a:prstGeom>
          <a:noFill/>
        </p:spPr>
        <p:txBody>
          <a:bodyPr wrap="square" rtlCol="0">
            <a:spAutoFit/>
          </a:bodyPr>
          <a:lstStyle/>
          <a:p>
            <a:pPr algn="ctr"/>
            <a:r>
              <a:rPr lang="en-US" sz="6000" dirty="0">
                <a:solidFill>
                  <a:srgbClr val="FF5969"/>
                </a:solidFill>
                <a:latin typeface="Tw Cen MT" panose="020B0602020104020603" pitchFamily="34" charset="0"/>
              </a:rPr>
              <a:t>Minor Project</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4081622" y="2862751"/>
            <a:ext cx="7278915" cy="769441"/>
          </a:xfrm>
          <a:prstGeom prst="rect">
            <a:avLst/>
          </a:prstGeom>
          <a:noFill/>
        </p:spPr>
        <p:txBody>
          <a:bodyPr wrap="square" rtlCol="0">
            <a:spAutoFit/>
          </a:bodyPr>
          <a:lstStyle/>
          <a:p>
            <a:pPr algn="ctr"/>
            <a:r>
              <a:rPr lang="en-US" sz="4400" dirty="0">
                <a:solidFill>
                  <a:srgbClr val="52CBBE"/>
                </a:solidFill>
                <a:latin typeface="Tw Cen MT" panose="020B0602020104020603" pitchFamily="34" charset="0"/>
              </a:rPr>
              <a:t>Fake News Detection using ML</a:t>
            </a:r>
          </a:p>
        </p:txBody>
      </p:sp>
      <p:sp>
        <p:nvSpPr>
          <p:cNvPr id="58" name="TextBox 57">
            <a:extLst>
              <a:ext uri="{FF2B5EF4-FFF2-40B4-BE49-F238E27FC236}">
                <a16:creationId xmlns:a16="http://schemas.microsoft.com/office/drawing/2014/main" id="{79BCE1F0-A71E-4D4B-BE6A-A381604C28D2}"/>
              </a:ext>
            </a:extLst>
          </p:cNvPr>
          <p:cNvSpPr txBox="1"/>
          <p:nvPr/>
        </p:nvSpPr>
        <p:spPr>
          <a:xfrm>
            <a:off x="4213224" y="5703382"/>
            <a:ext cx="7278915" cy="430887"/>
          </a:xfrm>
          <a:prstGeom prst="rect">
            <a:avLst/>
          </a:prstGeom>
          <a:noFill/>
        </p:spPr>
        <p:txBody>
          <a:bodyPr wrap="square" rtlCol="0">
            <a:spAutoFit/>
          </a:bodyPr>
          <a:lstStyle/>
          <a:p>
            <a:pPr algn="ctr"/>
            <a:r>
              <a:rPr lang="en-US" sz="2200" dirty="0">
                <a:solidFill>
                  <a:srgbClr val="5D7373"/>
                </a:solidFill>
                <a:latin typeface="Tw Cen MT" panose="020B0602020104020603" pitchFamily="34" charset="0"/>
              </a:rPr>
              <a:t>PRESENTATION BY Saumya Srivastava(2018IMG-056)</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Literature Survey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Model</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Issues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833030" y="3315155"/>
              <a:ext cx="218162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91633" y="-2"/>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Literature Survey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000576" y="3351803"/>
              <a:ext cx="2360917"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System Model</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Results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507016"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80148" y="3178499"/>
              <a:ext cx="207586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170786" y="894731"/>
            <a:ext cx="7940633" cy="6276351"/>
            <a:chOff x="2989635" y="3874286"/>
            <a:chExt cx="6791601" cy="2951657"/>
          </a:xfrm>
        </p:grpSpPr>
        <p:sp>
          <p:nvSpPr>
            <p:cNvPr id="83" name="TextBox 82">
              <a:extLst>
                <a:ext uri="{FF2B5EF4-FFF2-40B4-BE49-F238E27FC236}">
                  <a16:creationId xmlns:a16="http://schemas.microsoft.com/office/drawing/2014/main" id="{A94C4F95-2EDE-46B0-8B26-C72D6D3C8DB3}"/>
                </a:ext>
              </a:extLst>
            </p:cNvPr>
            <p:cNvSpPr txBox="1"/>
            <p:nvPr/>
          </p:nvSpPr>
          <p:spPr>
            <a:xfrm>
              <a:off x="3641472" y="3874286"/>
              <a:ext cx="4995244" cy="521071"/>
            </a:xfrm>
            <a:prstGeom prst="rect">
              <a:avLst/>
            </a:prstGeom>
            <a:noFill/>
          </p:spPr>
          <p:txBody>
            <a:bodyPr wrap="square" rtlCol="0">
              <a:spAutoFit/>
            </a:bodyPr>
            <a:lstStyle/>
            <a:p>
              <a:pPr algn="ctr"/>
              <a:r>
                <a:rPr lang="en-US" sz="6600" dirty="0">
                  <a:solidFill>
                    <a:srgbClr val="03A1A4"/>
                  </a:solidFill>
                  <a:latin typeface="Tw Cen MT" panose="020B0602020104020603" pitchFamily="34" charset="0"/>
                </a:rPr>
                <a:t>INTRODUCTION</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989635" y="4321908"/>
              <a:ext cx="6791601" cy="2504035"/>
            </a:xfrm>
            <a:prstGeom prst="rect">
              <a:avLst/>
            </a:prstGeom>
            <a:noFill/>
          </p:spPr>
          <p:txBody>
            <a:bodyPr wrap="square" rtlCol="0">
              <a:spAutoFit/>
            </a:bodyPr>
            <a:lstStyle/>
            <a:p>
              <a:r>
                <a:rPr lang="en-IN" sz="2300" dirty="0">
                  <a:solidFill>
                    <a:schemeClr val="bg1">
                      <a:lumMod val="65000"/>
                    </a:schemeClr>
                  </a:solidFill>
                  <a:latin typeface="Tw Cen MT" panose="020B0602020104020603" pitchFamily="34" charset="0"/>
                </a:rPr>
                <a:t>Recent political events have expanded the popularity and spread of fake news. As demonstrated by the widespread ramifications of the big onset of fake news, humans are inconsistent, if not outright poor detectors of fake news. With this in mind, efforts have been made to automate the process of fake news detection. Widely known of such attempts include “blacklists” of sources and authors which can be unreliable. While these tools are useful, so that you can create a far more comprehensive solution, we need to account for more perplexing cases where reliable sources and authors release fake news. As a result, the goal of this project was to create a tool for detecting the language patterns that characterize fake and real news through the usage of ML and NLP techniques.</a:t>
              </a:r>
            </a:p>
            <a:p>
              <a:r>
                <a:rPr lang="en-US" sz="1800" kern="0" cap="all" spc="190" dirty="0">
                  <a:solidFill>
                    <a:srgbClr val="357CA2"/>
                  </a:solidFill>
                  <a:effectLst/>
                  <a:latin typeface="Times New Roman" panose="02020603050405020304" pitchFamily="18" charset="0"/>
                  <a:ea typeface="Arial Unicode MS"/>
                  <a:cs typeface="Arial Unicode MS"/>
                </a:rPr>
                <a:t> </a:t>
              </a:r>
              <a:endParaRPr lang="en-IN" sz="1800" kern="100" dirty="0">
                <a:effectLst/>
                <a:latin typeface="Liberation Serif"/>
                <a:ea typeface="Noto Serif CJK SC"/>
                <a:cs typeface="FreeSans"/>
              </a:endParaRPr>
            </a:p>
            <a:p>
              <a:pPr algn="just"/>
              <a:endParaRPr lang="en-US" sz="2300"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107706" y="-2"/>
            <a:ext cx="11509058" cy="6858000"/>
            <a:chOff x="213096" y="0"/>
            <a:chExt cx="11509058"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2975842"/>
              <a:ext cx="1992086" cy="769441"/>
            </a:xfrm>
            <a:prstGeom prst="rect">
              <a:avLst/>
            </a:prstGeom>
            <a:noFill/>
          </p:spPr>
          <p:txBody>
            <a:bodyPr wrap="square" rtlCol="0">
              <a:spAutoFit/>
            </a:bodyPr>
            <a:lstStyle/>
            <a:p>
              <a:pPr algn="ctr"/>
              <a:r>
                <a:rPr lang="en-US" sz="2200" b="1" dirty="0">
                  <a:solidFill>
                    <a:srgbClr val="F0EEF0"/>
                  </a:solidFill>
                  <a:latin typeface="Tw Cen MT" panose="020B0602020104020603" pitchFamily="34" charset="0"/>
                </a:rPr>
                <a:t>Literature</a:t>
              </a:r>
            </a:p>
            <a:p>
              <a:pPr algn="ctr"/>
              <a:r>
                <a:rPr lang="en-US" sz="2200" b="1" dirty="0">
                  <a:solidFill>
                    <a:srgbClr val="F0EEF0"/>
                  </a:solidFill>
                  <a:latin typeface="Tw Cen MT" panose="020B0602020104020603" pitchFamily="34" charset="0"/>
                </a:rPr>
                <a:t>Survey</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Model</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Results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814367" y="3144279"/>
              <a:ext cx="214430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8721CE74-40AC-4223-B129-B3A270C7429B}"/>
              </a:ext>
            </a:extLst>
          </p:cNvPr>
          <p:cNvSpPr txBox="1"/>
          <p:nvPr/>
        </p:nvSpPr>
        <p:spPr>
          <a:xfrm>
            <a:off x="3083677" y="3146196"/>
            <a:ext cx="1591582" cy="600164"/>
          </a:xfrm>
          <a:prstGeom prst="rect">
            <a:avLst/>
          </a:prstGeom>
          <a:noFill/>
        </p:spPr>
        <p:txBody>
          <a:bodyPr wrap="square" rtlCol="0">
            <a:spAutoFit/>
          </a:bodyPr>
          <a:lstStyle/>
          <a:p>
            <a:pPr algn="ctr"/>
            <a:r>
              <a:rPr lang="en-US" sz="1650" b="1" dirty="0">
                <a:solidFill>
                  <a:srgbClr val="FF5969"/>
                </a:solidFill>
                <a:latin typeface="Tw Cen MT" panose="020B0602020104020603" pitchFamily="34" charset="0"/>
              </a:rPr>
              <a:t>HANSELOWSKI</a:t>
            </a:r>
          </a:p>
          <a:p>
            <a:pPr algn="ctr"/>
            <a:r>
              <a:rPr lang="en-US" sz="1650" b="1" dirty="0">
                <a:solidFill>
                  <a:srgbClr val="FF5969"/>
                </a:solidFill>
                <a:latin typeface="Tw Cen MT" panose="020B0602020104020603" pitchFamily="34" charset="0"/>
              </a:rPr>
              <a:t>(2018)</a:t>
            </a:r>
          </a:p>
        </p:txBody>
      </p:sp>
      <p:sp>
        <p:nvSpPr>
          <p:cNvPr id="118" name="TextBox 117">
            <a:extLst>
              <a:ext uri="{FF2B5EF4-FFF2-40B4-BE49-F238E27FC236}">
                <a16:creationId xmlns:a16="http://schemas.microsoft.com/office/drawing/2014/main" id="{91705BAF-DCDA-4FDC-8DA1-1FBA870AE5C8}"/>
              </a:ext>
            </a:extLst>
          </p:cNvPr>
          <p:cNvSpPr txBox="1"/>
          <p:nvPr/>
        </p:nvSpPr>
        <p:spPr>
          <a:xfrm>
            <a:off x="5572502" y="3146196"/>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KIM</a:t>
            </a:r>
          </a:p>
          <a:p>
            <a:pPr algn="ctr"/>
            <a:r>
              <a:rPr lang="en-US" b="1" dirty="0">
                <a:solidFill>
                  <a:srgbClr val="52CBBE"/>
                </a:solidFill>
                <a:latin typeface="Tw Cen MT" panose="020B0602020104020603" pitchFamily="34" charset="0"/>
              </a:rPr>
              <a:t>(2014)</a:t>
            </a:r>
          </a:p>
        </p:txBody>
      </p:sp>
      <p:sp>
        <p:nvSpPr>
          <p:cNvPr id="121" name="TextBox 120">
            <a:extLst>
              <a:ext uri="{FF2B5EF4-FFF2-40B4-BE49-F238E27FC236}">
                <a16:creationId xmlns:a16="http://schemas.microsoft.com/office/drawing/2014/main" id="{D025EBC6-5731-4D97-B58C-0E0C20D47817}"/>
              </a:ext>
            </a:extLst>
          </p:cNvPr>
          <p:cNvSpPr txBox="1"/>
          <p:nvPr/>
        </p:nvSpPr>
        <p:spPr>
          <a:xfrm>
            <a:off x="8083100" y="3146196"/>
            <a:ext cx="1591582" cy="646331"/>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WANG</a:t>
            </a:r>
          </a:p>
          <a:p>
            <a:pPr algn="ctr"/>
            <a:r>
              <a:rPr lang="en-US" b="1" dirty="0">
                <a:solidFill>
                  <a:srgbClr val="FEC630"/>
                </a:solidFill>
                <a:latin typeface="Tw Cen MT" panose="020B0602020104020603" pitchFamily="34" charset="0"/>
              </a:rPr>
              <a:t>(2017)</a:t>
            </a:r>
          </a:p>
        </p:txBody>
      </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TextBox 1">
            <a:extLst>
              <a:ext uri="{FF2B5EF4-FFF2-40B4-BE49-F238E27FC236}">
                <a16:creationId xmlns:a16="http://schemas.microsoft.com/office/drawing/2014/main" id="{D9C9B0AE-975F-4BF8-8A53-A0E70F0D03C6}"/>
              </a:ext>
            </a:extLst>
          </p:cNvPr>
          <p:cNvSpPr txBox="1"/>
          <p:nvPr/>
        </p:nvSpPr>
        <p:spPr>
          <a:xfrm>
            <a:off x="3195483" y="666124"/>
            <a:ext cx="7443020" cy="584775"/>
          </a:xfrm>
          <a:prstGeom prst="rect">
            <a:avLst/>
          </a:prstGeom>
          <a:noFill/>
        </p:spPr>
        <p:txBody>
          <a:bodyPr wrap="square" rtlCol="0">
            <a:spAutoFit/>
          </a:bodyPr>
          <a:lstStyle/>
          <a:p>
            <a:r>
              <a:rPr lang="en-IN" sz="3200" dirty="0">
                <a:solidFill>
                  <a:srgbClr val="52CBBE"/>
                </a:solidFill>
                <a:latin typeface="Tw Cen MT" panose="020B0602020104020603" pitchFamily="34" charset="0"/>
              </a:rPr>
              <a:t>LITERATURE SURVEY OF EXISTING MODELS</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1250"/>
                            </p:stCondLst>
                            <p:childTnLst>
                              <p:par>
                                <p:cTn id="22" presetID="42" presetClass="entr" presetSubtype="0" fill="hold" grpId="0" nodeType="afterEffect">
                                  <p:stCondLst>
                                    <p:cond delay="250"/>
                                  </p:stCondLst>
                                  <p:childTnLst>
                                    <p:set>
                                      <p:cBhvr>
                                        <p:cTn id="23" dur="1" fill="hold">
                                          <p:stCondLst>
                                            <p:cond delay="0"/>
                                          </p:stCondLst>
                                        </p:cTn>
                                        <p:tgtEl>
                                          <p:spTgt spid="109"/>
                                        </p:tgtEl>
                                        <p:attrNameLst>
                                          <p:attrName>style.visibility</p:attrName>
                                        </p:attrNameLst>
                                      </p:cBhvr>
                                      <p:to>
                                        <p:strVal val="visible"/>
                                      </p:to>
                                    </p:set>
                                    <p:animEffect transition="in" filter="fade">
                                      <p:cBhvr>
                                        <p:cTn id="24" dur="500"/>
                                        <p:tgtEl>
                                          <p:spTgt spid="109"/>
                                        </p:tgtEl>
                                      </p:cBhvr>
                                    </p:animEffect>
                                    <p:anim calcmode="lin" valueType="num">
                                      <p:cBhvr>
                                        <p:cTn id="25" dur="500" fill="hold"/>
                                        <p:tgtEl>
                                          <p:spTgt spid="109"/>
                                        </p:tgtEl>
                                        <p:attrNameLst>
                                          <p:attrName>ppt_x</p:attrName>
                                        </p:attrNameLst>
                                      </p:cBhvr>
                                      <p:tavLst>
                                        <p:tav tm="0">
                                          <p:val>
                                            <p:strVal val="#ppt_x"/>
                                          </p:val>
                                        </p:tav>
                                        <p:tav tm="100000">
                                          <p:val>
                                            <p:strVal val="#ppt_x"/>
                                          </p:val>
                                        </p:tav>
                                      </p:tavLst>
                                    </p:anim>
                                    <p:anim calcmode="lin" valueType="num">
                                      <p:cBhvr>
                                        <p:cTn id="26" dur="500" fill="hold"/>
                                        <p:tgtEl>
                                          <p:spTgt spid="109"/>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25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anim calcmode="lin" valueType="num">
                                      <p:cBhvr>
                                        <p:cTn id="31" dur="500" fill="hold"/>
                                        <p:tgtEl>
                                          <p:spTgt spid="100"/>
                                        </p:tgtEl>
                                        <p:attrNameLst>
                                          <p:attrName>ppt_x</p:attrName>
                                        </p:attrNameLst>
                                      </p:cBhvr>
                                      <p:tavLst>
                                        <p:tav tm="0">
                                          <p:val>
                                            <p:strVal val="#ppt_x"/>
                                          </p:val>
                                        </p:tav>
                                        <p:tav tm="100000">
                                          <p:val>
                                            <p:strVal val="#ppt_x"/>
                                          </p:val>
                                        </p:tav>
                                      </p:tavLst>
                                    </p:anim>
                                    <p:anim calcmode="lin" valueType="num">
                                      <p:cBhvr>
                                        <p:cTn id="32" dur="500" fill="hold"/>
                                        <p:tgtEl>
                                          <p:spTgt spid="100"/>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par>
                          <p:cTn id="38" fill="hold">
                            <p:stCondLst>
                              <p:cond delay="2750"/>
                            </p:stCondLst>
                            <p:childTnLst>
                              <p:par>
                                <p:cTn id="39" presetID="42" presetClass="entr" presetSubtype="0" fill="hold" grpId="0" nodeType="afterEffect">
                                  <p:stCondLst>
                                    <p:cond delay="25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500"/>
                                        <p:tgtEl>
                                          <p:spTgt spid="110"/>
                                        </p:tgtEl>
                                      </p:cBhvr>
                                    </p:animEffect>
                                    <p:anim calcmode="lin" valueType="num">
                                      <p:cBhvr>
                                        <p:cTn id="42" dur="500" fill="hold"/>
                                        <p:tgtEl>
                                          <p:spTgt spid="110"/>
                                        </p:tgtEl>
                                        <p:attrNameLst>
                                          <p:attrName>ppt_x</p:attrName>
                                        </p:attrNameLst>
                                      </p:cBhvr>
                                      <p:tavLst>
                                        <p:tav tm="0">
                                          <p:val>
                                            <p:strVal val="#ppt_x"/>
                                          </p:val>
                                        </p:tav>
                                        <p:tav tm="100000">
                                          <p:val>
                                            <p:strVal val="#ppt_x"/>
                                          </p:val>
                                        </p:tav>
                                      </p:tavLst>
                                    </p:anim>
                                    <p:anim calcmode="lin" valueType="num">
                                      <p:cBhvr>
                                        <p:cTn id="43" dur="500" fill="hold"/>
                                        <p:tgtEl>
                                          <p:spTgt spid="11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2" presetClass="entr" presetSubtype="0" fill="hold" nodeType="afterEffect">
                                  <p:stCondLst>
                                    <p:cond delay="25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500"/>
                                        <p:tgtEl>
                                          <p:spTgt spid="96"/>
                                        </p:tgtEl>
                                      </p:cBhvr>
                                    </p:animEffect>
                                    <p:anim calcmode="lin" valueType="num">
                                      <p:cBhvr>
                                        <p:cTn id="48" dur="500" fill="hold"/>
                                        <p:tgtEl>
                                          <p:spTgt spid="96"/>
                                        </p:tgtEl>
                                        <p:attrNameLst>
                                          <p:attrName>ppt_x</p:attrName>
                                        </p:attrNameLst>
                                      </p:cBhvr>
                                      <p:tavLst>
                                        <p:tav tm="0">
                                          <p:val>
                                            <p:strVal val="#ppt_x"/>
                                          </p:val>
                                        </p:tav>
                                        <p:tav tm="100000">
                                          <p:val>
                                            <p:strVal val="#ppt_x"/>
                                          </p:val>
                                        </p:tav>
                                      </p:tavLst>
                                    </p:anim>
                                    <p:anim calcmode="lin" valueType="num">
                                      <p:cBhvr>
                                        <p:cTn id="49" dur="500" fill="hold"/>
                                        <p:tgtEl>
                                          <p:spTgt spid="96"/>
                                        </p:tgtEl>
                                        <p:attrNameLst>
                                          <p:attrName>ppt_y</p:attrName>
                                        </p:attrNameLst>
                                      </p:cBhvr>
                                      <p:tavLst>
                                        <p:tav tm="0">
                                          <p:val>
                                            <p:strVal val="#ppt_y+.1"/>
                                          </p:val>
                                        </p:tav>
                                        <p:tav tm="100000">
                                          <p:val>
                                            <p:strVal val="#ppt_y"/>
                                          </p:val>
                                        </p:tav>
                                      </p:tavLst>
                                    </p:anim>
                                  </p:childTnLst>
                                </p:cTn>
                              </p:par>
                              <p:par>
                                <p:cTn id="50" presetID="53" presetClass="entr" presetSubtype="16"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78281" cy="6858000"/>
            <a:chOff x="213096" y="0"/>
            <a:chExt cx="1147828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075056"/>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Literature</a:t>
              </a:r>
            </a:p>
            <a:p>
              <a:pPr algn="ctr"/>
              <a:r>
                <a:rPr lang="en-US" sz="2000" b="1" dirty="0">
                  <a:solidFill>
                    <a:srgbClr val="F0EEF0"/>
                  </a:solidFill>
                  <a:latin typeface="Tw Cen MT" panose="020B0602020104020603" pitchFamily="34" charset="0"/>
                </a:rPr>
                <a:t>Survey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06523" y="-10202"/>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Results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7" name="Group 96">
            <a:extLst>
              <a:ext uri="{FF2B5EF4-FFF2-40B4-BE49-F238E27FC236}">
                <a16:creationId xmlns:a16="http://schemas.microsoft.com/office/drawing/2014/main" id="{F1840EDE-DF70-433F-86FE-A402BC5C2DDE}"/>
              </a:ext>
            </a:extLst>
          </p:cNvPr>
          <p:cNvGrpSpPr/>
          <p:nvPr/>
        </p:nvGrpSpPr>
        <p:grpSpPr>
          <a:xfrm>
            <a:off x="3282530" y="482989"/>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E76B67BC-401F-4EA8-8CBE-EEB8DFAA45A7}"/>
              </a:ext>
            </a:extLst>
          </p:cNvPr>
          <p:cNvGrpSpPr/>
          <p:nvPr/>
        </p:nvGrpSpPr>
        <p:grpSpPr>
          <a:xfrm>
            <a:off x="3247368" y="227771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3366141" y="4985293"/>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8" name="TextBox 107">
            <a:extLst>
              <a:ext uri="{FF2B5EF4-FFF2-40B4-BE49-F238E27FC236}">
                <a16:creationId xmlns:a16="http://schemas.microsoft.com/office/drawing/2014/main" id="{895C2AE9-E6EE-4572-8B9B-0A1C8899D6FE}"/>
              </a:ext>
            </a:extLst>
          </p:cNvPr>
          <p:cNvSpPr txBox="1"/>
          <p:nvPr/>
        </p:nvSpPr>
        <p:spPr>
          <a:xfrm>
            <a:off x="3573539" y="341220"/>
            <a:ext cx="5880679" cy="1877437"/>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  </a:t>
            </a:r>
            <a:r>
              <a:rPr lang="en-IN" sz="1400" dirty="0">
                <a:solidFill>
                  <a:schemeClr val="tx1">
                    <a:lumMod val="75000"/>
                    <a:lumOff val="25000"/>
                  </a:schemeClr>
                </a:solidFill>
                <a:latin typeface="Tw Cen MT" panose="020B0602020104020603" pitchFamily="34" charset="0"/>
              </a:rPr>
              <a:t>My baseline model uses bi-LSTM. The input comprises of 2 embeddings. First one for news statement and next one for meta-data.</a:t>
            </a:r>
          </a:p>
          <a:p>
            <a:r>
              <a:rPr lang="en-IN" sz="1400" dirty="0">
                <a:solidFill>
                  <a:schemeClr val="tx1">
                    <a:lumMod val="75000"/>
                    <a:lumOff val="25000"/>
                  </a:schemeClr>
                </a:solidFill>
                <a:latin typeface="Tw Cen MT" panose="020B0602020104020603" pitchFamily="34" charset="0"/>
              </a:rPr>
              <a:t> Meta-data consists of info about speaker of the statement, the party to which the speaker belongs, job-title, the venue where the statement was made and the subject of the statement. These two embeddings are fed as input to a Deep Learning model to produce </a:t>
            </a:r>
            <a:r>
              <a:rPr lang="en-IN" sz="1400" dirty="0" err="1">
                <a:solidFill>
                  <a:schemeClr val="tx1">
                    <a:lumMod val="75000"/>
                    <a:lumOff val="25000"/>
                  </a:schemeClr>
                </a:solidFill>
                <a:latin typeface="Tw Cen MT" panose="020B0602020104020603" pitchFamily="34" charset="0"/>
              </a:rPr>
              <a:t>softmax</a:t>
            </a:r>
            <a:r>
              <a:rPr lang="en-IN" sz="1400" dirty="0">
                <a:solidFill>
                  <a:schemeClr val="tx1">
                    <a:lumMod val="75000"/>
                    <a:lumOff val="25000"/>
                  </a:schemeClr>
                </a:solidFill>
                <a:latin typeface="Tw Cen MT" panose="020B0602020104020603" pitchFamily="34" charset="0"/>
              </a:rPr>
              <a:t> probabilities over the 6 output classes</a:t>
            </a:r>
            <a:r>
              <a:rPr lang="en-IN" sz="1400" b="1" dirty="0">
                <a:solidFill>
                  <a:schemeClr val="tx1">
                    <a:lumMod val="75000"/>
                    <a:lumOff val="25000"/>
                  </a:schemeClr>
                </a:solidFill>
                <a:latin typeface="Tw Cen MT" panose="020B0602020104020603" pitchFamily="34" charset="0"/>
              </a:rPr>
              <a:t>. The choice of Deep Learning model varies viz. CNN, LSTM, bi-LSTM, LSTM+CNN (hybrid) and many more.</a:t>
            </a:r>
          </a:p>
        </p:txBody>
      </p:sp>
      <p:sp>
        <p:nvSpPr>
          <p:cNvPr id="112" name="TextBox 111">
            <a:extLst>
              <a:ext uri="{FF2B5EF4-FFF2-40B4-BE49-F238E27FC236}">
                <a16:creationId xmlns:a16="http://schemas.microsoft.com/office/drawing/2014/main" id="{5FF83314-6443-4064-B8AD-715FDF38C0B1}"/>
              </a:ext>
            </a:extLst>
          </p:cNvPr>
          <p:cNvSpPr txBox="1"/>
          <p:nvPr/>
        </p:nvSpPr>
        <p:spPr>
          <a:xfrm>
            <a:off x="3760111" y="4877650"/>
            <a:ext cx="7062129" cy="1169551"/>
          </a:xfrm>
          <a:prstGeom prst="rect">
            <a:avLst/>
          </a:prstGeom>
          <a:noFill/>
        </p:spPr>
        <p:txBody>
          <a:bodyPr wrap="square" rtlCol="0">
            <a:spAutoFit/>
          </a:bodyPr>
          <a:lstStyle/>
          <a:p>
            <a:r>
              <a:rPr lang="en-IN" sz="1400" dirty="0">
                <a:solidFill>
                  <a:schemeClr val="tx1">
                    <a:lumMod val="75000"/>
                    <a:lumOff val="25000"/>
                  </a:schemeClr>
                </a:solidFill>
                <a:latin typeface="Tw Cen MT" panose="020B0602020104020603" pitchFamily="34" charset="0"/>
              </a:rPr>
              <a:t>So, I input the statement embedding to a bi-LSTM and the binary metadata features (83-dimensional) to a Dense layer. Finally, I concatenated these two layers to obtained richer representations and pass them to a Dense Layer which performs the classification by generating </a:t>
            </a:r>
            <a:r>
              <a:rPr lang="en-IN" sz="1400" dirty="0" err="1">
                <a:solidFill>
                  <a:schemeClr val="tx1">
                    <a:lumMod val="75000"/>
                    <a:lumOff val="25000"/>
                  </a:schemeClr>
                </a:solidFill>
                <a:latin typeface="Tw Cen MT" panose="020B0602020104020603" pitchFamily="34" charset="0"/>
              </a:rPr>
              <a:t>softmax</a:t>
            </a:r>
            <a:r>
              <a:rPr lang="en-IN" sz="1400" dirty="0">
                <a:solidFill>
                  <a:schemeClr val="tx1">
                    <a:lumMod val="75000"/>
                    <a:lumOff val="25000"/>
                  </a:schemeClr>
                </a:solidFill>
                <a:latin typeface="Tw Cen MT" panose="020B0602020104020603" pitchFamily="34" charset="0"/>
              </a:rPr>
              <a:t> probabilities over the 6 output classes.</a:t>
            </a:r>
          </a:p>
          <a:p>
            <a:r>
              <a:rPr lang="en-US" sz="1400" dirty="0">
                <a:solidFill>
                  <a:schemeClr val="tx1">
                    <a:lumMod val="75000"/>
                    <a:lumOff val="25000"/>
                  </a:schemeClr>
                </a:solidFill>
                <a:latin typeface="Tw Cen MT" panose="020B0602020104020603" pitchFamily="34" charset="0"/>
              </a:rPr>
              <a:t> </a:t>
            </a:r>
            <a:endParaRPr lang="en-IN" sz="1400" dirty="0">
              <a:solidFill>
                <a:schemeClr val="tx1">
                  <a:lumMod val="75000"/>
                  <a:lumOff val="25000"/>
                </a:schemeClr>
              </a:solidFill>
              <a:latin typeface="Tw Cen MT" panose="020B0602020104020603" pitchFamily="34" charset="0"/>
            </a:endParaRPr>
          </a:p>
        </p:txBody>
      </p:sp>
      <p:sp>
        <p:nvSpPr>
          <p:cNvPr id="116" name="TextBox 115">
            <a:extLst>
              <a:ext uri="{FF2B5EF4-FFF2-40B4-BE49-F238E27FC236}">
                <a16:creationId xmlns:a16="http://schemas.microsoft.com/office/drawing/2014/main" id="{572131EC-94E6-4982-85F7-903D6FA72171}"/>
              </a:ext>
            </a:extLst>
          </p:cNvPr>
          <p:cNvSpPr txBox="1"/>
          <p:nvPr/>
        </p:nvSpPr>
        <p:spPr>
          <a:xfrm>
            <a:off x="3533736" y="2124646"/>
            <a:ext cx="6110007" cy="3016210"/>
          </a:xfrm>
          <a:prstGeom prst="rect">
            <a:avLst/>
          </a:prstGeom>
          <a:noFill/>
        </p:spPr>
        <p:txBody>
          <a:bodyPr wrap="square" rtlCol="0">
            <a:spAutoFit/>
          </a:bodyPr>
          <a:lstStyle/>
          <a:p>
            <a:r>
              <a:rPr lang="en-IN" sz="1400" dirty="0">
                <a:solidFill>
                  <a:schemeClr val="tx1">
                    <a:lumMod val="75000"/>
                    <a:lumOff val="25000"/>
                  </a:schemeClr>
                </a:solidFill>
                <a:latin typeface="Tw Cen MT" panose="020B0602020104020603" pitchFamily="34" charset="0"/>
              </a:rPr>
              <a:t>For the baseline, I have experimented with bi-LSTM</a:t>
            </a:r>
            <a:r>
              <a:rPr lang="en-IN" sz="1800" kern="100" dirty="0">
                <a:effectLst/>
                <a:latin typeface="Bahnschrift Light" panose="020B0502040204020203" pitchFamily="34" charset="0"/>
                <a:ea typeface="Noto Serif CJK SC"/>
                <a:cs typeface="FreeSans"/>
              </a:rPr>
              <a:t>.</a:t>
            </a:r>
            <a:endParaRPr lang="en-IN" sz="1400" dirty="0">
              <a:solidFill>
                <a:schemeClr val="tx1">
                  <a:lumMod val="75000"/>
                  <a:lumOff val="25000"/>
                </a:schemeClr>
              </a:solidFill>
              <a:latin typeface="Tw Cen MT" panose="020B0602020104020603" pitchFamily="34" charset="0"/>
            </a:endParaRPr>
          </a:p>
          <a:p>
            <a:pPr marL="342900" lvl="0" indent="-342900">
              <a:buFont typeface="Wingdings" panose="05000000000000000000" pitchFamily="2" charset="2"/>
              <a:buChar char=""/>
            </a:pPr>
            <a:r>
              <a:rPr lang="en-IN" sz="1400" dirty="0">
                <a:solidFill>
                  <a:schemeClr val="tx1">
                    <a:lumMod val="75000"/>
                    <a:lumOff val="25000"/>
                  </a:schemeClr>
                </a:solidFill>
                <a:latin typeface="Tw Cen MT" panose="020B0602020104020603" pitchFamily="34" charset="0"/>
              </a:rPr>
              <a:t>Statement Embeddings: I used </a:t>
            </a:r>
            <a:r>
              <a:rPr lang="en-IN" sz="1400" dirty="0" err="1">
                <a:solidFill>
                  <a:schemeClr val="tx1">
                    <a:lumMod val="75000"/>
                    <a:lumOff val="25000"/>
                  </a:schemeClr>
                </a:solidFill>
                <a:latin typeface="Tw Cen MT" panose="020B0602020104020603" pitchFamily="34" charset="0"/>
              </a:rPr>
              <a:t>GloVe</a:t>
            </a:r>
            <a:r>
              <a:rPr lang="en-IN" sz="1400" dirty="0">
                <a:solidFill>
                  <a:schemeClr val="tx1">
                    <a:lumMod val="75000"/>
                    <a:lumOff val="25000"/>
                  </a:schemeClr>
                </a:solidFill>
                <a:latin typeface="Tw Cen MT" panose="020B0602020104020603" pitchFamily="34" charset="0"/>
              </a:rPr>
              <a:t> pre-trained vector representations for words. I generated the embedding matrix of (vocabulary size x 100) dimensions wherein every word present in vocabulary is represented as a 100-dimensional vector. I used this embedding matrix as weights to generate the Embeddings for each input statement. </a:t>
            </a:r>
          </a:p>
          <a:p>
            <a:pPr marL="342900" lvl="0" indent="-342900">
              <a:buFont typeface="Wingdings" panose="05000000000000000000" pitchFamily="2" charset="2"/>
              <a:buChar char=""/>
            </a:pPr>
            <a:r>
              <a:rPr lang="en-IN" sz="1400" dirty="0">
                <a:solidFill>
                  <a:schemeClr val="tx1">
                    <a:lumMod val="75000"/>
                    <a:lumOff val="25000"/>
                  </a:schemeClr>
                </a:solidFill>
                <a:latin typeface="Tw Cen MT" panose="020B0602020104020603" pitchFamily="34" charset="0"/>
              </a:rPr>
              <a:t>Meta-data: For each of the Meta-data (viz. speaker, job, subject, party, state, venue) of the statement, I took top-k frequently appearing categories and club remaining infrequent categories under "others" label. Hence, I obtained a k-dimensional one-hot vector encoding for each of the meta-data. The value of k is different for different meta-data and is selected after carefully evaluating the dataset and distribution of meta-data information. </a:t>
            </a:r>
          </a:p>
          <a:p>
            <a:pPr algn="ctr"/>
            <a:endParaRPr lang="en-US" b="1" dirty="0">
              <a:solidFill>
                <a:schemeClr val="tx1">
                  <a:lumMod val="75000"/>
                  <a:lumOff val="25000"/>
                </a:schemeClr>
              </a:solidFill>
              <a:latin typeface="Tw Cen MT" panose="020B0602020104020603" pitchFamily="34" charset="0"/>
            </a:endParaRPr>
          </a:p>
        </p:txBody>
      </p:sp>
      <p:grpSp>
        <p:nvGrpSpPr>
          <p:cNvPr id="2" name="Group 1">
            <a:extLst>
              <a:ext uri="{FF2B5EF4-FFF2-40B4-BE49-F238E27FC236}">
                <a16:creationId xmlns:a16="http://schemas.microsoft.com/office/drawing/2014/main" id="{711450F4-A7BD-494E-BD71-C6C5EB8D03D1}"/>
              </a:ext>
            </a:extLst>
          </p:cNvPr>
          <p:cNvGrpSpPr/>
          <p:nvPr/>
        </p:nvGrpSpPr>
        <p:grpSpPr>
          <a:xfrm>
            <a:off x="1813854" y="112639"/>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1833894" y="23361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1976862" y="4897842"/>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fill="hold"/>
                                        <p:tgtEl>
                                          <p:spTgt spid="2"/>
                                        </p:tgtEl>
                                        <p:attrNameLst>
                                          <p:attrName>ppt_w</p:attrName>
                                        </p:attrNameLst>
                                      </p:cBhvr>
                                      <p:tavLst>
                                        <p:tav tm="0">
                                          <p:val>
                                            <p:fltVal val="0"/>
                                          </p:val>
                                        </p:tav>
                                        <p:tav tm="100000">
                                          <p:val>
                                            <p:strVal val="#ppt_w"/>
                                          </p:val>
                                        </p:tav>
                                      </p:tavLst>
                                    </p:anim>
                                    <p:anim calcmode="lin" valueType="num">
                                      <p:cBhvr>
                                        <p:cTn id="14" dur="250" fill="hold"/>
                                        <p:tgtEl>
                                          <p:spTgt spid="2"/>
                                        </p:tgtEl>
                                        <p:attrNameLst>
                                          <p:attrName>ppt_h</p:attrName>
                                        </p:attrNameLst>
                                      </p:cBhvr>
                                      <p:tavLst>
                                        <p:tav tm="0">
                                          <p:val>
                                            <p:fltVal val="0"/>
                                          </p:val>
                                        </p:tav>
                                        <p:tav tm="100000">
                                          <p:val>
                                            <p:strVal val="#ppt_h"/>
                                          </p:val>
                                        </p:tav>
                                      </p:tavLst>
                                    </p:anim>
                                    <p:animEffect transition="in" filter="fade">
                                      <p:cBhvr>
                                        <p:cTn id="15" dur="250"/>
                                        <p:tgtEl>
                                          <p:spTgt spid="2"/>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p:cTn id="19" dur="250" fill="hold"/>
                                        <p:tgtEl>
                                          <p:spTgt spid="101"/>
                                        </p:tgtEl>
                                        <p:attrNameLst>
                                          <p:attrName>ppt_w</p:attrName>
                                        </p:attrNameLst>
                                      </p:cBhvr>
                                      <p:tavLst>
                                        <p:tav tm="0">
                                          <p:val>
                                            <p:fltVal val="0"/>
                                          </p:val>
                                        </p:tav>
                                        <p:tav tm="100000">
                                          <p:val>
                                            <p:strVal val="#ppt_w"/>
                                          </p:val>
                                        </p:tav>
                                      </p:tavLst>
                                    </p:anim>
                                    <p:anim calcmode="lin" valueType="num">
                                      <p:cBhvr>
                                        <p:cTn id="20" dur="250" fill="hold"/>
                                        <p:tgtEl>
                                          <p:spTgt spid="101"/>
                                        </p:tgtEl>
                                        <p:attrNameLst>
                                          <p:attrName>ppt_h</p:attrName>
                                        </p:attrNameLst>
                                      </p:cBhvr>
                                      <p:tavLst>
                                        <p:tav tm="0">
                                          <p:val>
                                            <p:fltVal val="0"/>
                                          </p:val>
                                        </p:tav>
                                        <p:tav tm="100000">
                                          <p:val>
                                            <p:strVal val="#ppt_h"/>
                                          </p:val>
                                        </p:tav>
                                      </p:tavLst>
                                    </p:anim>
                                    <p:animEffect transition="in" filter="fade">
                                      <p:cBhvr>
                                        <p:cTn id="21" dur="250"/>
                                        <p:tgtEl>
                                          <p:spTgt spid="101"/>
                                        </p:tgtEl>
                                      </p:cBhvr>
                                    </p:animEffect>
                                  </p:childTnLst>
                                </p:cTn>
                              </p:par>
                            </p:childTnLst>
                          </p:cTn>
                        </p:par>
                        <p:par>
                          <p:cTn id="22" fill="hold">
                            <p:stCondLst>
                              <p:cond delay="75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250" fill="hold"/>
                                        <p:tgtEl>
                                          <p:spTgt spid="3"/>
                                        </p:tgtEl>
                                        <p:attrNameLst>
                                          <p:attrName>ppt_w</p:attrName>
                                        </p:attrNameLst>
                                      </p:cBhvr>
                                      <p:tavLst>
                                        <p:tav tm="0">
                                          <p:val>
                                            <p:fltVal val="0"/>
                                          </p:val>
                                        </p:tav>
                                        <p:tav tm="100000">
                                          <p:val>
                                            <p:strVal val="#ppt_w"/>
                                          </p:val>
                                        </p:tav>
                                      </p:tavLst>
                                    </p:anim>
                                    <p:anim calcmode="lin" valueType="num">
                                      <p:cBhvr>
                                        <p:cTn id="26" dur="250" fill="hold"/>
                                        <p:tgtEl>
                                          <p:spTgt spid="3"/>
                                        </p:tgtEl>
                                        <p:attrNameLst>
                                          <p:attrName>ppt_h</p:attrName>
                                        </p:attrNameLst>
                                      </p:cBhvr>
                                      <p:tavLst>
                                        <p:tav tm="0">
                                          <p:val>
                                            <p:fltVal val="0"/>
                                          </p:val>
                                        </p:tav>
                                        <p:tav tm="100000">
                                          <p:val>
                                            <p:strVal val="#ppt_h"/>
                                          </p:val>
                                        </p:tav>
                                      </p:tavLst>
                                    </p:anim>
                                    <p:animEffect transition="in" filter="fade">
                                      <p:cBhvr>
                                        <p:cTn id="27" dur="250"/>
                                        <p:tgtEl>
                                          <p:spTgt spid="3"/>
                                        </p:tgtEl>
                                      </p:cBhvr>
                                    </p:animEffect>
                                  </p:childTnLst>
                                </p:cTn>
                              </p:par>
                            </p:childTnLst>
                          </p:cTn>
                        </p:par>
                        <p:par>
                          <p:cTn id="28" fill="hold">
                            <p:stCondLst>
                              <p:cond delay="1000"/>
                            </p:stCondLst>
                            <p:childTnLst>
                              <p:par>
                                <p:cTn id="29" presetID="53" presetClass="entr" presetSubtype="16" fill="hold" nodeType="afterEffect">
                                  <p:stCondLst>
                                    <p:cond delay="0"/>
                                  </p:stCondLst>
                                  <p:childTnLst>
                                    <p:set>
                                      <p:cBhvr>
                                        <p:cTn id="30" dur="1" fill="hold">
                                          <p:stCondLst>
                                            <p:cond delay="0"/>
                                          </p:stCondLst>
                                        </p:cTn>
                                        <p:tgtEl>
                                          <p:spTgt spid="104"/>
                                        </p:tgtEl>
                                        <p:attrNameLst>
                                          <p:attrName>style.visibility</p:attrName>
                                        </p:attrNameLst>
                                      </p:cBhvr>
                                      <p:to>
                                        <p:strVal val="visible"/>
                                      </p:to>
                                    </p:set>
                                    <p:anim calcmode="lin" valueType="num">
                                      <p:cBhvr>
                                        <p:cTn id="31" dur="250" fill="hold"/>
                                        <p:tgtEl>
                                          <p:spTgt spid="104"/>
                                        </p:tgtEl>
                                        <p:attrNameLst>
                                          <p:attrName>ppt_w</p:attrName>
                                        </p:attrNameLst>
                                      </p:cBhvr>
                                      <p:tavLst>
                                        <p:tav tm="0">
                                          <p:val>
                                            <p:fltVal val="0"/>
                                          </p:val>
                                        </p:tav>
                                        <p:tav tm="100000">
                                          <p:val>
                                            <p:strVal val="#ppt_w"/>
                                          </p:val>
                                        </p:tav>
                                      </p:tavLst>
                                    </p:anim>
                                    <p:anim calcmode="lin" valueType="num">
                                      <p:cBhvr>
                                        <p:cTn id="32" dur="250" fill="hold"/>
                                        <p:tgtEl>
                                          <p:spTgt spid="104"/>
                                        </p:tgtEl>
                                        <p:attrNameLst>
                                          <p:attrName>ppt_h</p:attrName>
                                        </p:attrNameLst>
                                      </p:cBhvr>
                                      <p:tavLst>
                                        <p:tav tm="0">
                                          <p:val>
                                            <p:fltVal val="0"/>
                                          </p:val>
                                        </p:tav>
                                        <p:tav tm="100000">
                                          <p:val>
                                            <p:strVal val="#ppt_h"/>
                                          </p:val>
                                        </p:tav>
                                      </p:tavLst>
                                    </p:anim>
                                    <p:animEffect transition="in" filter="fade">
                                      <p:cBhvr>
                                        <p:cTn id="33" dur="250"/>
                                        <p:tgtEl>
                                          <p:spTgt spid="104"/>
                                        </p:tgtEl>
                                      </p:cBhvr>
                                    </p:animEffect>
                                  </p:childTnLst>
                                </p:cTn>
                              </p:par>
                            </p:childTnLst>
                          </p:cTn>
                        </p:par>
                        <p:par>
                          <p:cTn id="34" fill="hold">
                            <p:stCondLst>
                              <p:cond delay="125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250" fill="hold"/>
                                        <p:tgtEl>
                                          <p:spTgt spid="4"/>
                                        </p:tgtEl>
                                        <p:attrNameLst>
                                          <p:attrName>ppt_w</p:attrName>
                                        </p:attrNameLst>
                                      </p:cBhvr>
                                      <p:tavLst>
                                        <p:tav tm="0">
                                          <p:val>
                                            <p:fltVal val="0"/>
                                          </p:val>
                                        </p:tav>
                                        <p:tav tm="100000">
                                          <p:val>
                                            <p:strVal val="#ppt_w"/>
                                          </p:val>
                                        </p:tav>
                                      </p:tavLst>
                                    </p:anim>
                                    <p:anim calcmode="lin" valueType="num">
                                      <p:cBhvr>
                                        <p:cTn id="38" dur="250" fill="hold"/>
                                        <p:tgtEl>
                                          <p:spTgt spid="4"/>
                                        </p:tgtEl>
                                        <p:attrNameLst>
                                          <p:attrName>ppt_h</p:attrName>
                                        </p:attrNameLst>
                                      </p:cBhvr>
                                      <p:tavLst>
                                        <p:tav tm="0">
                                          <p:val>
                                            <p:fltVal val="0"/>
                                          </p:val>
                                        </p:tav>
                                        <p:tav tm="100000">
                                          <p:val>
                                            <p:strVal val="#ppt_h"/>
                                          </p:val>
                                        </p:tav>
                                      </p:tavLst>
                                    </p:anim>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78281" cy="6858000"/>
            <a:chOff x="213096" y="0"/>
            <a:chExt cx="1147828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075056"/>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Literature </a:t>
              </a:r>
            </a:p>
            <a:p>
              <a:pPr algn="ctr"/>
              <a:r>
                <a:rPr lang="en-US" sz="2000" b="1" dirty="0">
                  <a:solidFill>
                    <a:srgbClr val="F0EEF0"/>
                  </a:solidFill>
                  <a:latin typeface="Tw Cen MT" panose="020B0602020104020603" pitchFamily="34" charset="0"/>
                </a:rPr>
                <a:t>Survey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7"/>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8794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Issues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80148" y="3178498"/>
              <a:ext cx="2075864"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9" name="Group 108">
            <a:extLst>
              <a:ext uri="{FF2B5EF4-FFF2-40B4-BE49-F238E27FC236}">
                <a16:creationId xmlns:a16="http://schemas.microsoft.com/office/drawing/2014/main" id="{FFECBB9F-A6DA-4867-8BFF-1EB9CC0E78D3}"/>
              </a:ext>
            </a:extLst>
          </p:cNvPr>
          <p:cNvGrpSpPr/>
          <p:nvPr/>
        </p:nvGrpSpPr>
        <p:grpSpPr>
          <a:xfrm>
            <a:off x="1505661" y="352459"/>
            <a:ext cx="662608" cy="523220"/>
            <a:chOff x="708006" y="2123782"/>
            <a:chExt cx="662608" cy="523220"/>
          </a:xfrm>
        </p:grpSpPr>
        <p:sp>
          <p:nvSpPr>
            <p:cNvPr id="110" name="Oval 109">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11" name="TextBox 110">
              <a:extLst>
                <a:ext uri="{FF2B5EF4-FFF2-40B4-BE49-F238E27FC236}">
                  <a16:creationId xmlns:a16="http://schemas.microsoft.com/office/drawing/2014/main" id="{6F674720-AA72-463C-A9F5-CC05A31FD455}"/>
                </a:ext>
              </a:extLst>
            </p:cNvPr>
            <p:cNvSpPr txBox="1"/>
            <p:nvPr/>
          </p:nvSpPr>
          <p:spPr>
            <a:xfrm>
              <a:off x="708006" y="2154559"/>
              <a:ext cx="662608" cy="461665"/>
            </a:xfrm>
            <a:prstGeom prst="rect">
              <a:avLst/>
            </a:prstGeom>
            <a:noFill/>
          </p:spPr>
          <p:txBody>
            <a:bodyPr wrap="square" rtlCol="0">
              <a:spAutoFit/>
            </a:bodyPr>
            <a:lstStyle/>
            <a:p>
              <a:pPr marL="342900" indent="-342900" algn="ctr">
                <a:buFont typeface="Wingdings" panose="05000000000000000000" pitchFamily="2" charset="2"/>
                <a:buChar char="v"/>
              </a:pPr>
              <a:r>
                <a:rPr lang="en-US" sz="2400" b="1" dirty="0">
                  <a:solidFill>
                    <a:srgbClr val="E6E7E9"/>
                  </a:solidFill>
                  <a:latin typeface="Tw Cen MT" panose="020B0602020104020603" pitchFamily="34" charset="0"/>
                </a:rPr>
                <a:t> </a:t>
              </a:r>
            </a:p>
          </p:txBody>
        </p:sp>
      </p:grpSp>
      <p:sp>
        <p:nvSpPr>
          <p:cNvPr id="119" name="TextBox 118">
            <a:extLst>
              <a:ext uri="{FF2B5EF4-FFF2-40B4-BE49-F238E27FC236}">
                <a16:creationId xmlns:a16="http://schemas.microsoft.com/office/drawing/2014/main" id="{47D438D1-4A2C-457A-A675-A2FFD11F8FC1}"/>
              </a:ext>
            </a:extLst>
          </p:cNvPr>
          <p:cNvSpPr txBox="1"/>
          <p:nvPr/>
        </p:nvSpPr>
        <p:spPr>
          <a:xfrm>
            <a:off x="1791569" y="369072"/>
            <a:ext cx="2449676" cy="461664"/>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THE ISSUES</a:t>
            </a:r>
          </a:p>
        </p:txBody>
      </p:sp>
      <p:sp>
        <p:nvSpPr>
          <p:cNvPr id="124" name="TextBox 123">
            <a:extLst>
              <a:ext uri="{FF2B5EF4-FFF2-40B4-BE49-F238E27FC236}">
                <a16:creationId xmlns:a16="http://schemas.microsoft.com/office/drawing/2014/main" id="{9DD83A3E-FC84-4E9E-A039-E9CA92AC9309}"/>
              </a:ext>
            </a:extLst>
          </p:cNvPr>
          <p:cNvSpPr txBox="1"/>
          <p:nvPr/>
        </p:nvSpPr>
        <p:spPr>
          <a:xfrm>
            <a:off x="1481652" y="1042219"/>
            <a:ext cx="7705137" cy="5355312"/>
          </a:xfrm>
          <a:prstGeom prst="rect">
            <a:avLst/>
          </a:prstGeom>
          <a:noFill/>
        </p:spPr>
        <p:txBody>
          <a:bodyPr wrap="square" rtlCol="0">
            <a:spAutoFit/>
          </a:bodyPr>
          <a:lstStyle/>
          <a:p>
            <a:pPr marL="514350" indent="-514350">
              <a:buFont typeface="Wingdings" panose="05000000000000000000" pitchFamily="2" charset="2"/>
              <a:buChar char="v"/>
            </a:pPr>
            <a:r>
              <a:rPr lang="en-IN" sz="1900" dirty="0">
                <a:solidFill>
                  <a:schemeClr val="bg1">
                    <a:lumMod val="65000"/>
                  </a:schemeClr>
                </a:solidFill>
                <a:latin typeface="Tw Cen MT" panose="020B0602020104020603" pitchFamily="34" charset="0"/>
              </a:rPr>
              <a:t>I attempted trying out different pair of input features (viz, only statement whilst the input, statement and anyone associated with the metadata as the input) and also have analysed the total results.</a:t>
            </a:r>
          </a:p>
          <a:p>
            <a:pPr marL="514350" indent="-514350">
              <a:buFont typeface="Wingdings" panose="05000000000000000000" pitchFamily="2" charset="2"/>
              <a:buChar char="v"/>
            </a:pPr>
            <a:endParaRPr lang="en-IN" sz="1900" dirty="0">
              <a:solidFill>
                <a:schemeClr val="bg1">
                  <a:lumMod val="65000"/>
                </a:schemeClr>
              </a:solidFill>
              <a:latin typeface="Tw Cen MT" panose="020B0602020104020603" pitchFamily="34" charset="0"/>
            </a:endParaRPr>
          </a:p>
          <a:p>
            <a:pPr marL="514350" indent="-514350">
              <a:buFont typeface="Wingdings" panose="05000000000000000000" pitchFamily="2" charset="2"/>
              <a:buChar char="v"/>
            </a:pPr>
            <a:r>
              <a:rPr lang="en-IN" sz="1900" dirty="0">
                <a:solidFill>
                  <a:schemeClr val="bg1">
                    <a:lumMod val="65000"/>
                  </a:schemeClr>
                </a:solidFill>
                <a:latin typeface="Tw Cen MT" panose="020B0602020104020603" pitchFamily="34" charset="0"/>
              </a:rPr>
              <a:t>However, utilising the statement embedding while using the metadata features, I got an accuracy of 27.78%. </a:t>
            </a:r>
          </a:p>
          <a:p>
            <a:r>
              <a:rPr lang="en-IN" sz="1900" dirty="0">
                <a:solidFill>
                  <a:schemeClr val="bg1">
                    <a:lumMod val="65000"/>
                  </a:schemeClr>
                </a:solidFill>
                <a:latin typeface="Tw Cen MT" panose="020B0602020104020603" pitchFamily="34" charset="0"/>
              </a:rPr>
              <a:t> </a:t>
            </a:r>
          </a:p>
          <a:p>
            <a:pPr marL="514350" lvl="0" indent="-514350">
              <a:buFont typeface="Wingdings" panose="05000000000000000000" pitchFamily="2" charset="2"/>
              <a:buChar char="v"/>
            </a:pPr>
            <a:r>
              <a:rPr lang="en-IN" sz="1900" dirty="0">
                <a:solidFill>
                  <a:schemeClr val="bg1">
                    <a:lumMod val="65000"/>
                  </a:schemeClr>
                </a:solidFill>
                <a:latin typeface="Tw Cen MT" panose="020B0602020104020603" pitchFamily="34" charset="0"/>
              </a:rPr>
              <a:t>My baseline comprising usage of (statement + metadata) surpassed the best model with 27.4% (mentioned in Wang, 2017). </a:t>
            </a:r>
          </a:p>
          <a:p>
            <a:pPr marL="342900" indent="-342900">
              <a:buFont typeface="Wingdings" panose="05000000000000000000" pitchFamily="2" charset="2"/>
              <a:buChar char="v"/>
            </a:pPr>
            <a:endParaRPr lang="en-IN" sz="1900" dirty="0">
              <a:solidFill>
                <a:schemeClr val="bg1">
                  <a:lumMod val="65000"/>
                </a:schemeClr>
              </a:solidFill>
              <a:latin typeface="Tw Cen MT" panose="020B0602020104020603" pitchFamily="34" charset="0"/>
            </a:endParaRPr>
          </a:p>
          <a:p>
            <a:pPr marL="514350" lvl="0" indent="-514350">
              <a:buFont typeface="Wingdings" panose="05000000000000000000" pitchFamily="2" charset="2"/>
              <a:buChar char="v"/>
            </a:pPr>
            <a:r>
              <a:rPr lang="en-IN" sz="1900" dirty="0">
                <a:solidFill>
                  <a:schemeClr val="bg1">
                    <a:lumMod val="65000"/>
                  </a:schemeClr>
                </a:solidFill>
                <a:latin typeface="Tw Cen MT" panose="020B0602020104020603" pitchFamily="34" charset="0"/>
              </a:rPr>
              <a:t>However, generally in most for the news that is fake, I observed there are syntactical features which are not incorporated in the said model.</a:t>
            </a:r>
          </a:p>
          <a:p>
            <a:pPr marL="342900" indent="-342900">
              <a:buFont typeface="Wingdings" panose="05000000000000000000" pitchFamily="2" charset="2"/>
              <a:buChar char="v"/>
            </a:pPr>
            <a:endParaRPr lang="en-IN" sz="1900" dirty="0">
              <a:solidFill>
                <a:schemeClr val="bg1">
                  <a:lumMod val="65000"/>
                </a:schemeClr>
              </a:solidFill>
              <a:latin typeface="Tw Cen MT" panose="020B0602020104020603" pitchFamily="34" charset="0"/>
            </a:endParaRPr>
          </a:p>
          <a:p>
            <a:pPr marL="514350" lvl="0" indent="-514350">
              <a:buFont typeface="Wingdings" panose="05000000000000000000" pitchFamily="2" charset="2"/>
              <a:buChar char="v"/>
            </a:pPr>
            <a:r>
              <a:rPr lang="en-IN" sz="1900" dirty="0">
                <a:solidFill>
                  <a:schemeClr val="bg1">
                    <a:lumMod val="65000"/>
                  </a:schemeClr>
                </a:solidFill>
                <a:latin typeface="Tw Cen MT" panose="020B0602020104020603" pitchFamily="34" charset="0"/>
              </a:rPr>
              <a:t>Hence, to address this shortcoming, I incorporated POS tags and dependency parse of the statement in my feature set which helps to learn richer representations of the data, thus, increasing the accuracy of predictions.</a:t>
            </a:r>
          </a:p>
          <a:p>
            <a:pPr marL="342900" indent="-342900">
              <a:buFont typeface="+mj-lt"/>
              <a:buAutoNum type="arabicParenR"/>
            </a:pPr>
            <a:endParaRPr lang="en-US" sz="1900" dirty="0">
              <a:solidFill>
                <a:schemeClr val="bg1">
                  <a:lumMod val="65000"/>
                </a:schemeClr>
              </a:solidFill>
              <a:latin typeface="Tw Cen MT" panose="020B0602020104020603" pitchFamily="34" charset="0"/>
            </a:endParaRP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90"/>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78281" cy="6858000"/>
            <a:chOff x="213096" y="0"/>
            <a:chExt cx="1147828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075056"/>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Literature</a:t>
              </a:r>
            </a:p>
            <a:p>
              <a:pPr algn="ctr"/>
              <a:r>
                <a:rPr lang="en-US" sz="2000" b="1" dirty="0">
                  <a:solidFill>
                    <a:srgbClr val="F0EEF0"/>
                  </a:solidFill>
                  <a:latin typeface="Tw Cen MT" panose="020B0602020104020603" pitchFamily="34" charset="0"/>
                </a:rPr>
                <a:t>Survey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7"/>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Issues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80149" y="3178498"/>
              <a:ext cx="207586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246776" y="177796"/>
            <a:ext cx="8186146" cy="2497135"/>
            <a:chOff x="943064" y="2107188"/>
            <a:chExt cx="3011241" cy="604450"/>
          </a:xfrm>
        </p:grpSpPr>
        <p:sp>
          <p:nvSpPr>
            <p:cNvPr id="114" name="Oval 113">
              <a:extLst>
                <a:ext uri="{FF2B5EF4-FFF2-40B4-BE49-F238E27FC236}">
                  <a16:creationId xmlns:a16="http://schemas.microsoft.com/office/drawing/2014/main" id="{40F3CBE7-0B7F-4BBC-932B-F8A1336F5066}"/>
                </a:ext>
              </a:extLst>
            </p:cNvPr>
            <p:cNvSpPr/>
            <p:nvPr/>
          </p:nvSpPr>
          <p:spPr>
            <a:xfrm>
              <a:off x="943064" y="2107188"/>
              <a:ext cx="423023" cy="23969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78" y="2140971"/>
              <a:ext cx="398394" cy="167487"/>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15772" y="2138965"/>
              <a:ext cx="1576457" cy="126649"/>
            </a:xfrm>
            <a:prstGeom prst="rect">
              <a:avLst/>
            </a:prstGeom>
            <a:noFill/>
          </p:spPr>
          <p:txBody>
            <a:bodyPr wrap="square" rtlCol="0">
              <a:spAutoFit/>
            </a:bodyPr>
            <a:lstStyle/>
            <a:p>
              <a:r>
                <a:rPr lang="en-US" sz="2800" dirty="0">
                  <a:solidFill>
                    <a:schemeClr val="tx1">
                      <a:lumMod val="75000"/>
                      <a:lumOff val="25000"/>
                    </a:schemeClr>
                  </a:solidFill>
                  <a:latin typeface="Tw Cen MT" panose="020B0602020104020603" pitchFamily="34" charset="0"/>
                </a:rPr>
                <a:t>POS TAGS</a:t>
              </a:r>
            </a:p>
          </p:txBody>
        </p:sp>
        <p:sp>
          <p:nvSpPr>
            <p:cNvPr id="117" name="TextBox 116">
              <a:extLst>
                <a:ext uri="{FF2B5EF4-FFF2-40B4-BE49-F238E27FC236}">
                  <a16:creationId xmlns:a16="http://schemas.microsoft.com/office/drawing/2014/main" id="{ED76257E-DD5D-4C31-B2AC-F76DC9199544}"/>
                </a:ext>
              </a:extLst>
            </p:cNvPr>
            <p:cNvSpPr txBox="1"/>
            <p:nvPr/>
          </p:nvSpPr>
          <p:spPr>
            <a:xfrm>
              <a:off x="1403790" y="2272090"/>
              <a:ext cx="2550515" cy="439548"/>
            </a:xfrm>
            <a:prstGeom prst="rect">
              <a:avLst/>
            </a:prstGeom>
            <a:noFill/>
          </p:spPr>
          <p:txBody>
            <a:bodyPr wrap="square" rtlCol="0">
              <a:spAutoFit/>
            </a:bodyPr>
            <a:lstStyle/>
            <a:p>
              <a:r>
                <a:rPr lang="en-IN" sz="1600" dirty="0"/>
                <a:t>For each statement (without removing the stop words), I generated the POS tags for every single word. I chose the top nine frequently occurring POS tags (NOUN, VERB, ADP, PROPN, PUNCT, DET, ADJ, NUM, ADV) from the training set as individual labels and clubbed the residual tags under a common label X. Further, I represented each POS tag as a 10-dimensional one hot vector. I created a POS matrix that is embedding of 10 x 10 dimensions which is practically an identity matrix wherein row-</a:t>
              </a:r>
              <a:r>
                <a:rPr lang="en-IN" sz="1600" dirty="0" err="1"/>
                <a:t>i</a:t>
              </a:r>
              <a:r>
                <a:rPr lang="en-IN" sz="1600" dirty="0"/>
                <a:t> corresponds to the embedding for </a:t>
              </a:r>
              <a:r>
                <a:rPr lang="en-IN" sz="1600" dirty="0" err="1"/>
                <a:t>Ith</a:t>
              </a:r>
              <a:r>
                <a:rPr lang="en-IN" sz="1600" dirty="0"/>
                <a:t> POS tag.</a:t>
              </a:r>
              <a:endParaRPr lang="en-US" sz="1600" dirty="0"/>
            </a:p>
          </p:txBody>
        </p:sp>
      </p:grpSp>
      <p:grpSp>
        <p:nvGrpSpPr>
          <p:cNvPr id="123" name="Group 122">
            <a:extLst>
              <a:ext uri="{FF2B5EF4-FFF2-40B4-BE49-F238E27FC236}">
                <a16:creationId xmlns:a16="http://schemas.microsoft.com/office/drawing/2014/main" id="{FAF9A856-B862-439D-AB2D-28527B3BC76B}"/>
              </a:ext>
            </a:extLst>
          </p:cNvPr>
          <p:cNvGrpSpPr/>
          <p:nvPr/>
        </p:nvGrpSpPr>
        <p:grpSpPr>
          <a:xfrm>
            <a:off x="1246776" y="2957552"/>
            <a:ext cx="8078450" cy="2760370"/>
            <a:chOff x="881491" y="4698436"/>
            <a:chExt cx="3364566" cy="723258"/>
          </a:xfrm>
        </p:grpSpPr>
        <p:sp>
          <p:nvSpPr>
            <p:cNvPr id="124" name="Oval 123">
              <a:extLst>
                <a:ext uri="{FF2B5EF4-FFF2-40B4-BE49-F238E27FC236}">
                  <a16:creationId xmlns:a16="http://schemas.microsoft.com/office/drawing/2014/main" id="{6B8AFB94-C2E3-487E-AE72-2D519C605F72}"/>
                </a:ext>
              </a:extLst>
            </p:cNvPr>
            <p:cNvSpPr/>
            <p:nvPr/>
          </p:nvSpPr>
          <p:spPr>
            <a:xfrm>
              <a:off x="881491" y="4698436"/>
              <a:ext cx="468858" cy="25946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a:extLst>
                <a:ext uri="{FF2B5EF4-FFF2-40B4-BE49-F238E27FC236}">
                  <a16:creationId xmlns:a16="http://schemas.microsoft.com/office/drawing/2014/main" id="{04E1E449-1505-4788-9575-E71478300712}"/>
                </a:ext>
              </a:extLst>
            </p:cNvPr>
            <p:cNvSpPr txBox="1"/>
            <p:nvPr/>
          </p:nvSpPr>
          <p:spPr>
            <a:xfrm>
              <a:off x="1386461" y="4698436"/>
              <a:ext cx="1908737" cy="137091"/>
            </a:xfrm>
            <a:prstGeom prst="rect">
              <a:avLst/>
            </a:prstGeom>
            <a:noFill/>
          </p:spPr>
          <p:txBody>
            <a:bodyPr wrap="square" rtlCol="0">
              <a:spAutoFit/>
            </a:bodyPr>
            <a:lstStyle/>
            <a:p>
              <a:r>
                <a:rPr lang="en-US" sz="2800" dirty="0">
                  <a:solidFill>
                    <a:schemeClr val="tx1">
                      <a:lumMod val="75000"/>
                      <a:lumOff val="25000"/>
                    </a:schemeClr>
                  </a:solidFill>
                  <a:latin typeface="Tw Cen MT" panose="020B0602020104020603" pitchFamily="34" charset="0"/>
                </a:rPr>
                <a:t>DEPENDENCY PARSE TAGS</a:t>
              </a:r>
            </a:p>
          </p:txBody>
        </p:sp>
        <p:sp>
          <p:nvSpPr>
            <p:cNvPr id="126" name="TextBox 125">
              <a:extLst>
                <a:ext uri="{FF2B5EF4-FFF2-40B4-BE49-F238E27FC236}">
                  <a16:creationId xmlns:a16="http://schemas.microsoft.com/office/drawing/2014/main" id="{7EAC8E37-8B3C-4F8F-AC92-FAC65925ACC6}"/>
                </a:ext>
              </a:extLst>
            </p:cNvPr>
            <p:cNvSpPr txBox="1"/>
            <p:nvPr/>
          </p:nvSpPr>
          <p:spPr>
            <a:xfrm>
              <a:off x="1358980" y="4824943"/>
              <a:ext cx="2887077" cy="596751"/>
            </a:xfrm>
            <a:prstGeom prst="rect">
              <a:avLst/>
            </a:prstGeom>
            <a:noFill/>
          </p:spPr>
          <p:txBody>
            <a:bodyPr wrap="square" rtlCol="0">
              <a:spAutoFit/>
            </a:bodyPr>
            <a:lstStyle/>
            <a:p>
              <a:r>
                <a:rPr lang="en-IN" sz="1600" dirty="0"/>
                <a:t>For every single declaration (without removing stop words), we considered dependency parse that are frequently appearing (</a:t>
              </a:r>
              <a:r>
                <a:rPr lang="en-IN" sz="1600" dirty="0" err="1"/>
                <a:t>punct</a:t>
              </a:r>
              <a:r>
                <a:rPr lang="en-IN" sz="1600" dirty="0"/>
                <a:t>, prep, </a:t>
              </a:r>
              <a:r>
                <a:rPr lang="en-IN" sz="1600" dirty="0" err="1"/>
                <a:t>pobj</a:t>
              </a:r>
              <a:r>
                <a:rPr lang="en-IN" sz="1600" dirty="0"/>
                <a:t>, compound, det, </a:t>
              </a:r>
              <a:r>
                <a:rPr lang="en-IN" sz="1600" dirty="0" err="1"/>
                <a:t>nsubj</a:t>
              </a:r>
              <a:r>
                <a:rPr lang="en-IN" sz="1600" dirty="0"/>
                <a:t>, ROOT, </a:t>
              </a:r>
              <a:r>
                <a:rPr lang="en-IN" sz="1600" dirty="0" err="1"/>
                <a:t>amod</a:t>
              </a:r>
              <a:r>
                <a:rPr lang="en-IN" sz="1600" dirty="0"/>
                <a:t>, </a:t>
              </a:r>
              <a:r>
                <a:rPr lang="en-IN" sz="1600" dirty="0" err="1"/>
                <a:t>dobj</a:t>
              </a:r>
              <a:r>
                <a:rPr lang="en-IN" sz="1600" dirty="0"/>
                <a:t>, aux) within the training set as individual labels as well as other infrequent relations under one label that is typical. Ergo, each Dependency Parse connection is now represented as 11-dimensional vector that is one-hot. We created DEP matrix that is an embedding of 11 x 11 measurements which fundamentally can be an identity matrix wherein row </a:t>
              </a:r>
              <a:r>
                <a:rPr lang="en-IN" sz="1600" dirty="0" err="1"/>
                <a:t>i</a:t>
              </a:r>
              <a:r>
                <a:rPr lang="en-IN" sz="1600" dirty="0"/>
                <a:t> corresponds to your embedding for the DEP label that is </a:t>
              </a:r>
              <a:r>
                <a:rPr lang="en-IN" sz="1600" dirty="0" err="1"/>
                <a:t>ith</a:t>
              </a:r>
              <a:r>
                <a:rPr lang="en-IN" sz="1600" dirty="0"/>
                <a:t>.</a:t>
              </a:r>
            </a:p>
            <a:p>
              <a:endParaRPr lang="en-US" sz="1400" dirty="0">
                <a:solidFill>
                  <a:schemeClr val="tx1">
                    <a:lumMod val="75000"/>
                    <a:lumOff val="25000"/>
                  </a:schemeClr>
                </a:solidFill>
                <a:latin typeface="Tw Cen MT" panose="020B0602020104020603" pitchFamily="34" charset="0"/>
              </a:endParaRPr>
            </a:p>
          </p:txBody>
        </p:sp>
        <p:pic>
          <p:nvPicPr>
            <p:cNvPr id="127" name="Picture 126">
              <a:extLst>
                <a:ext uri="{FF2B5EF4-FFF2-40B4-BE49-F238E27FC236}">
                  <a16:creationId xmlns:a16="http://schemas.microsoft.com/office/drawing/2014/main" id="{8A5A61FB-CA64-4580-801C-AD3884078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185" y="4711918"/>
              <a:ext cx="309388" cy="232497"/>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23"/>
                                        </p:tgtEl>
                                        <p:attrNameLst>
                                          <p:attrName>style.visibility</p:attrName>
                                        </p:attrNameLst>
                                      </p:cBhvr>
                                      <p:to>
                                        <p:strVal val="visible"/>
                                      </p:to>
                                    </p:set>
                                    <p:anim calcmode="lin" valueType="num">
                                      <p:cBhvr>
                                        <p:cTn id="14" dur="500" fill="hold"/>
                                        <p:tgtEl>
                                          <p:spTgt spid="123"/>
                                        </p:tgtEl>
                                        <p:attrNameLst>
                                          <p:attrName>ppt_w</p:attrName>
                                        </p:attrNameLst>
                                      </p:cBhvr>
                                      <p:tavLst>
                                        <p:tav tm="0">
                                          <p:val>
                                            <p:fltVal val="0"/>
                                          </p:val>
                                        </p:tav>
                                        <p:tav tm="100000">
                                          <p:val>
                                            <p:strVal val="#ppt_w"/>
                                          </p:val>
                                        </p:tav>
                                      </p:tavLst>
                                    </p:anim>
                                    <p:anim calcmode="lin" valueType="num">
                                      <p:cBhvr>
                                        <p:cTn id="15" dur="500" fill="hold"/>
                                        <p:tgtEl>
                                          <p:spTgt spid="123"/>
                                        </p:tgtEl>
                                        <p:attrNameLst>
                                          <p:attrName>ppt_h</p:attrName>
                                        </p:attrNameLst>
                                      </p:cBhvr>
                                      <p:tavLst>
                                        <p:tav tm="0">
                                          <p:val>
                                            <p:fltVal val="0"/>
                                          </p:val>
                                        </p:tav>
                                        <p:tav tm="100000">
                                          <p:val>
                                            <p:strVal val="#ppt_h"/>
                                          </p:val>
                                        </p:tav>
                                      </p:tavLst>
                                    </p:anim>
                                    <p:anim calcmode="lin" valueType="num">
                                      <p:cBhvr>
                                        <p:cTn id="16" dur="500" fill="hold"/>
                                        <p:tgtEl>
                                          <p:spTgt spid="123"/>
                                        </p:tgtEl>
                                        <p:attrNameLst>
                                          <p:attrName>style.rotation</p:attrName>
                                        </p:attrNameLst>
                                      </p:cBhvr>
                                      <p:tavLst>
                                        <p:tav tm="0">
                                          <p:val>
                                            <p:fltVal val="90"/>
                                          </p:val>
                                        </p:tav>
                                        <p:tav tm="100000">
                                          <p:val>
                                            <p:fltVal val="0"/>
                                          </p:val>
                                        </p:tav>
                                      </p:tavLst>
                                    </p:anim>
                                    <p:animEffect transition="in" filter="fade">
                                      <p:cBhvr>
                                        <p:cTn id="1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09835" y="-2"/>
            <a:ext cx="11628204" cy="6858000"/>
            <a:chOff x="213096" y="0"/>
            <a:chExt cx="11772330"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015855" y="3082749"/>
              <a:ext cx="2738813" cy="1200329"/>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Literature</a:t>
              </a:r>
            </a:p>
            <a:p>
              <a:pPr algn="ctr"/>
              <a:r>
                <a:rPr lang="en-US" sz="3600" b="1" dirty="0">
                  <a:solidFill>
                    <a:srgbClr val="F0EEF0"/>
                  </a:solidFill>
                  <a:latin typeface="Tw Cen MT" panose="020B0602020104020603" pitchFamily="34" charset="0"/>
                </a:rPr>
                <a:t>Survey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Issues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Tags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156926"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27906" y="3130740"/>
              <a:ext cx="217137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4" name="TextBox 33">
            <a:extLst>
              <a:ext uri="{FF2B5EF4-FFF2-40B4-BE49-F238E27FC236}">
                <a16:creationId xmlns:a16="http://schemas.microsoft.com/office/drawing/2014/main" id="{78855102-5892-4791-81C6-1D3099286A62}"/>
              </a:ext>
            </a:extLst>
          </p:cNvPr>
          <p:cNvSpPr txBox="1"/>
          <p:nvPr/>
        </p:nvSpPr>
        <p:spPr>
          <a:xfrm>
            <a:off x="-464978" y="712277"/>
            <a:ext cx="9760767" cy="1446550"/>
          </a:xfrm>
          <a:prstGeom prst="rect">
            <a:avLst/>
          </a:prstGeom>
          <a:noFill/>
        </p:spPr>
        <p:txBody>
          <a:bodyPr wrap="square" rtlCol="0">
            <a:spAutoFit/>
          </a:bodyPr>
          <a:lstStyle/>
          <a:p>
            <a:pPr algn="ctr"/>
            <a:r>
              <a:rPr lang="en-US" sz="4400" b="1" dirty="0">
                <a:solidFill>
                  <a:srgbClr val="03A1A4"/>
                </a:solidFill>
                <a:latin typeface="Tw Cen MT" panose="020B0602020104020603" pitchFamily="34" charset="0"/>
              </a:rPr>
              <a:t>CONCLUSION FROM RESULTS OF DIFFERENT MODELS</a:t>
            </a:r>
          </a:p>
        </p:txBody>
      </p:sp>
      <p:sp>
        <p:nvSpPr>
          <p:cNvPr id="38" name="TextBox 37">
            <a:extLst>
              <a:ext uri="{FF2B5EF4-FFF2-40B4-BE49-F238E27FC236}">
                <a16:creationId xmlns:a16="http://schemas.microsoft.com/office/drawing/2014/main" id="{547D5A51-0B28-44B2-9458-2EC47846B480}"/>
              </a:ext>
            </a:extLst>
          </p:cNvPr>
          <p:cNvSpPr txBox="1"/>
          <p:nvPr/>
        </p:nvSpPr>
        <p:spPr>
          <a:xfrm>
            <a:off x="5515896" y="2052295"/>
            <a:ext cx="3534791" cy="4708981"/>
          </a:xfrm>
          <a:prstGeom prst="rect">
            <a:avLst/>
          </a:prstGeom>
          <a:noFill/>
        </p:spPr>
        <p:txBody>
          <a:bodyPr wrap="square" rtlCol="0">
            <a:spAutoFit/>
          </a:bodyPr>
          <a:lstStyle/>
          <a:p>
            <a:pPr marL="342900" indent="-342900">
              <a:buFont typeface="Wingdings" panose="05000000000000000000" pitchFamily="2" charset="2"/>
              <a:buChar char="v"/>
            </a:pPr>
            <a:r>
              <a:rPr lang="en-IN" sz="2000" dirty="0">
                <a:solidFill>
                  <a:srgbClr val="A6A6A6"/>
                </a:solidFill>
                <a:latin typeface="Tw Cen MT" panose="020B0602020104020603" pitchFamily="34" charset="0"/>
              </a:rPr>
              <a:t>I observed that Bi-LSTM with statement, metadata and dependency parse provides the best accuracy closely followed by the model using Bi-LSTM with statement, metadata, dependency parse and POS tags. </a:t>
            </a:r>
          </a:p>
          <a:p>
            <a:r>
              <a:rPr lang="en-IN" sz="2000" dirty="0">
                <a:solidFill>
                  <a:srgbClr val="A6A6A6"/>
                </a:solidFill>
                <a:latin typeface="Tw Cen MT" panose="020B0602020104020603" pitchFamily="34" charset="0"/>
              </a:rPr>
              <a:t> </a:t>
            </a:r>
          </a:p>
          <a:p>
            <a:pPr marL="342900" indent="-342900">
              <a:buFont typeface="Wingdings" panose="05000000000000000000" pitchFamily="2" charset="2"/>
              <a:buChar char="v"/>
            </a:pPr>
            <a:r>
              <a:rPr lang="en-IN" sz="2000" dirty="0">
                <a:solidFill>
                  <a:srgbClr val="A6A6A6"/>
                </a:solidFill>
                <a:latin typeface="Tw Cen MT" panose="020B0602020104020603" pitchFamily="34" charset="0"/>
              </a:rPr>
              <a:t>I observed that just utilizing POS tags along with statements does not give good accuracies. Also, SVM does not produce comparable results to LSTMs.</a:t>
            </a:r>
          </a:p>
        </p:txBody>
      </p:sp>
      <p:pic>
        <p:nvPicPr>
          <p:cNvPr id="66" name="Picture 65">
            <a:extLst>
              <a:ext uri="{FF2B5EF4-FFF2-40B4-BE49-F238E27FC236}">
                <a16:creationId xmlns:a16="http://schemas.microsoft.com/office/drawing/2014/main" id="{D348B4C6-0732-4EA3-B076-5E1D2E33DB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703" y="2106795"/>
            <a:ext cx="5080938" cy="4388766"/>
          </a:xfrm>
          <a:prstGeom prst="rect">
            <a:avLst/>
          </a:prstGeom>
          <a:noFill/>
          <a:ln>
            <a:noFill/>
          </a:ln>
        </p:spPr>
      </p:pic>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9F13C-08DD-4B5C-8410-71EC5EF8B6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49" y="1619251"/>
            <a:ext cx="9563101" cy="4095750"/>
          </a:xfrm>
          <a:prstGeom prst="rect">
            <a:avLst/>
          </a:prstGeom>
          <a:noFill/>
          <a:ln>
            <a:noFill/>
          </a:ln>
        </p:spPr>
      </p:pic>
      <p:sp>
        <p:nvSpPr>
          <p:cNvPr id="3" name="TextBox 2">
            <a:extLst>
              <a:ext uri="{FF2B5EF4-FFF2-40B4-BE49-F238E27FC236}">
                <a16:creationId xmlns:a16="http://schemas.microsoft.com/office/drawing/2014/main" id="{D0545C02-F575-4CED-B583-7CACE97049E0}"/>
              </a:ext>
            </a:extLst>
          </p:cNvPr>
          <p:cNvSpPr txBox="1"/>
          <p:nvPr/>
        </p:nvSpPr>
        <p:spPr>
          <a:xfrm>
            <a:off x="1228724" y="762000"/>
            <a:ext cx="10067925" cy="769441"/>
          </a:xfrm>
          <a:prstGeom prst="rect">
            <a:avLst/>
          </a:prstGeom>
          <a:noFill/>
        </p:spPr>
        <p:txBody>
          <a:bodyPr wrap="square" rtlCol="0">
            <a:spAutoFit/>
          </a:bodyPr>
          <a:lstStyle/>
          <a:p>
            <a:r>
              <a:rPr lang="en-IN" sz="4400" b="1" dirty="0">
                <a:solidFill>
                  <a:srgbClr val="03A1A4"/>
                </a:solidFill>
                <a:latin typeface="Tw Cen MT" panose="020B0602020104020603" pitchFamily="34" charset="0"/>
              </a:rPr>
              <a:t>SAMPLE PREDICTIONS BY MY MODEL</a:t>
            </a:r>
          </a:p>
        </p:txBody>
      </p:sp>
    </p:spTree>
    <p:extLst>
      <p:ext uri="{BB962C8B-B14F-4D97-AF65-F5344CB8AC3E}">
        <p14:creationId xmlns:p14="http://schemas.microsoft.com/office/powerpoint/2010/main" val="1469158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4466</TotalTime>
  <Words>988</Words>
  <Application>Microsoft Office PowerPoint</Application>
  <PresentationFormat>Widescreen</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Saumya Srivastava</cp:lastModifiedBy>
  <cp:revision>46</cp:revision>
  <dcterms:created xsi:type="dcterms:W3CDTF">2017-01-05T13:17:27Z</dcterms:created>
  <dcterms:modified xsi:type="dcterms:W3CDTF">2022-03-11T14:36:11Z</dcterms:modified>
</cp:coreProperties>
</file>