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Lst>
  <p:sldIdLst>
    <p:sldId id="256" r:id="rId3"/>
    <p:sldId id="257" r:id="rId4"/>
    <p:sldId id="258" r:id="rId5"/>
    <p:sldId id="290" r:id="rId6"/>
    <p:sldId id="260" r:id="rId7"/>
    <p:sldId id="261" r:id="rId8"/>
    <p:sldId id="262" r:id="rId9"/>
    <p:sldId id="263" r:id="rId10"/>
    <p:sldId id="268" r:id="rId11"/>
    <p:sldId id="264" r:id="rId12"/>
    <p:sldId id="265" r:id="rId13"/>
    <p:sldId id="266" r:id="rId14"/>
    <p:sldId id="270" r:id="rId15"/>
    <p:sldId id="267" r:id="rId16"/>
    <p:sldId id="269"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2" r:id="rId36"/>
    <p:sldId id="293" r:id="rId37"/>
    <p:sldId id="294" r:id="rId38"/>
    <p:sldId id="295"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136E1D-674F-47EE-85AC-3F969942755E}">
          <p14:sldIdLst>
            <p14:sldId id="256"/>
            <p14:sldId id="257"/>
            <p14:sldId id="258"/>
            <p14:sldId id="290"/>
            <p14:sldId id="260"/>
            <p14:sldId id="261"/>
            <p14:sldId id="262"/>
            <p14:sldId id="263"/>
            <p14:sldId id="268"/>
            <p14:sldId id="264"/>
            <p14:sldId id="265"/>
            <p14:sldId id="266"/>
            <p14:sldId id="270"/>
            <p14:sldId id="267"/>
            <p14:sldId id="269"/>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92"/>
            <p14:sldId id="293"/>
            <p14:sldId id="294"/>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0F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5EF1A5-2373-43D0-BC67-1E6117136E60}" v="61" dt="2023-11-06T02:09:52.1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Saumya" userId="c4200326-d259-4be9-87ad-2941d5da6656" providerId="ADAL" clId="{7A5EF1A5-2373-43D0-BC67-1E6117136E60}"/>
    <pc:docChg chg="custSel addSld delSld modSld sldOrd modSection">
      <pc:chgData name="Shah, Saumya" userId="c4200326-d259-4be9-87ad-2941d5da6656" providerId="ADAL" clId="{7A5EF1A5-2373-43D0-BC67-1E6117136E60}" dt="2023-11-06T02:10:21.570" v="143" actId="208"/>
      <pc:docMkLst>
        <pc:docMk/>
      </pc:docMkLst>
      <pc:sldChg chg="addSp modSp mod">
        <pc:chgData name="Shah, Saumya" userId="c4200326-d259-4be9-87ad-2941d5da6656" providerId="ADAL" clId="{7A5EF1A5-2373-43D0-BC67-1E6117136E60}" dt="2023-11-06T02:09:26.049" v="138" actId="1076"/>
        <pc:sldMkLst>
          <pc:docMk/>
          <pc:sldMk cId="1885016943" sldId="271"/>
        </pc:sldMkLst>
        <pc:spChg chg="mod">
          <ac:chgData name="Shah, Saumya" userId="c4200326-d259-4be9-87ad-2941d5da6656" providerId="ADAL" clId="{7A5EF1A5-2373-43D0-BC67-1E6117136E60}" dt="2023-11-06T02:08:23.914" v="135" actId="20577"/>
          <ac:spMkLst>
            <pc:docMk/>
            <pc:sldMk cId="1885016943" sldId="271"/>
            <ac:spMk id="2" creationId="{4F38D55C-9300-2455-B43E-7E32E8DDD174}"/>
          </ac:spMkLst>
        </pc:spChg>
        <pc:spChg chg="mod">
          <ac:chgData name="Shah, Saumya" userId="c4200326-d259-4be9-87ad-2941d5da6656" providerId="ADAL" clId="{7A5EF1A5-2373-43D0-BC67-1E6117136E60}" dt="2023-11-06T01:50:56.939" v="12" actId="164"/>
          <ac:spMkLst>
            <pc:docMk/>
            <pc:sldMk cId="1885016943" sldId="271"/>
            <ac:spMk id="8" creationId="{418EE974-8276-0D01-50DA-A974E16632CE}"/>
          </ac:spMkLst>
        </pc:spChg>
        <pc:spChg chg="mod">
          <ac:chgData name="Shah, Saumya" userId="c4200326-d259-4be9-87ad-2941d5da6656" providerId="ADAL" clId="{7A5EF1A5-2373-43D0-BC67-1E6117136E60}" dt="2023-11-06T01:51:22.933" v="13" actId="164"/>
          <ac:spMkLst>
            <pc:docMk/>
            <pc:sldMk cId="1885016943" sldId="271"/>
            <ac:spMk id="9" creationId="{E9F607FF-F93C-8E1A-9A8C-7D89B29FAC40}"/>
          </ac:spMkLst>
        </pc:spChg>
        <pc:spChg chg="mod">
          <ac:chgData name="Shah, Saumya" userId="c4200326-d259-4be9-87ad-2941d5da6656" providerId="ADAL" clId="{7A5EF1A5-2373-43D0-BC67-1E6117136E60}" dt="2023-11-06T01:50:56.939" v="12" actId="164"/>
          <ac:spMkLst>
            <pc:docMk/>
            <pc:sldMk cId="1885016943" sldId="271"/>
            <ac:spMk id="10" creationId="{F949BEDF-32EF-758E-0C6A-DD0BB31D469D}"/>
          </ac:spMkLst>
        </pc:spChg>
        <pc:spChg chg="mod">
          <ac:chgData name="Shah, Saumya" userId="c4200326-d259-4be9-87ad-2941d5da6656" providerId="ADAL" clId="{7A5EF1A5-2373-43D0-BC67-1E6117136E60}" dt="2023-11-06T01:51:22.933" v="13" actId="164"/>
          <ac:spMkLst>
            <pc:docMk/>
            <pc:sldMk cId="1885016943" sldId="271"/>
            <ac:spMk id="12" creationId="{ED62284E-3A24-BC42-E4AC-020882DB289F}"/>
          </ac:spMkLst>
        </pc:spChg>
        <pc:grpChg chg="add mod">
          <ac:chgData name="Shah, Saumya" userId="c4200326-d259-4be9-87ad-2941d5da6656" providerId="ADAL" clId="{7A5EF1A5-2373-43D0-BC67-1E6117136E60}" dt="2023-11-06T02:09:26.049" v="138" actId="1076"/>
          <ac:grpSpMkLst>
            <pc:docMk/>
            <pc:sldMk cId="1885016943" sldId="271"/>
            <ac:grpSpMk id="3" creationId="{A8E01E1F-EB92-DD02-E853-EA0D1DADAFBD}"/>
          </ac:grpSpMkLst>
        </pc:grpChg>
        <pc:grpChg chg="add mod">
          <ac:chgData name="Shah, Saumya" userId="c4200326-d259-4be9-87ad-2941d5da6656" providerId="ADAL" clId="{7A5EF1A5-2373-43D0-BC67-1E6117136E60}" dt="2023-11-06T02:09:20.817" v="136" actId="1076"/>
          <ac:grpSpMkLst>
            <pc:docMk/>
            <pc:sldMk cId="1885016943" sldId="271"/>
            <ac:grpSpMk id="4" creationId="{D4D6FD78-5DE1-0237-65FD-5203BFF424FE}"/>
          </ac:grpSpMkLst>
        </pc:grpChg>
        <pc:picChg chg="mod">
          <ac:chgData name="Shah, Saumya" userId="c4200326-d259-4be9-87ad-2941d5da6656" providerId="ADAL" clId="{7A5EF1A5-2373-43D0-BC67-1E6117136E60}" dt="2023-11-06T01:50:56.939" v="12" actId="164"/>
          <ac:picMkLst>
            <pc:docMk/>
            <pc:sldMk cId="1885016943" sldId="271"/>
            <ac:picMk id="5" creationId="{FF3F5C85-5D87-EB77-03A2-E14CEE257FA3}"/>
          </ac:picMkLst>
        </pc:picChg>
        <pc:picChg chg="mod">
          <ac:chgData name="Shah, Saumya" userId="c4200326-d259-4be9-87ad-2941d5da6656" providerId="ADAL" clId="{7A5EF1A5-2373-43D0-BC67-1E6117136E60}" dt="2023-11-06T01:51:22.933" v="13" actId="164"/>
          <ac:picMkLst>
            <pc:docMk/>
            <pc:sldMk cId="1885016943" sldId="271"/>
            <ac:picMk id="7" creationId="{68021B2C-D01C-3FC2-2B9E-27A5C0AC8122}"/>
          </ac:picMkLst>
        </pc:picChg>
      </pc:sldChg>
      <pc:sldChg chg="addSp modSp">
        <pc:chgData name="Shah, Saumya" userId="c4200326-d259-4be9-87ad-2941d5da6656" providerId="ADAL" clId="{7A5EF1A5-2373-43D0-BC67-1E6117136E60}" dt="2023-11-06T02:09:52.117" v="140" actId="164"/>
        <pc:sldMkLst>
          <pc:docMk/>
          <pc:sldMk cId="1002148413" sldId="272"/>
        </pc:sldMkLst>
        <pc:spChg chg="mod">
          <ac:chgData name="Shah, Saumya" userId="c4200326-d259-4be9-87ad-2941d5da6656" providerId="ADAL" clId="{7A5EF1A5-2373-43D0-BC67-1E6117136E60}" dt="2023-11-06T02:09:52.117" v="140" actId="164"/>
          <ac:spMkLst>
            <pc:docMk/>
            <pc:sldMk cId="1002148413" sldId="272"/>
            <ac:spMk id="11" creationId="{1F37EC56-15C9-AFF5-83D4-5F925C807F1D}"/>
          </ac:spMkLst>
        </pc:spChg>
        <pc:spChg chg="mod">
          <ac:chgData name="Shah, Saumya" userId="c4200326-d259-4be9-87ad-2941d5da6656" providerId="ADAL" clId="{7A5EF1A5-2373-43D0-BC67-1E6117136E60}" dt="2023-11-06T02:09:44.870" v="139" actId="164"/>
          <ac:spMkLst>
            <pc:docMk/>
            <pc:sldMk cId="1002148413" sldId="272"/>
            <ac:spMk id="12" creationId="{36E9F529-696F-E252-D136-E2D836C08E65}"/>
          </ac:spMkLst>
        </pc:spChg>
        <pc:spChg chg="mod">
          <ac:chgData name="Shah, Saumya" userId="c4200326-d259-4be9-87ad-2941d5da6656" providerId="ADAL" clId="{7A5EF1A5-2373-43D0-BC67-1E6117136E60}" dt="2023-11-06T02:09:52.117" v="140" actId="164"/>
          <ac:spMkLst>
            <pc:docMk/>
            <pc:sldMk cId="1002148413" sldId="272"/>
            <ac:spMk id="13" creationId="{1112F5DA-C5A6-8FBF-D897-9D1AB91B467E}"/>
          </ac:spMkLst>
        </pc:spChg>
        <pc:spChg chg="mod">
          <ac:chgData name="Shah, Saumya" userId="c4200326-d259-4be9-87ad-2941d5da6656" providerId="ADAL" clId="{7A5EF1A5-2373-43D0-BC67-1E6117136E60}" dt="2023-11-06T02:09:52.117" v="140" actId="164"/>
          <ac:spMkLst>
            <pc:docMk/>
            <pc:sldMk cId="1002148413" sldId="272"/>
            <ac:spMk id="16" creationId="{7231DE62-69B7-C8D2-F513-68F29C671036}"/>
          </ac:spMkLst>
        </pc:spChg>
        <pc:spChg chg="mod">
          <ac:chgData name="Shah, Saumya" userId="c4200326-d259-4be9-87ad-2941d5da6656" providerId="ADAL" clId="{7A5EF1A5-2373-43D0-BC67-1E6117136E60}" dt="2023-11-06T02:09:52.117" v="140" actId="164"/>
          <ac:spMkLst>
            <pc:docMk/>
            <pc:sldMk cId="1002148413" sldId="272"/>
            <ac:spMk id="18" creationId="{B46224F7-588F-A846-6D17-462513D67234}"/>
          </ac:spMkLst>
        </pc:spChg>
        <pc:spChg chg="mod">
          <ac:chgData name="Shah, Saumya" userId="c4200326-d259-4be9-87ad-2941d5da6656" providerId="ADAL" clId="{7A5EF1A5-2373-43D0-BC67-1E6117136E60}" dt="2023-11-06T02:09:44.870" v="139" actId="164"/>
          <ac:spMkLst>
            <pc:docMk/>
            <pc:sldMk cId="1002148413" sldId="272"/>
            <ac:spMk id="30" creationId="{B62FDD7D-19AD-1035-42C5-1BA6C7281095}"/>
          </ac:spMkLst>
        </pc:spChg>
        <pc:spChg chg="mod">
          <ac:chgData name="Shah, Saumya" userId="c4200326-d259-4be9-87ad-2941d5da6656" providerId="ADAL" clId="{7A5EF1A5-2373-43D0-BC67-1E6117136E60}" dt="2023-11-06T02:09:44.870" v="139" actId="164"/>
          <ac:spMkLst>
            <pc:docMk/>
            <pc:sldMk cId="1002148413" sldId="272"/>
            <ac:spMk id="32" creationId="{8FEACFB8-5BD8-FD33-F612-5E30419DA610}"/>
          </ac:spMkLst>
        </pc:spChg>
        <pc:grpChg chg="add mod">
          <ac:chgData name="Shah, Saumya" userId="c4200326-d259-4be9-87ad-2941d5da6656" providerId="ADAL" clId="{7A5EF1A5-2373-43D0-BC67-1E6117136E60}" dt="2023-11-06T02:09:44.870" v="139" actId="164"/>
          <ac:grpSpMkLst>
            <pc:docMk/>
            <pc:sldMk cId="1002148413" sldId="272"/>
            <ac:grpSpMk id="3" creationId="{F2F25CD4-00A5-274B-AED6-D919BB32452C}"/>
          </ac:grpSpMkLst>
        </pc:grpChg>
        <pc:grpChg chg="add mod">
          <ac:chgData name="Shah, Saumya" userId="c4200326-d259-4be9-87ad-2941d5da6656" providerId="ADAL" clId="{7A5EF1A5-2373-43D0-BC67-1E6117136E60}" dt="2023-11-06T02:09:52.117" v="140" actId="164"/>
          <ac:grpSpMkLst>
            <pc:docMk/>
            <pc:sldMk cId="1002148413" sldId="272"/>
            <ac:grpSpMk id="4" creationId="{7D73EF8A-F48A-D8E7-233C-FFE244BB76F1}"/>
          </ac:grpSpMkLst>
        </pc:grpChg>
        <pc:picChg chg="mod">
          <ac:chgData name="Shah, Saumya" userId="c4200326-d259-4be9-87ad-2941d5da6656" providerId="ADAL" clId="{7A5EF1A5-2373-43D0-BC67-1E6117136E60}" dt="2023-11-06T02:09:52.117" v="140" actId="164"/>
          <ac:picMkLst>
            <pc:docMk/>
            <pc:sldMk cId="1002148413" sldId="272"/>
            <ac:picMk id="8" creationId="{794EBBED-6A0C-896F-0195-3A83AC32145E}"/>
          </ac:picMkLst>
        </pc:picChg>
        <pc:picChg chg="mod">
          <ac:chgData name="Shah, Saumya" userId="c4200326-d259-4be9-87ad-2941d5da6656" providerId="ADAL" clId="{7A5EF1A5-2373-43D0-BC67-1E6117136E60}" dt="2023-11-06T02:09:44.870" v="139" actId="164"/>
          <ac:picMkLst>
            <pc:docMk/>
            <pc:sldMk cId="1002148413" sldId="272"/>
            <ac:picMk id="10" creationId="{CD23F78F-601B-D42D-C7D9-85BB8838919B}"/>
          </ac:picMkLst>
        </pc:picChg>
      </pc:sldChg>
      <pc:sldChg chg="addSp modSp mod">
        <pc:chgData name="Shah, Saumya" userId="c4200326-d259-4be9-87ad-2941d5da6656" providerId="ADAL" clId="{7A5EF1A5-2373-43D0-BC67-1E6117136E60}" dt="2023-11-06T02:10:21.570" v="143" actId="208"/>
        <pc:sldMkLst>
          <pc:docMk/>
          <pc:sldMk cId="1425202492" sldId="273"/>
        </pc:sldMkLst>
        <pc:spChg chg="add mod">
          <ac:chgData name="Shah, Saumya" userId="c4200326-d259-4be9-87ad-2941d5da6656" providerId="ADAL" clId="{7A5EF1A5-2373-43D0-BC67-1E6117136E60}" dt="2023-11-06T02:10:21.570" v="143" actId="208"/>
          <ac:spMkLst>
            <pc:docMk/>
            <pc:sldMk cId="1425202492" sldId="273"/>
            <ac:spMk id="2" creationId="{D6E197F9-FAFA-7C4C-8118-E510FB9C63A1}"/>
          </ac:spMkLst>
        </pc:spChg>
      </pc:sldChg>
      <pc:sldChg chg="new del ord">
        <pc:chgData name="Shah, Saumya" userId="c4200326-d259-4be9-87ad-2941d5da6656" providerId="ADAL" clId="{7A5EF1A5-2373-43D0-BC67-1E6117136E60}" dt="2023-11-06T01:49:59.010" v="3" actId="2696"/>
        <pc:sldMkLst>
          <pc:docMk/>
          <pc:sldMk cId="4082034270" sldId="29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cometmail-my.sharepoint.com/personal/sxs220366_utdallas_edu/Documents/Documents/CA/output/Book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https://cometmail-my.sharepoint.com/personal/sxs220366_utdallas_edu/Documents/Documents/CA/output/Book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cometmail-my.sharepoint.com/personal/sxs220366_utdallas_edu/Documents/Documents/CA/output/Book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cometmail-my.sharepoint.com/personal/sxs220366_utdallas_edu/Documents/Documents/CA/output/Book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cometmail-my.sharepoint.com/personal/sxs220366_utdallas_edu/Documents/Documents/CA/output/Book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cometmail-my.sharepoint.com/personal/sxs220366_utdallas_edu/Documents/Documents/CA/output/Book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tsha\AppData\Local\Microsoft\Windows\INetCache\IE\BIPF8ATM\CA_PROJECT_DATA%5b1%5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tsha\AppData\Local\Microsoft\Windows\INetCache\IE\BIPF8ATM\CA_PROJECT_DATA%5b1%5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tsha\AppData\Local\Microsoft\Windows\INetCache\IE\BIPF8ATM\CA_PROJECT_DATA%5b1%5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Graph</a:t>
            </a:r>
            <a:r>
              <a:rPr lang="en-US" baseline="0"/>
              <a:t> for BTB Miss Percentage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v>Hmmer</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Sheet4!$A$2:$A$8</c:f>
              <c:strCache>
                <c:ptCount val="7"/>
                <c:pt idx="0">
                  <c:v>TournamentBP</c:v>
                </c:pt>
                <c:pt idx="1">
                  <c:v>BimodeBP</c:v>
                </c:pt>
                <c:pt idx="2">
                  <c:v>LocalBP</c:v>
                </c:pt>
                <c:pt idx="4">
                  <c:v>TournamentBP</c:v>
                </c:pt>
                <c:pt idx="5">
                  <c:v>BimodeBP</c:v>
                </c:pt>
                <c:pt idx="6">
                  <c:v>LocalBP</c:v>
                </c:pt>
              </c:strCache>
            </c:strRef>
          </c:cat>
          <c:val>
            <c:numRef>
              <c:f>Sheet4!$B$2:$B$4</c:f>
              <c:numCache>
                <c:formatCode>General</c:formatCode>
                <c:ptCount val="3"/>
                <c:pt idx="0">
                  <c:v>1.97357</c:v>
                </c:pt>
                <c:pt idx="1">
                  <c:v>0.99438599999999999</c:v>
                </c:pt>
                <c:pt idx="2">
                  <c:v>2.5896979999999998</c:v>
                </c:pt>
              </c:numCache>
            </c:numRef>
          </c:val>
          <c:extLst>
            <c:ext xmlns:c16="http://schemas.microsoft.com/office/drawing/2014/chart" uri="{C3380CC4-5D6E-409C-BE32-E72D297353CC}">
              <c16:uniqueId val="{00000000-7407-42BB-8FCF-141CB084CC47}"/>
            </c:ext>
          </c:extLst>
        </c:ser>
        <c:ser>
          <c:idx val="1"/>
          <c:order val="1"/>
          <c:tx>
            <c:v>Sjeng</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Sheet4!$B$6:$B$8</c:f>
              <c:numCache>
                <c:formatCode>General</c:formatCode>
                <c:ptCount val="3"/>
                <c:pt idx="0">
                  <c:v>4.8222240000000003</c:v>
                </c:pt>
                <c:pt idx="1">
                  <c:v>2.306546</c:v>
                </c:pt>
                <c:pt idx="2">
                  <c:v>3.2731750000000002</c:v>
                </c:pt>
              </c:numCache>
            </c:numRef>
          </c:val>
          <c:extLst>
            <c:ext xmlns:c16="http://schemas.microsoft.com/office/drawing/2014/chart" uri="{C3380CC4-5D6E-409C-BE32-E72D297353CC}">
              <c16:uniqueId val="{00000001-7407-42BB-8FCF-141CB084CC47}"/>
            </c:ext>
          </c:extLst>
        </c:ser>
        <c:dLbls>
          <c:dLblPos val="outEnd"/>
          <c:showLegendKey val="0"/>
          <c:showVal val="1"/>
          <c:showCatName val="0"/>
          <c:showSerName val="0"/>
          <c:showPercent val="0"/>
          <c:showBubbleSize val="0"/>
        </c:dLbls>
        <c:gapWidth val="100"/>
        <c:overlap val="-24"/>
        <c:axId val="1832073727"/>
        <c:axId val="1892540319"/>
      </c:barChart>
      <c:catAx>
        <c:axId val="1832073727"/>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Predictors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92540319"/>
        <c:crosses val="autoZero"/>
        <c:auto val="1"/>
        <c:lblAlgn val="ctr"/>
        <c:lblOffset val="100"/>
        <c:noMultiLvlLbl val="0"/>
      </c:catAx>
      <c:valAx>
        <c:axId val="189254031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 BTB</a:t>
                </a:r>
                <a:r>
                  <a:rPr lang="en-US" baseline="0"/>
                  <a:t> Miss PCT value</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32073727"/>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Branch</a:t>
            </a:r>
            <a:r>
              <a:rPr lang="en-US" baseline="0"/>
              <a:t> MisPrediction</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'Branch Miss Pred TournamentBP '!$B$3</c:f>
              <c:strCache>
                <c:ptCount val="1"/>
                <c:pt idx="0">
                  <c:v>456.hmmer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'Branch Miss Pred TournamentBP '!$A$4:$A$14</c:f>
              <c:strCache>
                <c:ptCount val="11"/>
                <c:pt idx="0">
                  <c:v>2048_1024_4096_8192_TournamentBP</c:v>
                </c:pt>
                <c:pt idx="1">
                  <c:v>2048_2048_4096_4096_TournamentBP</c:v>
                </c:pt>
                <c:pt idx="2">
                  <c:v>2048_2048_4096_8192_TournamentBP</c:v>
                </c:pt>
                <c:pt idx="3">
                  <c:v>2048_2048_8192_4096_TournamentBP</c:v>
                </c:pt>
                <c:pt idx="4">
                  <c:v>2048_2048_8192_8192_TournamentBP</c:v>
                </c:pt>
                <c:pt idx="5">
                  <c:v>4096_1024_4096_4096_TournamentBP</c:v>
                </c:pt>
                <c:pt idx="6">
                  <c:v>4096_1024_4096_8192_TournamentBP</c:v>
                </c:pt>
                <c:pt idx="7">
                  <c:v>4096_2048_4096_4096_TournamentBP</c:v>
                </c:pt>
                <c:pt idx="8">
                  <c:v>4096_2048_4096_8192_TournamentBP</c:v>
                </c:pt>
                <c:pt idx="9">
                  <c:v>4096_2048_8192_4096_TournamentBP</c:v>
                </c:pt>
                <c:pt idx="10">
                  <c:v>2048_1024_4096_4096_TournamentBP</c:v>
                </c:pt>
              </c:strCache>
            </c:strRef>
          </c:cat>
          <c:val>
            <c:numRef>
              <c:f>'Branch Miss Pred TournamentBP '!$B$4:$B$14</c:f>
              <c:numCache>
                <c:formatCode>General</c:formatCode>
                <c:ptCount val="11"/>
                <c:pt idx="0">
                  <c:v>10.162141</c:v>
                </c:pt>
                <c:pt idx="1">
                  <c:v>9.0085979999999992</c:v>
                </c:pt>
                <c:pt idx="2">
                  <c:v>8.9609640000000006</c:v>
                </c:pt>
                <c:pt idx="3">
                  <c:v>8.1453330000000008</c:v>
                </c:pt>
                <c:pt idx="4">
                  <c:v>8.0800230000000006</c:v>
                </c:pt>
                <c:pt idx="5">
                  <c:v>9.4146380000000001</c:v>
                </c:pt>
                <c:pt idx="6">
                  <c:v>9.3871680000000008</c:v>
                </c:pt>
                <c:pt idx="7">
                  <c:v>8.2208159999999992</c:v>
                </c:pt>
                <c:pt idx="8">
                  <c:v>8.1484559999999995</c:v>
                </c:pt>
                <c:pt idx="9">
                  <c:v>8.1453330000000008</c:v>
                </c:pt>
                <c:pt idx="10">
                  <c:v>10.194093000000001</c:v>
                </c:pt>
              </c:numCache>
            </c:numRef>
          </c:val>
          <c:extLst>
            <c:ext xmlns:c16="http://schemas.microsoft.com/office/drawing/2014/chart" uri="{C3380CC4-5D6E-409C-BE32-E72D297353CC}">
              <c16:uniqueId val="{00000000-28E5-4312-854D-533B153BECEE}"/>
            </c:ext>
          </c:extLst>
        </c:ser>
        <c:ser>
          <c:idx val="1"/>
          <c:order val="1"/>
          <c:tx>
            <c:strRef>
              <c:f>'Branch Miss Pred TournamentBP '!$C$3</c:f>
              <c:strCache>
                <c:ptCount val="1"/>
                <c:pt idx="0">
                  <c:v>458.sjeng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'Branch Miss Pred TournamentBP '!$A$4:$A$14</c:f>
              <c:strCache>
                <c:ptCount val="11"/>
                <c:pt idx="0">
                  <c:v>2048_1024_4096_8192_TournamentBP</c:v>
                </c:pt>
                <c:pt idx="1">
                  <c:v>2048_2048_4096_4096_TournamentBP</c:v>
                </c:pt>
                <c:pt idx="2">
                  <c:v>2048_2048_4096_8192_TournamentBP</c:v>
                </c:pt>
                <c:pt idx="3">
                  <c:v>2048_2048_8192_4096_TournamentBP</c:v>
                </c:pt>
                <c:pt idx="4">
                  <c:v>2048_2048_8192_8192_TournamentBP</c:v>
                </c:pt>
                <c:pt idx="5">
                  <c:v>4096_1024_4096_4096_TournamentBP</c:v>
                </c:pt>
                <c:pt idx="6">
                  <c:v>4096_1024_4096_8192_TournamentBP</c:v>
                </c:pt>
                <c:pt idx="7">
                  <c:v>4096_2048_4096_4096_TournamentBP</c:v>
                </c:pt>
                <c:pt idx="8">
                  <c:v>4096_2048_4096_8192_TournamentBP</c:v>
                </c:pt>
                <c:pt idx="9">
                  <c:v>4096_2048_8192_4096_TournamentBP</c:v>
                </c:pt>
                <c:pt idx="10">
                  <c:v>2048_1024_4096_4096_TournamentBP</c:v>
                </c:pt>
              </c:strCache>
            </c:strRef>
          </c:cat>
          <c:val>
            <c:numRef>
              <c:f>'Branch Miss Pred TournamentBP '!$C$4:$C$14</c:f>
              <c:numCache>
                <c:formatCode>General</c:formatCode>
                <c:ptCount val="11"/>
                <c:pt idx="0">
                  <c:v>3.9248590000000001</c:v>
                </c:pt>
                <c:pt idx="1">
                  <c:v>3.8913319999999998</c:v>
                </c:pt>
                <c:pt idx="2">
                  <c:v>3.831601</c:v>
                </c:pt>
                <c:pt idx="3">
                  <c:v>9.3839039999999994</c:v>
                </c:pt>
                <c:pt idx="4">
                  <c:v>9.1952339999999992</c:v>
                </c:pt>
                <c:pt idx="5">
                  <c:v>9.7942789999999995</c:v>
                </c:pt>
                <c:pt idx="6">
                  <c:v>9.6289420000000003</c:v>
                </c:pt>
                <c:pt idx="7">
                  <c:v>9.5435920000000003</c:v>
                </c:pt>
                <c:pt idx="8">
                  <c:v>9.3952600000000004</c:v>
                </c:pt>
                <c:pt idx="9">
                  <c:v>9.3839039999999994</c:v>
                </c:pt>
                <c:pt idx="10">
                  <c:v>3.99641</c:v>
                </c:pt>
              </c:numCache>
            </c:numRef>
          </c:val>
          <c:extLst>
            <c:ext xmlns:c16="http://schemas.microsoft.com/office/drawing/2014/chart" uri="{C3380CC4-5D6E-409C-BE32-E72D297353CC}">
              <c16:uniqueId val="{00000001-28E5-4312-854D-533B153BECEE}"/>
            </c:ext>
          </c:extLst>
        </c:ser>
        <c:dLbls>
          <c:showLegendKey val="0"/>
          <c:showVal val="0"/>
          <c:showCatName val="0"/>
          <c:showSerName val="0"/>
          <c:showPercent val="0"/>
          <c:showBubbleSize val="0"/>
        </c:dLbls>
        <c:gapWidth val="100"/>
        <c:overlap val="-24"/>
        <c:axId val="1975912927"/>
        <c:axId val="2113135135"/>
      </c:barChart>
      <c:catAx>
        <c:axId val="197591292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13135135"/>
        <c:crosses val="autoZero"/>
        <c:auto val="1"/>
        <c:lblAlgn val="ctr"/>
        <c:lblOffset val="100"/>
        <c:noMultiLvlLbl val="0"/>
      </c:catAx>
      <c:valAx>
        <c:axId val="211313513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59129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Branch</a:t>
            </a:r>
            <a:r>
              <a:rPr lang="en-US" baseline="0"/>
              <a:t> MisPrediction</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'Branch Miss Pred TournamentBP '!$B$3</c:f>
              <c:strCache>
                <c:ptCount val="1"/>
                <c:pt idx="0">
                  <c:v>456.hmmer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trendline>
            <c:spPr>
              <a:ln w="19050" cap="rnd">
                <a:solidFill>
                  <a:schemeClr val="accent1"/>
                </a:solidFill>
              </a:ln>
              <a:effectLst/>
            </c:spPr>
            <c:trendlineType val="linear"/>
            <c:dispRSqr val="0"/>
            <c:dispEq val="0"/>
          </c:trendline>
          <c:cat>
            <c:strRef>
              <c:f>'Branch Miss Pred TournamentBP '!$A$4:$A$14</c:f>
              <c:strCache>
                <c:ptCount val="11"/>
                <c:pt idx="0">
                  <c:v>2048_1024_4096_8192_TournamentBP</c:v>
                </c:pt>
                <c:pt idx="1">
                  <c:v>2048_2048_4096_4096_TournamentBP</c:v>
                </c:pt>
                <c:pt idx="2">
                  <c:v>2048_2048_4096_8192_TournamentBP</c:v>
                </c:pt>
                <c:pt idx="3">
                  <c:v>2048_2048_8192_4096_TournamentBP</c:v>
                </c:pt>
                <c:pt idx="4">
                  <c:v>2048_2048_8192_8192_TournamentBP</c:v>
                </c:pt>
                <c:pt idx="5">
                  <c:v>4096_1024_4096_4096_TournamentBP</c:v>
                </c:pt>
                <c:pt idx="6">
                  <c:v>4096_1024_4096_8192_TournamentBP</c:v>
                </c:pt>
                <c:pt idx="7">
                  <c:v>4096_2048_4096_4096_TournamentBP</c:v>
                </c:pt>
                <c:pt idx="8">
                  <c:v>4096_2048_4096_8192_TournamentBP</c:v>
                </c:pt>
                <c:pt idx="9">
                  <c:v>4096_2048_8192_4096_TournamentBP</c:v>
                </c:pt>
                <c:pt idx="10">
                  <c:v>2048_1024_4096_4096_TournamentBP</c:v>
                </c:pt>
              </c:strCache>
            </c:strRef>
          </c:cat>
          <c:val>
            <c:numRef>
              <c:f>'Branch Miss Pred TournamentBP '!$B$4:$B$14</c:f>
              <c:numCache>
                <c:formatCode>General</c:formatCode>
                <c:ptCount val="11"/>
                <c:pt idx="0">
                  <c:v>10.162141</c:v>
                </c:pt>
                <c:pt idx="1">
                  <c:v>9.0085979999999992</c:v>
                </c:pt>
                <c:pt idx="2">
                  <c:v>8.9609640000000006</c:v>
                </c:pt>
                <c:pt idx="3">
                  <c:v>8.1453330000000008</c:v>
                </c:pt>
                <c:pt idx="4">
                  <c:v>8.0800230000000006</c:v>
                </c:pt>
                <c:pt idx="5">
                  <c:v>9.4146380000000001</c:v>
                </c:pt>
                <c:pt idx="6">
                  <c:v>9.3871680000000008</c:v>
                </c:pt>
                <c:pt idx="7">
                  <c:v>8.2208159999999992</c:v>
                </c:pt>
                <c:pt idx="8">
                  <c:v>8.1484559999999995</c:v>
                </c:pt>
                <c:pt idx="9">
                  <c:v>8.1453330000000008</c:v>
                </c:pt>
                <c:pt idx="10">
                  <c:v>10.194093000000001</c:v>
                </c:pt>
              </c:numCache>
            </c:numRef>
          </c:val>
          <c:extLst>
            <c:ext xmlns:c16="http://schemas.microsoft.com/office/drawing/2014/chart" uri="{C3380CC4-5D6E-409C-BE32-E72D297353CC}">
              <c16:uniqueId val="{00000000-3190-4CF5-9B5F-EDF1D9A1D486}"/>
            </c:ext>
          </c:extLst>
        </c:ser>
        <c:dLbls>
          <c:showLegendKey val="0"/>
          <c:showVal val="0"/>
          <c:showCatName val="0"/>
          <c:showSerName val="0"/>
          <c:showPercent val="0"/>
          <c:showBubbleSize val="0"/>
        </c:dLbls>
        <c:gapWidth val="100"/>
        <c:overlap val="-24"/>
        <c:axId val="1975912927"/>
        <c:axId val="2113135135"/>
        <c:extLst>
          <c:ext xmlns:c15="http://schemas.microsoft.com/office/drawing/2012/chart" uri="{02D57815-91ED-43cb-92C2-25804820EDAC}">
            <c15:filteredBarSeries>
              <c15:ser>
                <c:idx val="1"/>
                <c:order val="1"/>
                <c:tx>
                  <c:strRef>
                    <c:extLst>
                      <c:ext uri="{02D57815-91ED-43cb-92C2-25804820EDAC}">
                        <c15:formulaRef>
                          <c15:sqref>'Branch Miss Pred TournamentBP '!$C$3</c15:sqref>
                        </c15:formulaRef>
                      </c:ext>
                    </c:extLst>
                    <c:strCache>
                      <c:ptCount val="1"/>
                      <c:pt idx="0">
                        <c:v>458.sjeng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c:ext uri="{02D57815-91ED-43cb-92C2-25804820EDAC}">
                        <c15:formulaRef>
                          <c15:sqref>'Branch Miss Pred TournamentBP '!$A$4:$A$14</c15:sqref>
                        </c15:formulaRef>
                      </c:ext>
                    </c:extLst>
                    <c:strCache>
                      <c:ptCount val="11"/>
                      <c:pt idx="0">
                        <c:v>2048_1024_4096_8192_TournamentBP</c:v>
                      </c:pt>
                      <c:pt idx="1">
                        <c:v>2048_2048_4096_4096_TournamentBP</c:v>
                      </c:pt>
                      <c:pt idx="2">
                        <c:v>2048_2048_4096_8192_TournamentBP</c:v>
                      </c:pt>
                      <c:pt idx="3">
                        <c:v>2048_2048_8192_4096_TournamentBP</c:v>
                      </c:pt>
                      <c:pt idx="4">
                        <c:v>2048_2048_8192_8192_TournamentBP</c:v>
                      </c:pt>
                      <c:pt idx="5">
                        <c:v>4096_1024_4096_4096_TournamentBP</c:v>
                      </c:pt>
                      <c:pt idx="6">
                        <c:v>4096_1024_4096_8192_TournamentBP</c:v>
                      </c:pt>
                      <c:pt idx="7">
                        <c:v>4096_2048_4096_4096_TournamentBP</c:v>
                      </c:pt>
                      <c:pt idx="8">
                        <c:v>4096_2048_4096_8192_TournamentBP</c:v>
                      </c:pt>
                      <c:pt idx="9">
                        <c:v>4096_2048_8192_4096_TournamentBP</c:v>
                      </c:pt>
                      <c:pt idx="10">
                        <c:v>2048_1024_4096_4096_TournamentBP</c:v>
                      </c:pt>
                    </c:strCache>
                  </c:strRef>
                </c:cat>
                <c:val>
                  <c:numRef>
                    <c:extLst>
                      <c:ext uri="{02D57815-91ED-43cb-92C2-25804820EDAC}">
                        <c15:formulaRef>
                          <c15:sqref>'Branch Miss Pred TournamentBP '!$C$4:$C$14</c15:sqref>
                        </c15:formulaRef>
                      </c:ext>
                    </c:extLst>
                    <c:numCache>
                      <c:formatCode>General</c:formatCode>
                      <c:ptCount val="11"/>
                      <c:pt idx="0">
                        <c:v>3.9248590000000001</c:v>
                      </c:pt>
                      <c:pt idx="1">
                        <c:v>3.8913319999999998</c:v>
                      </c:pt>
                      <c:pt idx="2">
                        <c:v>3.831601</c:v>
                      </c:pt>
                      <c:pt idx="3">
                        <c:v>9.3839039999999994</c:v>
                      </c:pt>
                      <c:pt idx="4">
                        <c:v>9.1952339999999992</c:v>
                      </c:pt>
                      <c:pt idx="5">
                        <c:v>9.7942789999999995</c:v>
                      </c:pt>
                      <c:pt idx="6">
                        <c:v>9.6289420000000003</c:v>
                      </c:pt>
                      <c:pt idx="7">
                        <c:v>9.5435920000000003</c:v>
                      </c:pt>
                      <c:pt idx="8">
                        <c:v>9.3952600000000004</c:v>
                      </c:pt>
                      <c:pt idx="9">
                        <c:v>9.3839039999999994</c:v>
                      </c:pt>
                      <c:pt idx="10">
                        <c:v>3.99641</c:v>
                      </c:pt>
                    </c:numCache>
                  </c:numRef>
                </c:val>
                <c:extLst>
                  <c:ext xmlns:c16="http://schemas.microsoft.com/office/drawing/2014/chart" uri="{C3380CC4-5D6E-409C-BE32-E72D297353CC}">
                    <c16:uniqueId val="{00000001-3190-4CF5-9B5F-EDF1D9A1D486}"/>
                  </c:ext>
                </c:extLst>
              </c15:ser>
            </c15:filteredBarSeries>
          </c:ext>
        </c:extLst>
      </c:barChart>
      <c:catAx>
        <c:axId val="197591292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13135135"/>
        <c:crosses val="autoZero"/>
        <c:auto val="1"/>
        <c:lblAlgn val="ctr"/>
        <c:lblOffset val="100"/>
        <c:noMultiLvlLbl val="0"/>
      </c:catAx>
      <c:valAx>
        <c:axId val="211313513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59129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Branch</a:t>
            </a:r>
            <a:r>
              <a:rPr lang="en-US" baseline="0"/>
              <a:t> MisPrediction</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'Branch Miss Pred TournamentBP '!$C$3</c:f>
              <c:strCache>
                <c:ptCount val="1"/>
                <c:pt idx="0">
                  <c:v>458.sjeng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trendline>
            <c:spPr>
              <a:ln w="19050" cap="rnd">
                <a:solidFill>
                  <a:schemeClr val="accent2"/>
                </a:solidFill>
              </a:ln>
              <a:effectLst/>
            </c:spPr>
            <c:trendlineType val="linear"/>
            <c:dispRSqr val="0"/>
            <c:dispEq val="0"/>
          </c:trendline>
          <c:cat>
            <c:strRef>
              <c:f>'Branch Miss Pred TournamentBP '!$A$4:$A$14</c:f>
              <c:strCache>
                <c:ptCount val="11"/>
                <c:pt idx="0">
                  <c:v>2048_1024_4096_8192_TournamentBP</c:v>
                </c:pt>
                <c:pt idx="1">
                  <c:v>2048_2048_4096_4096_TournamentBP</c:v>
                </c:pt>
                <c:pt idx="2">
                  <c:v>2048_2048_4096_8192_TournamentBP</c:v>
                </c:pt>
                <c:pt idx="3">
                  <c:v>2048_2048_8192_4096_TournamentBP</c:v>
                </c:pt>
                <c:pt idx="4">
                  <c:v>2048_2048_8192_8192_TournamentBP</c:v>
                </c:pt>
                <c:pt idx="5">
                  <c:v>4096_1024_4096_4096_TournamentBP</c:v>
                </c:pt>
                <c:pt idx="6">
                  <c:v>4096_1024_4096_8192_TournamentBP</c:v>
                </c:pt>
                <c:pt idx="7">
                  <c:v>4096_2048_4096_4096_TournamentBP</c:v>
                </c:pt>
                <c:pt idx="8">
                  <c:v>4096_2048_4096_8192_TournamentBP</c:v>
                </c:pt>
                <c:pt idx="9">
                  <c:v>4096_2048_8192_4096_TournamentBP</c:v>
                </c:pt>
                <c:pt idx="10">
                  <c:v>2048_1024_4096_4096_TournamentBP</c:v>
                </c:pt>
              </c:strCache>
            </c:strRef>
          </c:cat>
          <c:val>
            <c:numRef>
              <c:f>'Branch Miss Pred TournamentBP '!$C$4:$C$14</c:f>
              <c:numCache>
                <c:formatCode>General</c:formatCode>
                <c:ptCount val="11"/>
                <c:pt idx="0">
                  <c:v>3.9248590000000001</c:v>
                </c:pt>
                <c:pt idx="1">
                  <c:v>3.8913319999999998</c:v>
                </c:pt>
                <c:pt idx="2">
                  <c:v>3.831601</c:v>
                </c:pt>
                <c:pt idx="3">
                  <c:v>9.3839039999999994</c:v>
                </c:pt>
                <c:pt idx="4">
                  <c:v>9.1952339999999992</c:v>
                </c:pt>
                <c:pt idx="5">
                  <c:v>9.7942789999999995</c:v>
                </c:pt>
                <c:pt idx="6">
                  <c:v>9.6289420000000003</c:v>
                </c:pt>
                <c:pt idx="7">
                  <c:v>9.5435920000000003</c:v>
                </c:pt>
                <c:pt idx="8">
                  <c:v>9.3952600000000004</c:v>
                </c:pt>
                <c:pt idx="9">
                  <c:v>9.3839039999999994</c:v>
                </c:pt>
                <c:pt idx="10">
                  <c:v>3.99641</c:v>
                </c:pt>
              </c:numCache>
            </c:numRef>
          </c:val>
          <c:extLst xmlns:c15="http://schemas.microsoft.com/office/drawing/2012/chart">
            <c:ext xmlns:c16="http://schemas.microsoft.com/office/drawing/2014/chart" uri="{C3380CC4-5D6E-409C-BE32-E72D297353CC}">
              <c16:uniqueId val="{00000001-3190-4CF5-9B5F-EDF1D9A1D486}"/>
            </c:ext>
          </c:extLst>
        </c:ser>
        <c:dLbls>
          <c:showLegendKey val="0"/>
          <c:showVal val="0"/>
          <c:showCatName val="0"/>
          <c:showSerName val="0"/>
          <c:showPercent val="0"/>
          <c:showBubbleSize val="0"/>
        </c:dLbls>
        <c:gapWidth val="100"/>
        <c:overlap val="-24"/>
        <c:axId val="1975912927"/>
        <c:axId val="2113135135"/>
        <c:extLst>
          <c:ext xmlns:c15="http://schemas.microsoft.com/office/drawing/2012/chart" uri="{02D57815-91ED-43cb-92C2-25804820EDAC}">
            <c15:filteredBarSeries>
              <c15:ser>
                <c:idx val="0"/>
                <c:order val="0"/>
                <c:tx>
                  <c:strRef>
                    <c:extLst>
                      <c:ext uri="{02D57815-91ED-43cb-92C2-25804820EDAC}">
                        <c15:formulaRef>
                          <c15:sqref>'Branch Miss Pred TournamentBP '!$B$3</c15:sqref>
                        </c15:formulaRef>
                      </c:ext>
                    </c:extLst>
                    <c:strCache>
                      <c:ptCount val="1"/>
                      <c:pt idx="0">
                        <c:v>456.hmmer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trendline>
                  <c:spPr>
                    <a:ln w="19050" cap="rnd">
                      <a:solidFill>
                        <a:schemeClr val="accent1"/>
                      </a:solidFill>
                    </a:ln>
                    <a:effectLst/>
                  </c:spPr>
                  <c:trendlineType val="linear"/>
                  <c:dispRSqr val="0"/>
                  <c:dispEq val="0"/>
                </c:trendline>
                <c:cat>
                  <c:strRef>
                    <c:extLst>
                      <c:ext uri="{02D57815-91ED-43cb-92C2-25804820EDAC}">
                        <c15:formulaRef>
                          <c15:sqref>'Branch Miss Pred TournamentBP '!$A$4:$A$14</c15:sqref>
                        </c15:formulaRef>
                      </c:ext>
                    </c:extLst>
                    <c:strCache>
                      <c:ptCount val="11"/>
                      <c:pt idx="0">
                        <c:v>2048_1024_4096_8192_TournamentBP</c:v>
                      </c:pt>
                      <c:pt idx="1">
                        <c:v>2048_2048_4096_4096_TournamentBP</c:v>
                      </c:pt>
                      <c:pt idx="2">
                        <c:v>2048_2048_4096_8192_TournamentBP</c:v>
                      </c:pt>
                      <c:pt idx="3">
                        <c:v>2048_2048_8192_4096_TournamentBP</c:v>
                      </c:pt>
                      <c:pt idx="4">
                        <c:v>2048_2048_8192_8192_TournamentBP</c:v>
                      </c:pt>
                      <c:pt idx="5">
                        <c:v>4096_1024_4096_4096_TournamentBP</c:v>
                      </c:pt>
                      <c:pt idx="6">
                        <c:v>4096_1024_4096_8192_TournamentBP</c:v>
                      </c:pt>
                      <c:pt idx="7">
                        <c:v>4096_2048_4096_4096_TournamentBP</c:v>
                      </c:pt>
                      <c:pt idx="8">
                        <c:v>4096_2048_4096_8192_TournamentBP</c:v>
                      </c:pt>
                      <c:pt idx="9">
                        <c:v>4096_2048_8192_4096_TournamentBP</c:v>
                      </c:pt>
                      <c:pt idx="10">
                        <c:v>2048_1024_4096_4096_TournamentBP</c:v>
                      </c:pt>
                    </c:strCache>
                  </c:strRef>
                </c:cat>
                <c:val>
                  <c:numRef>
                    <c:extLst>
                      <c:ext uri="{02D57815-91ED-43cb-92C2-25804820EDAC}">
                        <c15:formulaRef>
                          <c15:sqref>'Branch Miss Pred TournamentBP '!$B$4:$B$14</c15:sqref>
                        </c15:formulaRef>
                      </c:ext>
                    </c:extLst>
                    <c:numCache>
                      <c:formatCode>General</c:formatCode>
                      <c:ptCount val="11"/>
                      <c:pt idx="0">
                        <c:v>10.162141</c:v>
                      </c:pt>
                      <c:pt idx="1">
                        <c:v>9.0085979999999992</c:v>
                      </c:pt>
                      <c:pt idx="2">
                        <c:v>8.9609640000000006</c:v>
                      </c:pt>
                      <c:pt idx="3">
                        <c:v>8.1453330000000008</c:v>
                      </c:pt>
                      <c:pt idx="4">
                        <c:v>8.0800230000000006</c:v>
                      </c:pt>
                      <c:pt idx="5">
                        <c:v>9.4146380000000001</c:v>
                      </c:pt>
                      <c:pt idx="6">
                        <c:v>9.3871680000000008</c:v>
                      </c:pt>
                      <c:pt idx="7">
                        <c:v>8.2208159999999992</c:v>
                      </c:pt>
                      <c:pt idx="8">
                        <c:v>8.1484559999999995</c:v>
                      </c:pt>
                      <c:pt idx="9">
                        <c:v>8.1453330000000008</c:v>
                      </c:pt>
                      <c:pt idx="10">
                        <c:v>10.194093000000001</c:v>
                      </c:pt>
                    </c:numCache>
                  </c:numRef>
                </c:val>
                <c:extLst>
                  <c:ext xmlns:c16="http://schemas.microsoft.com/office/drawing/2014/chart" uri="{C3380CC4-5D6E-409C-BE32-E72D297353CC}">
                    <c16:uniqueId val="{00000000-3190-4CF5-9B5F-EDF1D9A1D486}"/>
                  </c:ext>
                </c:extLst>
              </c15:ser>
            </c15:filteredBarSeries>
          </c:ext>
        </c:extLst>
      </c:barChart>
      <c:catAx>
        <c:axId val="197591292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13135135"/>
        <c:crosses val="autoZero"/>
        <c:auto val="1"/>
        <c:lblAlgn val="ctr"/>
        <c:lblOffset val="100"/>
        <c:noMultiLvlLbl val="0"/>
      </c:catAx>
      <c:valAx>
        <c:axId val="211313513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59129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BTBMissPCT For 456.hmmer</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Sheet4!$A$2</c:f>
              <c:strCache>
                <c:ptCount val="1"/>
                <c:pt idx="0">
                  <c:v>TournamentBP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Sheet4!$B$1</c:f>
              <c:strCache>
                <c:ptCount val="1"/>
                <c:pt idx="0">
                  <c:v>BTBMissPCT</c:v>
                </c:pt>
              </c:strCache>
            </c:strRef>
          </c:cat>
          <c:val>
            <c:numRef>
              <c:f>Sheet4!$B$2</c:f>
              <c:numCache>
                <c:formatCode>General</c:formatCode>
                <c:ptCount val="1"/>
                <c:pt idx="0">
                  <c:v>1.97357</c:v>
                </c:pt>
              </c:numCache>
            </c:numRef>
          </c:val>
          <c:extLst>
            <c:ext xmlns:c16="http://schemas.microsoft.com/office/drawing/2014/chart" uri="{C3380CC4-5D6E-409C-BE32-E72D297353CC}">
              <c16:uniqueId val="{00000000-CFDA-414C-88A9-71CE5ED761C4}"/>
            </c:ext>
          </c:extLst>
        </c:ser>
        <c:ser>
          <c:idx val="1"/>
          <c:order val="1"/>
          <c:tx>
            <c:strRef>
              <c:f>Sheet4!$A$3</c:f>
              <c:strCache>
                <c:ptCount val="1"/>
                <c:pt idx="0">
                  <c:v>BimodeBP</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Sheet4!$B$1</c:f>
              <c:strCache>
                <c:ptCount val="1"/>
                <c:pt idx="0">
                  <c:v>BTBMissPCT</c:v>
                </c:pt>
              </c:strCache>
            </c:strRef>
          </c:cat>
          <c:val>
            <c:numRef>
              <c:f>Sheet4!$B$3</c:f>
              <c:numCache>
                <c:formatCode>General</c:formatCode>
                <c:ptCount val="1"/>
                <c:pt idx="0">
                  <c:v>0.99438599999999999</c:v>
                </c:pt>
              </c:numCache>
            </c:numRef>
          </c:val>
          <c:extLst>
            <c:ext xmlns:c16="http://schemas.microsoft.com/office/drawing/2014/chart" uri="{C3380CC4-5D6E-409C-BE32-E72D297353CC}">
              <c16:uniqueId val="{00000001-CFDA-414C-88A9-71CE5ED761C4}"/>
            </c:ext>
          </c:extLst>
        </c:ser>
        <c:ser>
          <c:idx val="2"/>
          <c:order val="2"/>
          <c:tx>
            <c:strRef>
              <c:f>Sheet4!$A$4</c:f>
              <c:strCache>
                <c:ptCount val="1"/>
                <c:pt idx="0">
                  <c:v>LocalBP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Sheet4!$B$1</c:f>
              <c:strCache>
                <c:ptCount val="1"/>
                <c:pt idx="0">
                  <c:v>BTBMissPCT</c:v>
                </c:pt>
              </c:strCache>
            </c:strRef>
          </c:cat>
          <c:val>
            <c:numRef>
              <c:f>Sheet4!$B$4</c:f>
              <c:numCache>
                <c:formatCode>General</c:formatCode>
                <c:ptCount val="1"/>
                <c:pt idx="0">
                  <c:v>2.5896979999999998</c:v>
                </c:pt>
              </c:numCache>
            </c:numRef>
          </c:val>
          <c:extLst>
            <c:ext xmlns:c16="http://schemas.microsoft.com/office/drawing/2014/chart" uri="{C3380CC4-5D6E-409C-BE32-E72D297353CC}">
              <c16:uniqueId val="{00000002-CFDA-414C-88A9-71CE5ED761C4}"/>
            </c:ext>
          </c:extLst>
        </c:ser>
        <c:dLbls>
          <c:dLblPos val="outEnd"/>
          <c:showLegendKey val="0"/>
          <c:showVal val="1"/>
          <c:showCatName val="0"/>
          <c:showSerName val="0"/>
          <c:showPercent val="0"/>
          <c:showBubbleSize val="0"/>
        </c:dLbls>
        <c:gapWidth val="115"/>
        <c:overlap val="-20"/>
        <c:axId val="1975914367"/>
        <c:axId val="1761361759"/>
      </c:barChart>
      <c:catAx>
        <c:axId val="1975914367"/>
        <c:scaling>
          <c:orientation val="minMax"/>
        </c:scaling>
        <c:delete val="0"/>
        <c:axPos val="l"/>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Type of predictors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61361759"/>
        <c:crosses val="autoZero"/>
        <c:auto val="1"/>
        <c:lblAlgn val="ctr"/>
        <c:lblOffset val="100"/>
        <c:noMultiLvlLbl val="0"/>
      </c:catAx>
      <c:valAx>
        <c:axId val="1761361759"/>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Branch predictor Miss percentage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75914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BTB Miss PCT For 458.sjeng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Sheet4!$A$6</c:f>
              <c:strCache>
                <c:ptCount val="1"/>
                <c:pt idx="0">
                  <c:v>TournamentBP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Sheet4!$B$6</c:f>
              <c:numCache>
                <c:formatCode>General</c:formatCode>
                <c:ptCount val="1"/>
                <c:pt idx="0">
                  <c:v>4.8222240000000003</c:v>
                </c:pt>
              </c:numCache>
            </c:numRef>
          </c:val>
          <c:extLst>
            <c:ext xmlns:c16="http://schemas.microsoft.com/office/drawing/2014/chart" uri="{C3380CC4-5D6E-409C-BE32-E72D297353CC}">
              <c16:uniqueId val="{00000000-8041-4120-AC17-04AE210F3596}"/>
            </c:ext>
          </c:extLst>
        </c:ser>
        <c:ser>
          <c:idx val="1"/>
          <c:order val="1"/>
          <c:tx>
            <c:strRef>
              <c:f>Sheet4!$A$7</c:f>
              <c:strCache>
                <c:ptCount val="1"/>
                <c:pt idx="0">
                  <c:v>BimodeBP</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Sheet4!$B$7</c:f>
              <c:numCache>
                <c:formatCode>General</c:formatCode>
                <c:ptCount val="1"/>
                <c:pt idx="0">
                  <c:v>2.306546</c:v>
                </c:pt>
              </c:numCache>
            </c:numRef>
          </c:val>
          <c:extLst>
            <c:ext xmlns:c16="http://schemas.microsoft.com/office/drawing/2014/chart" uri="{C3380CC4-5D6E-409C-BE32-E72D297353CC}">
              <c16:uniqueId val="{00000001-8041-4120-AC17-04AE210F3596}"/>
            </c:ext>
          </c:extLst>
        </c:ser>
        <c:ser>
          <c:idx val="2"/>
          <c:order val="2"/>
          <c:tx>
            <c:strRef>
              <c:f>Sheet4!$A$8</c:f>
              <c:strCache>
                <c:ptCount val="1"/>
                <c:pt idx="0">
                  <c:v>LocalBP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Sheet4!$B$8</c:f>
              <c:numCache>
                <c:formatCode>General</c:formatCode>
                <c:ptCount val="1"/>
                <c:pt idx="0">
                  <c:v>3.2731750000000002</c:v>
                </c:pt>
              </c:numCache>
            </c:numRef>
          </c:val>
          <c:extLst>
            <c:ext xmlns:c16="http://schemas.microsoft.com/office/drawing/2014/chart" uri="{C3380CC4-5D6E-409C-BE32-E72D297353CC}">
              <c16:uniqueId val="{00000002-8041-4120-AC17-04AE210F3596}"/>
            </c:ext>
          </c:extLst>
        </c:ser>
        <c:dLbls>
          <c:dLblPos val="outEnd"/>
          <c:showLegendKey val="0"/>
          <c:showVal val="1"/>
          <c:showCatName val="0"/>
          <c:showSerName val="0"/>
          <c:showPercent val="0"/>
          <c:showBubbleSize val="0"/>
        </c:dLbls>
        <c:gapWidth val="115"/>
        <c:overlap val="-20"/>
        <c:axId val="997057599"/>
        <c:axId val="1978081279"/>
      </c:barChart>
      <c:catAx>
        <c:axId val="997057599"/>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Type</a:t>
                </a:r>
                <a:r>
                  <a:rPr lang="en-US" baseline="0"/>
                  <a:t> of Predictors</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8081279"/>
        <c:crosses val="autoZero"/>
        <c:auto val="1"/>
        <c:lblAlgn val="ctr"/>
        <c:lblOffset val="100"/>
        <c:noMultiLvlLbl val="0"/>
      </c:catAx>
      <c:valAx>
        <c:axId val="1978081279"/>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Branch</a:t>
                </a:r>
                <a:r>
                  <a:rPr lang="en-US" baseline="0"/>
                  <a:t> predictor Miss Percentage</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970575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Graph</a:t>
            </a:r>
            <a:r>
              <a:rPr lang="en-US" baseline="0"/>
              <a:t> for percentage of Branch Misprediction</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0"/>
          <c:tx>
            <c:v>hmmer</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Sheet4!$A$2:$A$4</c:f>
              <c:strCache>
                <c:ptCount val="3"/>
                <c:pt idx="0">
                  <c:v>TournamentBP</c:v>
                </c:pt>
                <c:pt idx="1">
                  <c:v>BimodeBP</c:v>
                </c:pt>
                <c:pt idx="2">
                  <c:v>LocalBP</c:v>
                </c:pt>
              </c:strCache>
            </c:strRef>
          </c:cat>
          <c:val>
            <c:numRef>
              <c:f>Sheet4!$C$2:$C$4</c:f>
              <c:numCache>
                <c:formatCode>General</c:formatCode>
                <c:ptCount val="3"/>
                <c:pt idx="0">
                  <c:v>8.2208159999999992</c:v>
                </c:pt>
                <c:pt idx="1">
                  <c:v>11.358833000000001</c:v>
                </c:pt>
                <c:pt idx="2">
                  <c:v>15.075576</c:v>
                </c:pt>
              </c:numCache>
            </c:numRef>
          </c:val>
          <c:extLst>
            <c:ext xmlns:c16="http://schemas.microsoft.com/office/drawing/2014/chart" uri="{C3380CC4-5D6E-409C-BE32-E72D297353CC}">
              <c16:uniqueId val="{00000000-E003-4679-933D-9FF6077711C9}"/>
            </c:ext>
          </c:extLst>
        </c:ser>
        <c:ser>
          <c:idx val="0"/>
          <c:order val="1"/>
          <c:tx>
            <c:v>sjeng</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Sheet4!$C$6:$C$8</c:f>
              <c:numCache>
                <c:formatCode>General</c:formatCode>
                <c:ptCount val="3"/>
                <c:pt idx="0">
                  <c:v>9.5435920000000003</c:v>
                </c:pt>
                <c:pt idx="1">
                  <c:v>4.2031599999999996</c:v>
                </c:pt>
                <c:pt idx="2">
                  <c:v>5.8080480000000003</c:v>
                </c:pt>
              </c:numCache>
            </c:numRef>
          </c:val>
          <c:extLst>
            <c:ext xmlns:c16="http://schemas.microsoft.com/office/drawing/2014/chart" uri="{C3380CC4-5D6E-409C-BE32-E72D297353CC}">
              <c16:uniqueId val="{00000001-E003-4679-933D-9FF6077711C9}"/>
            </c:ext>
          </c:extLst>
        </c:ser>
        <c:dLbls>
          <c:dLblPos val="outEnd"/>
          <c:showLegendKey val="0"/>
          <c:showVal val="1"/>
          <c:showCatName val="0"/>
          <c:showSerName val="0"/>
          <c:showPercent val="0"/>
          <c:showBubbleSize val="0"/>
        </c:dLbls>
        <c:gapWidth val="100"/>
        <c:overlap val="-24"/>
        <c:axId val="2133406543"/>
        <c:axId val="2110831439"/>
      </c:barChart>
      <c:catAx>
        <c:axId val="2133406543"/>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Predictors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10831439"/>
        <c:crosses val="autoZero"/>
        <c:auto val="1"/>
        <c:lblAlgn val="ctr"/>
        <c:lblOffset val="100"/>
        <c:noMultiLvlLbl val="0"/>
      </c:catAx>
      <c:valAx>
        <c:axId val="211083143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Branch</a:t>
                </a:r>
                <a:r>
                  <a:rPr lang="en-US" baseline="0"/>
                  <a:t> mispred percentage</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334065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Branch MissPredPercent for 456.hmmer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1"/>
          <c:order val="0"/>
          <c:tx>
            <c:strRef>
              <c:f>Sheet4!$C$1</c:f>
              <c:strCache>
                <c:ptCount val="1"/>
                <c:pt idx="0">
                  <c:v>Branch MissPredPercent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Sheet4!$A$2:$A$4</c:f>
              <c:strCache>
                <c:ptCount val="3"/>
                <c:pt idx="0">
                  <c:v>TournamentBP</c:v>
                </c:pt>
                <c:pt idx="1">
                  <c:v>BimodeBP</c:v>
                </c:pt>
                <c:pt idx="2">
                  <c:v>LocalBP</c:v>
                </c:pt>
              </c:strCache>
            </c:strRef>
          </c:cat>
          <c:val>
            <c:numRef>
              <c:f>Sheet4!$C$2:$C$4</c:f>
              <c:numCache>
                <c:formatCode>General</c:formatCode>
                <c:ptCount val="3"/>
                <c:pt idx="0">
                  <c:v>8.2208159999999992</c:v>
                </c:pt>
                <c:pt idx="1">
                  <c:v>11.358833000000001</c:v>
                </c:pt>
                <c:pt idx="2">
                  <c:v>15.075576</c:v>
                </c:pt>
              </c:numCache>
            </c:numRef>
          </c:val>
          <c:extLst>
            <c:ext xmlns:c16="http://schemas.microsoft.com/office/drawing/2014/chart" uri="{C3380CC4-5D6E-409C-BE32-E72D297353CC}">
              <c16:uniqueId val="{00000000-7C3E-41FF-BABD-9948AED5B9FF}"/>
            </c:ext>
          </c:extLst>
        </c:ser>
        <c:dLbls>
          <c:showLegendKey val="0"/>
          <c:showVal val="0"/>
          <c:showCatName val="0"/>
          <c:showSerName val="0"/>
          <c:showPercent val="0"/>
          <c:showBubbleSize val="0"/>
        </c:dLbls>
        <c:gapWidth val="115"/>
        <c:overlap val="-20"/>
        <c:axId val="2133403183"/>
        <c:axId val="1755047103"/>
      </c:barChart>
      <c:catAx>
        <c:axId val="2133403183"/>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55047103"/>
        <c:crosses val="autoZero"/>
        <c:auto val="1"/>
        <c:lblAlgn val="ctr"/>
        <c:lblOffset val="100"/>
        <c:noMultiLvlLbl val="0"/>
      </c:catAx>
      <c:valAx>
        <c:axId val="1755047103"/>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33403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Branch MissPredPercent for 458.sjeng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1"/>
          <c:order val="0"/>
          <c:tx>
            <c:strRef>
              <c:f>Sheet4!$C$1</c:f>
              <c:strCache>
                <c:ptCount val="1"/>
                <c:pt idx="0">
                  <c:v>Branch MissPredPercent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Sheet4!$A$2:$A$4</c:f>
              <c:strCache>
                <c:ptCount val="3"/>
                <c:pt idx="0">
                  <c:v>TournamentBP</c:v>
                </c:pt>
                <c:pt idx="1">
                  <c:v>BimodeBP</c:v>
                </c:pt>
                <c:pt idx="2">
                  <c:v>LocalBP</c:v>
                </c:pt>
              </c:strCache>
            </c:strRef>
          </c:cat>
          <c:val>
            <c:numRef>
              <c:f>Sheet4!$C$6:$C$8</c:f>
              <c:numCache>
                <c:formatCode>General</c:formatCode>
                <c:ptCount val="3"/>
                <c:pt idx="0">
                  <c:v>9.5435920000000003</c:v>
                </c:pt>
                <c:pt idx="1">
                  <c:v>4.2031599999999996</c:v>
                </c:pt>
                <c:pt idx="2">
                  <c:v>5.8080480000000003</c:v>
                </c:pt>
              </c:numCache>
            </c:numRef>
          </c:val>
          <c:extLst>
            <c:ext xmlns:c16="http://schemas.microsoft.com/office/drawing/2014/chart" uri="{C3380CC4-5D6E-409C-BE32-E72D297353CC}">
              <c16:uniqueId val="{00000000-9E2D-484F-8B0A-E1B37FB5EDB1}"/>
            </c:ext>
          </c:extLst>
        </c:ser>
        <c:dLbls>
          <c:dLblPos val="outEnd"/>
          <c:showLegendKey val="0"/>
          <c:showVal val="1"/>
          <c:showCatName val="0"/>
          <c:showSerName val="0"/>
          <c:showPercent val="0"/>
          <c:showBubbleSize val="0"/>
        </c:dLbls>
        <c:gapWidth val="115"/>
        <c:overlap val="-20"/>
        <c:axId val="1975907647"/>
        <c:axId val="1972928655"/>
      </c:barChart>
      <c:catAx>
        <c:axId val="1975907647"/>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2928655"/>
        <c:crosses val="autoZero"/>
        <c:auto val="1"/>
        <c:lblAlgn val="ctr"/>
        <c:lblOffset val="100"/>
        <c:noMultiLvlLbl val="0"/>
      </c:catAx>
      <c:valAx>
        <c:axId val="1972928655"/>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59076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BTB Miss PCT</a:t>
            </a:r>
          </a:p>
        </c:rich>
      </c:tx>
      <c:layout>
        <c:manualLayout>
          <c:xMode val="edge"/>
          <c:yMode val="edge"/>
          <c:x val="0.3747430008748906"/>
          <c:y val="2.777777777777777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v>hmmer</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1"/>
                </a:solidFill>
              </a:ln>
              <a:effectLst/>
            </c:spPr>
            <c:trendlineType val="linear"/>
            <c:dispRSqr val="0"/>
            <c:dispEq val="0"/>
          </c:trendline>
          <c:cat>
            <c:strRef>
              <c:f>'BTB Miss PCT TournamentBP '!$A$3:$A$13</c:f>
              <c:strCache>
                <c:ptCount val="11"/>
                <c:pt idx="0">
                  <c:v>2048_1024_4096_8192_TournamentBP</c:v>
                </c:pt>
                <c:pt idx="1">
                  <c:v>2048_2048_4096_4096_TournamentBP</c:v>
                </c:pt>
                <c:pt idx="2">
                  <c:v>2048_2048_4096_8192_TournamentBP</c:v>
                </c:pt>
                <c:pt idx="3">
                  <c:v>2048_2048_8192_4096_TournamentBP</c:v>
                </c:pt>
                <c:pt idx="4">
                  <c:v>2048_2048_8192_8192_TournamentBP</c:v>
                </c:pt>
                <c:pt idx="5">
                  <c:v>4096_1024_4096_4096_TournamentBP</c:v>
                </c:pt>
                <c:pt idx="6">
                  <c:v>4096_1024_4096_8192_TournamentBP</c:v>
                </c:pt>
                <c:pt idx="7">
                  <c:v>4096_2048_4096_4096_TournamentBP</c:v>
                </c:pt>
                <c:pt idx="8">
                  <c:v>4096_2048_4096_8192_TournamentBP</c:v>
                </c:pt>
                <c:pt idx="9">
                  <c:v>4096_2048_8192_4096_TournamentBP</c:v>
                </c:pt>
                <c:pt idx="10">
                  <c:v>2048_1024_4096_4096_TournamentBP</c:v>
                </c:pt>
              </c:strCache>
            </c:strRef>
          </c:cat>
          <c:val>
            <c:numRef>
              <c:f>'BTB Miss PCT TournamentBP '!$B$3:$B$13</c:f>
              <c:numCache>
                <c:formatCode>General</c:formatCode>
                <c:ptCount val="11"/>
                <c:pt idx="0">
                  <c:v>1.856368</c:v>
                </c:pt>
                <c:pt idx="1">
                  <c:v>1.8928579999999999</c:v>
                </c:pt>
                <c:pt idx="2">
                  <c:v>1.5178400000000001</c:v>
                </c:pt>
                <c:pt idx="3">
                  <c:v>0.57097799999999999</c:v>
                </c:pt>
                <c:pt idx="4">
                  <c:v>0.36174699999999999</c:v>
                </c:pt>
                <c:pt idx="5">
                  <c:v>1.0764</c:v>
                </c:pt>
                <c:pt idx="6">
                  <c:v>1.8580049999999999</c:v>
                </c:pt>
                <c:pt idx="7">
                  <c:v>1.97357</c:v>
                </c:pt>
                <c:pt idx="8">
                  <c:v>1.037015</c:v>
                </c:pt>
                <c:pt idx="9">
                  <c:v>0.57097799999999999</c:v>
                </c:pt>
                <c:pt idx="10">
                  <c:v>1.177219</c:v>
                </c:pt>
              </c:numCache>
            </c:numRef>
          </c:val>
          <c:extLst>
            <c:ext xmlns:c16="http://schemas.microsoft.com/office/drawing/2014/chart" uri="{C3380CC4-5D6E-409C-BE32-E72D297353CC}">
              <c16:uniqueId val="{00000000-C897-49FD-998A-A1D3C93AA14D}"/>
            </c:ext>
          </c:extLst>
        </c:ser>
        <c:dLbls>
          <c:dLblPos val="outEnd"/>
          <c:showLegendKey val="0"/>
          <c:showVal val="1"/>
          <c:showCatName val="0"/>
          <c:showSerName val="0"/>
          <c:showPercent val="0"/>
          <c:showBubbleSize val="0"/>
        </c:dLbls>
        <c:gapWidth val="100"/>
        <c:overlap val="-24"/>
        <c:axId val="98396304"/>
        <c:axId val="277805888"/>
        <c:extLst>
          <c:ext xmlns:c15="http://schemas.microsoft.com/office/drawing/2012/chart" uri="{02D57815-91ED-43cb-92C2-25804820EDAC}">
            <c15:filteredBarSeries>
              <c15: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lt1">
                                <a:lumMod val="95000"/>
                                <a:alpha val="54000"/>
                              </a:schemeClr>
                            </a:solidFill>
                          </a:ln>
                          <a:effectLst/>
                        </c:spPr>
                      </c15:leaderLines>
                    </c:ext>
                  </c:extLst>
                </c:dLbls>
                <c:cat>
                  <c:strRef>
                    <c:extLst>
                      <c:ext uri="{02D57815-91ED-43cb-92C2-25804820EDAC}">
                        <c15:formulaRef>
                          <c15:sqref>'BTB Miss PCT TournamentBP '!$A$3:$A$13</c15:sqref>
                        </c15:formulaRef>
                      </c:ext>
                    </c:extLst>
                    <c:strCache>
                      <c:ptCount val="11"/>
                      <c:pt idx="0">
                        <c:v>2048_1024_4096_8192_TournamentBP</c:v>
                      </c:pt>
                      <c:pt idx="1">
                        <c:v>2048_2048_4096_4096_TournamentBP</c:v>
                      </c:pt>
                      <c:pt idx="2">
                        <c:v>2048_2048_4096_8192_TournamentBP</c:v>
                      </c:pt>
                      <c:pt idx="3">
                        <c:v>2048_2048_8192_4096_TournamentBP</c:v>
                      </c:pt>
                      <c:pt idx="4">
                        <c:v>2048_2048_8192_8192_TournamentBP</c:v>
                      </c:pt>
                      <c:pt idx="5">
                        <c:v>4096_1024_4096_4096_TournamentBP</c:v>
                      </c:pt>
                      <c:pt idx="6">
                        <c:v>4096_1024_4096_8192_TournamentBP</c:v>
                      </c:pt>
                      <c:pt idx="7">
                        <c:v>4096_2048_4096_4096_TournamentBP</c:v>
                      </c:pt>
                      <c:pt idx="8">
                        <c:v>4096_2048_4096_8192_TournamentBP</c:v>
                      </c:pt>
                      <c:pt idx="9">
                        <c:v>4096_2048_8192_4096_TournamentBP</c:v>
                      </c:pt>
                      <c:pt idx="10">
                        <c:v>2048_1024_4096_4096_TournamentBP</c:v>
                      </c:pt>
                    </c:strCache>
                  </c:strRef>
                </c:cat>
                <c:val>
                  <c:numRef>
                    <c:extLst>
                      <c:ext uri="{02D57815-91ED-43cb-92C2-25804820EDAC}">
                        <c15:formulaRef>
                          <c15:sqref>'BTB Miss PCT TournamentBP '!$C$3:$C$13</c15:sqref>
                        </c15:formulaRef>
                      </c:ext>
                    </c:extLst>
                    <c:numCache>
                      <c:formatCode>General</c:formatCode>
                      <c:ptCount val="11"/>
                      <c:pt idx="0">
                        <c:v>1.9361219999999999</c:v>
                      </c:pt>
                      <c:pt idx="1">
                        <c:v>2.114843</c:v>
                      </c:pt>
                      <c:pt idx="2">
                        <c:v>1.9568099999999999</c:v>
                      </c:pt>
                      <c:pt idx="3">
                        <c:v>4.7444980000000001</c:v>
                      </c:pt>
                      <c:pt idx="4">
                        <c:v>4.7872960000000004</c:v>
                      </c:pt>
                      <c:pt idx="5">
                        <c:v>4.7762890000000002</c:v>
                      </c:pt>
                      <c:pt idx="6">
                        <c:v>4.5530390000000001</c:v>
                      </c:pt>
                      <c:pt idx="7">
                        <c:v>4.8222240000000003</c:v>
                      </c:pt>
                      <c:pt idx="8">
                        <c:v>4.5586460000000004</c:v>
                      </c:pt>
                      <c:pt idx="9">
                        <c:v>4.7444980000000001</c:v>
                      </c:pt>
                      <c:pt idx="10">
                        <c:v>2.1161099999999999</c:v>
                      </c:pt>
                    </c:numCache>
                  </c:numRef>
                </c:val>
                <c:extLst>
                  <c:ext xmlns:c16="http://schemas.microsoft.com/office/drawing/2014/chart" uri="{C3380CC4-5D6E-409C-BE32-E72D297353CC}">
                    <c16:uniqueId val="{00000001-C897-49FD-998A-A1D3C93AA14D}"/>
                  </c:ext>
                </c:extLst>
              </c15:ser>
            </c15:filteredBarSeries>
          </c:ext>
        </c:extLst>
      </c:barChart>
      <c:catAx>
        <c:axId val="9839630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77805888"/>
        <c:crosses val="autoZero"/>
        <c:auto val="1"/>
        <c:lblAlgn val="ctr"/>
        <c:lblOffset val="100"/>
        <c:noMultiLvlLbl val="0"/>
      </c:catAx>
      <c:valAx>
        <c:axId val="2778058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39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BTB Miss PCT</a:t>
            </a:r>
          </a:p>
        </c:rich>
      </c:tx>
      <c:layout>
        <c:manualLayout>
          <c:xMode val="edge"/>
          <c:yMode val="edge"/>
          <c:x val="0.3747430008748906"/>
          <c:y val="2.777777777777777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v>sjeng</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trendline>
            <c:spPr>
              <a:ln w="19050" cap="rnd">
                <a:solidFill>
                  <a:schemeClr val="accent2"/>
                </a:solidFill>
              </a:ln>
              <a:effectLst/>
            </c:spPr>
            <c:trendlineType val="linear"/>
            <c:dispRSqr val="0"/>
            <c:dispEq val="0"/>
          </c:trendline>
          <c:cat>
            <c:strRef>
              <c:f>'BTB Miss PCT TournamentBP '!$A$3:$A$13</c:f>
              <c:strCache>
                <c:ptCount val="11"/>
                <c:pt idx="0">
                  <c:v>2048_1024_4096_8192_TournamentBP</c:v>
                </c:pt>
                <c:pt idx="1">
                  <c:v>2048_2048_4096_4096_TournamentBP</c:v>
                </c:pt>
                <c:pt idx="2">
                  <c:v>2048_2048_4096_8192_TournamentBP</c:v>
                </c:pt>
                <c:pt idx="3">
                  <c:v>2048_2048_8192_4096_TournamentBP</c:v>
                </c:pt>
                <c:pt idx="4">
                  <c:v>2048_2048_8192_8192_TournamentBP</c:v>
                </c:pt>
                <c:pt idx="5">
                  <c:v>4096_1024_4096_4096_TournamentBP</c:v>
                </c:pt>
                <c:pt idx="6">
                  <c:v>4096_1024_4096_8192_TournamentBP</c:v>
                </c:pt>
                <c:pt idx="7">
                  <c:v>4096_2048_4096_4096_TournamentBP</c:v>
                </c:pt>
                <c:pt idx="8">
                  <c:v>4096_2048_4096_8192_TournamentBP</c:v>
                </c:pt>
                <c:pt idx="9">
                  <c:v>4096_2048_8192_4096_TournamentBP</c:v>
                </c:pt>
                <c:pt idx="10">
                  <c:v>2048_1024_4096_4096_TournamentBP</c:v>
                </c:pt>
              </c:strCache>
            </c:strRef>
          </c:cat>
          <c:val>
            <c:numRef>
              <c:f>'BTB Miss PCT TournamentBP '!$C$3:$C$13</c:f>
              <c:numCache>
                <c:formatCode>General</c:formatCode>
                <c:ptCount val="11"/>
                <c:pt idx="0">
                  <c:v>1.9361219999999999</c:v>
                </c:pt>
                <c:pt idx="1">
                  <c:v>2.114843</c:v>
                </c:pt>
                <c:pt idx="2">
                  <c:v>1.9568099999999999</c:v>
                </c:pt>
                <c:pt idx="3">
                  <c:v>4.7444980000000001</c:v>
                </c:pt>
                <c:pt idx="4">
                  <c:v>4.7872960000000004</c:v>
                </c:pt>
                <c:pt idx="5">
                  <c:v>4.7762890000000002</c:v>
                </c:pt>
                <c:pt idx="6">
                  <c:v>4.5530390000000001</c:v>
                </c:pt>
                <c:pt idx="7">
                  <c:v>4.8222240000000003</c:v>
                </c:pt>
                <c:pt idx="8">
                  <c:v>4.5586460000000004</c:v>
                </c:pt>
                <c:pt idx="9">
                  <c:v>4.7444980000000001</c:v>
                </c:pt>
                <c:pt idx="10">
                  <c:v>2.1161099999999999</c:v>
                </c:pt>
              </c:numCache>
            </c:numRef>
          </c:val>
          <c:extLst>
            <c:ext xmlns:c16="http://schemas.microsoft.com/office/drawing/2014/chart" uri="{C3380CC4-5D6E-409C-BE32-E72D297353CC}">
              <c16:uniqueId val="{00000000-9B7C-4AA5-A252-CACC714278A7}"/>
            </c:ext>
          </c:extLst>
        </c:ser>
        <c:dLbls>
          <c:showLegendKey val="0"/>
          <c:showVal val="0"/>
          <c:showCatName val="0"/>
          <c:showSerName val="0"/>
          <c:showPercent val="0"/>
          <c:showBubbleSize val="0"/>
        </c:dLbls>
        <c:gapWidth val="100"/>
        <c:overlap val="-24"/>
        <c:axId val="98396304"/>
        <c:axId val="277805888"/>
        <c:extLst>
          <c:ext xmlns:c15="http://schemas.microsoft.com/office/drawing/2012/chart" uri="{02D57815-91ED-43cb-92C2-25804820EDAC}">
            <c15:filteredBarSeries>
              <c15: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c:ext uri="{02D57815-91ED-43cb-92C2-25804820EDAC}">
                        <c15:formulaRef>
                          <c15:sqref>'BTB Miss PCT TournamentBP '!$A$3:$A$13</c15:sqref>
                        </c15:formulaRef>
                      </c:ext>
                    </c:extLst>
                    <c:strCache>
                      <c:ptCount val="11"/>
                      <c:pt idx="0">
                        <c:v>2048_1024_4096_8192_TournamentBP</c:v>
                      </c:pt>
                      <c:pt idx="1">
                        <c:v>2048_2048_4096_4096_TournamentBP</c:v>
                      </c:pt>
                      <c:pt idx="2">
                        <c:v>2048_2048_4096_8192_TournamentBP</c:v>
                      </c:pt>
                      <c:pt idx="3">
                        <c:v>2048_2048_8192_4096_TournamentBP</c:v>
                      </c:pt>
                      <c:pt idx="4">
                        <c:v>2048_2048_8192_8192_TournamentBP</c:v>
                      </c:pt>
                      <c:pt idx="5">
                        <c:v>4096_1024_4096_4096_TournamentBP</c:v>
                      </c:pt>
                      <c:pt idx="6">
                        <c:v>4096_1024_4096_8192_TournamentBP</c:v>
                      </c:pt>
                      <c:pt idx="7">
                        <c:v>4096_2048_4096_4096_TournamentBP</c:v>
                      </c:pt>
                      <c:pt idx="8">
                        <c:v>4096_2048_4096_8192_TournamentBP</c:v>
                      </c:pt>
                      <c:pt idx="9">
                        <c:v>4096_2048_8192_4096_TournamentBP</c:v>
                      </c:pt>
                      <c:pt idx="10">
                        <c:v>2048_1024_4096_4096_TournamentBP</c:v>
                      </c:pt>
                    </c:strCache>
                  </c:strRef>
                </c:cat>
                <c:val>
                  <c:numRef>
                    <c:extLst>
                      <c:ext uri="{02D57815-91ED-43cb-92C2-25804820EDAC}">
                        <c15:formulaRef>
                          <c15:sqref>'BTB Miss PCT TournamentBP '!$B$3:$B$13</c15:sqref>
                        </c15:formulaRef>
                      </c:ext>
                    </c:extLst>
                    <c:numCache>
                      <c:formatCode>General</c:formatCode>
                      <c:ptCount val="11"/>
                      <c:pt idx="0">
                        <c:v>1.856368</c:v>
                      </c:pt>
                      <c:pt idx="1">
                        <c:v>1.8928579999999999</c:v>
                      </c:pt>
                      <c:pt idx="2">
                        <c:v>1.5178400000000001</c:v>
                      </c:pt>
                      <c:pt idx="3">
                        <c:v>0.57097799999999999</c:v>
                      </c:pt>
                      <c:pt idx="4">
                        <c:v>0.36174699999999999</c:v>
                      </c:pt>
                      <c:pt idx="5">
                        <c:v>1.0764</c:v>
                      </c:pt>
                      <c:pt idx="6">
                        <c:v>1.8580049999999999</c:v>
                      </c:pt>
                      <c:pt idx="7">
                        <c:v>1.97357</c:v>
                      </c:pt>
                      <c:pt idx="8">
                        <c:v>1.037015</c:v>
                      </c:pt>
                      <c:pt idx="9">
                        <c:v>0.57097799999999999</c:v>
                      </c:pt>
                      <c:pt idx="10">
                        <c:v>1.177219</c:v>
                      </c:pt>
                    </c:numCache>
                  </c:numRef>
                </c:val>
                <c:extLst>
                  <c:ext xmlns:c16="http://schemas.microsoft.com/office/drawing/2014/chart" uri="{C3380CC4-5D6E-409C-BE32-E72D297353CC}">
                    <c16:uniqueId val="{00000001-9B7C-4AA5-A252-CACC714278A7}"/>
                  </c:ext>
                </c:extLst>
              </c15:ser>
            </c15:filteredBarSeries>
          </c:ext>
        </c:extLst>
      </c:barChart>
      <c:catAx>
        <c:axId val="9839630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77805888"/>
        <c:crosses val="autoZero"/>
        <c:auto val="1"/>
        <c:lblAlgn val="ctr"/>
        <c:lblOffset val="100"/>
        <c:noMultiLvlLbl val="0"/>
      </c:catAx>
      <c:valAx>
        <c:axId val="2778058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39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BTB Miss PCT</a:t>
            </a:r>
          </a:p>
        </c:rich>
      </c:tx>
      <c:layout>
        <c:manualLayout>
          <c:xMode val="edge"/>
          <c:yMode val="edge"/>
          <c:x val="0.3747430008748906"/>
          <c:y val="2.777777777777777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'BTB Miss PCT TournamentBP '!$A$3:$A$13</c:f>
              <c:strCache>
                <c:ptCount val="11"/>
                <c:pt idx="0">
                  <c:v>2048_1024_4096_8192_TournamentBP</c:v>
                </c:pt>
                <c:pt idx="1">
                  <c:v>2048_2048_4096_4096_TournamentBP</c:v>
                </c:pt>
                <c:pt idx="2">
                  <c:v>2048_2048_4096_8192_TournamentBP</c:v>
                </c:pt>
                <c:pt idx="3">
                  <c:v>2048_2048_8192_4096_TournamentBP</c:v>
                </c:pt>
                <c:pt idx="4">
                  <c:v>2048_2048_8192_8192_TournamentBP</c:v>
                </c:pt>
                <c:pt idx="5">
                  <c:v>4096_1024_4096_4096_TournamentBP</c:v>
                </c:pt>
                <c:pt idx="6">
                  <c:v>4096_1024_4096_8192_TournamentBP</c:v>
                </c:pt>
                <c:pt idx="7">
                  <c:v>4096_2048_4096_4096_TournamentBP</c:v>
                </c:pt>
                <c:pt idx="8">
                  <c:v>4096_2048_4096_8192_TournamentBP</c:v>
                </c:pt>
                <c:pt idx="9">
                  <c:v>4096_2048_8192_4096_TournamentBP</c:v>
                </c:pt>
                <c:pt idx="10">
                  <c:v>2048_1024_4096_4096_TournamentBP</c:v>
                </c:pt>
              </c:strCache>
            </c:strRef>
          </c:cat>
          <c:val>
            <c:numRef>
              <c:f>'BTB Miss PCT TournamentBP '!$B$3:$B$13</c:f>
              <c:numCache>
                <c:formatCode>General</c:formatCode>
                <c:ptCount val="11"/>
                <c:pt idx="0">
                  <c:v>1.856368</c:v>
                </c:pt>
                <c:pt idx="1">
                  <c:v>1.8928579999999999</c:v>
                </c:pt>
                <c:pt idx="2">
                  <c:v>1.5178400000000001</c:v>
                </c:pt>
                <c:pt idx="3">
                  <c:v>0.57097799999999999</c:v>
                </c:pt>
                <c:pt idx="4">
                  <c:v>0.36174699999999999</c:v>
                </c:pt>
                <c:pt idx="5">
                  <c:v>1.0764</c:v>
                </c:pt>
                <c:pt idx="6">
                  <c:v>1.8580049999999999</c:v>
                </c:pt>
                <c:pt idx="7">
                  <c:v>1.97357</c:v>
                </c:pt>
                <c:pt idx="8">
                  <c:v>1.037015</c:v>
                </c:pt>
                <c:pt idx="9">
                  <c:v>0.57097799999999999</c:v>
                </c:pt>
                <c:pt idx="10">
                  <c:v>1.177219</c:v>
                </c:pt>
              </c:numCache>
            </c:numRef>
          </c:val>
          <c:extLst>
            <c:ext xmlns:c16="http://schemas.microsoft.com/office/drawing/2014/chart" uri="{C3380CC4-5D6E-409C-BE32-E72D297353CC}">
              <c16:uniqueId val="{00000000-45C5-4508-95BD-449A7B3F8539}"/>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'BTB Miss PCT TournamentBP '!$A$3:$A$13</c:f>
              <c:strCache>
                <c:ptCount val="11"/>
                <c:pt idx="0">
                  <c:v>2048_1024_4096_8192_TournamentBP</c:v>
                </c:pt>
                <c:pt idx="1">
                  <c:v>2048_2048_4096_4096_TournamentBP</c:v>
                </c:pt>
                <c:pt idx="2">
                  <c:v>2048_2048_4096_8192_TournamentBP</c:v>
                </c:pt>
                <c:pt idx="3">
                  <c:v>2048_2048_8192_4096_TournamentBP</c:v>
                </c:pt>
                <c:pt idx="4">
                  <c:v>2048_2048_8192_8192_TournamentBP</c:v>
                </c:pt>
                <c:pt idx="5">
                  <c:v>4096_1024_4096_4096_TournamentBP</c:v>
                </c:pt>
                <c:pt idx="6">
                  <c:v>4096_1024_4096_8192_TournamentBP</c:v>
                </c:pt>
                <c:pt idx="7">
                  <c:v>4096_2048_4096_4096_TournamentBP</c:v>
                </c:pt>
                <c:pt idx="8">
                  <c:v>4096_2048_4096_8192_TournamentBP</c:v>
                </c:pt>
                <c:pt idx="9">
                  <c:v>4096_2048_8192_4096_TournamentBP</c:v>
                </c:pt>
                <c:pt idx="10">
                  <c:v>2048_1024_4096_4096_TournamentBP</c:v>
                </c:pt>
              </c:strCache>
            </c:strRef>
          </c:cat>
          <c:val>
            <c:numRef>
              <c:f>'BTB Miss PCT TournamentBP '!$C$3:$C$13</c:f>
              <c:numCache>
                <c:formatCode>General</c:formatCode>
                <c:ptCount val="11"/>
                <c:pt idx="0">
                  <c:v>1.9361219999999999</c:v>
                </c:pt>
                <c:pt idx="1">
                  <c:v>2.114843</c:v>
                </c:pt>
                <c:pt idx="2">
                  <c:v>1.9568099999999999</c:v>
                </c:pt>
                <c:pt idx="3">
                  <c:v>4.7444980000000001</c:v>
                </c:pt>
                <c:pt idx="4">
                  <c:v>4.7872960000000004</c:v>
                </c:pt>
                <c:pt idx="5">
                  <c:v>4.7762890000000002</c:v>
                </c:pt>
                <c:pt idx="6">
                  <c:v>4.5530390000000001</c:v>
                </c:pt>
                <c:pt idx="7">
                  <c:v>4.8222240000000003</c:v>
                </c:pt>
                <c:pt idx="8">
                  <c:v>4.5586460000000004</c:v>
                </c:pt>
                <c:pt idx="9">
                  <c:v>4.7444980000000001</c:v>
                </c:pt>
                <c:pt idx="10">
                  <c:v>2.1161099999999999</c:v>
                </c:pt>
              </c:numCache>
            </c:numRef>
          </c:val>
          <c:extLst>
            <c:ext xmlns:c16="http://schemas.microsoft.com/office/drawing/2014/chart" uri="{C3380CC4-5D6E-409C-BE32-E72D297353CC}">
              <c16:uniqueId val="{00000001-45C5-4508-95BD-449A7B3F8539}"/>
            </c:ext>
          </c:extLst>
        </c:ser>
        <c:dLbls>
          <c:showLegendKey val="0"/>
          <c:showVal val="0"/>
          <c:showCatName val="0"/>
          <c:showSerName val="0"/>
          <c:showPercent val="0"/>
          <c:showBubbleSize val="0"/>
        </c:dLbls>
        <c:gapWidth val="100"/>
        <c:overlap val="-24"/>
        <c:axId val="98396304"/>
        <c:axId val="277805888"/>
      </c:barChart>
      <c:catAx>
        <c:axId val="9839630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77805888"/>
        <c:crosses val="autoZero"/>
        <c:auto val="1"/>
        <c:lblAlgn val="ctr"/>
        <c:lblOffset val="100"/>
        <c:noMultiLvlLbl val="0"/>
      </c:catAx>
      <c:valAx>
        <c:axId val="2778058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39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C0DCEB4-E45B-488D-AA4A-1D490106C33A}" type="doc">
      <dgm:prSet loTypeId="urn:microsoft.com/office/officeart/2005/8/layout/vList5" loCatId="list" qsTypeId="urn:microsoft.com/office/officeart/2005/8/quickstyle/simple5" qsCatId="simple" csTypeId="urn:microsoft.com/office/officeart/2005/8/colors/accent0_3" csCatId="mainScheme"/>
      <dgm:spPr/>
      <dgm:t>
        <a:bodyPr/>
        <a:lstStyle/>
        <a:p>
          <a:endParaRPr lang="en-US"/>
        </a:p>
      </dgm:t>
    </dgm:pt>
    <dgm:pt modelId="{4142B6D7-1B49-4F59-AB43-3D29C0A83BB7}">
      <dgm:prSet/>
      <dgm:spPr/>
      <dgm:t>
        <a:bodyPr/>
        <a:lstStyle/>
        <a:p>
          <a:r>
            <a:rPr lang="en-US" dirty="0"/>
            <a:t>Tournament Predictor</a:t>
          </a:r>
        </a:p>
      </dgm:t>
    </dgm:pt>
    <dgm:pt modelId="{8F99FA5B-39AF-4C5B-A783-0DE833DFE865}" type="parTrans" cxnId="{6D4CAD36-A30A-4503-9B1E-47167C5CCD1F}">
      <dgm:prSet/>
      <dgm:spPr/>
      <dgm:t>
        <a:bodyPr/>
        <a:lstStyle/>
        <a:p>
          <a:endParaRPr lang="en-US"/>
        </a:p>
      </dgm:t>
    </dgm:pt>
    <dgm:pt modelId="{7F34B3A1-379B-46DA-8590-A9F90C3A81FD}" type="sibTrans" cxnId="{6D4CAD36-A30A-4503-9B1E-47167C5CCD1F}">
      <dgm:prSet/>
      <dgm:spPr/>
      <dgm:t>
        <a:bodyPr/>
        <a:lstStyle/>
        <a:p>
          <a:endParaRPr lang="en-US"/>
        </a:p>
      </dgm:t>
    </dgm:pt>
    <dgm:pt modelId="{9CCEF769-FB30-4A7B-884E-39DE0777AB6B}">
      <dgm:prSet/>
      <dgm:spPr/>
      <dgm:t>
        <a:bodyPr/>
        <a:lstStyle/>
        <a:p>
          <a:r>
            <a:rPr lang="en-US" dirty="0"/>
            <a:t>Local Predictor</a:t>
          </a:r>
        </a:p>
      </dgm:t>
    </dgm:pt>
    <dgm:pt modelId="{E8B7581B-092E-4C55-9DD2-9E757986FF81}" type="parTrans" cxnId="{2DCD1F3B-887E-4296-9933-F3FFA18ED7E7}">
      <dgm:prSet/>
      <dgm:spPr/>
      <dgm:t>
        <a:bodyPr/>
        <a:lstStyle/>
        <a:p>
          <a:endParaRPr lang="en-US"/>
        </a:p>
      </dgm:t>
    </dgm:pt>
    <dgm:pt modelId="{08E1CECC-8FB6-4DF4-BBD3-25DDAEB4F687}" type="sibTrans" cxnId="{2DCD1F3B-887E-4296-9933-F3FFA18ED7E7}">
      <dgm:prSet/>
      <dgm:spPr/>
      <dgm:t>
        <a:bodyPr/>
        <a:lstStyle/>
        <a:p>
          <a:endParaRPr lang="en-US"/>
        </a:p>
      </dgm:t>
    </dgm:pt>
    <dgm:pt modelId="{6F4D9F9B-CA1C-4EAB-90F3-34473E90A5E4}">
      <dgm:prSet/>
      <dgm:spPr/>
      <dgm:t>
        <a:bodyPr/>
        <a:lstStyle/>
        <a:p>
          <a:r>
            <a:rPr lang="en-US"/>
            <a:t>Bi-mode Predictor</a:t>
          </a:r>
        </a:p>
      </dgm:t>
    </dgm:pt>
    <dgm:pt modelId="{C83D5DFF-F086-4B33-BF40-D25B8AA36DA4}" type="parTrans" cxnId="{716CD8AD-5A0A-4F07-80C6-D599B7F40E8A}">
      <dgm:prSet/>
      <dgm:spPr/>
      <dgm:t>
        <a:bodyPr/>
        <a:lstStyle/>
        <a:p>
          <a:endParaRPr lang="en-US"/>
        </a:p>
      </dgm:t>
    </dgm:pt>
    <dgm:pt modelId="{82D606B3-F215-47AF-9D2B-A34BF5678079}" type="sibTrans" cxnId="{716CD8AD-5A0A-4F07-80C6-D599B7F40E8A}">
      <dgm:prSet/>
      <dgm:spPr/>
      <dgm:t>
        <a:bodyPr/>
        <a:lstStyle/>
        <a:p>
          <a:endParaRPr lang="en-US"/>
        </a:p>
      </dgm:t>
    </dgm:pt>
    <dgm:pt modelId="{AACF18D8-EAE0-419E-B6B3-22FA39482F21}" type="pres">
      <dgm:prSet presAssocID="{1C0DCEB4-E45B-488D-AA4A-1D490106C33A}" presName="Name0" presStyleCnt="0">
        <dgm:presLayoutVars>
          <dgm:dir/>
          <dgm:animLvl val="lvl"/>
          <dgm:resizeHandles val="exact"/>
        </dgm:presLayoutVars>
      </dgm:prSet>
      <dgm:spPr/>
    </dgm:pt>
    <dgm:pt modelId="{B53EF93D-E6DC-4C85-A5A8-DEF6E34B1F5D}" type="pres">
      <dgm:prSet presAssocID="{4142B6D7-1B49-4F59-AB43-3D29C0A83BB7}" presName="linNode" presStyleCnt="0"/>
      <dgm:spPr/>
    </dgm:pt>
    <dgm:pt modelId="{D10B31A6-EA52-4DDB-8310-2B4D2375D4FC}" type="pres">
      <dgm:prSet presAssocID="{4142B6D7-1B49-4F59-AB43-3D29C0A83BB7}" presName="parentText" presStyleLbl="node1" presStyleIdx="0" presStyleCnt="3">
        <dgm:presLayoutVars>
          <dgm:chMax val="1"/>
          <dgm:bulletEnabled val="1"/>
        </dgm:presLayoutVars>
      </dgm:prSet>
      <dgm:spPr/>
    </dgm:pt>
    <dgm:pt modelId="{107D14CB-0334-4B02-98E6-1718BDB25770}" type="pres">
      <dgm:prSet presAssocID="{7F34B3A1-379B-46DA-8590-A9F90C3A81FD}" presName="sp" presStyleCnt="0"/>
      <dgm:spPr/>
    </dgm:pt>
    <dgm:pt modelId="{EAC0DE5E-2395-4D5D-93F5-8475CF32CAE6}" type="pres">
      <dgm:prSet presAssocID="{9CCEF769-FB30-4A7B-884E-39DE0777AB6B}" presName="linNode" presStyleCnt="0"/>
      <dgm:spPr/>
    </dgm:pt>
    <dgm:pt modelId="{8E065181-E2C8-4A15-9DBF-7749A4C15BE7}" type="pres">
      <dgm:prSet presAssocID="{9CCEF769-FB30-4A7B-884E-39DE0777AB6B}" presName="parentText" presStyleLbl="node1" presStyleIdx="1" presStyleCnt="3">
        <dgm:presLayoutVars>
          <dgm:chMax val="1"/>
          <dgm:bulletEnabled val="1"/>
        </dgm:presLayoutVars>
      </dgm:prSet>
      <dgm:spPr/>
    </dgm:pt>
    <dgm:pt modelId="{8064D882-EF5E-41B8-95EF-F28634B85F8A}" type="pres">
      <dgm:prSet presAssocID="{08E1CECC-8FB6-4DF4-BBD3-25DDAEB4F687}" presName="sp" presStyleCnt="0"/>
      <dgm:spPr/>
    </dgm:pt>
    <dgm:pt modelId="{5DCAA8F7-426C-4FA2-BFA3-1C3FAD5DBE04}" type="pres">
      <dgm:prSet presAssocID="{6F4D9F9B-CA1C-4EAB-90F3-34473E90A5E4}" presName="linNode" presStyleCnt="0"/>
      <dgm:spPr/>
    </dgm:pt>
    <dgm:pt modelId="{9EB19CA9-6BA0-454A-BCA6-869821CEA09B}" type="pres">
      <dgm:prSet presAssocID="{6F4D9F9B-CA1C-4EAB-90F3-34473E90A5E4}" presName="parentText" presStyleLbl="node1" presStyleIdx="2" presStyleCnt="3">
        <dgm:presLayoutVars>
          <dgm:chMax val="1"/>
          <dgm:bulletEnabled val="1"/>
        </dgm:presLayoutVars>
      </dgm:prSet>
      <dgm:spPr/>
    </dgm:pt>
  </dgm:ptLst>
  <dgm:cxnLst>
    <dgm:cxn modelId="{D5B21125-4F28-4D3F-8D13-7982FC6FB7CA}" type="presOf" srcId="{4142B6D7-1B49-4F59-AB43-3D29C0A83BB7}" destId="{D10B31A6-EA52-4DDB-8310-2B4D2375D4FC}" srcOrd="0" destOrd="0" presId="urn:microsoft.com/office/officeart/2005/8/layout/vList5"/>
    <dgm:cxn modelId="{6D4CAD36-A30A-4503-9B1E-47167C5CCD1F}" srcId="{1C0DCEB4-E45B-488D-AA4A-1D490106C33A}" destId="{4142B6D7-1B49-4F59-AB43-3D29C0A83BB7}" srcOrd="0" destOrd="0" parTransId="{8F99FA5B-39AF-4C5B-A783-0DE833DFE865}" sibTransId="{7F34B3A1-379B-46DA-8590-A9F90C3A81FD}"/>
    <dgm:cxn modelId="{2DCD1F3B-887E-4296-9933-F3FFA18ED7E7}" srcId="{1C0DCEB4-E45B-488D-AA4A-1D490106C33A}" destId="{9CCEF769-FB30-4A7B-884E-39DE0777AB6B}" srcOrd="1" destOrd="0" parTransId="{E8B7581B-092E-4C55-9DD2-9E757986FF81}" sibTransId="{08E1CECC-8FB6-4DF4-BBD3-25DDAEB4F687}"/>
    <dgm:cxn modelId="{621F3F40-8A36-4CBF-8FA1-E108E7775FE6}" type="presOf" srcId="{6F4D9F9B-CA1C-4EAB-90F3-34473E90A5E4}" destId="{9EB19CA9-6BA0-454A-BCA6-869821CEA09B}" srcOrd="0" destOrd="0" presId="urn:microsoft.com/office/officeart/2005/8/layout/vList5"/>
    <dgm:cxn modelId="{87BB26A3-A8AD-4195-8920-A7CC7695190A}" type="presOf" srcId="{1C0DCEB4-E45B-488D-AA4A-1D490106C33A}" destId="{AACF18D8-EAE0-419E-B6B3-22FA39482F21}" srcOrd="0" destOrd="0" presId="urn:microsoft.com/office/officeart/2005/8/layout/vList5"/>
    <dgm:cxn modelId="{716CD8AD-5A0A-4F07-80C6-D599B7F40E8A}" srcId="{1C0DCEB4-E45B-488D-AA4A-1D490106C33A}" destId="{6F4D9F9B-CA1C-4EAB-90F3-34473E90A5E4}" srcOrd="2" destOrd="0" parTransId="{C83D5DFF-F086-4B33-BF40-D25B8AA36DA4}" sibTransId="{82D606B3-F215-47AF-9D2B-A34BF5678079}"/>
    <dgm:cxn modelId="{CC0EA1D0-916A-4D9B-8C70-79D45BC64BD5}" type="presOf" srcId="{9CCEF769-FB30-4A7B-884E-39DE0777AB6B}" destId="{8E065181-E2C8-4A15-9DBF-7749A4C15BE7}" srcOrd="0" destOrd="0" presId="urn:microsoft.com/office/officeart/2005/8/layout/vList5"/>
    <dgm:cxn modelId="{445D426C-7804-4B97-B661-D4E14E24F59C}" type="presParOf" srcId="{AACF18D8-EAE0-419E-B6B3-22FA39482F21}" destId="{B53EF93D-E6DC-4C85-A5A8-DEF6E34B1F5D}" srcOrd="0" destOrd="0" presId="urn:microsoft.com/office/officeart/2005/8/layout/vList5"/>
    <dgm:cxn modelId="{9E44CF9E-1E8E-4C2C-B6D0-B39340C7BECD}" type="presParOf" srcId="{B53EF93D-E6DC-4C85-A5A8-DEF6E34B1F5D}" destId="{D10B31A6-EA52-4DDB-8310-2B4D2375D4FC}" srcOrd="0" destOrd="0" presId="urn:microsoft.com/office/officeart/2005/8/layout/vList5"/>
    <dgm:cxn modelId="{2238A872-3F68-494E-ABD0-115E087EA3B1}" type="presParOf" srcId="{AACF18D8-EAE0-419E-B6B3-22FA39482F21}" destId="{107D14CB-0334-4B02-98E6-1718BDB25770}" srcOrd="1" destOrd="0" presId="urn:microsoft.com/office/officeart/2005/8/layout/vList5"/>
    <dgm:cxn modelId="{069AA00A-1BAE-4587-831A-DA212E49DE03}" type="presParOf" srcId="{AACF18D8-EAE0-419E-B6B3-22FA39482F21}" destId="{EAC0DE5E-2395-4D5D-93F5-8475CF32CAE6}" srcOrd="2" destOrd="0" presId="urn:microsoft.com/office/officeart/2005/8/layout/vList5"/>
    <dgm:cxn modelId="{609C793F-255A-4C46-AD3F-BD6A941D8F26}" type="presParOf" srcId="{EAC0DE5E-2395-4D5D-93F5-8475CF32CAE6}" destId="{8E065181-E2C8-4A15-9DBF-7749A4C15BE7}" srcOrd="0" destOrd="0" presId="urn:microsoft.com/office/officeart/2005/8/layout/vList5"/>
    <dgm:cxn modelId="{261F606F-A771-4593-B6D5-82124E835C66}" type="presParOf" srcId="{AACF18D8-EAE0-419E-B6B3-22FA39482F21}" destId="{8064D882-EF5E-41B8-95EF-F28634B85F8A}" srcOrd="3" destOrd="0" presId="urn:microsoft.com/office/officeart/2005/8/layout/vList5"/>
    <dgm:cxn modelId="{1473CEF6-1E6F-40A1-8E06-0CCFEF240E8A}" type="presParOf" srcId="{AACF18D8-EAE0-419E-B6B3-22FA39482F21}" destId="{5DCAA8F7-426C-4FA2-BFA3-1C3FAD5DBE04}" srcOrd="4" destOrd="0" presId="urn:microsoft.com/office/officeart/2005/8/layout/vList5"/>
    <dgm:cxn modelId="{A433B5E8-D19D-45D2-BF0D-72960080A3C4}" type="presParOf" srcId="{5DCAA8F7-426C-4FA2-BFA3-1C3FAD5DBE04}" destId="{9EB19CA9-6BA0-454A-BCA6-869821CEA09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58911E-4362-4537-A9B2-DBA46B29D135}"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E16C4F-B2FB-4A88-9E05-F54ABF6AF0B0}">
      <dgm:prSet/>
      <dgm:spPr/>
      <dgm:t>
        <a:bodyPr/>
        <a:lstStyle/>
        <a:p>
          <a:pPr>
            <a:lnSpc>
              <a:spcPct val="100000"/>
            </a:lnSpc>
            <a:defRPr b="1"/>
          </a:pPr>
          <a:r>
            <a:rPr lang="en-US" b="1"/>
            <a:t>Objective</a:t>
          </a:r>
          <a:endParaRPr lang="en-US"/>
        </a:p>
      </dgm:t>
    </dgm:pt>
    <dgm:pt modelId="{47BA773E-DD82-41E4-96E5-D2C5E1F11EF5}" type="parTrans" cxnId="{449C446D-1D49-438C-A74A-334476030848}">
      <dgm:prSet/>
      <dgm:spPr/>
      <dgm:t>
        <a:bodyPr/>
        <a:lstStyle/>
        <a:p>
          <a:endParaRPr lang="en-US"/>
        </a:p>
      </dgm:t>
    </dgm:pt>
    <dgm:pt modelId="{E955ECB3-E5D4-4D10-A090-EC629DD7CC59}" type="sibTrans" cxnId="{449C446D-1D49-438C-A74A-334476030848}">
      <dgm:prSet/>
      <dgm:spPr/>
      <dgm:t>
        <a:bodyPr/>
        <a:lstStyle/>
        <a:p>
          <a:endParaRPr lang="en-US"/>
        </a:p>
      </dgm:t>
    </dgm:pt>
    <dgm:pt modelId="{8CA6B43D-8C1B-42B5-889B-616D9C3939A9}">
      <dgm:prSet/>
      <dgm:spPr/>
      <dgm:t>
        <a:bodyPr/>
        <a:lstStyle/>
        <a:p>
          <a:pPr>
            <a:lnSpc>
              <a:spcPct val="100000"/>
            </a:lnSpc>
          </a:pPr>
          <a:r>
            <a:rPr lang="en-US"/>
            <a:t>To Simulate different branch predictors over different benchmarks and observing their behavior hierarchy in X86 architecture on Gem5 simulator . </a:t>
          </a:r>
        </a:p>
      </dgm:t>
    </dgm:pt>
    <dgm:pt modelId="{4009E76F-042B-4A3D-8590-968CBF58EA2A}" type="parTrans" cxnId="{1237E409-877B-409A-9886-2194277EA219}">
      <dgm:prSet/>
      <dgm:spPr/>
      <dgm:t>
        <a:bodyPr/>
        <a:lstStyle/>
        <a:p>
          <a:endParaRPr lang="en-US"/>
        </a:p>
      </dgm:t>
    </dgm:pt>
    <dgm:pt modelId="{1652E070-424E-455B-8509-E8D249D76AFC}" type="sibTrans" cxnId="{1237E409-877B-409A-9886-2194277EA219}">
      <dgm:prSet/>
      <dgm:spPr/>
      <dgm:t>
        <a:bodyPr/>
        <a:lstStyle/>
        <a:p>
          <a:endParaRPr lang="en-US"/>
        </a:p>
      </dgm:t>
    </dgm:pt>
    <dgm:pt modelId="{B2A60DB2-B92B-44E3-9CCF-AF4E1528F0FE}">
      <dgm:prSet/>
      <dgm:spPr/>
      <dgm:t>
        <a:bodyPr/>
        <a:lstStyle/>
        <a:p>
          <a:pPr>
            <a:lnSpc>
              <a:spcPct val="100000"/>
            </a:lnSpc>
            <a:defRPr b="1"/>
          </a:pPr>
          <a:r>
            <a:rPr lang="en-US" b="1"/>
            <a:t>Tools Used </a:t>
          </a:r>
          <a:endParaRPr lang="en-US"/>
        </a:p>
      </dgm:t>
    </dgm:pt>
    <dgm:pt modelId="{7E2DA05A-5B6D-40F7-914A-CB08F9620571}" type="parTrans" cxnId="{40836ED5-0ADE-465E-958B-184A72EE4AA1}">
      <dgm:prSet/>
      <dgm:spPr/>
      <dgm:t>
        <a:bodyPr/>
        <a:lstStyle/>
        <a:p>
          <a:endParaRPr lang="en-US"/>
        </a:p>
      </dgm:t>
    </dgm:pt>
    <dgm:pt modelId="{AA612ACB-E88D-4FDE-97E1-E7AB50440495}" type="sibTrans" cxnId="{40836ED5-0ADE-465E-958B-184A72EE4AA1}">
      <dgm:prSet/>
      <dgm:spPr/>
      <dgm:t>
        <a:bodyPr/>
        <a:lstStyle/>
        <a:p>
          <a:endParaRPr lang="en-US"/>
        </a:p>
      </dgm:t>
    </dgm:pt>
    <dgm:pt modelId="{08F1CE8A-8034-4EC9-B81F-B46079F2C9A6}">
      <dgm:prSet/>
      <dgm:spPr/>
      <dgm:t>
        <a:bodyPr/>
        <a:lstStyle/>
        <a:p>
          <a:pPr>
            <a:lnSpc>
              <a:spcPct val="100000"/>
            </a:lnSpc>
          </a:pPr>
          <a:r>
            <a:rPr lang="en-US"/>
            <a:t>Gem5 simulator on the university server </a:t>
          </a:r>
        </a:p>
      </dgm:t>
    </dgm:pt>
    <dgm:pt modelId="{EF41FD24-AA32-4824-8DE2-D7DF66B05CE1}" type="parTrans" cxnId="{7A23394F-FD59-4D86-9BD7-F756ED268317}">
      <dgm:prSet/>
      <dgm:spPr/>
      <dgm:t>
        <a:bodyPr/>
        <a:lstStyle/>
        <a:p>
          <a:endParaRPr lang="en-US"/>
        </a:p>
      </dgm:t>
    </dgm:pt>
    <dgm:pt modelId="{CE1F09D4-7039-4CED-A613-65CB79155D63}" type="sibTrans" cxnId="{7A23394F-FD59-4D86-9BD7-F756ED268317}">
      <dgm:prSet/>
      <dgm:spPr/>
      <dgm:t>
        <a:bodyPr/>
        <a:lstStyle/>
        <a:p>
          <a:endParaRPr lang="en-US"/>
        </a:p>
      </dgm:t>
    </dgm:pt>
    <dgm:pt modelId="{71E6D8A9-85BE-43FA-8556-0AF12FF4AC8F}">
      <dgm:prSet/>
      <dgm:spPr/>
      <dgm:t>
        <a:bodyPr/>
        <a:lstStyle/>
        <a:p>
          <a:pPr>
            <a:lnSpc>
              <a:spcPct val="100000"/>
            </a:lnSpc>
          </a:pPr>
          <a:r>
            <a:rPr lang="en-US"/>
            <a:t>MobaXterm: For remote SSH extension to access Gem5 over university server </a:t>
          </a:r>
        </a:p>
      </dgm:t>
    </dgm:pt>
    <dgm:pt modelId="{BE7DD538-E8E0-4579-8BDA-640CD600CDC9}" type="parTrans" cxnId="{E28C5A27-BAE6-41AD-91E3-D51D9D671B90}">
      <dgm:prSet/>
      <dgm:spPr/>
      <dgm:t>
        <a:bodyPr/>
        <a:lstStyle/>
        <a:p>
          <a:endParaRPr lang="en-US"/>
        </a:p>
      </dgm:t>
    </dgm:pt>
    <dgm:pt modelId="{64572D5C-3B45-4376-B89C-0843BDDBE3E7}" type="sibTrans" cxnId="{E28C5A27-BAE6-41AD-91E3-D51D9D671B90}">
      <dgm:prSet/>
      <dgm:spPr/>
      <dgm:t>
        <a:bodyPr/>
        <a:lstStyle/>
        <a:p>
          <a:endParaRPr lang="en-US"/>
        </a:p>
      </dgm:t>
    </dgm:pt>
    <dgm:pt modelId="{ECDB6CF1-961A-4610-BB75-D26A653876B9}">
      <dgm:prSet/>
      <dgm:spPr/>
      <dgm:t>
        <a:bodyPr/>
        <a:lstStyle/>
        <a:p>
          <a:pPr>
            <a:lnSpc>
              <a:spcPct val="100000"/>
            </a:lnSpc>
          </a:pPr>
          <a:r>
            <a:rPr lang="en-US"/>
            <a:t>Benchmarks: (1) 456.hmmer (2) 458.sjeng</a:t>
          </a:r>
        </a:p>
      </dgm:t>
    </dgm:pt>
    <dgm:pt modelId="{A8B9C18A-07CB-4CFA-B7D3-77BEDFBC93F5}" type="parTrans" cxnId="{201D4EBF-4B1E-4601-BE33-C21B00D4F108}">
      <dgm:prSet/>
      <dgm:spPr/>
      <dgm:t>
        <a:bodyPr/>
        <a:lstStyle/>
        <a:p>
          <a:endParaRPr lang="en-US"/>
        </a:p>
      </dgm:t>
    </dgm:pt>
    <dgm:pt modelId="{0F4850FD-9325-4A34-BAB9-C61D7FD7E5DC}" type="sibTrans" cxnId="{201D4EBF-4B1E-4601-BE33-C21B00D4F108}">
      <dgm:prSet/>
      <dgm:spPr/>
      <dgm:t>
        <a:bodyPr/>
        <a:lstStyle/>
        <a:p>
          <a:endParaRPr lang="en-US"/>
        </a:p>
      </dgm:t>
    </dgm:pt>
    <dgm:pt modelId="{4F91BA6F-5557-44CE-B3A8-BA0F3285819B}">
      <dgm:prSet/>
      <dgm:spPr/>
      <dgm:t>
        <a:bodyPr/>
        <a:lstStyle/>
        <a:p>
          <a:pPr>
            <a:lnSpc>
              <a:spcPct val="100000"/>
            </a:lnSpc>
          </a:pPr>
          <a:r>
            <a:rPr lang="en-US" dirty="0"/>
            <a:t>Branch Predictors: (1) </a:t>
          </a:r>
          <a:r>
            <a:rPr lang="en-US" dirty="0" err="1"/>
            <a:t>LocalBP</a:t>
          </a:r>
          <a:r>
            <a:rPr lang="en-US" dirty="0"/>
            <a:t>( ) (2) </a:t>
          </a:r>
          <a:r>
            <a:rPr lang="en-US" dirty="0" err="1"/>
            <a:t>TournamentBP</a:t>
          </a:r>
          <a:r>
            <a:rPr lang="en-US" dirty="0"/>
            <a:t> ( )  (3) </a:t>
          </a:r>
          <a:r>
            <a:rPr lang="en-US" dirty="0" err="1"/>
            <a:t>BiModeBP</a:t>
          </a:r>
          <a:r>
            <a:rPr lang="en-US" dirty="0"/>
            <a:t>( )</a:t>
          </a:r>
        </a:p>
      </dgm:t>
    </dgm:pt>
    <dgm:pt modelId="{6E993319-2E29-40A5-841A-C18496386F65}" type="parTrans" cxnId="{D92E5C9B-64BB-4B9B-A68A-0F9868DE31C4}">
      <dgm:prSet/>
      <dgm:spPr/>
      <dgm:t>
        <a:bodyPr/>
        <a:lstStyle/>
        <a:p>
          <a:endParaRPr lang="en-US"/>
        </a:p>
      </dgm:t>
    </dgm:pt>
    <dgm:pt modelId="{F7C4445C-18C2-47F1-B690-7535C053883E}" type="sibTrans" cxnId="{D92E5C9B-64BB-4B9B-A68A-0F9868DE31C4}">
      <dgm:prSet/>
      <dgm:spPr/>
      <dgm:t>
        <a:bodyPr/>
        <a:lstStyle/>
        <a:p>
          <a:endParaRPr lang="en-US"/>
        </a:p>
      </dgm:t>
    </dgm:pt>
    <dgm:pt modelId="{06D409E8-DC03-4FA5-804F-73F47A85F11D}">
      <dgm:prSet/>
      <dgm:spPr/>
      <dgm:t>
        <a:bodyPr/>
        <a:lstStyle/>
        <a:p>
          <a:pPr>
            <a:lnSpc>
              <a:spcPct val="100000"/>
            </a:lnSpc>
          </a:pPr>
          <a:r>
            <a:rPr lang="en-US"/>
            <a:t>Python Script: Created a Python script for the Project</a:t>
          </a:r>
        </a:p>
      </dgm:t>
    </dgm:pt>
    <dgm:pt modelId="{F4F8F3FF-AE33-422B-B6A5-3F1892160411}" type="parTrans" cxnId="{1C5EB6E1-92C6-4B54-BAAE-DA7665EC6C4D}">
      <dgm:prSet/>
      <dgm:spPr/>
      <dgm:t>
        <a:bodyPr/>
        <a:lstStyle/>
        <a:p>
          <a:endParaRPr lang="en-US"/>
        </a:p>
      </dgm:t>
    </dgm:pt>
    <dgm:pt modelId="{8894574D-EF0C-49B5-AE53-B25A34DA7ED8}" type="sibTrans" cxnId="{1C5EB6E1-92C6-4B54-BAAE-DA7665EC6C4D}">
      <dgm:prSet/>
      <dgm:spPr/>
      <dgm:t>
        <a:bodyPr/>
        <a:lstStyle/>
        <a:p>
          <a:endParaRPr lang="en-US"/>
        </a:p>
      </dgm:t>
    </dgm:pt>
    <dgm:pt modelId="{63870E25-3E9C-4755-A540-CD865E10997B}" type="pres">
      <dgm:prSet presAssocID="{F858911E-4362-4537-A9B2-DBA46B29D135}" presName="root" presStyleCnt="0">
        <dgm:presLayoutVars>
          <dgm:dir/>
          <dgm:resizeHandles val="exact"/>
        </dgm:presLayoutVars>
      </dgm:prSet>
      <dgm:spPr/>
    </dgm:pt>
    <dgm:pt modelId="{766E73E0-3B1C-41C6-94EA-6F267028CE93}" type="pres">
      <dgm:prSet presAssocID="{93E16C4F-B2FB-4A88-9E05-F54ABF6AF0B0}" presName="compNode" presStyleCnt="0"/>
      <dgm:spPr/>
    </dgm:pt>
    <dgm:pt modelId="{9A695823-134E-4ADA-97DE-B47EF9877DC5}" type="pres">
      <dgm:prSet presAssocID="{93E16C4F-B2FB-4A88-9E05-F54ABF6AF0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E38DB36-3B75-4211-81EC-EE4101DDD749}" type="pres">
      <dgm:prSet presAssocID="{93E16C4F-B2FB-4A88-9E05-F54ABF6AF0B0}" presName="iconSpace" presStyleCnt="0"/>
      <dgm:spPr/>
    </dgm:pt>
    <dgm:pt modelId="{969C4B95-5709-4544-B8A5-49A061F0220F}" type="pres">
      <dgm:prSet presAssocID="{93E16C4F-B2FB-4A88-9E05-F54ABF6AF0B0}" presName="parTx" presStyleLbl="revTx" presStyleIdx="0" presStyleCnt="4">
        <dgm:presLayoutVars>
          <dgm:chMax val="0"/>
          <dgm:chPref val="0"/>
        </dgm:presLayoutVars>
      </dgm:prSet>
      <dgm:spPr/>
    </dgm:pt>
    <dgm:pt modelId="{DB99DBDE-A807-4A87-976A-1687B8967797}" type="pres">
      <dgm:prSet presAssocID="{93E16C4F-B2FB-4A88-9E05-F54ABF6AF0B0}" presName="txSpace" presStyleCnt="0"/>
      <dgm:spPr/>
    </dgm:pt>
    <dgm:pt modelId="{45DA0F7B-C04F-4920-A678-A03B4A856090}" type="pres">
      <dgm:prSet presAssocID="{93E16C4F-B2FB-4A88-9E05-F54ABF6AF0B0}" presName="desTx" presStyleLbl="revTx" presStyleIdx="1" presStyleCnt="4">
        <dgm:presLayoutVars/>
      </dgm:prSet>
      <dgm:spPr/>
    </dgm:pt>
    <dgm:pt modelId="{FCDF33AB-4EDF-46C7-AD29-07E3A92BCD39}" type="pres">
      <dgm:prSet presAssocID="{E955ECB3-E5D4-4D10-A090-EC629DD7CC59}" presName="sibTrans" presStyleCnt="0"/>
      <dgm:spPr/>
    </dgm:pt>
    <dgm:pt modelId="{90179463-5A67-41D5-A024-4B7FBF013E66}" type="pres">
      <dgm:prSet presAssocID="{B2A60DB2-B92B-44E3-9CCF-AF4E1528F0FE}" presName="compNode" presStyleCnt="0"/>
      <dgm:spPr/>
    </dgm:pt>
    <dgm:pt modelId="{1C950F39-144B-4676-956F-A5220D0CA43E}" type="pres">
      <dgm:prSet presAssocID="{B2A60DB2-B92B-44E3-9CCF-AF4E1528F0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B44B7131-1488-46EE-BFC7-F54CF602800B}" type="pres">
      <dgm:prSet presAssocID="{B2A60DB2-B92B-44E3-9CCF-AF4E1528F0FE}" presName="iconSpace" presStyleCnt="0"/>
      <dgm:spPr/>
    </dgm:pt>
    <dgm:pt modelId="{6E55AD4B-1BDA-4A07-8C00-1EC567C9841B}" type="pres">
      <dgm:prSet presAssocID="{B2A60DB2-B92B-44E3-9CCF-AF4E1528F0FE}" presName="parTx" presStyleLbl="revTx" presStyleIdx="2" presStyleCnt="4">
        <dgm:presLayoutVars>
          <dgm:chMax val="0"/>
          <dgm:chPref val="0"/>
        </dgm:presLayoutVars>
      </dgm:prSet>
      <dgm:spPr/>
    </dgm:pt>
    <dgm:pt modelId="{FA6C51C6-E888-471C-B400-F8D2CA67835A}" type="pres">
      <dgm:prSet presAssocID="{B2A60DB2-B92B-44E3-9CCF-AF4E1528F0FE}" presName="txSpace" presStyleCnt="0"/>
      <dgm:spPr/>
    </dgm:pt>
    <dgm:pt modelId="{E1202EC1-D0ED-4E33-AF58-FBEF5D772A7F}" type="pres">
      <dgm:prSet presAssocID="{B2A60DB2-B92B-44E3-9CCF-AF4E1528F0FE}" presName="desTx" presStyleLbl="revTx" presStyleIdx="3" presStyleCnt="4">
        <dgm:presLayoutVars/>
      </dgm:prSet>
      <dgm:spPr/>
    </dgm:pt>
  </dgm:ptLst>
  <dgm:cxnLst>
    <dgm:cxn modelId="{1237E409-877B-409A-9886-2194277EA219}" srcId="{93E16C4F-B2FB-4A88-9E05-F54ABF6AF0B0}" destId="{8CA6B43D-8C1B-42B5-889B-616D9C3939A9}" srcOrd="0" destOrd="0" parTransId="{4009E76F-042B-4A3D-8590-968CBF58EA2A}" sibTransId="{1652E070-424E-455B-8509-E8D249D76AFC}"/>
    <dgm:cxn modelId="{C0AC8614-4E07-425A-A503-B4EFF6708852}" type="presOf" srcId="{8CA6B43D-8C1B-42B5-889B-616D9C3939A9}" destId="{45DA0F7B-C04F-4920-A678-A03B4A856090}" srcOrd="0" destOrd="0" presId="urn:microsoft.com/office/officeart/2018/2/layout/IconLabelDescriptionList"/>
    <dgm:cxn modelId="{1187DA23-7D5C-4AB2-B149-5CDD4C1FFA44}" type="presOf" srcId="{08F1CE8A-8034-4EC9-B81F-B46079F2C9A6}" destId="{E1202EC1-D0ED-4E33-AF58-FBEF5D772A7F}" srcOrd="0" destOrd="0" presId="urn:microsoft.com/office/officeart/2018/2/layout/IconLabelDescriptionList"/>
    <dgm:cxn modelId="{45F46725-51B4-4C40-B752-6EFE3A0D9594}" type="presOf" srcId="{71E6D8A9-85BE-43FA-8556-0AF12FF4AC8F}" destId="{E1202EC1-D0ED-4E33-AF58-FBEF5D772A7F}" srcOrd="0" destOrd="1" presId="urn:microsoft.com/office/officeart/2018/2/layout/IconLabelDescriptionList"/>
    <dgm:cxn modelId="{E28C5A27-BAE6-41AD-91E3-D51D9D671B90}" srcId="{B2A60DB2-B92B-44E3-9CCF-AF4E1528F0FE}" destId="{71E6D8A9-85BE-43FA-8556-0AF12FF4AC8F}" srcOrd="1" destOrd="0" parTransId="{BE7DD538-E8E0-4579-8BDA-640CD600CDC9}" sibTransId="{64572D5C-3B45-4376-B89C-0843BDDBE3E7}"/>
    <dgm:cxn modelId="{BFF13C39-FDF1-48DC-B156-5C8968E97DE5}" type="presOf" srcId="{ECDB6CF1-961A-4610-BB75-D26A653876B9}" destId="{E1202EC1-D0ED-4E33-AF58-FBEF5D772A7F}" srcOrd="0" destOrd="2" presId="urn:microsoft.com/office/officeart/2018/2/layout/IconLabelDescriptionList"/>
    <dgm:cxn modelId="{449C446D-1D49-438C-A74A-334476030848}" srcId="{F858911E-4362-4537-A9B2-DBA46B29D135}" destId="{93E16C4F-B2FB-4A88-9E05-F54ABF6AF0B0}" srcOrd="0" destOrd="0" parTransId="{47BA773E-DD82-41E4-96E5-D2C5E1F11EF5}" sibTransId="{E955ECB3-E5D4-4D10-A090-EC629DD7CC59}"/>
    <dgm:cxn modelId="{7A23394F-FD59-4D86-9BD7-F756ED268317}" srcId="{B2A60DB2-B92B-44E3-9CCF-AF4E1528F0FE}" destId="{08F1CE8A-8034-4EC9-B81F-B46079F2C9A6}" srcOrd="0" destOrd="0" parTransId="{EF41FD24-AA32-4824-8DE2-D7DF66B05CE1}" sibTransId="{CE1F09D4-7039-4CED-A613-65CB79155D63}"/>
    <dgm:cxn modelId="{8667D473-A162-4509-8940-2051D7376A79}" type="presOf" srcId="{06D409E8-DC03-4FA5-804F-73F47A85F11D}" destId="{E1202EC1-D0ED-4E33-AF58-FBEF5D772A7F}" srcOrd="0" destOrd="4" presId="urn:microsoft.com/office/officeart/2018/2/layout/IconLabelDescriptionList"/>
    <dgm:cxn modelId="{ADA35287-D24C-4FAA-A224-A94A90D2D7B6}" type="presOf" srcId="{4F91BA6F-5557-44CE-B3A8-BA0F3285819B}" destId="{E1202EC1-D0ED-4E33-AF58-FBEF5D772A7F}" srcOrd="0" destOrd="3" presId="urn:microsoft.com/office/officeart/2018/2/layout/IconLabelDescriptionList"/>
    <dgm:cxn modelId="{D92E5C9B-64BB-4B9B-A68A-0F9868DE31C4}" srcId="{B2A60DB2-B92B-44E3-9CCF-AF4E1528F0FE}" destId="{4F91BA6F-5557-44CE-B3A8-BA0F3285819B}" srcOrd="3" destOrd="0" parTransId="{6E993319-2E29-40A5-841A-C18496386F65}" sibTransId="{F7C4445C-18C2-47F1-B690-7535C053883E}"/>
    <dgm:cxn modelId="{26E959A1-7C65-42ED-B442-725D038A58BC}" type="presOf" srcId="{F858911E-4362-4537-A9B2-DBA46B29D135}" destId="{63870E25-3E9C-4755-A540-CD865E10997B}" srcOrd="0" destOrd="0" presId="urn:microsoft.com/office/officeart/2018/2/layout/IconLabelDescriptionList"/>
    <dgm:cxn modelId="{201D4EBF-4B1E-4601-BE33-C21B00D4F108}" srcId="{B2A60DB2-B92B-44E3-9CCF-AF4E1528F0FE}" destId="{ECDB6CF1-961A-4610-BB75-D26A653876B9}" srcOrd="2" destOrd="0" parTransId="{A8B9C18A-07CB-4CFA-B7D3-77BEDFBC93F5}" sibTransId="{0F4850FD-9325-4A34-BAB9-C61D7FD7E5DC}"/>
    <dgm:cxn modelId="{71FCB2D4-6BD4-41B6-937A-1BE8401B597C}" type="presOf" srcId="{B2A60DB2-B92B-44E3-9CCF-AF4E1528F0FE}" destId="{6E55AD4B-1BDA-4A07-8C00-1EC567C9841B}" srcOrd="0" destOrd="0" presId="urn:microsoft.com/office/officeart/2018/2/layout/IconLabelDescriptionList"/>
    <dgm:cxn modelId="{40836ED5-0ADE-465E-958B-184A72EE4AA1}" srcId="{F858911E-4362-4537-A9B2-DBA46B29D135}" destId="{B2A60DB2-B92B-44E3-9CCF-AF4E1528F0FE}" srcOrd="1" destOrd="0" parTransId="{7E2DA05A-5B6D-40F7-914A-CB08F9620571}" sibTransId="{AA612ACB-E88D-4FDE-97E1-E7AB50440495}"/>
    <dgm:cxn modelId="{1C5EB6E1-92C6-4B54-BAAE-DA7665EC6C4D}" srcId="{B2A60DB2-B92B-44E3-9CCF-AF4E1528F0FE}" destId="{06D409E8-DC03-4FA5-804F-73F47A85F11D}" srcOrd="4" destOrd="0" parTransId="{F4F8F3FF-AE33-422B-B6A5-3F1892160411}" sibTransId="{8894574D-EF0C-49B5-AE53-B25A34DA7ED8}"/>
    <dgm:cxn modelId="{E133A8EA-6A44-44A1-9087-BAEF88A1384A}" type="presOf" srcId="{93E16C4F-B2FB-4A88-9E05-F54ABF6AF0B0}" destId="{969C4B95-5709-4544-B8A5-49A061F0220F}" srcOrd="0" destOrd="0" presId="urn:microsoft.com/office/officeart/2018/2/layout/IconLabelDescriptionList"/>
    <dgm:cxn modelId="{C05AB85C-72BE-47CB-B739-67F217C2567F}" type="presParOf" srcId="{63870E25-3E9C-4755-A540-CD865E10997B}" destId="{766E73E0-3B1C-41C6-94EA-6F267028CE93}" srcOrd="0" destOrd="0" presId="urn:microsoft.com/office/officeart/2018/2/layout/IconLabelDescriptionList"/>
    <dgm:cxn modelId="{9F726182-F5B2-444F-8808-6E369C38345E}" type="presParOf" srcId="{766E73E0-3B1C-41C6-94EA-6F267028CE93}" destId="{9A695823-134E-4ADA-97DE-B47EF9877DC5}" srcOrd="0" destOrd="0" presId="urn:microsoft.com/office/officeart/2018/2/layout/IconLabelDescriptionList"/>
    <dgm:cxn modelId="{FF7D7D2F-7D49-4C56-B83C-B68BCFFF2724}" type="presParOf" srcId="{766E73E0-3B1C-41C6-94EA-6F267028CE93}" destId="{7E38DB36-3B75-4211-81EC-EE4101DDD749}" srcOrd="1" destOrd="0" presId="urn:microsoft.com/office/officeart/2018/2/layout/IconLabelDescriptionList"/>
    <dgm:cxn modelId="{53E300B7-7A57-40BB-875D-55539B7FE09D}" type="presParOf" srcId="{766E73E0-3B1C-41C6-94EA-6F267028CE93}" destId="{969C4B95-5709-4544-B8A5-49A061F0220F}" srcOrd="2" destOrd="0" presId="urn:microsoft.com/office/officeart/2018/2/layout/IconLabelDescriptionList"/>
    <dgm:cxn modelId="{0FDE8C8B-8E59-4AFE-8D55-66BFF756FBE4}" type="presParOf" srcId="{766E73E0-3B1C-41C6-94EA-6F267028CE93}" destId="{DB99DBDE-A807-4A87-976A-1687B8967797}" srcOrd="3" destOrd="0" presId="urn:microsoft.com/office/officeart/2018/2/layout/IconLabelDescriptionList"/>
    <dgm:cxn modelId="{3793866B-1588-41CC-9A31-C24D4B6A9BC5}" type="presParOf" srcId="{766E73E0-3B1C-41C6-94EA-6F267028CE93}" destId="{45DA0F7B-C04F-4920-A678-A03B4A856090}" srcOrd="4" destOrd="0" presId="urn:microsoft.com/office/officeart/2018/2/layout/IconLabelDescriptionList"/>
    <dgm:cxn modelId="{2DD635DA-DCE3-4F45-B736-A9DB3FE9392C}" type="presParOf" srcId="{63870E25-3E9C-4755-A540-CD865E10997B}" destId="{FCDF33AB-4EDF-46C7-AD29-07E3A92BCD39}" srcOrd="1" destOrd="0" presId="urn:microsoft.com/office/officeart/2018/2/layout/IconLabelDescriptionList"/>
    <dgm:cxn modelId="{B67F04EC-DE3E-4EEB-80F0-1468A8CC3B71}" type="presParOf" srcId="{63870E25-3E9C-4755-A540-CD865E10997B}" destId="{90179463-5A67-41D5-A024-4B7FBF013E66}" srcOrd="2" destOrd="0" presId="urn:microsoft.com/office/officeart/2018/2/layout/IconLabelDescriptionList"/>
    <dgm:cxn modelId="{8FBA433B-DFEE-4CBC-AC65-D9362A11D9E2}" type="presParOf" srcId="{90179463-5A67-41D5-A024-4B7FBF013E66}" destId="{1C950F39-144B-4676-956F-A5220D0CA43E}" srcOrd="0" destOrd="0" presId="urn:microsoft.com/office/officeart/2018/2/layout/IconLabelDescriptionList"/>
    <dgm:cxn modelId="{C5A1A691-3EB9-4D2B-8F97-577BC73B79EB}" type="presParOf" srcId="{90179463-5A67-41D5-A024-4B7FBF013E66}" destId="{B44B7131-1488-46EE-BFC7-F54CF602800B}" srcOrd="1" destOrd="0" presId="urn:microsoft.com/office/officeart/2018/2/layout/IconLabelDescriptionList"/>
    <dgm:cxn modelId="{6C965398-726A-4E57-AD74-4C62CE628CD0}" type="presParOf" srcId="{90179463-5A67-41D5-A024-4B7FBF013E66}" destId="{6E55AD4B-1BDA-4A07-8C00-1EC567C9841B}" srcOrd="2" destOrd="0" presId="urn:microsoft.com/office/officeart/2018/2/layout/IconLabelDescriptionList"/>
    <dgm:cxn modelId="{1E139F47-1C46-4B59-BDD2-E980743CF8E4}" type="presParOf" srcId="{90179463-5A67-41D5-A024-4B7FBF013E66}" destId="{FA6C51C6-E888-471C-B400-F8D2CA67835A}" srcOrd="3" destOrd="0" presId="urn:microsoft.com/office/officeart/2018/2/layout/IconLabelDescriptionList"/>
    <dgm:cxn modelId="{68B644E1-01EE-4DE0-9B89-EF162044B64F}" type="presParOf" srcId="{90179463-5A67-41D5-A024-4B7FBF013E66}" destId="{E1202EC1-D0ED-4E33-AF58-FBEF5D772A7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8B7491-1085-4595-8996-5FF342F13261}"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4DC4ACAB-2F30-4999-8792-E33C382487A3}">
      <dgm:prSet/>
      <dgm:spPr/>
      <dgm:t>
        <a:bodyPr/>
        <a:lstStyle/>
        <a:p>
          <a:r>
            <a:rPr lang="en-US"/>
            <a:t>Changes made to source files.</a:t>
          </a:r>
        </a:p>
      </dgm:t>
    </dgm:pt>
    <dgm:pt modelId="{F74658B2-56AE-4E27-871E-2CE06AC175FB}" type="parTrans" cxnId="{F1E188BC-02FB-466D-81E2-B6CE7B00224F}">
      <dgm:prSet/>
      <dgm:spPr/>
      <dgm:t>
        <a:bodyPr/>
        <a:lstStyle/>
        <a:p>
          <a:endParaRPr lang="en-US"/>
        </a:p>
      </dgm:t>
    </dgm:pt>
    <dgm:pt modelId="{428B88BC-7121-4808-988D-9C08A0E0055B}" type="sibTrans" cxnId="{F1E188BC-02FB-466D-81E2-B6CE7B00224F}">
      <dgm:prSet/>
      <dgm:spPr/>
      <dgm:t>
        <a:bodyPr/>
        <a:lstStyle/>
        <a:p>
          <a:endParaRPr lang="en-US"/>
        </a:p>
      </dgm:t>
    </dgm:pt>
    <dgm:pt modelId="{72E2298D-D33A-4246-B74F-9C810D5BFF16}">
      <dgm:prSet/>
      <dgm:spPr/>
      <dgm:t>
        <a:bodyPr/>
        <a:lstStyle/>
        <a:p>
          <a:r>
            <a:rPr lang="en-US"/>
            <a:t>Observing the changes made. </a:t>
          </a:r>
        </a:p>
      </dgm:t>
    </dgm:pt>
    <dgm:pt modelId="{EA6344E0-587F-4234-817F-821735C3F68C}" type="parTrans" cxnId="{D349B681-A91E-43A4-86E5-291D5433F71D}">
      <dgm:prSet/>
      <dgm:spPr/>
      <dgm:t>
        <a:bodyPr/>
        <a:lstStyle/>
        <a:p>
          <a:endParaRPr lang="en-US"/>
        </a:p>
      </dgm:t>
    </dgm:pt>
    <dgm:pt modelId="{ED229DE6-94FD-4551-B2BA-BBBC12B0357A}" type="sibTrans" cxnId="{D349B681-A91E-43A4-86E5-291D5433F71D}">
      <dgm:prSet/>
      <dgm:spPr/>
      <dgm:t>
        <a:bodyPr/>
        <a:lstStyle/>
        <a:p>
          <a:endParaRPr lang="en-US"/>
        </a:p>
      </dgm:t>
    </dgm:pt>
    <dgm:pt modelId="{695D94D1-1DDA-4C64-86F8-56C1F63F3F5F}">
      <dgm:prSet/>
      <dgm:spPr/>
      <dgm:t>
        <a:bodyPr/>
        <a:lstStyle/>
        <a:p>
          <a:r>
            <a:rPr lang="en-US"/>
            <a:t>Generating the BTBMissPct and BranchMispredPercent for all Benchmarks</a:t>
          </a:r>
        </a:p>
      </dgm:t>
    </dgm:pt>
    <dgm:pt modelId="{5747A02F-BA80-4E3F-96B3-D81F2FABF1E8}" type="parTrans" cxnId="{C8DA2032-C37C-4697-BB4A-6D4542C576B0}">
      <dgm:prSet/>
      <dgm:spPr/>
      <dgm:t>
        <a:bodyPr/>
        <a:lstStyle/>
        <a:p>
          <a:endParaRPr lang="en-US"/>
        </a:p>
      </dgm:t>
    </dgm:pt>
    <dgm:pt modelId="{BCAD0D1C-2930-406B-A1BD-4277A1A4A863}" type="sibTrans" cxnId="{C8DA2032-C37C-4697-BB4A-6D4542C576B0}">
      <dgm:prSet/>
      <dgm:spPr/>
      <dgm:t>
        <a:bodyPr/>
        <a:lstStyle/>
        <a:p>
          <a:endParaRPr lang="en-US"/>
        </a:p>
      </dgm:t>
    </dgm:pt>
    <dgm:pt modelId="{A03FDE0D-B58B-408E-B338-ED573AFE8BBB}">
      <dgm:prSet/>
      <dgm:spPr/>
      <dgm:t>
        <a:bodyPr/>
        <a:lstStyle/>
        <a:p>
          <a:r>
            <a:rPr lang="en-US"/>
            <a:t>Varying the sizes of predictor and calculating the same for TournamentBP, LocalBP and BimodeBP</a:t>
          </a:r>
        </a:p>
      </dgm:t>
    </dgm:pt>
    <dgm:pt modelId="{5A57794C-01E9-42EF-BBCE-91C5E7F4258A}" type="parTrans" cxnId="{DB4BFE3D-4893-459C-8A30-D1A9803BEC37}">
      <dgm:prSet/>
      <dgm:spPr/>
      <dgm:t>
        <a:bodyPr/>
        <a:lstStyle/>
        <a:p>
          <a:endParaRPr lang="en-US"/>
        </a:p>
      </dgm:t>
    </dgm:pt>
    <dgm:pt modelId="{1C7B2807-A1A7-4E75-B21D-C92665B9FAE4}" type="sibTrans" cxnId="{DB4BFE3D-4893-459C-8A30-D1A9803BEC37}">
      <dgm:prSet/>
      <dgm:spPr/>
      <dgm:t>
        <a:bodyPr/>
        <a:lstStyle/>
        <a:p>
          <a:endParaRPr lang="en-US"/>
        </a:p>
      </dgm:t>
    </dgm:pt>
    <dgm:pt modelId="{0C3D691B-3165-498D-A139-44F7B2A5F88F}">
      <dgm:prSet/>
      <dgm:spPr/>
      <dgm:t>
        <a:bodyPr/>
        <a:lstStyle/>
        <a:p>
          <a:r>
            <a:rPr lang="en-US"/>
            <a:t>Graphs of each benchmark for each Branch Predictor</a:t>
          </a:r>
        </a:p>
      </dgm:t>
    </dgm:pt>
    <dgm:pt modelId="{C192C666-ADEC-4F1C-9CCE-F80D858E5952}" type="parTrans" cxnId="{053A2A74-C364-4E9F-95CC-47716F10D38D}">
      <dgm:prSet/>
      <dgm:spPr/>
      <dgm:t>
        <a:bodyPr/>
        <a:lstStyle/>
        <a:p>
          <a:endParaRPr lang="en-US"/>
        </a:p>
      </dgm:t>
    </dgm:pt>
    <dgm:pt modelId="{636AE60E-3F02-4F2E-BFC8-AEEF34AC784E}" type="sibTrans" cxnId="{053A2A74-C364-4E9F-95CC-47716F10D38D}">
      <dgm:prSet/>
      <dgm:spPr/>
      <dgm:t>
        <a:bodyPr/>
        <a:lstStyle/>
        <a:p>
          <a:endParaRPr lang="en-US"/>
        </a:p>
      </dgm:t>
    </dgm:pt>
    <dgm:pt modelId="{A0BD9E13-0EF2-4E22-B19E-F93D326D7E2E}">
      <dgm:prSet/>
      <dgm:spPr/>
      <dgm:t>
        <a:bodyPr/>
        <a:lstStyle/>
        <a:p>
          <a:r>
            <a:rPr lang="en-US"/>
            <a:t>Observations from the graphs.</a:t>
          </a:r>
        </a:p>
      </dgm:t>
    </dgm:pt>
    <dgm:pt modelId="{BF4B5F1E-FC6B-4F12-8C47-33A50454D0E6}" type="parTrans" cxnId="{B5BF77CF-6ED5-43FA-8BCB-1C16A73B9B4B}">
      <dgm:prSet/>
      <dgm:spPr/>
      <dgm:t>
        <a:bodyPr/>
        <a:lstStyle/>
        <a:p>
          <a:endParaRPr lang="en-US"/>
        </a:p>
      </dgm:t>
    </dgm:pt>
    <dgm:pt modelId="{C5396248-D64B-4DAD-B7A7-9035F578083A}" type="sibTrans" cxnId="{B5BF77CF-6ED5-43FA-8BCB-1C16A73B9B4B}">
      <dgm:prSet/>
      <dgm:spPr/>
      <dgm:t>
        <a:bodyPr/>
        <a:lstStyle/>
        <a:p>
          <a:endParaRPr lang="en-US"/>
        </a:p>
      </dgm:t>
    </dgm:pt>
    <dgm:pt modelId="{1FC8F479-8950-4313-9824-9C80A9C7AE01}" type="pres">
      <dgm:prSet presAssocID="{278B7491-1085-4595-8996-5FF342F13261}" presName="root" presStyleCnt="0">
        <dgm:presLayoutVars>
          <dgm:dir/>
          <dgm:resizeHandles val="exact"/>
        </dgm:presLayoutVars>
      </dgm:prSet>
      <dgm:spPr/>
    </dgm:pt>
    <dgm:pt modelId="{F7716547-6514-4D3B-9FE6-5157C20785EE}" type="pres">
      <dgm:prSet presAssocID="{4DC4ACAB-2F30-4999-8792-E33C382487A3}" presName="compNode" presStyleCnt="0"/>
      <dgm:spPr/>
    </dgm:pt>
    <dgm:pt modelId="{D7EBE2F1-EBD3-49F6-8FB8-EF82910623D4}" type="pres">
      <dgm:prSet presAssocID="{4DC4ACAB-2F30-4999-8792-E33C382487A3}" presName="bgRect" presStyleLbl="bgShp" presStyleIdx="0" presStyleCnt="6"/>
      <dgm:spPr/>
    </dgm:pt>
    <dgm:pt modelId="{38079CA7-9794-41FA-9D4A-E83F844E02B7}" type="pres">
      <dgm:prSet presAssocID="{4DC4ACAB-2F30-4999-8792-E33C382487A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6A125B6B-D4DE-4F26-831E-F568692B6F72}" type="pres">
      <dgm:prSet presAssocID="{4DC4ACAB-2F30-4999-8792-E33C382487A3}" presName="spaceRect" presStyleCnt="0"/>
      <dgm:spPr/>
    </dgm:pt>
    <dgm:pt modelId="{967E318E-FC82-4D8C-8D35-9176BE442B80}" type="pres">
      <dgm:prSet presAssocID="{4DC4ACAB-2F30-4999-8792-E33C382487A3}" presName="parTx" presStyleLbl="revTx" presStyleIdx="0" presStyleCnt="6">
        <dgm:presLayoutVars>
          <dgm:chMax val="0"/>
          <dgm:chPref val="0"/>
        </dgm:presLayoutVars>
      </dgm:prSet>
      <dgm:spPr/>
    </dgm:pt>
    <dgm:pt modelId="{BD0F9A3E-77CB-4D40-9CCF-BEA9F9D44435}" type="pres">
      <dgm:prSet presAssocID="{428B88BC-7121-4808-988D-9C08A0E0055B}" presName="sibTrans" presStyleCnt="0"/>
      <dgm:spPr/>
    </dgm:pt>
    <dgm:pt modelId="{1D2D1CC6-1E98-4126-995F-2F85E7CFBFED}" type="pres">
      <dgm:prSet presAssocID="{72E2298D-D33A-4246-B74F-9C810D5BFF16}" presName="compNode" presStyleCnt="0"/>
      <dgm:spPr/>
    </dgm:pt>
    <dgm:pt modelId="{63561097-E9C8-42AD-A536-BA45892509F5}" type="pres">
      <dgm:prSet presAssocID="{72E2298D-D33A-4246-B74F-9C810D5BFF16}" presName="bgRect" presStyleLbl="bgShp" presStyleIdx="1" presStyleCnt="6"/>
      <dgm:spPr/>
    </dgm:pt>
    <dgm:pt modelId="{4F7788A6-2D10-4AFE-8883-9B468AB686DA}" type="pres">
      <dgm:prSet presAssocID="{72E2298D-D33A-4246-B74F-9C810D5BFF1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017C2363-DF95-4B81-917A-77DA9C921AFE}" type="pres">
      <dgm:prSet presAssocID="{72E2298D-D33A-4246-B74F-9C810D5BFF16}" presName="spaceRect" presStyleCnt="0"/>
      <dgm:spPr/>
    </dgm:pt>
    <dgm:pt modelId="{388C9562-8628-400B-85A0-840B3FD54AE4}" type="pres">
      <dgm:prSet presAssocID="{72E2298D-D33A-4246-B74F-9C810D5BFF16}" presName="parTx" presStyleLbl="revTx" presStyleIdx="1" presStyleCnt="6">
        <dgm:presLayoutVars>
          <dgm:chMax val="0"/>
          <dgm:chPref val="0"/>
        </dgm:presLayoutVars>
      </dgm:prSet>
      <dgm:spPr/>
    </dgm:pt>
    <dgm:pt modelId="{7359D4A9-B307-4677-A5D7-753DBF3B34BC}" type="pres">
      <dgm:prSet presAssocID="{ED229DE6-94FD-4551-B2BA-BBBC12B0357A}" presName="sibTrans" presStyleCnt="0"/>
      <dgm:spPr/>
    </dgm:pt>
    <dgm:pt modelId="{AC6FB6F2-031D-454D-B275-C7DD6EC4627E}" type="pres">
      <dgm:prSet presAssocID="{695D94D1-1DDA-4C64-86F8-56C1F63F3F5F}" presName="compNode" presStyleCnt="0"/>
      <dgm:spPr/>
    </dgm:pt>
    <dgm:pt modelId="{A1ADF5D4-8FAD-49C7-A999-E99CA5356424}" type="pres">
      <dgm:prSet presAssocID="{695D94D1-1DDA-4C64-86F8-56C1F63F3F5F}" presName="bgRect" presStyleLbl="bgShp" presStyleIdx="2" presStyleCnt="6"/>
      <dgm:spPr/>
    </dgm:pt>
    <dgm:pt modelId="{3F8F8DB1-36E3-47CC-91F1-D72154FBB2A8}" type="pres">
      <dgm:prSet presAssocID="{695D94D1-1DDA-4C64-86F8-56C1F63F3F5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0148081E-6A15-44FC-B504-28D1F612D2AB}" type="pres">
      <dgm:prSet presAssocID="{695D94D1-1DDA-4C64-86F8-56C1F63F3F5F}" presName="spaceRect" presStyleCnt="0"/>
      <dgm:spPr/>
    </dgm:pt>
    <dgm:pt modelId="{FD418468-AF03-461B-8CFC-F259C895F554}" type="pres">
      <dgm:prSet presAssocID="{695D94D1-1DDA-4C64-86F8-56C1F63F3F5F}" presName="parTx" presStyleLbl="revTx" presStyleIdx="2" presStyleCnt="6">
        <dgm:presLayoutVars>
          <dgm:chMax val="0"/>
          <dgm:chPref val="0"/>
        </dgm:presLayoutVars>
      </dgm:prSet>
      <dgm:spPr/>
    </dgm:pt>
    <dgm:pt modelId="{B3B60502-6F4A-4E52-9A7B-375D79A8D637}" type="pres">
      <dgm:prSet presAssocID="{BCAD0D1C-2930-406B-A1BD-4277A1A4A863}" presName="sibTrans" presStyleCnt="0"/>
      <dgm:spPr/>
    </dgm:pt>
    <dgm:pt modelId="{5E157E46-D2F3-4D93-B134-C9C8FFBBB8BF}" type="pres">
      <dgm:prSet presAssocID="{A03FDE0D-B58B-408E-B338-ED573AFE8BBB}" presName="compNode" presStyleCnt="0"/>
      <dgm:spPr/>
    </dgm:pt>
    <dgm:pt modelId="{652547C2-CC54-43D3-8051-84B94911B9E2}" type="pres">
      <dgm:prSet presAssocID="{A03FDE0D-B58B-408E-B338-ED573AFE8BBB}" presName="bgRect" presStyleLbl="bgShp" presStyleIdx="3" presStyleCnt="6"/>
      <dgm:spPr/>
    </dgm:pt>
    <dgm:pt modelId="{2C0B5B1A-422D-4DBC-8A71-F9E31AB15229}" type="pres">
      <dgm:prSet presAssocID="{A03FDE0D-B58B-408E-B338-ED573AFE8BB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73962EDA-0EF5-46AE-AEF7-F9DCD5FE4501}" type="pres">
      <dgm:prSet presAssocID="{A03FDE0D-B58B-408E-B338-ED573AFE8BBB}" presName="spaceRect" presStyleCnt="0"/>
      <dgm:spPr/>
    </dgm:pt>
    <dgm:pt modelId="{CA6C1312-B14A-4216-942F-0883D0A30FDE}" type="pres">
      <dgm:prSet presAssocID="{A03FDE0D-B58B-408E-B338-ED573AFE8BBB}" presName="parTx" presStyleLbl="revTx" presStyleIdx="3" presStyleCnt="6">
        <dgm:presLayoutVars>
          <dgm:chMax val="0"/>
          <dgm:chPref val="0"/>
        </dgm:presLayoutVars>
      </dgm:prSet>
      <dgm:spPr/>
    </dgm:pt>
    <dgm:pt modelId="{FBC29A3B-80ED-4355-9D11-0E52B72ABCF8}" type="pres">
      <dgm:prSet presAssocID="{1C7B2807-A1A7-4E75-B21D-C92665B9FAE4}" presName="sibTrans" presStyleCnt="0"/>
      <dgm:spPr/>
    </dgm:pt>
    <dgm:pt modelId="{77A34483-F6C2-46FA-8667-9313F8C15633}" type="pres">
      <dgm:prSet presAssocID="{0C3D691B-3165-498D-A139-44F7B2A5F88F}" presName="compNode" presStyleCnt="0"/>
      <dgm:spPr/>
    </dgm:pt>
    <dgm:pt modelId="{373F82F5-8963-4119-98FE-4CE82B17BAF8}" type="pres">
      <dgm:prSet presAssocID="{0C3D691B-3165-498D-A139-44F7B2A5F88F}" presName="bgRect" presStyleLbl="bgShp" presStyleIdx="4" presStyleCnt="6"/>
      <dgm:spPr/>
    </dgm:pt>
    <dgm:pt modelId="{E2ED8570-A664-4896-AEB6-39D4F5D5F7D7}" type="pres">
      <dgm:prSet presAssocID="{0C3D691B-3165-498D-A139-44F7B2A5F88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2C99146D-ACE4-4D43-8F87-8B576EC34444}" type="pres">
      <dgm:prSet presAssocID="{0C3D691B-3165-498D-A139-44F7B2A5F88F}" presName="spaceRect" presStyleCnt="0"/>
      <dgm:spPr/>
    </dgm:pt>
    <dgm:pt modelId="{A9172348-84E1-42DC-BB2B-A7DA805E8EB8}" type="pres">
      <dgm:prSet presAssocID="{0C3D691B-3165-498D-A139-44F7B2A5F88F}" presName="parTx" presStyleLbl="revTx" presStyleIdx="4" presStyleCnt="6">
        <dgm:presLayoutVars>
          <dgm:chMax val="0"/>
          <dgm:chPref val="0"/>
        </dgm:presLayoutVars>
      </dgm:prSet>
      <dgm:spPr/>
    </dgm:pt>
    <dgm:pt modelId="{86A086CE-7B64-4580-97C6-4449D6E76B69}" type="pres">
      <dgm:prSet presAssocID="{636AE60E-3F02-4F2E-BFC8-AEEF34AC784E}" presName="sibTrans" presStyleCnt="0"/>
      <dgm:spPr/>
    </dgm:pt>
    <dgm:pt modelId="{9A1D3261-CC9E-433A-BD92-F415F4945BC9}" type="pres">
      <dgm:prSet presAssocID="{A0BD9E13-0EF2-4E22-B19E-F93D326D7E2E}" presName="compNode" presStyleCnt="0"/>
      <dgm:spPr/>
    </dgm:pt>
    <dgm:pt modelId="{66C0AED9-5775-4AC5-B8C6-4BC414FA397F}" type="pres">
      <dgm:prSet presAssocID="{A0BD9E13-0EF2-4E22-B19E-F93D326D7E2E}" presName="bgRect" presStyleLbl="bgShp" presStyleIdx="5" presStyleCnt="6"/>
      <dgm:spPr/>
    </dgm:pt>
    <dgm:pt modelId="{75C8C325-DBCB-4683-BEF2-BB062256D443}" type="pres">
      <dgm:prSet presAssocID="{A0BD9E13-0EF2-4E22-B19E-F93D326D7E2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atistics"/>
        </a:ext>
      </dgm:extLst>
    </dgm:pt>
    <dgm:pt modelId="{E976A19D-C477-40EE-8492-CA24AAF381B7}" type="pres">
      <dgm:prSet presAssocID="{A0BD9E13-0EF2-4E22-B19E-F93D326D7E2E}" presName="spaceRect" presStyleCnt="0"/>
      <dgm:spPr/>
    </dgm:pt>
    <dgm:pt modelId="{12E2C9ED-2887-4F0A-88E3-D213A1588333}" type="pres">
      <dgm:prSet presAssocID="{A0BD9E13-0EF2-4E22-B19E-F93D326D7E2E}" presName="parTx" presStyleLbl="revTx" presStyleIdx="5" presStyleCnt="6">
        <dgm:presLayoutVars>
          <dgm:chMax val="0"/>
          <dgm:chPref val="0"/>
        </dgm:presLayoutVars>
      </dgm:prSet>
      <dgm:spPr/>
    </dgm:pt>
  </dgm:ptLst>
  <dgm:cxnLst>
    <dgm:cxn modelId="{FA359E0B-D3B0-4FA2-91AD-CAC2D13A3B91}" type="presOf" srcId="{72E2298D-D33A-4246-B74F-9C810D5BFF16}" destId="{388C9562-8628-400B-85A0-840B3FD54AE4}" srcOrd="0" destOrd="0" presId="urn:microsoft.com/office/officeart/2018/2/layout/IconVerticalSolidList"/>
    <dgm:cxn modelId="{7BCFD520-F668-47C1-AE97-0670A8075D98}" type="presOf" srcId="{278B7491-1085-4595-8996-5FF342F13261}" destId="{1FC8F479-8950-4313-9824-9C80A9C7AE01}" srcOrd="0" destOrd="0" presId="urn:microsoft.com/office/officeart/2018/2/layout/IconVerticalSolidList"/>
    <dgm:cxn modelId="{C8DA2032-C37C-4697-BB4A-6D4542C576B0}" srcId="{278B7491-1085-4595-8996-5FF342F13261}" destId="{695D94D1-1DDA-4C64-86F8-56C1F63F3F5F}" srcOrd="2" destOrd="0" parTransId="{5747A02F-BA80-4E3F-96B3-D81F2FABF1E8}" sibTransId="{BCAD0D1C-2930-406B-A1BD-4277A1A4A863}"/>
    <dgm:cxn modelId="{DB4BFE3D-4893-459C-8A30-D1A9803BEC37}" srcId="{278B7491-1085-4595-8996-5FF342F13261}" destId="{A03FDE0D-B58B-408E-B338-ED573AFE8BBB}" srcOrd="3" destOrd="0" parTransId="{5A57794C-01E9-42EF-BBCE-91C5E7F4258A}" sibTransId="{1C7B2807-A1A7-4E75-B21D-C92665B9FAE4}"/>
    <dgm:cxn modelId="{8D595C4A-D5D5-4AC2-B08F-6B63AAAF2486}" type="presOf" srcId="{4DC4ACAB-2F30-4999-8792-E33C382487A3}" destId="{967E318E-FC82-4D8C-8D35-9176BE442B80}" srcOrd="0" destOrd="0" presId="urn:microsoft.com/office/officeart/2018/2/layout/IconVerticalSolidList"/>
    <dgm:cxn modelId="{77CE666C-3676-446B-9CAE-2590F7419AF9}" type="presOf" srcId="{0C3D691B-3165-498D-A139-44F7B2A5F88F}" destId="{A9172348-84E1-42DC-BB2B-A7DA805E8EB8}" srcOrd="0" destOrd="0" presId="urn:microsoft.com/office/officeart/2018/2/layout/IconVerticalSolidList"/>
    <dgm:cxn modelId="{053A2A74-C364-4E9F-95CC-47716F10D38D}" srcId="{278B7491-1085-4595-8996-5FF342F13261}" destId="{0C3D691B-3165-498D-A139-44F7B2A5F88F}" srcOrd="4" destOrd="0" parTransId="{C192C666-ADEC-4F1C-9CCE-F80D858E5952}" sibTransId="{636AE60E-3F02-4F2E-BFC8-AEEF34AC784E}"/>
    <dgm:cxn modelId="{D349B681-A91E-43A4-86E5-291D5433F71D}" srcId="{278B7491-1085-4595-8996-5FF342F13261}" destId="{72E2298D-D33A-4246-B74F-9C810D5BFF16}" srcOrd="1" destOrd="0" parTransId="{EA6344E0-587F-4234-817F-821735C3F68C}" sibTransId="{ED229DE6-94FD-4551-B2BA-BBBC12B0357A}"/>
    <dgm:cxn modelId="{3C88E091-ED8D-4849-97EC-01E55C402022}" type="presOf" srcId="{A03FDE0D-B58B-408E-B338-ED573AFE8BBB}" destId="{CA6C1312-B14A-4216-942F-0883D0A30FDE}" srcOrd="0" destOrd="0" presId="urn:microsoft.com/office/officeart/2018/2/layout/IconVerticalSolidList"/>
    <dgm:cxn modelId="{965CB1B4-5A69-43EC-AE2E-0BF7E7B7FA0F}" type="presOf" srcId="{695D94D1-1DDA-4C64-86F8-56C1F63F3F5F}" destId="{FD418468-AF03-461B-8CFC-F259C895F554}" srcOrd="0" destOrd="0" presId="urn:microsoft.com/office/officeart/2018/2/layout/IconVerticalSolidList"/>
    <dgm:cxn modelId="{769FE2B5-B957-4F69-9740-76DA0CCBA40C}" type="presOf" srcId="{A0BD9E13-0EF2-4E22-B19E-F93D326D7E2E}" destId="{12E2C9ED-2887-4F0A-88E3-D213A1588333}" srcOrd="0" destOrd="0" presId="urn:microsoft.com/office/officeart/2018/2/layout/IconVerticalSolidList"/>
    <dgm:cxn modelId="{F1E188BC-02FB-466D-81E2-B6CE7B00224F}" srcId="{278B7491-1085-4595-8996-5FF342F13261}" destId="{4DC4ACAB-2F30-4999-8792-E33C382487A3}" srcOrd="0" destOrd="0" parTransId="{F74658B2-56AE-4E27-871E-2CE06AC175FB}" sibTransId="{428B88BC-7121-4808-988D-9C08A0E0055B}"/>
    <dgm:cxn modelId="{B5BF77CF-6ED5-43FA-8BCB-1C16A73B9B4B}" srcId="{278B7491-1085-4595-8996-5FF342F13261}" destId="{A0BD9E13-0EF2-4E22-B19E-F93D326D7E2E}" srcOrd="5" destOrd="0" parTransId="{BF4B5F1E-FC6B-4F12-8C47-33A50454D0E6}" sibTransId="{C5396248-D64B-4DAD-B7A7-9035F578083A}"/>
    <dgm:cxn modelId="{F5BB1E4B-C65C-4F23-8DAC-0A0227927DBD}" type="presParOf" srcId="{1FC8F479-8950-4313-9824-9C80A9C7AE01}" destId="{F7716547-6514-4D3B-9FE6-5157C20785EE}" srcOrd="0" destOrd="0" presId="urn:microsoft.com/office/officeart/2018/2/layout/IconVerticalSolidList"/>
    <dgm:cxn modelId="{1BA348D7-282E-4721-8794-31C5D27FE25C}" type="presParOf" srcId="{F7716547-6514-4D3B-9FE6-5157C20785EE}" destId="{D7EBE2F1-EBD3-49F6-8FB8-EF82910623D4}" srcOrd="0" destOrd="0" presId="urn:microsoft.com/office/officeart/2018/2/layout/IconVerticalSolidList"/>
    <dgm:cxn modelId="{D419298F-ED59-4167-9B90-C763D180F14F}" type="presParOf" srcId="{F7716547-6514-4D3B-9FE6-5157C20785EE}" destId="{38079CA7-9794-41FA-9D4A-E83F844E02B7}" srcOrd="1" destOrd="0" presId="urn:microsoft.com/office/officeart/2018/2/layout/IconVerticalSolidList"/>
    <dgm:cxn modelId="{CFE09402-444D-4D0A-B8DD-FC84E93AB6E6}" type="presParOf" srcId="{F7716547-6514-4D3B-9FE6-5157C20785EE}" destId="{6A125B6B-D4DE-4F26-831E-F568692B6F72}" srcOrd="2" destOrd="0" presId="urn:microsoft.com/office/officeart/2018/2/layout/IconVerticalSolidList"/>
    <dgm:cxn modelId="{2F643ED6-3BD2-476A-A03C-422BFEEBD982}" type="presParOf" srcId="{F7716547-6514-4D3B-9FE6-5157C20785EE}" destId="{967E318E-FC82-4D8C-8D35-9176BE442B80}" srcOrd="3" destOrd="0" presId="urn:microsoft.com/office/officeart/2018/2/layout/IconVerticalSolidList"/>
    <dgm:cxn modelId="{B3C9F7CF-ABEB-45ED-9592-F63D95F048BA}" type="presParOf" srcId="{1FC8F479-8950-4313-9824-9C80A9C7AE01}" destId="{BD0F9A3E-77CB-4D40-9CCF-BEA9F9D44435}" srcOrd="1" destOrd="0" presId="urn:microsoft.com/office/officeart/2018/2/layout/IconVerticalSolidList"/>
    <dgm:cxn modelId="{FA5B0740-A03D-4C05-B60A-DB195927E719}" type="presParOf" srcId="{1FC8F479-8950-4313-9824-9C80A9C7AE01}" destId="{1D2D1CC6-1E98-4126-995F-2F85E7CFBFED}" srcOrd="2" destOrd="0" presId="urn:microsoft.com/office/officeart/2018/2/layout/IconVerticalSolidList"/>
    <dgm:cxn modelId="{82A243AD-8398-4062-9E59-89F6B7F12248}" type="presParOf" srcId="{1D2D1CC6-1E98-4126-995F-2F85E7CFBFED}" destId="{63561097-E9C8-42AD-A536-BA45892509F5}" srcOrd="0" destOrd="0" presId="urn:microsoft.com/office/officeart/2018/2/layout/IconVerticalSolidList"/>
    <dgm:cxn modelId="{3ED15BD7-7410-4F70-A184-96F9041897DC}" type="presParOf" srcId="{1D2D1CC6-1E98-4126-995F-2F85E7CFBFED}" destId="{4F7788A6-2D10-4AFE-8883-9B468AB686DA}" srcOrd="1" destOrd="0" presId="urn:microsoft.com/office/officeart/2018/2/layout/IconVerticalSolidList"/>
    <dgm:cxn modelId="{7C9BA85A-7B4F-405F-8D35-F0BE652792A9}" type="presParOf" srcId="{1D2D1CC6-1E98-4126-995F-2F85E7CFBFED}" destId="{017C2363-DF95-4B81-917A-77DA9C921AFE}" srcOrd="2" destOrd="0" presId="urn:microsoft.com/office/officeart/2018/2/layout/IconVerticalSolidList"/>
    <dgm:cxn modelId="{E94977F1-5D23-46F6-A147-BBBBD3DACE6B}" type="presParOf" srcId="{1D2D1CC6-1E98-4126-995F-2F85E7CFBFED}" destId="{388C9562-8628-400B-85A0-840B3FD54AE4}" srcOrd="3" destOrd="0" presId="urn:microsoft.com/office/officeart/2018/2/layout/IconVerticalSolidList"/>
    <dgm:cxn modelId="{FBCC84CE-E483-457F-952B-F9753467C660}" type="presParOf" srcId="{1FC8F479-8950-4313-9824-9C80A9C7AE01}" destId="{7359D4A9-B307-4677-A5D7-753DBF3B34BC}" srcOrd="3" destOrd="0" presId="urn:microsoft.com/office/officeart/2018/2/layout/IconVerticalSolidList"/>
    <dgm:cxn modelId="{E5130C41-4D53-4E12-B9DE-34D836E2ABFB}" type="presParOf" srcId="{1FC8F479-8950-4313-9824-9C80A9C7AE01}" destId="{AC6FB6F2-031D-454D-B275-C7DD6EC4627E}" srcOrd="4" destOrd="0" presId="urn:microsoft.com/office/officeart/2018/2/layout/IconVerticalSolidList"/>
    <dgm:cxn modelId="{DF308F02-E607-4B36-B938-24C91C297258}" type="presParOf" srcId="{AC6FB6F2-031D-454D-B275-C7DD6EC4627E}" destId="{A1ADF5D4-8FAD-49C7-A999-E99CA5356424}" srcOrd="0" destOrd="0" presId="urn:microsoft.com/office/officeart/2018/2/layout/IconVerticalSolidList"/>
    <dgm:cxn modelId="{AE8467AB-9D88-4D3C-AD4E-A73958A55849}" type="presParOf" srcId="{AC6FB6F2-031D-454D-B275-C7DD6EC4627E}" destId="{3F8F8DB1-36E3-47CC-91F1-D72154FBB2A8}" srcOrd="1" destOrd="0" presId="urn:microsoft.com/office/officeart/2018/2/layout/IconVerticalSolidList"/>
    <dgm:cxn modelId="{ED8887ED-6B46-4085-8C5A-C61E0764FAFC}" type="presParOf" srcId="{AC6FB6F2-031D-454D-B275-C7DD6EC4627E}" destId="{0148081E-6A15-44FC-B504-28D1F612D2AB}" srcOrd="2" destOrd="0" presId="urn:microsoft.com/office/officeart/2018/2/layout/IconVerticalSolidList"/>
    <dgm:cxn modelId="{BEF7EF15-A487-41C4-9CEA-F836DCA46916}" type="presParOf" srcId="{AC6FB6F2-031D-454D-B275-C7DD6EC4627E}" destId="{FD418468-AF03-461B-8CFC-F259C895F554}" srcOrd="3" destOrd="0" presId="urn:microsoft.com/office/officeart/2018/2/layout/IconVerticalSolidList"/>
    <dgm:cxn modelId="{1C1A83C2-7BC3-4F2F-B57E-A56B6BEDEE0F}" type="presParOf" srcId="{1FC8F479-8950-4313-9824-9C80A9C7AE01}" destId="{B3B60502-6F4A-4E52-9A7B-375D79A8D637}" srcOrd="5" destOrd="0" presId="urn:microsoft.com/office/officeart/2018/2/layout/IconVerticalSolidList"/>
    <dgm:cxn modelId="{AC889772-EB7C-4C46-9383-5CD9B5E82428}" type="presParOf" srcId="{1FC8F479-8950-4313-9824-9C80A9C7AE01}" destId="{5E157E46-D2F3-4D93-B134-C9C8FFBBB8BF}" srcOrd="6" destOrd="0" presId="urn:microsoft.com/office/officeart/2018/2/layout/IconVerticalSolidList"/>
    <dgm:cxn modelId="{8112D937-AABC-4A57-ADC7-5A806861132C}" type="presParOf" srcId="{5E157E46-D2F3-4D93-B134-C9C8FFBBB8BF}" destId="{652547C2-CC54-43D3-8051-84B94911B9E2}" srcOrd="0" destOrd="0" presId="urn:microsoft.com/office/officeart/2018/2/layout/IconVerticalSolidList"/>
    <dgm:cxn modelId="{63AA5A37-1A95-4C26-B739-916B898FB0D5}" type="presParOf" srcId="{5E157E46-D2F3-4D93-B134-C9C8FFBBB8BF}" destId="{2C0B5B1A-422D-4DBC-8A71-F9E31AB15229}" srcOrd="1" destOrd="0" presId="urn:microsoft.com/office/officeart/2018/2/layout/IconVerticalSolidList"/>
    <dgm:cxn modelId="{A67563D1-80AC-4C7C-822B-36C33180C75E}" type="presParOf" srcId="{5E157E46-D2F3-4D93-B134-C9C8FFBBB8BF}" destId="{73962EDA-0EF5-46AE-AEF7-F9DCD5FE4501}" srcOrd="2" destOrd="0" presId="urn:microsoft.com/office/officeart/2018/2/layout/IconVerticalSolidList"/>
    <dgm:cxn modelId="{28F2A0E0-A568-45FB-BA16-A6CF795C7B47}" type="presParOf" srcId="{5E157E46-D2F3-4D93-B134-C9C8FFBBB8BF}" destId="{CA6C1312-B14A-4216-942F-0883D0A30FDE}" srcOrd="3" destOrd="0" presId="urn:microsoft.com/office/officeart/2018/2/layout/IconVerticalSolidList"/>
    <dgm:cxn modelId="{161BAF7F-490C-43EE-86E7-0098F7C15658}" type="presParOf" srcId="{1FC8F479-8950-4313-9824-9C80A9C7AE01}" destId="{FBC29A3B-80ED-4355-9D11-0E52B72ABCF8}" srcOrd="7" destOrd="0" presId="urn:microsoft.com/office/officeart/2018/2/layout/IconVerticalSolidList"/>
    <dgm:cxn modelId="{C7324912-5C4A-4185-B228-433D4A9A06AF}" type="presParOf" srcId="{1FC8F479-8950-4313-9824-9C80A9C7AE01}" destId="{77A34483-F6C2-46FA-8667-9313F8C15633}" srcOrd="8" destOrd="0" presId="urn:microsoft.com/office/officeart/2018/2/layout/IconVerticalSolidList"/>
    <dgm:cxn modelId="{9C464432-B0E9-41FA-8176-4A1EAB9362E6}" type="presParOf" srcId="{77A34483-F6C2-46FA-8667-9313F8C15633}" destId="{373F82F5-8963-4119-98FE-4CE82B17BAF8}" srcOrd="0" destOrd="0" presId="urn:microsoft.com/office/officeart/2018/2/layout/IconVerticalSolidList"/>
    <dgm:cxn modelId="{10A28497-F2CD-4239-ADD4-680407122641}" type="presParOf" srcId="{77A34483-F6C2-46FA-8667-9313F8C15633}" destId="{E2ED8570-A664-4896-AEB6-39D4F5D5F7D7}" srcOrd="1" destOrd="0" presId="urn:microsoft.com/office/officeart/2018/2/layout/IconVerticalSolidList"/>
    <dgm:cxn modelId="{A3C9EF92-4B08-4010-B442-153388C93B6E}" type="presParOf" srcId="{77A34483-F6C2-46FA-8667-9313F8C15633}" destId="{2C99146D-ACE4-4D43-8F87-8B576EC34444}" srcOrd="2" destOrd="0" presId="urn:microsoft.com/office/officeart/2018/2/layout/IconVerticalSolidList"/>
    <dgm:cxn modelId="{CECBADD3-5E8A-4695-AA73-2EED3E9C2185}" type="presParOf" srcId="{77A34483-F6C2-46FA-8667-9313F8C15633}" destId="{A9172348-84E1-42DC-BB2B-A7DA805E8EB8}" srcOrd="3" destOrd="0" presId="urn:microsoft.com/office/officeart/2018/2/layout/IconVerticalSolidList"/>
    <dgm:cxn modelId="{A7CD2D77-3A38-45DE-922D-76CD9CAD1B0C}" type="presParOf" srcId="{1FC8F479-8950-4313-9824-9C80A9C7AE01}" destId="{86A086CE-7B64-4580-97C6-4449D6E76B69}" srcOrd="9" destOrd="0" presId="urn:microsoft.com/office/officeart/2018/2/layout/IconVerticalSolidList"/>
    <dgm:cxn modelId="{64885CA7-1A24-4353-B4C0-A5ABE9EBF003}" type="presParOf" srcId="{1FC8F479-8950-4313-9824-9C80A9C7AE01}" destId="{9A1D3261-CC9E-433A-BD92-F415F4945BC9}" srcOrd="10" destOrd="0" presId="urn:microsoft.com/office/officeart/2018/2/layout/IconVerticalSolidList"/>
    <dgm:cxn modelId="{D27D4BB8-6B1A-4FD0-B962-DDB95B84A4C2}" type="presParOf" srcId="{9A1D3261-CC9E-433A-BD92-F415F4945BC9}" destId="{66C0AED9-5775-4AC5-B8C6-4BC414FA397F}" srcOrd="0" destOrd="0" presId="urn:microsoft.com/office/officeart/2018/2/layout/IconVerticalSolidList"/>
    <dgm:cxn modelId="{D6B8F791-C7DE-4EFF-89E0-D832CEC7A5BA}" type="presParOf" srcId="{9A1D3261-CC9E-433A-BD92-F415F4945BC9}" destId="{75C8C325-DBCB-4683-BEF2-BB062256D443}" srcOrd="1" destOrd="0" presId="urn:microsoft.com/office/officeart/2018/2/layout/IconVerticalSolidList"/>
    <dgm:cxn modelId="{A70EA6F8-8FB9-427E-B944-8374AFE4596D}" type="presParOf" srcId="{9A1D3261-CC9E-433A-BD92-F415F4945BC9}" destId="{E976A19D-C477-40EE-8492-CA24AAF381B7}" srcOrd="2" destOrd="0" presId="urn:microsoft.com/office/officeart/2018/2/layout/IconVerticalSolidList"/>
    <dgm:cxn modelId="{C2976C03-D6FF-41AF-A93B-D03847EE5988}" type="presParOf" srcId="{9A1D3261-CC9E-433A-BD92-F415F4945BC9}" destId="{12E2C9ED-2887-4F0A-88E3-D213A15883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B31A6-EA52-4DDB-8310-2B4D2375D4FC}">
      <dsp:nvSpPr>
        <dsp:cNvPr id="0" name=""/>
        <dsp:cNvSpPr/>
      </dsp:nvSpPr>
      <dsp:spPr>
        <a:xfrm>
          <a:off x="2034698" y="1820"/>
          <a:ext cx="2289035" cy="1201604"/>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Tournament Predictor</a:t>
          </a:r>
        </a:p>
      </dsp:txBody>
      <dsp:txXfrm>
        <a:off x="2093355" y="60477"/>
        <a:ext cx="2171721" cy="1084290"/>
      </dsp:txXfrm>
    </dsp:sp>
    <dsp:sp modelId="{8E065181-E2C8-4A15-9DBF-7749A4C15BE7}">
      <dsp:nvSpPr>
        <dsp:cNvPr id="0" name=""/>
        <dsp:cNvSpPr/>
      </dsp:nvSpPr>
      <dsp:spPr>
        <a:xfrm>
          <a:off x="2034698" y="1263505"/>
          <a:ext cx="2289035" cy="1201604"/>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Local Predictor</a:t>
          </a:r>
        </a:p>
      </dsp:txBody>
      <dsp:txXfrm>
        <a:off x="2093355" y="1322162"/>
        <a:ext cx="2171721" cy="1084290"/>
      </dsp:txXfrm>
    </dsp:sp>
    <dsp:sp modelId="{9EB19CA9-6BA0-454A-BCA6-869821CEA09B}">
      <dsp:nvSpPr>
        <dsp:cNvPr id="0" name=""/>
        <dsp:cNvSpPr/>
      </dsp:nvSpPr>
      <dsp:spPr>
        <a:xfrm>
          <a:off x="2034698" y="2525189"/>
          <a:ext cx="2289035" cy="1201604"/>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Bi-mode Predictor</a:t>
          </a:r>
        </a:p>
      </dsp:txBody>
      <dsp:txXfrm>
        <a:off x="2093355" y="2583846"/>
        <a:ext cx="2171721" cy="10842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95823-134E-4ADA-97DE-B47EF9877DC5}">
      <dsp:nvSpPr>
        <dsp:cNvPr id="0" name=""/>
        <dsp:cNvSpPr/>
      </dsp:nvSpPr>
      <dsp:spPr>
        <a:xfrm>
          <a:off x="770502" y="24338"/>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9C4B95-5709-4544-B8A5-49A061F0220F}">
      <dsp:nvSpPr>
        <dsp:cNvPr id="0" name=""/>
        <dsp:cNvSpPr/>
      </dsp:nvSpPr>
      <dsp:spPr>
        <a:xfrm>
          <a:off x="770502" y="1747880"/>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1" kern="1200"/>
            <a:t>Objective</a:t>
          </a:r>
          <a:endParaRPr lang="en-US" sz="3600" kern="1200"/>
        </a:p>
      </dsp:txBody>
      <dsp:txXfrm>
        <a:off x="770502" y="1747880"/>
        <a:ext cx="4315781" cy="647367"/>
      </dsp:txXfrm>
    </dsp:sp>
    <dsp:sp modelId="{45DA0F7B-C04F-4920-A678-A03B4A856090}">
      <dsp:nvSpPr>
        <dsp:cNvPr id="0" name=""/>
        <dsp:cNvSpPr/>
      </dsp:nvSpPr>
      <dsp:spPr>
        <a:xfrm>
          <a:off x="770502" y="2494326"/>
          <a:ext cx="4315781" cy="2483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To Simulate different branch predictors over different benchmarks and observing their behavior hierarchy in X86 architecture on Gem5 simulator . </a:t>
          </a:r>
        </a:p>
      </dsp:txBody>
      <dsp:txXfrm>
        <a:off x="770502" y="2494326"/>
        <a:ext cx="4315781" cy="2483930"/>
      </dsp:txXfrm>
    </dsp:sp>
    <dsp:sp modelId="{1C950F39-144B-4676-956F-A5220D0CA43E}">
      <dsp:nvSpPr>
        <dsp:cNvPr id="0" name=""/>
        <dsp:cNvSpPr/>
      </dsp:nvSpPr>
      <dsp:spPr>
        <a:xfrm>
          <a:off x="5841545" y="24338"/>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55AD4B-1BDA-4A07-8C00-1EC567C9841B}">
      <dsp:nvSpPr>
        <dsp:cNvPr id="0" name=""/>
        <dsp:cNvSpPr/>
      </dsp:nvSpPr>
      <dsp:spPr>
        <a:xfrm>
          <a:off x="5841545" y="1747880"/>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1" kern="1200"/>
            <a:t>Tools Used </a:t>
          </a:r>
          <a:endParaRPr lang="en-US" sz="3600" kern="1200"/>
        </a:p>
      </dsp:txBody>
      <dsp:txXfrm>
        <a:off x="5841545" y="1747880"/>
        <a:ext cx="4315781" cy="647367"/>
      </dsp:txXfrm>
    </dsp:sp>
    <dsp:sp modelId="{E1202EC1-D0ED-4E33-AF58-FBEF5D772A7F}">
      <dsp:nvSpPr>
        <dsp:cNvPr id="0" name=""/>
        <dsp:cNvSpPr/>
      </dsp:nvSpPr>
      <dsp:spPr>
        <a:xfrm>
          <a:off x="5841545" y="2494326"/>
          <a:ext cx="4315781" cy="2483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Gem5 simulator on the university server </a:t>
          </a:r>
        </a:p>
        <a:p>
          <a:pPr marL="0" lvl="0" indent="0" algn="l" defTabSz="755650">
            <a:lnSpc>
              <a:spcPct val="100000"/>
            </a:lnSpc>
            <a:spcBef>
              <a:spcPct val="0"/>
            </a:spcBef>
            <a:spcAft>
              <a:spcPct val="35000"/>
            </a:spcAft>
            <a:buNone/>
          </a:pPr>
          <a:r>
            <a:rPr lang="en-US" sz="1700" kern="1200"/>
            <a:t>MobaXterm: For remote SSH extension to access Gem5 over university server </a:t>
          </a:r>
        </a:p>
        <a:p>
          <a:pPr marL="0" lvl="0" indent="0" algn="l" defTabSz="755650">
            <a:lnSpc>
              <a:spcPct val="100000"/>
            </a:lnSpc>
            <a:spcBef>
              <a:spcPct val="0"/>
            </a:spcBef>
            <a:spcAft>
              <a:spcPct val="35000"/>
            </a:spcAft>
            <a:buNone/>
          </a:pPr>
          <a:r>
            <a:rPr lang="en-US" sz="1700" kern="1200"/>
            <a:t>Benchmarks: (1) 456.hmmer (2) 458.sjeng</a:t>
          </a:r>
        </a:p>
        <a:p>
          <a:pPr marL="0" lvl="0" indent="0" algn="l" defTabSz="755650">
            <a:lnSpc>
              <a:spcPct val="100000"/>
            </a:lnSpc>
            <a:spcBef>
              <a:spcPct val="0"/>
            </a:spcBef>
            <a:spcAft>
              <a:spcPct val="35000"/>
            </a:spcAft>
            <a:buNone/>
          </a:pPr>
          <a:r>
            <a:rPr lang="en-US" sz="1700" kern="1200" dirty="0"/>
            <a:t>Branch Predictors: (1) </a:t>
          </a:r>
          <a:r>
            <a:rPr lang="en-US" sz="1700" kern="1200" dirty="0" err="1"/>
            <a:t>LocalBP</a:t>
          </a:r>
          <a:r>
            <a:rPr lang="en-US" sz="1700" kern="1200" dirty="0"/>
            <a:t>( ) (2) </a:t>
          </a:r>
          <a:r>
            <a:rPr lang="en-US" sz="1700" kern="1200" dirty="0" err="1"/>
            <a:t>TournamentBP</a:t>
          </a:r>
          <a:r>
            <a:rPr lang="en-US" sz="1700" kern="1200" dirty="0"/>
            <a:t> ( )  (3) </a:t>
          </a:r>
          <a:r>
            <a:rPr lang="en-US" sz="1700" kern="1200" dirty="0" err="1"/>
            <a:t>BiModeBP</a:t>
          </a:r>
          <a:r>
            <a:rPr lang="en-US" sz="1700" kern="1200" dirty="0"/>
            <a:t>( )</a:t>
          </a:r>
        </a:p>
        <a:p>
          <a:pPr marL="0" lvl="0" indent="0" algn="l" defTabSz="755650">
            <a:lnSpc>
              <a:spcPct val="100000"/>
            </a:lnSpc>
            <a:spcBef>
              <a:spcPct val="0"/>
            </a:spcBef>
            <a:spcAft>
              <a:spcPct val="35000"/>
            </a:spcAft>
            <a:buNone/>
          </a:pPr>
          <a:r>
            <a:rPr lang="en-US" sz="1700" kern="1200"/>
            <a:t>Python Script: Created a Python script for the Project</a:t>
          </a:r>
        </a:p>
      </dsp:txBody>
      <dsp:txXfrm>
        <a:off x="5841545" y="2494326"/>
        <a:ext cx="4315781" cy="2483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BE2F1-EBD3-49F6-8FB8-EF82910623D4}">
      <dsp:nvSpPr>
        <dsp:cNvPr id="0" name=""/>
        <dsp:cNvSpPr/>
      </dsp:nvSpPr>
      <dsp:spPr>
        <a:xfrm>
          <a:off x="0" y="1263"/>
          <a:ext cx="10598923" cy="53843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079CA7-9794-41FA-9D4A-E83F844E02B7}">
      <dsp:nvSpPr>
        <dsp:cNvPr id="0" name=""/>
        <dsp:cNvSpPr/>
      </dsp:nvSpPr>
      <dsp:spPr>
        <a:xfrm>
          <a:off x="162876" y="122411"/>
          <a:ext cx="296139" cy="296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7E318E-FC82-4D8C-8D35-9176BE442B80}">
      <dsp:nvSpPr>
        <dsp:cNvPr id="0" name=""/>
        <dsp:cNvSpPr/>
      </dsp:nvSpPr>
      <dsp:spPr>
        <a:xfrm>
          <a:off x="621892" y="1263"/>
          <a:ext cx="9977030" cy="538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84" tIns="56984" rIns="56984" bIns="56984" numCol="1" spcCol="1270" anchor="ctr" anchorCtr="0">
          <a:noAutofit/>
        </a:bodyPr>
        <a:lstStyle/>
        <a:p>
          <a:pPr marL="0" lvl="0" indent="0" algn="l" defTabSz="844550">
            <a:lnSpc>
              <a:spcPct val="90000"/>
            </a:lnSpc>
            <a:spcBef>
              <a:spcPct val="0"/>
            </a:spcBef>
            <a:spcAft>
              <a:spcPct val="35000"/>
            </a:spcAft>
            <a:buNone/>
          </a:pPr>
          <a:r>
            <a:rPr lang="en-US" sz="1900" kern="1200"/>
            <a:t>Changes made to source files.</a:t>
          </a:r>
        </a:p>
      </dsp:txBody>
      <dsp:txXfrm>
        <a:off x="621892" y="1263"/>
        <a:ext cx="9977030" cy="538435"/>
      </dsp:txXfrm>
    </dsp:sp>
    <dsp:sp modelId="{63561097-E9C8-42AD-A536-BA45892509F5}">
      <dsp:nvSpPr>
        <dsp:cNvPr id="0" name=""/>
        <dsp:cNvSpPr/>
      </dsp:nvSpPr>
      <dsp:spPr>
        <a:xfrm>
          <a:off x="0" y="674307"/>
          <a:ext cx="10598923" cy="53843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7788A6-2D10-4AFE-8883-9B468AB686DA}">
      <dsp:nvSpPr>
        <dsp:cNvPr id="0" name=""/>
        <dsp:cNvSpPr/>
      </dsp:nvSpPr>
      <dsp:spPr>
        <a:xfrm>
          <a:off x="162876" y="795455"/>
          <a:ext cx="296139" cy="296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8C9562-8628-400B-85A0-840B3FD54AE4}">
      <dsp:nvSpPr>
        <dsp:cNvPr id="0" name=""/>
        <dsp:cNvSpPr/>
      </dsp:nvSpPr>
      <dsp:spPr>
        <a:xfrm>
          <a:off x="621892" y="674307"/>
          <a:ext cx="9977030" cy="538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84" tIns="56984" rIns="56984" bIns="56984" numCol="1" spcCol="1270" anchor="ctr" anchorCtr="0">
          <a:noAutofit/>
        </a:bodyPr>
        <a:lstStyle/>
        <a:p>
          <a:pPr marL="0" lvl="0" indent="0" algn="l" defTabSz="844550">
            <a:lnSpc>
              <a:spcPct val="90000"/>
            </a:lnSpc>
            <a:spcBef>
              <a:spcPct val="0"/>
            </a:spcBef>
            <a:spcAft>
              <a:spcPct val="35000"/>
            </a:spcAft>
            <a:buNone/>
          </a:pPr>
          <a:r>
            <a:rPr lang="en-US" sz="1900" kern="1200"/>
            <a:t>Observing the changes made. </a:t>
          </a:r>
        </a:p>
      </dsp:txBody>
      <dsp:txXfrm>
        <a:off x="621892" y="674307"/>
        <a:ext cx="9977030" cy="538435"/>
      </dsp:txXfrm>
    </dsp:sp>
    <dsp:sp modelId="{A1ADF5D4-8FAD-49C7-A999-E99CA5356424}">
      <dsp:nvSpPr>
        <dsp:cNvPr id="0" name=""/>
        <dsp:cNvSpPr/>
      </dsp:nvSpPr>
      <dsp:spPr>
        <a:xfrm>
          <a:off x="0" y="1347352"/>
          <a:ext cx="10598923" cy="53843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8F8DB1-36E3-47CC-91F1-D72154FBB2A8}">
      <dsp:nvSpPr>
        <dsp:cNvPr id="0" name=""/>
        <dsp:cNvSpPr/>
      </dsp:nvSpPr>
      <dsp:spPr>
        <a:xfrm>
          <a:off x="162876" y="1468500"/>
          <a:ext cx="296139" cy="296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418468-AF03-461B-8CFC-F259C895F554}">
      <dsp:nvSpPr>
        <dsp:cNvPr id="0" name=""/>
        <dsp:cNvSpPr/>
      </dsp:nvSpPr>
      <dsp:spPr>
        <a:xfrm>
          <a:off x="621892" y="1347352"/>
          <a:ext cx="9977030" cy="538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84" tIns="56984" rIns="56984" bIns="56984" numCol="1" spcCol="1270" anchor="ctr" anchorCtr="0">
          <a:noAutofit/>
        </a:bodyPr>
        <a:lstStyle/>
        <a:p>
          <a:pPr marL="0" lvl="0" indent="0" algn="l" defTabSz="844550">
            <a:lnSpc>
              <a:spcPct val="90000"/>
            </a:lnSpc>
            <a:spcBef>
              <a:spcPct val="0"/>
            </a:spcBef>
            <a:spcAft>
              <a:spcPct val="35000"/>
            </a:spcAft>
            <a:buNone/>
          </a:pPr>
          <a:r>
            <a:rPr lang="en-US" sz="1900" kern="1200"/>
            <a:t>Generating the BTBMissPct and BranchMispredPercent for all Benchmarks</a:t>
          </a:r>
        </a:p>
      </dsp:txBody>
      <dsp:txXfrm>
        <a:off x="621892" y="1347352"/>
        <a:ext cx="9977030" cy="538435"/>
      </dsp:txXfrm>
    </dsp:sp>
    <dsp:sp modelId="{652547C2-CC54-43D3-8051-84B94911B9E2}">
      <dsp:nvSpPr>
        <dsp:cNvPr id="0" name=""/>
        <dsp:cNvSpPr/>
      </dsp:nvSpPr>
      <dsp:spPr>
        <a:xfrm>
          <a:off x="0" y="2020396"/>
          <a:ext cx="10598923" cy="53843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0B5B1A-422D-4DBC-8A71-F9E31AB15229}">
      <dsp:nvSpPr>
        <dsp:cNvPr id="0" name=""/>
        <dsp:cNvSpPr/>
      </dsp:nvSpPr>
      <dsp:spPr>
        <a:xfrm>
          <a:off x="162876" y="2141544"/>
          <a:ext cx="296139" cy="296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C1312-B14A-4216-942F-0883D0A30FDE}">
      <dsp:nvSpPr>
        <dsp:cNvPr id="0" name=""/>
        <dsp:cNvSpPr/>
      </dsp:nvSpPr>
      <dsp:spPr>
        <a:xfrm>
          <a:off x="621892" y="2020396"/>
          <a:ext cx="9977030" cy="538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84" tIns="56984" rIns="56984" bIns="56984" numCol="1" spcCol="1270" anchor="ctr" anchorCtr="0">
          <a:noAutofit/>
        </a:bodyPr>
        <a:lstStyle/>
        <a:p>
          <a:pPr marL="0" lvl="0" indent="0" algn="l" defTabSz="844550">
            <a:lnSpc>
              <a:spcPct val="90000"/>
            </a:lnSpc>
            <a:spcBef>
              <a:spcPct val="0"/>
            </a:spcBef>
            <a:spcAft>
              <a:spcPct val="35000"/>
            </a:spcAft>
            <a:buNone/>
          </a:pPr>
          <a:r>
            <a:rPr lang="en-US" sz="1900" kern="1200"/>
            <a:t>Varying the sizes of predictor and calculating the same for TournamentBP, LocalBP and BimodeBP</a:t>
          </a:r>
        </a:p>
      </dsp:txBody>
      <dsp:txXfrm>
        <a:off x="621892" y="2020396"/>
        <a:ext cx="9977030" cy="538435"/>
      </dsp:txXfrm>
    </dsp:sp>
    <dsp:sp modelId="{373F82F5-8963-4119-98FE-4CE82B17BAF8}">
      <dsp:nvSpPr>
        <dsp:cNvPr id="0" name=""/>
        <dsp:cNvSpPr/>
      </dsp:nvSpPr>
      <dsp:spPr>
        <a:xfrm>
          <a:off x="0" y="2693440"/>
          <a:ext cx="10598923" cy="53843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ED8570-A664-4896-AEB6-39D4F5D5F7D7}">
      <dsp:nvSpPr>
        <dsp:cNvPr id="0" name=""/>
        <dsp:cNvSpPr/>
      </dsp:nvSpPr>
      <dsp:spPr>
        <a:xfrm>
          <a:off x="162876" y="2814588"/>
          <a:ext cx="296139" cy="2961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172348-84E1-42DC-BB2B-A7DA805E8EB8}">
      <dsp:nvSpPr>
        <dsp:cNvPr id="0" name=""/>
        <dsp:cNvSpPr/>
      </dsp:nvSpPr>
      <dsp:spPr>
        <a:xfrm>
          <a:off x="621892" y="2693440"/>
          <a:ext cx="9977030" cy="538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84" tIns="56984" rIns="56984" bIns="56984" numCol="1" spcCol="1270" anchor="ctr" anchorCtr="0">
          <a:noAutofit/>
        </a:bodyPr>
        <a:lstStyle/>
        <a:p>
          <a:pPr marL="0" lvl="0" indent="0" algn="l" defTabSz="844550">
            <a:lnSpc>
              <a:spcPct val="90000"/>
            </a:lnSpc>
            <a:spcBef>
              <a:spcPct val="0"/>
            </a:spcBef>
            <a:spcAft>
              <a:spcPct val="35000"/>
            </a:spcAft>
            <a:buNone/>
          </a:pPr>
          <a:r>
            <a:rPr lang="en-US" sz="1900" kern="1200"/>
            <a:t>Graphs of each benchmark for each Branch Predictor</a:t>
          </a:r>
        </a:p>
      </dsp:txBody>
      <dsp:txXfrm>
        <a:off x="621892" y="2693440"/>
        <a:ext cx="9977030" cy="538435"/>
      </dsp:txXfrm>
    </dsp:sp>
    <dsp:sp modelId="{66C0AED9-5775-4AC5-B8C6-4BC414FA397F}">
      <dsp:nvSpPr>
        <dsp:cNvPr id="0" name=""/>
        <dsp:cNvSpPr/>
      </dsp:nvSpPr>
      <dsp:spPr>
        <a:xfrm>
          <a:off x="0" y="3366484"/>
          <a:ext cx="10598923" cy="53843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C8C325-DBCB-4683-BEF2-BB062256D443}">
      <dsp:nvSpPr>
        <dsp:cNvPr id="0" name=""/>
        <dsp:cNvSpPr/>
      </dsp:nvSpPr>
      <dsp:spPr>
        <a:xfrm>
          <a:off x="162876" y="3487632"/>
          <a:ext cx="296139" cy="2961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E2C9ED-2887-4F0A-88E3-D213A1588333}">
      <dsp:nvSpPr>
        <dsp:cNvPr id="0" name=""/>
        <dsp:cNvSpPr/>
      </dsp:nvSpPr>
      <dsp:spPr>
        <a:xfrm>
          <a:off x="621892" y="3366484"/>
          <a:ext cx="9977030" cy="538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84" tIns="56984" rIns="56984" bIns="56984" numCol="1" spcCol="1270" anchor="ctr" anchorCtr="0">
          <a:noAutofit/>
        </a:bodyPr>
        <a:lstStyle/>
        <a:p>
          <a:pPr marL="0" lvl="0" indent="0" algn="l" defTabSz="844550">
            <a:lnSpc>
              <a:spcPct val="90000"/>
            </a:lnSpc>
            <a:spcBef>
              <a:spcPct val="0"/>
            </a:spcBef>
            <a:spcAft>
              <a:spcPct val="35000"/>
            </a:spcAft>
            <a:buNone/>
          </a:pPr>
          <a:r>
            <a:rPr lang="en-US" sz="1900" kern="1200"/>
            <a:t>Observations from the graphs.</a:t>
          </a:r>
        </a:p>
      </dsp:txBody>
      <dsp:txXfrm>
        <a:off x="621892" y="3366484"/>
        <a:ext cx="9977030" cy="53843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4099-764A-A57C-97C7-9BA87BE77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62E41D-18AD-9B68-7CA6-0B5C7FED1A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479B86-CE57-CE09-8133-37CBD7025CB8}"/>
              </a:ext>
            </a:extLst>
          </p:cNvPr>
          <p:cNvSpPr>
            <a:spLocks noGrp="1"/>
          </p:cNvSpPr>
          <p:nvPr>
            <p:ph type="dt" sz="half" idx="10"/>
          </p:nvPr>
        </p:nvSpPr>
        <p:spPr/>
        <p:txBody>
          <a:bodyPr/>
          <a:lstStyle/>
          <a:p>
            <a:fld id="{90126305-6840-4098-9BAA-FF6ED585DDC3}" type="datetimeFigureOut">
              <a:rPr lang="en-US" smtClean="0"/>
              <a:t>11/5/2023</a:t>
            </a:fld>
            <a:endParaRPr lang="en-US"/>
          </a:p>
        </p:txBody>
      </p:sp>
      <p:sp>
        <p:nvSpPr>
          <p:cNvPr id="5" name="Footer Placeholder 4">
            <a:extLst>
              <a:ext uri="{FF2B5EF4-FFF2-40B4-BE49-F238E27FC236}">
                <a16:creationId xmlns:a16="http://schemas.microsoft.com/office/drawing/2014/main" id="{6DFEF943-757B-6FE0-C622-60BC0000F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AE356-1AF3-A308-1BA8-B8038385D3F7}"/>
              </a:ext>
            </a:extLst>
          </p:cNvPr>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435308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4E25-9E38-98F9-72A3-B2BFAE5126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BB78F1-FB66-7FA8-F1BB-CEB7CE7CAA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C1940-A9A7-17FB-E6B4-4DE231B7C8D5}"/>
              </a:ext>
            </a:extLst>
          </p:cNvPr>
          <p:cNvSpPr>
            <a:spLocks noGrp="1"/>
          </p:cNvSpPr>
          <p:nvPr>
            <p:ph type="dt" sz="half" idx="10"/>
          </p:nvPr>
        </p:nvSpPr>
        <p:spPr/>
        <p:txBody>
          <a:bodyPr/>
          <a:lstStyle/>
          <a:p>
            <a:fld id="{90126305-6840-4098-9BAA-FF6ED585DDC3}" type="datetimeFigureOut">
              <a:rPr lang="en-US" smtClean="0"/>
              <a:t>11/5/2023</a:t>
            </a:fld>
            <a:endParaRPr lang="en-US"/>
          </a:p>
        </p:txBody>
      </p:sp>
      <p:sp>
        <p:nvSpPr>
          <p:cNvPr id="5" name="Footer Placeholder 4">
            <a:extLst>
              <a:ext uri="{FF2B5EF4-FFF2-40B4-BE49-F238E27FC236}">
                <a16:creationId xmlns:a16="http://schemas.microsoft.com/office/drawing/2014/main" id="{551EA51F-59B0-7DCD-6DCE-D472B4EA6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19577-CC6E-9C9B-93EF-A08D393A0B72}"/>
              </a:ext>
            </a:extLst>
          </p:cNvPr>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420385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94BE10-B3B1-B389-0311-6D9C4DBF5C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45C2CF-EABA-BAB9-A3F6-66513F6E5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78826-7965-0FCB-C7E4-451461470D4B}"/>
              </a:ext>
            </a:extLst>
          </p:cNvPr>
          <p:cNvSpPr>
            <a:spLocks noGrp="1"/>
          </p:cNvSpPr>
          <p:nvPr>
            <p:ph type="dt" sz="half" idx="10"/>
          </p:nvPr>
        </p:nvSpPr>
        <p:spPr/>
        <p:txBody>
          <a:bodyPr/>
          <a:lstStyle/>
          <a:p>
            <a:fld id="{90126305-6840-4098-9BAA-FF6ED585DDC3}" type="datetimeFigureOut">
              <a:rPr lang="en-US" smtClean="0"/>
              <a:t>11/5/2023</a:t>
            </a:fld>
            <a:endParaRPr lang="en-US"/>
          </a:p>
        </p:txBody>
      </p:sp>
      <p:sp>
        <p:nvSpPr>
          <p:cNvPr id="5" name="Footer Placeholder 4">
            <a:extLst>
              <a:ext uri="{FF2B5EF4-FFF2-40B4-BE49-F238E27FC236}">
                <a16:creationId xmlns:a16="http://schemas.microsoft.com/office/drawing/2014/main" id="{366A0332-26CE-B235-E3C7-EA9CC39C2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32AEA-BBF6-B653-2F07-93D87065F399}"/>
              </a:ext>
            </a:extLst>
          </p:cNvPr>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315082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126305-6840-4098-9BAA-FF6ED585DDC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4172273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26305-6840-4098-9BAA-FF6ED585DDC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2602876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26305-6840-4098-9BAA-FF6ED585DDC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2925521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126305-6840-4098-9BAA-FF6ED585DDC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3763719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126305-6840-4098-9BAA-FF6ED585DDC3}"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2361385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126305-6840-4098-9BAA-FF6ED585DDC3}"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3162333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26305-6840-4098-9BAA-FF6ED585DDC3}"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24942612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26305-6840-4098-9BAA-FF6ED585DDC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187283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4B94-FA13-EDC5-0CE3-D51E89201A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CAC3FE-E859-A4FF-8146-076B3285D7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EADCE-808A-A8AE-9403-DD160E454F37}"/>
              </a:ext>
            </a:extLst>
          </p:cNvPr>
          <p:cNvSpPr>
            <a:spLocks noGrp="1"/>
          </p:cNvSpPr>
          <p:nvPr>
            <p:ph type="dt" sz="half" idx="10"/>
          </p:nvPr>
        </p:nvSpPr>
        <p:spPr/>
        <p:txBody>
          <a:bodyPr/>
          <a:lstStyle/>
          <a:p>
            <a:fld id="{90126305-6840-4098-9BAA-FF6ED585DDC3}" type="datetimeFigureOut">
              <a:rPr lang="en-US" smtClean="0"/>
              <a:t>11/5/2023</a:t>
            </a:fld>
            <a:endParaRPr lang="en-US"/>
          </a:p>
        </p:txBody>
      </p:sp>
      <p:sp>
        <p:nvSpPr>
          <p:cNvPr id="5" name="Footer Placeholder 4">
            <a:extLst>
              <a:ext uri="{FF2B5EF4-FFF2-40B4-BE49-F238E27FC236}">
                <a16:creationId xmlns:a16="http://schemas.microsoft.com/office/drawing/2014/main" id="{0DEFE16F-9901-A9AB-18A5-D61474453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29F20-77A2-4E3D-5949-3098186E5A59}"/>
              </a:ext>
            </a:extLst>
          </p:cNvPr>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22528315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26305-6840-4098-9BAA-FF6ED585DDC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18669868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126305-6840-4098-9BAA-FF6ED585DDC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6275771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126305-6840-4098-9BAA-FF6ED585DDC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28574376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126305-6840-4098-9BAA-FF6ED585DDC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EEF1-2567-4FB8-ACDE-081AA88DB90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0222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126305-6840-4098-9BAA-FF6ED585DDC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8256122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126305-6840-4098-9BAA-FF6ED585DDC3}"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22666469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126305-6840-4098-9BAA-FF6ED585DDC3}"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438194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26305-6840-4098-9BAA-FF6ED585DDC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17708724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26305-6840-4098-9BAA-FF6ED585DDC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301727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0666-15A6-6577-6289-B1DEDE5489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C21FA1-603D-5604-A530-6C2D3C7B57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19032C-D3C7-524A-D955-59598C542D47}"/>
              </a:ext>
            </a:extLst>
          </p:cNvPr>
          <p:cNvSpPr>
            <a:spLocks noGrp="1"/>
          </p:cNvSpPr>
          <p:nvPr>
            <p:ph type="dt" sz="half" idx="10"/>
          </p:nvPr>
        </p:nvSpPr>
        <p:spPr/>
        <p:txBody>
          <a:bodyPr/>
          <a:lstStyle/>
          <a:p>
            <a:fld id="{90126305-6840-4098-9BAA-FF6ED585DDC3}" type="datetimeFigureOut">
              <a:rPr lang="en-US" smtClean="0"/>
              <a:t>11/5/2023</a:t>
            </a:fld>
            <a:endParaRPr lang="en-US"/>
          </a:p>
        </p:txBody>
      </p:sp>
      <p:sp>
        <p:nvSpPr>
          <p:cNvPr id="5" name="Footer Placeholder 4">
            <a:extLst>
              <a:ext uri="{FF2B5EF4-FFF2-40B4-BE49-F238E27FC236}">
                <a16:creationId xmlns:a16="http://schemas.microsoft.com/office/drawing/2014/main" id="{FCAC20E3-F19E-B101-6C3A-B7CF966BB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BDB40-D8D3-ACE4-C8DB-2D68B2268BC6}"/>
              </a:ext>
            </a:extLst>
          </p:cNvPr>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270591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4A4B-C262-6309-3C62-75A455499D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D36CE-32B8-B5FA-5459-02DD865F3B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4D5A22-F441-D288-BA19-7B1444A33D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76650-A911-C58A-627B-F1FB32EC4409}"/>
              </a:ext>
            </a:extLst>
          </p:cNvPr>
          <p:cNvSpPr>
            <a:spLocks noGrp="1"/>
          </p:cNvSpPr>
          <p:nvPr>
            <p:ph type="dt" sz="half" idx="10"/>
          </p:nvPr>
        </p:nvSpPr>
        <p:spPr/>
        <p:txBody>
          <a:bodyPr/>
          <a:lstStyle/>
          <a:p>
            <a:fld id="{90126305-6840-4098-9BAA-FF6ED585DDC3}" type="datetimeFigureOut">
              <a:rPr lang="en-US" smtClean="0"/>
              <a:t>11/5/2023</a:t>
            </a:fld>
            <a:endParaRPr lang="en-US"/>
          </a:p>
        </p:txBody>
      </p:sp>
      <p:sp>
        <p:nvSpPr>
          <p:cNvPr id="6" name="Footer Placeholder 5">
            <a:extLst>
              <a:ext uri="{FF2B5EF4-FFF2-40B4-BE49-F238E27FC236}">
                <a16:creationId xmlns:a16="http://schemas.microsoft.com/office/drawing/2014/main" id="{32CAF813-10CB-6E17-7BF4-DE46427B8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FC0275-F8B7-2043-020B-8D73BA21D919}"/>
              </a:ext>
            </a:extLst>
          </p:cNvPr>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168095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7296-38B1-DD82-133F-F023C11BBC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CF0AEA-A65A-C995-9B6E-47AF7E426E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EC090E-A632-073C-8505-A0A3A6699E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301016-7D9F-B156-3061-306219579F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F71380-0B17-C349-A68F-3240D37813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9AAD30-1847-5AF7-3FFB-63E41C187216}"/>
              </a:ext>
            </a:extLst>
          </p:cNvPr>
          <p:cNvSpPr>
            <a:spLocks noGrp="1"/>
          </p:cNvSpPr>
          <p:nvPr>
            <p:ph type="dt" sz="half" idx="10"/>
          </p:nvPr>
        </p:nvSpPr>
        <p:spPr/>
        <p:txBody>
          <a:bodyPr/>
          <a:lstStyle/>
          <a:p>
            <a:fld id="{90126305-6840-4098-9BAA-FF6ED585DDC3}" type="datetimeFigureOut">
              <a:rPr lang="en-US" smtClean="0"/>
              <a:t>11/5/2023</a:t>
            </a:fld>
            <a:endParaRPr lang="en-US"/>
          </a:p>
        </p:txBody>
      </p:sp>
      <p:sp>
        <p:nvSpPr>
          <p:cNvPr id="8" name="Footer Placeholder 7">
            <a:extLst>
              <a:ext uri="{FF2B5EF4-FFF2-40B4-BE49-F238E27FC236}">
                <a16:creationId xmlns:a16="http://schemas.microsoft.com/office/drawing/2014/main" id="{98288C8B-382E-3B92-A38C-CAF1857118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0D35C1-0C98-41E0-26BB-FC1F1D7F4342}"/>
              </a:ext>
            </a:extLst>
          </p:cNvPr>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403574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5F47-3834-A589-3B13-03F50D88B2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70BA8A-1121-D90F-89A1-9C5F6DBC5667}"/>
              </a:ext>
            </a:extLst>
          </p:cNvPr>
          <p:cNvSpPr>
            <a:spLocks noGrp="1"/>
          </p:cNvSpPr>
          <p:nvPr>
            <p:ph type="dt" sz="half" idx="10"/>
          </p:nvPr>
        </p:nvSpPr>
        <p:spPr/>
        <p:txBody>
          <a:bodyPr/>
          <a:lstStyle/>
          <a:p>
            <a:fld id="{90126305-6840-4098-9BAA-FF6ED585DDC3}" type="datetimeFigureOut">
              <a:rPr lang="en-US" smtClean="0"/>
              <a:t>11/5/2023</a:t>
            </a:fld>
            <a:endParaRPr lang="en-US"/>
          </a:p>
        </p:txBody>
      </p:sp>
      <p:sp>
        <p:nvSpPr>
          <p:cNvPr id="4" name="Footer Placeholder 3">
            <a:extLst>
              <a:ext uri="{FF2B5EF4-FFF2-40B4-BE49-F238E27FC236}">
                <a16:creationId xmlns:a16="http://schemas.microsoft.com/office/drawing/2014/main" id="{B61A9654-265F-6366-C641-50E70691CF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1828F8-F861-D492-F3DE-8F8BB97056C8}"/>
              </a:ext>
            </a:extLst>
          </p:cNvPr>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179515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124C51-C333-9B64-287A-31D103030C2D}"/>
              </a:ext>
            </a:extLst>
          </p:cNvPr>
          <p:cNvSpPr>
            <a:spLocks noGrp="1"/>
          </p:cNvSpPr>
          <p:nvPr>
            <p:ph type="dt" sz="half" idx="10"/>
          </p:nvPr>
        </p:nvSpPr>
        <p:spPr/>
        <p:txBody>
          <a:bodyPr/>
          <a:lstStyle/>
          <a:p>
            <a:fld id="{90126305-6840-4098-9BAA-FF6ED585DDC3}" type="datetimeFigureOut">
              <a:rPr lang="en-US" smtClean="0"/>
              <a:t>11/5/2023</a:t>
            </a:fld>
            <a:endParaRPr lang="en-US"/>
          </a:p>
        </p:txBody>
      </p:sp>
      <p:sp>
        <p:nvSpPr>
          <p:cNvPr id="3" name="Footer Placeholder 2">
            <a:extLst>
              <a:ext uri="{FF2B5EF4-FFF2-40B4-BE49-F238E27FC236}">
                <a16:creationId xmlns:a16="http://schemas.microsoft.com/office/drawing/2014/main" id="{0BBF6029-40BB-B3E5-3186-7EFC33A713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ACB1A2-BC9D-7BD0-D79D-C2F29592026A}"/>
              </a:ext>
            </a:extLst>
          </p:cNvPr>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1802636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BDB-64F7-D21F-A0F6-034A74640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ED86F0-CDB3-E44C-F4FD-3EA0FA5ABD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E8856F-84BD-CA71-9022-130A7A4A8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23708E-1EDB-26B4-1E1C-941D06760B43}"/>
              </a:ext>
            </a:extLst>
          </p:cNvPr>
          <p:cNvSpPr>
            <a:spLocks noGrp="1"/>
          </p:cNvSpPr>
          <p:nvPr>
            <p:ph type="dt" sz="half" idx="10"/>
          </p:nvPr>
        </p:nvSpPr>
        <p:spPr/>
        <p:txBody>
          <a:bodyPr/>
          <a:lstStyle/>
          <a:p>
            <a:fld id="{90126305-6840-4098-9BAA-FF6ED585DDC3}" type="datetimeFigureOut">
              <a:rPr lang="en-US" smtClean="0"/>
              <a:t>11/5/2023</a:t>
            </a:fld>
            <a:endParaRPr lang="en-US"/>
          </a:p>
        </p:txBody>
      </p:sp>
      <p:sp>
        <p:nvSpPr>
          <p:cNvPr id="6" name="Footer Placeholder 5">
            <a:extLst>
              <a:ext uri="{FF2B5EF4-FFF2-40B4-BE49-F238E27FC236}">
                <a16:creationId xmlns:a16="http://schemas.microsoft.com/office/drawing/2014/main" id="{4619D220-2895-08BC-CD30-AE95D556D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FE06C-D88C-9588-C9D1-747987683771}"/>
              </a:ext>
            </a:extLst>
          </p:cNvPr>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236678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60CB-B137-1728-B31D-AF3C9B294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7F6E8B-D3F9-56CA-6869-E88211D10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D1570F-27B9-D033-4816-6DB6862F6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5077AC-F167-6EBB-48FB-8F5E052C5573}"/>
              </a:ext>
            </a:extLst>
          </p:cNvPr>
          <p:cNvSpPr>
            <a:spLocks noGrp="1"/>
          </p:cNvSpPr>
          <p:nvPr>
            <p:ph type="dt" sz="half" idx="10"/>
          </p:nvPr>
        </p:nvSpPr>
        <p:spPr/>
        <p:txBody>
          <a:bodyPr/>
          <a:lstStyle/>
          <a:p>
            <a:fld id="{90126305-6840-4098-9BAA-FF6ED585DDC3}" type="datetimeFigureOut">
              <a:rPr lang="en-US" smtClean="0"/>
              <a:t>11/5/2023</a:t>
            </a:fld>
            <a:endParaRPr lang="en-US"/>
          </a:p>
        </p:txBody>
      </p:sp>
      <p:sp>
        <p:nvSpPr>
          <p:cNvPr id="6" name="Footer Placeholder 5">
            <a:extLst>
              <a:ext uri="{FF2B5EF4-FFF2-40B4-BE49-F238E27FC236}">
                <a16:creationId xmlns:a16="http://schemas.microsoft.com/office/drawing/2014/main" id="{64C7F232-F426-5431-DEBC-AD8FAABA1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AC5601-CF2D-D6B9-BB0A-698E00AB7E24}"/>
              </a:ext>
            </a:extLst>
          </p:cNvPr>
          <p:cNvSpPr>
            <a:spLocks noGrp="1"/>
          </p:cNvSpPr>
          <p:nvPr>
            <p:ph type="sldNum" sz="quarter" idx="12"/>
          </p:nvPr>
        </p:nvSpPr>
        <p:spPr/>
        <p:txBody>
          <a:bodyPr/>
          <a:lstStyle/>
          <a:p>
            <a:fld id="{5F6FEEF1-2567-4FB8-ACDE-081AA88DB90C}" type="slidenum">
              <a:rPr lang="en-US" smtClean="0"/>
              <a:t>‹#›</a:t>
            </a:fld>
            <a:endParaRPr lang="en-US"/>
          </a:p>
        </p:txBody>
      </p:sp>
    </p:spTree>
    <p:extLst>
      <p:ext uri="{BB962C8B-B14F-4D97-AF65-F5344CB8AC3E}">
        <p14:creationId xmlns:p14="http://schemas.microsoft.com/office/powerpoint/2010/main" val="161830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6C46A1-276A-6E7F-5EDA-29916681C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AE9E76-DE83-3904-FF68-740B4A4F93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F1C40-C62E-E7E5-9AE5-A0EB67EC0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26305-6840-4098-9BAA-FF6ED585DDC3}" type="datetimeFigureOut">
              <a:rPr lang="en-US" smtClean="0"/>
              <a:t>11/5/2023</a:t>
            </a:fld>
            <a:endParaRPr lang="en-US"/>
          </a:p>
        </p:txBody>
      </p:sp>
      <p:sp>
        <p:nvSpPr>
          <p:cNvPr id="5" name="Footer Placeholder 4">
            <a:extLst>
              <a:ext uri="{FF2B5EF4-FFF2-40B4-BE49-F238E27FC236}">
                <a16:creationId xmlns:a16="http://schemas.microsoft.com/office/drawing/2014/main" id="{0667B6BD-387C-CEC6-43A8-1A62F65081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ED81DC-AA73-16EA-548B-5C55149A1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FEEF1-2567-4FB8-ACDE-081AA88DB90C}" type="slidenum">
              <a:rPr lang="en-US" smtClean="0"/>
              <a:t>‹#›</a:t>
            </a:fld>
            <a:endParaRPr lang="en-US"/>
          </a:p>
        </p:txBody>
      </p:sp>
    </p:spTree>
    <p:extLst>
      <p:ext uri="{BB962C8B-B14F-4D97-AF65-F5344CB8AC3E}">
        <p14:creationId xmlns:p14="http://schemas.microsoft.com/office/powerpoint/2010/main" val="284868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0126305-6840-4098-9BAA-FF6ED585DDC3}" type="datetimeFigureOut">
              <a:rPr lang="en-US" smtClean="0"/>
              <a:t>11/5/2023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F6FEEF1-2567-4FB8-ACDE-081AA88DB90C}" type="slidenum">
              <a:rPr lang="en-US" smtClean="0"/>
              <a:t>‹#›</a:t>
            </a:fld>
            <a:endParaRPr lang="en-US"/>
          </a:p>
        </p:txBody>
      </p:sp>
    </p:spTree>
    <p:extLst>
      <p:ext uri="{BB962C8B-B14F-4D97-AF65-F5344CB8AC3E}">
        <p14:creationId xmlns:p14="http://schemas.microsoft.com/office/powerpoint/2010/main" val="221568707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75CC5FF6-C911-4883-B5F7-F5F3E29A8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4E2200F-ED39-40A1-A6F7-65A45ED6D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4F9B6C79-E122-4CC3-89D3-AC495A744D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10" name="Oval 109">
              <a:extLst>
                <a:ext uri="{FF2B5EF4-FFF2-40B4-BE49-F238E27FC236}">
                  <a16:creationId xmlns:a16="http://schemas.microsoft.com/office/drawing/2014/main" id="{3F913E1A-AA2E-486A-A9C9-5A0EC83DD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502A347F-77B3-4993-835B-F7C4F3D9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5A136813-22B7-4F65-83FA-B0CD3DE30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81D551C5-7738-45E2-92E6-C372D8E49F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a:extLst>
                <a:ext uri="{FF2B5EF4-FFF2-40B4-BE49-F238E27FC236}">
                  <a16:creationId xmlns:a16="http://schemas.microsoft.com/office/drawing/2014/main" id="{485F0AA2-AA26-4213-9599-3DCDB72DA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AE70576-4FFC-44BE-846C-9EB6DD9A1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C2EDE15-7726-818A-F3AB-C869B3E5802E}"/>
              </a:ext>
            </a:extLst>
          </p:cNvPr>
          <p:cNvSpPr>
            <a:spLocks noGrp="1"/>
          </p:cNvSpPr>
          <p:nvPr>
            <p:ph type="ctrTitle"/>
          </p:nvPr>
        </p:nvSpPr>
        <p:spPr>
          <a:xfrm>
            <a:off x="629640" y="630936"/>
            <a:ext cx="5718780" cy="2702018"/>
          </a:xfrm>
          <a:noFill/>
        </p:spPr>
        <p:txBody>
          <a:bodyPr anchor="t">
            <a:normAutofit/>
          </a:bodyPr>
          <a:lstStyle/>
          <a:p>
            <a:pPr algn="l"/>
            <a:r>
              <a:rPr lang="en-US" sz="3700" b="1" dirty="0">
                <a:solidFill>
                  <a:schemeClr val="bg1"/>
                </a:solidFill>
              </a:rPr>
              <a:t>Analysis of Branch Predictor Choices and their impact on Performance of X86 Processors using Gem5 Simulator</a:t>
            </a:r>
          </a:p>
        </p:txBody>
      </p:sp>
      <p:sp>
        <p:nvSpPr>
          <p:cNvPr id="117" name="Rectangle 116">
            <a:extLst>
              <a:ext uri="{FF2B5EF4-FFF2-40B4-BE49-F238E27FC236}">
                <a16:creationId xmlns:a16="http://schemas.microsoft.com/office/drawing/2014/main" id="{B163B796-84D7-4069-93D0-7A496A03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87A77F8F-E829-4314-9F44-36169F7548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20" name="Straight Connector 119">
              <a:extLst>
                <a:ext uri="{FF2B5EF4-FFF2-40B4-BE49-F238E27FC236}">
                  <a16:creationId xmlns:a16="http://schemas.microsoft.com/office/drawing/2014/main" id="{E8D18253-A2A5-4168-A077-5A4A9C532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DAC9C54-D328-4591-AE19-1C4E335C7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74A6996-7D92-4A5D-B88C-3B3E56C691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0F18B95-9F0D-423C-9242-0FBEC72769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85AC4472-E842-4CF4-BD50-983305EDB3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26" name="Straight Connector 125">
              <a:extLst>
                <a:ext uri="{FF2B5EF4-FFF2-40B4-BE49-F238E27FC236}">
                  <a16:creationId xmlns:a16="http://schemas.microsoft.com/office/drawing/2014/main" id="{C2EE92C3-E117-4FC2-A305-586C89CA7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A6FE6FB-7083-4B79-B1FD-B08855376F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6D5D4DA-BEE4-4C4F-9CA9-0D068AAB83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EB1644A-A3F6-44EF-AC1D-F2CB55C9F6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31" name="Rectangle 130">
            <a:extLst>
              <a:ext uri="{FF2B5EF4-FFF2-40B4-BE49-F238E27FC236}">
                <a16:creationId xmlns:a16="http://schemas.microsoft.com/office/drawing/2014/main" id="{A4AE5E3E-9489-4D5A-A458-72C3E481C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0E88FC08-D56F-45D4-AC54-B89F64697B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34" name="Straight Connector 133">
              <a:extLst>
                <a:ext uri="{FF2B5EF4-FFF2-40B4-BE49-F238E27FC236}">
                  <a16:creationId xmlns:a16="http://schemas.microsoft.com/office/drawing/2014/main" id="{DA9CDF2D-7A78-4571-B1C1-857192D4A9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E46C3A6-A8E2-4FBB-B6F8-FBEA0D905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D35E17C-3C3F-401E-875C-1BA82BBA5A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8C01EF9-F43C-4B12-BBF9-A20421C75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2060A8A0-9734-CF30-6CD9-E27DBBC10981}"/>
              </a:ext>
            </a:extLst>
          </p:cNvPr>
          <p:cNvSpPr>
            <a:spLocks noGrp="1"/>
          </p:cNvSpPr>
          <p:nvPr>
            <p:ph type="subTitle" idx="1"/>
          </p:nvPr>
        </p:nvSpPr>
        <p:spPr>
          <a:xfrm>
            <a:off x="629641" y="3427487"/>
            <a:ext cx="5718780" cy="2702020"/>
          </a:xfrm>
          <a:noFill/>
        </p:spPr>
        <p:txBody>
          <a:bodyPr anchor="t">
            <a:normAutofit/>
          </a:bodyPr>
          <a:lstStyle/>
          <a:p>
            <a:pPr algn="l"/>
            <a:r>
              <a:rPr lang="en-US" b="1" dirty="0">
                <a:solidFill>
                  <a:schemeClr val="bg1"/>
                </a:solidFill>
              </a:rPr>
              <a:t>Team Members:</a:t>
            </a:r>
          </a:p>
          <a:p>
            <a:pPr algn="l"/>
            <a:r>
              <a:rPr lang="en-US" dirty="0">
                <a:solidFill>
                  <a:schemeClr val="bg1"/>
                </a:solidFill>
              </a:rPr>
              <a:t>Saumya Shah (sxs220366)</a:t>
            </a:r>
          </a:p>
          <a:p>
            <a:pPr algn="l"/>
            <a:r>
              <a:rPr lang="en-US" dirty="0">
                <a:solidFill>
                  <a:schemeClr val="bg1"/>
                </a:solidFill>
              </a:rPr>
              <a:t>Deep </a:t>
            </a:r>
            <a:r>
              <a:rPr lang="en-US" dirty="0" err="1">
                <a:solidFill>
                  <a:schemeClr val="bg1"/>
                </a:solidFill>
              </a:rPr>
              <a:t>Padmani</a:t>
            </a:r>
            <a:r>
              <a:rPr lang="en-US" dirty="0">
                <a:solidFill>
                  <a:schemeClr val="bg1"/>
                </a:solidFill>
              </a:rPr>
              <a:t> (dmp210005)</a:t>
            </a:r>
          </a:p>
        </p:txBody>
      </p:sp>
      <p:pic>
        <p:nvPicPr>
          <p:cNvPr id="4" name="Picture 3">
            <a:extLst>
              <a:ext uri="{FF2B5EF4-FFF2-40B4-BE49-F238E27FC236}">
                <a16:creationId xmlns:a16="http://schemas.microsoft.com/office/drawing/2014/main" id="{D8CCD573-8788-06FD-11A2-CFB56E2DB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4773" y="1057388"/>
            <a:ext cx="4651790" cy="4651790"/>
          </a:xfrm>
          <a:prstGeom prst="rect">
            <a:avLst/>
          </a:prstGeom>
        </p:spPr>
      </p:pic>
      <p:grpSp>
        <p:nvGrpSpPr>
          <p:cNvPr id="139" name="Group 138">
            <a:extLst>
              <a:ext uri="{FF2B5EF4-FFF2-40B4-BE49-F238E27FC236}">
                <a16:creationId xmlns:a16="http://schemas.microsoft.com/office/drawing/2014/main" id="{B138BDDD-D054-4F0A-BB1F-9D016848D6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3313" y="774915"/>
            <a:ext cx="304800" cy="429768"/>
            <a:chOff x="215328" y="-46937"/>
            <a:chExt cx="304800" cy="2773841"/>
          </a:xfrm>
        </p:grpSpPr>
        <p:cxnSp>
          <p:nvCxnSpPr>
            <p:cNvPr id="140" name="Straight Connector 139">
              <a:extLst>
                <a:ext uri="{FF2B5EF4-FFF2-40B4-BE49-F238E27FC236}">
                  <a16:creationId xmlns:a16="http://schemas.microsoft.com/office/drawing/2014/main" id="{3CB9B538-BCFF-41C2-87A8-28853C3998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D34C8C8-72AB-40F5-87DE-E7AE196F7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DA1E9C3-A70A-49DD-AD8F-5E768B24FA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C92A81C-B9D6-4A1C-BE78-377104DBEC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4700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B61F0D3E-A491-D127-1FC5-1391B705F4D4}"/>
              </a:ext>
            </a:extLst>
          </p:cNvPr>
          <p:cNvGraphicFramePr>
            <a:graphicFrameLocks noGrp="1"/>
          </p:cNvGraphicFramePr>
          <p:nvPr>
            <p:ph idx="1"/>
            <p:extLst>
              <p:ext uri="{D42A27DB-BD31-4B8C-83A1-F6EECF244321}">
                <p14:modId xmlns:p14="http://schemas.microsoft.com/office/powerpoint/2010/main" val="3879036231"/>
              </p:ext>
            </p:extLst>
          </p:nvPr>
        </p:nvGraphicFramePr>
        <p:xfrm>
          <a:off x="752475" y="1514476"/>
          <a:ext cx="10598923" cy="3906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326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63BAF0-B514-34A9-3ECA-3154BB34F91C}"/>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b="1" kern="1200" dirty="0">
                <a:solidFill>
                  <a:srgbClr val="FFFFFF"/>
                </a:solidFill>
                <a:latin typeface="+mj-lt"/>
                <a:ea typeface="+mj-ea"/>
                <a:cs typeface="+mj-cs"/>
              </a:rPr>
              <a:t>Change in Gem5</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069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A8A9CC1B-A546-98BC-699A-209096AC6BDB}"/>
              </a:ext>
            </a:extLst>
          </p:cNvPr>
          <p:cNvSpPr>
            <a:spLocks noGrp="1"/>
          </p:cNvSpPr>
          <p:nvPr>
            <p:ph idx="1"/>
          </p:nvPr>
        </p:nvSpPr>
        <p:spPr>
          <a:xfrm>
            <a:off x="795334" y="437094"/>
            <a:ext cx="10601329" cy="1800164"/>
          </a:xfrm>
        </p:spPr>
        <p:txBody>
          <a:bodyPr anchor="t">
            <a:normAutofit/>
          </a:bodyPr>
          <a:lstStyle/>
          <a:p>
            <a:pPr marL="0" indent="0">
              <a:buNone/>
            </a:pPr>
            <a:r>
              <a:rPr lang="en-US" sz="3200" dirty="0">
                <a:latin typeface="Cambria" panose="02040503050406030204" pitchFamily="18" charset="0"/>
                <a:ea typeface="Cambria" panose="02040503050406030204" pitchFamily="18" charset="0"/>
                <a:cs typeface="Times New Roman" panose="02020603050405020304" pitchFamily="18" charset="0"/>
              </a:rPr>
              <a:t>We made the following changes to the respective “runGem5.sh” files for the Benchmarks 456.hmmer, 458.sjeng</a:t>
            </a:r>
          </a:p>
        </p:txBody>
      </p:sp>
      <p:sp>
        <p:nvSpPr>
          <p:cNvPr id="50" name="Rectangle 49">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1018A1A0-284A-129C-6267-8DD7D4A6DD64}"/>
              </a:ext>
            </a:extLst>
          </p:cNvPr>
          <p:cNvGrpSpPr/>
          <p:nvPr/>
        </p:nvGrpSpPr>
        <p:grpSpPr>
          <a:xfrm>
            <a:off x="904410" y="2675149"/>
            <a:ext cx="10492253" cy="3455325"/>
            <a:chOff x="113949" y="323850"/>
            <a:chExt cx="11964100" cy="3050841"/>
          </a:xfrm>
        </p:grpSpPr>
        <p:pic>
          <p:nvPicPr>
            <p:cNvPr id="5" name="Picture 4">
              <a:extLst>
                <a:ext uri="{FF2B5EF4-FFF2-40B4-BE49-F238E27FC236}">
                  <a16:creationId xmlns:a16="http://schemas.microsoft.com/office/drawing/2014/main" id="{52158436-1752-8CAE-3A2F-F1BF7AC7C93E}"/>
                </a:ext>
              </a:extLst>
            </p:cNvPr>
            <p:cNvPicPr>
              <a:picLocks noChangeAspect="1"/>
            </p:cNvPicPr>
            <p:nvPr/>
          </p:nvPicPr>
          <p:blipFill>
            <a:blip r:embed="rId2"/>
            <a:stretch>
              <a:fillRect/>
            </a:stretch>
          </p:blipFill>
          <p:spPr>
            <a:xfrm>
              <a:off x="113949" y="323850"/>
              <a:ext cx="11964100" cy="3050841"/>
            </a:xfrm>
            <a:prstGeom prst="rect">
              <a:avLst/>
            </a:prstGeom>
          </p:spPr>
        </p:pic>
        <p:sp>
          <p:nvSpPr>
            <p:cNvPr id="6" name="TextBox 5">
              <a:extLst>
                <a:ext uri="{FF2B5EF4-FFF2-40B4-BE49-F238E27FC236}">
                  <a16:creationId xmlns:a16="http://schemas.microsoft.com/office/drawing/2014/main" id="{26B12269-41B2-82D1-A07F-FDE05CEE41E1}"/>
                </a:ext>
              </a:extLst>
            </p:cNvPr>
            <p:cNvSpPr txBox="1"/>
            <p:nvPr/>
          </p:nvSpPr>
          <p:spPr>
            <a:xfrm>
              <a:off x="7170730" y="1163442"/>
              <a:ext cx="4907319" cy="369332"/>
            </a:xfrm>
            <a:prstGeom prst="rect">
              <a:avLst/>
            </a:prstGeom>
            <a:noFill/>
          </p:spPr>
          <p:txBody>
            <a:bodyPr wrap="square" rtlCol="0">
              <a:spAutoFit/>
            </a:bodyPr>
            <a:lstStyle/>
            <a:p>
              <a:pPr defTabSz="782178">
                <a:spcAft>
                  <a:spcPts val="564"/>
                </a:spcAft>
              </a:pPr>
              <a:r>
                <a:rPr lang="en-US" sz="1540" kern="1200">
                  <a:solidFill>
                    <a:schemeClr val="bg1"/>
                  </a:solidFill>
                  <a:latin typeface="Cambria" panose="02040503050406030204" pitchFamily="18" charset="0"/>
                  <a:ea typeface="Cambria" panose="02040503050406030204" pitchFamily="18" charset="0"/>
                  <a:cs typeface="Times New Roman" panose="02020603050405020304" pitchFamily="18" charset="0"/>
                </a:rPr>
                <a:t>Change the Argument path in every benchmark </a:t>
              </a:r>
              <a:endParaRPr lang="en-US" sz="1800">
                <a:solidFill>
                  <a:schemeClr val="bg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BE91F17-0E52-9D20-7DBB-DFAFC6A7B35C}"/>
                </a:ext>
              </a:extLst>
            </p:cNvPr>
            <p:cNvSpPr txBox="1"/>
            <p:nvPr/>
          </p:nvSpPr>
          <p:spPr>
            <a:xfrm>
              <a:off x="7251303" y="657704"/>
              <a:ext cx="4746171" cy="369332"/>
            </a:xfrm>
            <a:prstGeom prst="rect">
              <a:avLst/>
            </a:prstGeom>
            <a:noFill/>
          </p:spPr>
          <p:txBody>
            <a:bodyPr wrap="square" rtlCol="0">
              <a:spAutoFit/>
            </a:bodyPr>
            <a:lstStyle/>
            <a:p>
              <a:pPr defTabSz="782178">
                <a:spcAft>
                  <a:spcPts val="564"/>
                </a:spcAft>
              </a:pPr>
              <a:r>
                <a:rPr lang="en-US" sz="1540" kern="1200">
                  <a:solidFill>
                    <a:schemeClr val="bg1"/>
                  </a:solidFill>
                  <a:latin typeface="Cambria" panose="02040503050406030204" pitchFamily="18" charset="0"/>
                  <a:ea typeface="Cambria" panose="02040503050406030204" pitchFamily="18" charset="0"/>
                  <a:cs typeface="Times New Roman" panose="02020603050405020304" pitchFamily="18" charset="0"/>
                </a:rPr>
                <a:t>Change the path of the gem5 directory </a:t>
              </a:r>
              <a:endParaRPr lang="en-US" sz="1800">
                <a:solidFill>
                  <a:schemeClr val="bg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B28F8073-9B8A-959C-45C4-F6E5168BC286}"/>
                </a:ext>
              </a:extLst>
            </p:cNvPr>
            <p:cNvSpPr/>
            <p:nvPr/>
          </p:nvSpPr>
          <p:spPr>
            <a:xfrm>
              <a:off x="485774" y="625151"/>
              <a:ext cx="6512185" cy="317241"/>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782989-E9C1-E71C-D79B-ACCE5E203CA7}"/>
                </a:ext>
              </a:extLst>
            </p:cNvPr>
            <p:cNvSpPr/>
            <p:nvPr/>
          </p:nvSpPr>
          <p:spPr>
            <a:xfrm>
              <a:off x="485773" y="1215533"/>
              <a:ext cx="6512185" cy="317241"/>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7476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F831A2-CE7A-2B5E-5F77-12214F133581}"/>
              </a:ext>
            </a:extLst>
          </p:cNvPr>
          <p:cNvSpPr>
            <a:spLocks noGrp="1"/>
          </p:cNvSpPr>
          <p:nvPr>
            <p:ph idx="1"/>
          </p:nvPr>
        </p:nvSpPr>
        <p:spPr>
          <a:xfrm>
            <a:off x="335282" y="513408"/>
            <a:ext cx="10837543" cy="2488721"/>
          </a:xfrm>
        </p:spPr>
        <p:txBody>
          <a:bodyPr anchor="t">
            <a:normAutofit/>
          </a:bodyPr>
          <a:lstStyle/>
          <a:p>
            <a:r>
              <a:rPr lang="en-US" sz="1700" dirty="0">
                <a:latin typeface="Cambria" panose="02040503050406030204" pitchFamily="18" charset="0"/>
                <a:ea typeface="Cambria" panose="02040503050406030204" pitchFamily="18" charset="0"/>
              </a:rPr>
              <a:t>In the Gem5 folder, to change the branch predictor type</a:t>
            </a:r>
          </a:p>
          <a:p>
            <a:pPr marL="285750" indent="-285750">
              <a:buFont typeface="Arial" panose="020B0604020202020204" pitchFamily="34" charset="0"/>
              <a:buChar char="•"/>
            </a:pPr>
            <a:r>
              <a:rPr lang="en-US" sz="1700" dirty="0">
                <a:latin typeface="Cambria" panose="02040503050406030204" pitchFamily="18" charset="0"/>
                <a:ea typeface="Cambria" panose="02040503050406030204" pitchFamily="18" charset="0"/>
              </a:rPr>
              <a:t>Go to cd gem5/</a:t>
            </a:r>
            <a:r>
              <a:rPr lang="en-US" sz="1700" dirty="0" err="1">
                <a:latin typeface="Cambria" panose="02040503050406030204" pitchFamily="18" charset="0"/>
                <a:ea typeface="Cambria" panose="02040503050406030204" pitchFamily="18" charset="0"/>
              </a:rPr>
              <a:t>src</a:t>
            </a:r>
            <a:r>
              <a:rPr lang="en-US" sz="1700" dirty="0">
                <a:latin typeface="Cambria" panose="02040503050406030204" pitchFamily="18" charset="0"/>
                <a:ea typeface="Cambria" panose="02040503050406030204" pitchFamily="18" charset="0"/>
              </a:rPr>
              <a:t>/</a:t>
            </a:r>
            <a:r>
              <a:rPr lang="en-US" sz="1700" dirty="0" err="1">
                <a:latin typeface="Cambria" panose="02040503050406030204" pitchFamily="18" charset="0"/>
                <a:ea typeface="Cambria" panose="02040503050406030204" pitchFamily="18" charset="0"/>
              </a:rPr>
              <a:t>cpu</a:t>
            </a:r>
            <a:r>
              <a:rPr lang="en-US" sz="1700" dirty="0">
                <a:latin typeface="Cambria" panose="02040503050406030204" pitchFamily="18" charset="0"/>
                <a:ea typeface="Cambria" panose="02040503050406030204" pitchFamily="18" charset="0"/>
              </a:rPr>
              <a:t>/simple . </a:t>
            </a:r>
          </a:p>
          <a:p>
            <a:pPr marL="285750" indent="-285750">
              <a:buFont typeface="Arial" panose="020B0604020202020204" pitchFamily="34" charset="0"/>
              <a:buChar char="•"/>
            </a:pPr>
            <a:r>
              <a:rPr lang="en-US" sz="1700" dirty="0">
                <a:latin typeface="Cambria" panose="02040503050406030204" pitchFamily="18" charset="0"/>
                <a:ea typeface="Cambria" panose="02040503050406030204" pitchFamily="18" charset="0"/>
              </a:rPr>
              <a:t>Edit the file named “BaseSimpleCPU.py” and at the bottom we find the line: </a:t>
            </a:r>
            <a:r>
              <a:rPr lang="en-US" sz="1700" dirty="0" err="1">
                <a:latin typeface="Cambria" panose="02040503050406030204" pitchFamily="18" charset="0"/>
                <a:ea typeface="Cambria" panose="02040503050406030204" pitchFamily="18" charset="0"/>
              </a:rPr>
              <a:t>branchPred</a:t>
            </a:r>
            <a:r>
              <a:rPr lang="en-US" sz="1700" dirty="0">
                <a:latin typeface="Cambria" panose="02040503050406030204" pitchFamily="18" charset="0"/>
                <a:ea typeface="Cambria" panose="02040503050406030204" pitchFamily="18" charset="0"/>
              </a:rPr>
              <a:t> = </a:t>
            </a:r>
            <a:r>
              <a:rPr lang="en-US" sz="1700" dirty="0" err="1">
                <a:latin typeface="Cambria" panose="02040503050406030204" pitchFamily="18" charset="0"/>
                <a:ea typeface="Cambria" panose="02040503050406030204" pitchFamily="18" charset="0"/>
              </a:rPr>
              <a:t>Param.BranchPredictor</a:t>
            </a:r>
            <a:r>
              <a:rPr lang="en-US" sz="1700" dirty="0">
                <a:latin typeface="Cambria" panose="02040503050406030204" pitchFamily="18" charset="0"/>
                <a:ea typeface="Cambria" panose="02040503050406030204" pitchFamily="18" charset="0"/>
              </a:rPr>
              <a:t> (NULL, “Branch Predictor”)</a:t>
            </a:r>
          </a:p>
          <a:p>
            <a:pPr marL="285750" indent="-285750">
              <a:buFont typeface="Arial" panose="020B0604020202020204" pitchFamily="34" charset="0"/>
              <a:buChar char="•"/>
            </a:pPr>
            <a:r>
              <a:rPr lang="en-US" sz="1700" dirty="0">
                <a:latin typeface="Cambria" panose="02040503050406030204" pitchFamily="18" charset="0"/>
                <a:ea typeface="Cambria" panose="02040503050406030204" pitchFamily="18" charset="0"/>
              </a:rPr>
              <a:t>In place of null we put the branch predictor types given: 1. </a:t>
            </a:r>
            <a:r>
              <a:rPr lang="en-US" sz="1700" dirty="0" err="1">
                <a:latin typeface="Cambria" panose="02040503050406030204" pitchFamily="18" charset="0"/>
                <a:ea typeface="Cambria" panose="02040503050406030204" pitchFamily="18" charset="0"/>
              </a:rPr>
              <a:t>LocalBP</a:t>
            </a:r>
            <a:r>
              <a:rPr lang="en-US" sz="1700" dirty="0">
                <a:latin typeface="Cambria" panose="02040503050406030204" pitchFamily="18" charset="0"/>
                <a:ea typeface="Cambria" panose="02040503050406030204" pitchFamily="18" charset="0"/>
              </a:rPr>
              <a:t> 2. </a:t>
            </a:r>
            <a:r>
              <a:rPr lang="en-US" sz="1700" dirty="0" err="1">
                <a:latin typeface="Cambria" panose="02040503050406030204" pitchFamily="18" charset="0"/>
                <a:ea typeface="Cambria" panose="02040503050406030204" pitchFamily="18" charset="0"/>
              </a:rPr>
              <a:t>BimodeBP</a:t>
            </a:r>
            <a:r>
              <a:rPr lang="en-US" sz="1700" dirty="0">
                <a:latin typeface="Cambria" panose="02040503050406030204" pitchFamily="18" charset="0"/>
                <a:ea typeface="Cambria" panose="02040503050406030204" pitchFamily="18" charset="0"/>
              </a:rPr>
              <a:t> 3. </a:t>
            </a:r>
            <a:r>
              <a:rPr lang="en-US" sz="1700" dirty="0" err="1">
                <a:latin typeface="Cambria" panose="02040503050406030204" pitchFamily="18" charset="0"/>
                <a:ea typeface="Cambria" panose="02040503050406030204" pitchFamily="18" charset="0"/>
              </a:rPr>
              <a:t>TournamentBP</a:t>
            </a:r>
            <a:r>
              <a:rPr lang="en-US" sz="1700" dirty="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sz="1700" dirty="0">
                <a:latin typeface="Cambria" panose="02040503050406030204" pitchFamily="18" charset="0"/>
                <a:ea typeface="Cambria" panose="02040503050406030204" pitchFamily="18" charset="0"/>
              </a:rPr>
              <a:t>After changing each BP, delete all the files gem5/build/X86 first and then use the </a:t>
            </a:r>
            <a:r>
              <a:rPr lang="en-US" sz="1700" dirty="0" err="1">
                <a:latin typeface="Cambria" panose="02040503050406030204" pitchFamily="18" charset="0"/>
                <a:ea typeface="Cambria" panose="02040503050406030204" pitchFamily="18" charset="0"/>
              </a:rPr>
              <a:t>scons</a:t>
            </a:r>
            <a:r>
              <a:rPr lang="en-US" sz="1700" dirty="0">
                <a:latin typeface="Cambria" panose="02040503050406030204" pitchFamily="18" charset="0"/>
                <a:ea typeface="Cambria" panose="02040503050406030204" pitchFamily="18" charset="0"/>
              </a:rPr>
              <a:t> (% </a:t>
            </a:r>
            <a:r>
              <a:rPr lang="en-US" sz="1700" dirty="0" err="1">
                <a:latin typeface="Cambria" panose="02040503050406030204" pitchFamily="18" charset="0"/>
                <a:ea typeface="Cambria" panose="02040503050406030204" pitchFamily="18" charset="0"/>
              </a:rPr>
              <a:t>scons</a:t>
            </a:r>
            <a:r>
              <a:rPr lang="en-US" sz="1700" dirty="0">
                <a:latin typeface="Cambria" panose="02040503050406030204" pitchFamily="18" charset="0"/>
                <a:ea typeface="Cambria" panose="02040503050406030204" pitchFamily="18" charset="0"/>
              </a:rPr>
              <a:t> build/X86/gem5.opt) command to recompile in order to reflect the changes.</a:t>
            </a:r>
          </a:p>
          <a:p>
            <a:pPr marL="0" indent="0">
              <a:buNone/>
            </a:pPr>
            <a:endParaRPr lang="en-US" sz="1700" dirty="0"/>
          </a:p>
        </p:txBody>
      </p:sp>
      <p:sp>
        <p:nvSpPr>
          <p:cNvPr id="62" name="Rectangle 61">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87042DD-C600-CE84-F8BE-0EDDDC4E63A8}"/>
              </a:ext>
            </a:extLst>
          </p:cNvPr>
          <p:cNvGrpSpPr/>
          <p:nvPr/>
        </p:nvGrpSpPr>
        <p:grpSpPr>
          <a:xfrm>
            <a:off x="1553061" y="3002129"/>
            <a:ext cx="9085878" cy="3384488"/>
            <a:chOff x="1553061" y="3002129"/>
            <a:chExt cx="9085878" cy="3384488"/>
          </a:xfrm>
        </p:grpSpPr>
        <p:pic>
          <p:nvPicPr>
            <p:cNvPr id="5" name="Picture 4" descr="A computer screen shot of text&#10;&#10;Description automatically generated">
              <a:extLst>
                <a:ext uri="{FF2B5EF4-FFF2-40B4-BE49-F238E27FC236}">
                  <a16:creationId xmlns:a16="http://schemas.microsoft.com/office/drawing/2014/main" id="{79DB05B2-9306-09F0-0A09-428E5AA34807}"/>
                </a:ext>
              </a:extLst>
            </p:cNvPr>
            <p:cNvPicPr>
              <a:picLocks noChangeAspect="1"/>
            </p:cNvPicPr>
            <p:nvPr/>
          </p:nvPicPr>
          <p:blipFill>
            <a:blip r:embed="rId2"/>
            <a:stretch>
              <a:fillRect/>
            </a:stretch>
          </p:blipFill>
          <p:spPr>
            <a:xfrm>
              <a:off x="1553061" y="3002129"/>
              <a:ext cx="9085878" cy="3384488"/>
            </a:xfrm>
            <a:prstGeom prst="rect">
              <a:avLst/>
            </a:prstGeom>
          </p:spPr>
        </p:pic>
        <p:sp>
          <p:nvSpPr>
            <p:cNvPr id="6" name="Rectangle 5">
              <a:extLst>
                <a:ext uri="{FF2B5EF4-FFF2-40B4-BE49-F238E27FC236}">
                  <a16:creationId xmlns:a16="http://schemas.microsoft.com/office/drawing/2014/main" id="{189B1681-18BF-7FF8-D23F-05ECF775BB06}"/>
                </a:ext>
              </a:extLst>
            </p:cNvPr>
            <p:cNvSpPr/>
            <p:nvPr/>
          </p:nvSpPr>
          <p:spPr>
            <a:xfrm>
              <a:off x="1856792" y="5840963"/>
              <a:ext cx="8257592" cy="503629"/>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5BDF2D2-4678-D8D8-7EA1-FBE2B6E55BB7}"/>
                </a:ext>
              </a:extLst>
            </p:cNvPr>
            <p:cNvSpPr/>
            <p:nvPr/>
          </p:nvSpPr>
          <p:spPr>
            <a:xfrm>
              <a:off x="5225142" y="5887801"/>
              <a:ext cx="2099390" cy="409952"/>
            </a:xfrm>
            <a:prstGeom prst="rect">
              <a:avLst/>
            </a:prstGeom>
            <a:noFill/>
            <a:ln w="381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99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6C996F-C90F-DBDC-D00B-6B2A78AAF5CC}"/>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b="1" kern="1200" dirty="0">
                <a:solidFill>
                  <a:srgbClr val="FFFFFF"/>
                </a:solidFill>
                <a:latin typeface="+mj-lt"/>
                <a:ea typeface="+mj-ea"/>
                <a:cs typeface="+mj-cs"/>
              </a:rPr>
              <a:t>Changes in source files</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3131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270F63"/>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F9CF7650-7342-48D6-999E-174C77B5F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B2D286E-2458-46AD-B49E-911912F70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omputer screen shot of a program&#10;&#10;Description automatically generated">
            <a:extLst>
              <a:ext uri="{FF2B5EF4-FFF2-40B4-BE49-F238E27FC236}">
                <a16:creationId xmlns:a16="http://schemas.microsoft.com/office/drawing/2014/main" id="{1E25CEA8-980D-D49A-D20B-535C6F744A2E}"/>
              </a:ext>
            </a:extLst>
          </p:cNvPr>
          <p:cNvPicPr>
            <a:picLocks noChangeAspect="1"/>
          </p:cNvPicPr>
          <p:nvPr/>
        </p:nvPicPr>
        <p:blipFill>
          <a:blip r:embed="rId2"/>
          <a:stretch>
            <a:fillRect/>
          </a:stretch>
        </p:blipFill>
        <p:spPr>
          <a:xfrm>
            <a:off x="643467" y="1318061"/>
            <a:ext cx="5561062" cy="2396248"/>
          </a:xfrm>
          <a:prstGeom prst="rect">
            <a:avLst/>
          </a:prstGeom>
        </p:spPr>
      </p:pic>
      <p:pic>
        <p:nvPicPr>
          <p:cNvPr id="10" name="Picture 9" descr="A screenshot of a computer program&#10;&#10;Description automatically generated">
            <a:extLst>
              <a:ext uri="{FF2B5EF4-FFF2-40B4-BE49-F238E27FC236}">
                <a16:creationId xmlns:a16="http://schemas.microsoft.com/office/drawing/2014/main" id="{DEAEC8E7-8CBE-22D9-3217-8C3EE0697AC0}"/>
              </a:ext>
            </a:extLst>
          </p:cNvPr>
          <p:cNvPicPr>
            <a:picLocks noChangeAspect="1"/>
          </p:cNvPicPr>
          <p:nvPr/>
        </p:nvPicPr>
        <p:blipFill>
          <a:blip r:embed="rId3"/>
          <a:stretch>
            <a:fillRect/>
          </a:stretch>
        </p:blipFill>
        <p:spPr>
          <a:xfrm>
            <a:off x="2946373" y="4457570"/>
            <a:ext cx="6031686" cy="1673792"/>
          </a:xfrm>
          <a:prstGeom prst="rect">
            <a:avLst/>
          </a:prstGeom>
        </p:spPr>
      </p:pic>
      <p:sp>
        <p:nvSpPr>
          <p:cNvPr id="27" name="TextBox 26">
            <a:extLst>
              <a:ext uri="{FF2B5EF4-FFF2-40B4-BE49-F238E27FC236}">
                <a16:creationId xmlns:a16="http://schemas.microsoft.com/office/drawing/2014/main" id="{BE294EF0-423D-A3E5-200E-5771C8577F67}"/>
              </a:ext>
            </a:extLst>
          </p:cNvPr>
          <p:cNvSpPr txBox="1"/>
          <p:nvPr/>
        </p:nvSpPr>
        <p:spPr>
          <a:xfrm>
            <a:off x="6229883" y="726637"/>
            <a:ext cx="4303133" cy="591424"/>
          </a:xfrm>
          <a:prstGeom prst="rect">
            <a:avLst/>
          </a:prstGeom>
          <a:noFill/>
        </p:spPr>
        <p:txBody>
          <a:bodyPr wrap="square" rtlCol="0">
            <a:spAutoFit/>
          </a:bodyPr>
          <a:lstStyle/>
          <a:p>
            <a:pPr defTabSz="832104">
              <a:spcAft>
                <a:spcPts val="600"/>
              </a:spcAft>
            </a:pPr>
            <a:r>
              <a:rPr lang="en-US" sz="1638" b="1" kern="1200" dirty="0">
                <a:solidFill>
                  <a:schemeClr val="bg1"/>
                </a:solidFill>
                <a:latin typeface="Cambria" panose="02040503050406030204" pitchFamily="18" charset="0"/>
                <a:ea typeface="Cambria" panose="02040503050406030204" pitchFamily="18" charset="0"/>
                <a:cs typeface="+mn-cs"/>
              </a:rPr>
              <a:t>Changes in bpred_unit.cc file for adding the definition of </a:t>
            </a:r>
            <a:r>
              <a:rPr lang="en-US" sz="1638" b="1" kern="1200" dirty="0" err="1">
                <a:solidFill>
                  <a:schemeClr val="bg1"/>
                </a:solidFill>
                <a:latin typeface="Cambria" panose="02040503050406030204" pitchFamily="18" charset="0"/>
                <a:ea typeface="Cambria" panose="02040503050406030204" pitchFamily="18" charset="0"/>
                <a:cs typeface="+mn-cs"/>
              </a:rPr>
              <a:t>BTBMissPct</a:t>
            </a:r>
            <a:endParaRPr lang="en-US" sz="1800" b="1" dirty="0">
              <a:solidFill>
                <a:schemeClr val="bg1"/>
              </a:solidFill>
              <a:latin typeface="Cambria" panose="02040503050406030204" pitchFamily="18" charset="0"/>
              <a:ea typeface="Cambria" panose="02040503050406030204" pitchFamily="18" charset="0"/>
            </a:endParaRPr>
          </a:p>
        </p:txBody>
      </p:sp>
      <p:sp>
        <p:nvSpPr>
          <p:cNvPr id="33" name="TextBox 32">
            <a:extLst>
              <a:ext uri="{FF2B5EF4-FFF2-40B4-BE49-F238E27FC236}">
                <a16:creationId xmlns:a16="http://schemas.microsoft.com/office/drawing/2014/main" id="{E5A7965C-9725-1CC1-C5F3-5046B79DCFAF}"/>
              </a:ext>
            </a:extLst>
          </p:cNvPr>
          <p:cNvSpPr txBox="1"/>
          <p:nvPr/>
        </p:nvSpPr>
        <p:spPr>
          <a:xfrm>
            <a:off x="718273" y="729528"/>
            <a:ext cx="4029918" cy="591424"/>
          </a:xfrm>
          <a:prstGeom prst="rect">
            <a:avLst/>
          </a:prstGeom>
          <a:noFill/>
        </p:spPr>
        <p:txBody>
          <a:bodyPr wrap="square" rtlCol="0">
            <a:spAutoFit/>
          </a:bodyPr>
          <a:lstStyle/>
          <a:p>
            <a:pPr defTabSz="832104">
              <a:spcAft>
                <a:spcPts val="600"/>
              </a:spcAft>
            </a:pPr>
            <a:r>
              <a:rPr lang="en-US" sz="1638" b="1" kern="1200" dirty="0">
                <a:solidFill>
                  <a:schemeClr val="bg1"/>
                </a:solidFill>
                <a:latin typeface="Cambria" panose="02040503050406030204" pitchFamily="18" charset="0"/>
                <a:ea typeface="Cambria" panose="02040503050406030204" pitchFamily="18" charset="0"/>
                <a:cs typeface="+mn-cs"/>
              </a:rPr>
              <a:t>Changes in base.cc file for definition of </a:t>
            </a:r>
            <a:r>
              <a:rPr lang="en-US" sz="1638" b="1" kern="1200" dirty="0" err="1">
                <a:solidFill>
                  <a:schemeClr val="bg1"/>
                </a:solidFill>
                <a:latin typeface="Cambria" panose="02040503050406030204" pitchFamily="18" charset="0"/>
                <a:ea typeface="Cambria" panose="02040503050406030204" pitchFamily="18" charset="0"/>
                <a:cs typeface="+mn-cs"/>
              </a:rPr>
              <a:t>BranchMispredPercent</a:t>
            </a:r>
            <a:endParaRPr lang="en-US" sz="1800" b="1" dirty="0">
              <a:solidFill>
                <a:schemeClr val="bg1"/>
              </a:solidFill>
              <a:latin typeface="Cambria" panose="02040503050406030204" pitchFamily="18" charset="0"/>
              <a:ea typeface="Cambria" panose="02040503050406030204" pitchFamily="18" charset="0"/>
            </a:endParaRPr>
          </a:p>
        </p:txBody>
      </p:sp>
      <p:sp>
        <p:nvSpPr>
          <p:cNvPr id="39" name="TextBox 38">
            <a:extLst>
              <a:ext uri="{FF2B5EF4-FFF2-40B4-BE49-F238E27FC236}">
                <a16:creationId xmlns:a16="http://schemas.microsoft.com/office/drawing/2014/main" id="{853980A4-6205-43B3-8812-9E83519F5ADC}"/>
              </a:ext>
            </a:extLst>
          </p:cNvPr>
          <p:cNvSpPr txBox="1"/>
          <p:nvPr/>
        </p:nvSpPr>
        <p:spPr>
          <a:xfrm>
            <a:off x="4081428" y="4119614"/>
            <a:ext cx="3938051" cy="344390"/>
          </a:xfrm>
          <a:prstGeom prst="rect">
            <a:avLst/>
          </a:prstGeom>
          <a:noFill/>
        </p:spPr>
        <p:txBody>
          <a:bodyPr wrap="square" rtlCol="0">
            <a:spAutoFit/>
          </a:bodyPr>
          <a:lstStyle/>
          <a:p>
            <a:pPr defTabSz="832104">
              <a:spcAft>
                <a:spcPts val="600"/>
              </a:spcAft>
            </a:pPr>
            <a:r>
              <a:rPr lang="en-US" sz="1638" b="1" kern="1200" dirty="0">
                <a:solidFill>
                  <a:schemeClr val="bg1"/>
                </a:solidFill>
                <a:latin typeface="Cambria" panose="02040503050406030204" pitchFamily="18" charset="0"/>
                <a:ea typeface="Cambria" panose="02040503050406030204" pitchFamily="18" charset="0"/>
                <a:cs typeface="+mn-cs"/>
              </a:rPr>
              <a:t>Changes in </a:t>
            </a:r>
            <a:r>
              <a:rPr lang="en-US" sz="1638" b="1" kern="1200" dirty="0" err="1">
                <a:solidFill>
                  <a:schemeClr val="bg1"/>
                </a:solidFill>
                <a:latin typeface="Cambria" panose="02040503050406030204" pitchFamily="18" charset="0"/>
                <a:ea typeface="Cambria" panose="02040503050406030204" pitchFamily="18" charset="0"/>
                <a:cs typeface="+mn-cs"/>
              </a:rPr>
              <a:t>exec_context.hh</a:t>
            </a:r>
            <a:r>
              <a:rPr lang="en-US" sz="1638" b="1" kern="1200" dirty="0">
                <a:solidFill>
                  <a:schemeClr val="bg1"/>
                </a:solidFill>
                <a:latin typeface="Cambria" panose="02040503050406030204" pitchFamily="18" charset="0"/>
                <a:ea typeface="Cambria" panose="02040503050406030204" pitchFamily="18" charset="0"/>
                <a:cs typeface="+mn-cs"/>
              </a:rPr>
              <a:t> file</a:t>
            </a:r>
            <a:endParaRPr lang="en-US" sz="1800" b="1" dirty="0">
              <a:solidFill>
                <a:schemeClr val="bg1"/>
              </a:solidFill>
              <a:latin typeface="Cambria" panose="02040503050406030204" pitchFamily="18" charset="0"/>
              <a:ea typeface="Cambria" panose="02040503050406030204" pitchFamily="18" charset="0"/>
            </a:endParaRPr>
          </a:p>
        </p:txBody>
      </p:sp>
      <p:pic>
        <p:nvPicPr>
          <p:cNvPr id="5" name="Picture 4" descr="A screen shot of a computer program&#10;&#10;Description automatically generated">
            <a:extLst>
              <a:ext uri="{FF2B5EF4-FFF2-40B4-BE49-F238E27FC236}">
                <a16:creationId xmlns:a16="http://schemas.microsoft.com/office/drawing/2014/main" id="{AAD16F75-D654-026F-9A9E-CF6FAA2F1928}"/>
              </a:ext>
            </a:extLst>
          </p:cNvPr>
          <p:cNvPicPr>
            <a:picLocks noChangeAspect="1"/>
          </p:cNvPicPr>
          <p:nvPr/>
        </p:nvPicPr>
        <p:blipFill>
          <a:blip r:embed="rId4"/>
          <a:stretch>
            <a:fillRect/>
          </a:stretch>
        </p:blipFill>
        <p:spPr>
          <a:xfrm>
            <a:off x="5894057" y="1318061"/>
            <a:ext cx="5654476" cy="2396249"/>
          </a:xfrm>
          <a:prstGeom prst="rect">
            <a:avLst/>
          </a:prstGeom>
        </p:spPr>
      </p:pic>
      <p:sp>
        <p:nvSpPr>
          <p:cNvPr id="52" name="Rectangle 51">
            <a:extLst>
              <a:ext uri="{FF2B5EF4-FFF2-40B4-BE49-F238E27FC236}">
                <a16:creationId xmlns:a16="http://schemas.microsoft.com/office/drawing/2014/main" id="{0CFC3A25-0609-F606-2E51-3E38C3E7B6D2}"/>
              </a:ext>
            </a:extLst>
          </p:cNvPr>
          <p:cNvSpPr/>
          <p:nvPr/>
        </p:nvSpPr>
        <p:spPr>
          <a:xfrm>
            <a:off x="1115644" y="2536685"/>
            <a:ext cx="4687341" cy="8111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5939DF7-9409-AF6B-BBCC-285D71325AEE}"/>
              </a:ext>
            </a:extLst>
          </p:cNvPr>
          <p:cNvSpPr/>
          <p:nvPr/>
        </p:nvSpPr>
        <p:spPr>
          <a:xfrm>
            <a:off x="6392105" y="1981352"/>
            <a:ext cx="3927462" cy="907909"/>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2F36A59-7716-D4E2-BDCD-2EB45992A3B6}"/>
              </a:ext>
            </a:extLst>
          </p:cNvPr>
          <p:cNvSpPr/>
          <p:nvPr/>
        </p:nvSpPr>
        <p:spPr>
          <a:xfrm>
            <a:off x="3578063" y="5475692"/>
            <a:ext cx="2984801" cy="47529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631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E6B3632-31A7-4B9A-9B3B-DAADD1D37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38D55C-9300-2455-B43E-7E32E8DDD174}"/>
              </a:ext>
            </a:extLst>
          </p:cNvPr>
          <p:cNvSpPr>
            <a:spLocks noGrp="1"/>
          </p:cNvSpPr>
          <p:nvPr>
            <p:ph type="title"/>
          </p:nvPr>
        </p:nvSpPr>
        <p:spPr>
          <a:xfrm>
            <a:off x="7525113" y="279917"/>
            <a:ext cx="4194135" cy="6102221"/>
          </a:xfrm>
        </p:spPr>
        <p:txBody>
          <a:bodyPr vert="horz" lIns="91440" tIns="45720" rIns="91440" bIns="45720" rtlCol="0" anchor="ctr">
            <a:normAutofit/>
          </a:bodyPr>
          <a:lstStyle/>
          <a:p>
            <a:r>
              <a:rPr lang="en-US" sz="2800" b="1" kern="1200" dirty="0">
                <a:solidFill>
                  <a:schemeClr val="tx1"/>
                </a:solidFill>
                <a:latin typeface="+mj-lt"/>
                <a:ea typeface="+mj-ea"/>
                <a:cs typeface="+mj-cs"/>
              </a:rPr>
              <a:t>We make following changes in sizes of the predictor in gem5 in file: gem5/src/cpu/pred/Branchpredictor.py</a:t>
            </a:r>
            <a:br>
              <a:rPr lang="en-US" sz="2800" b="1" kern="1200" dirty="0">
                <a:solidFill>
                  <a:schemeClr val="tx1"/>
                </a:solidFill>
                <a:latin typeface="+mj-lt"/>
                <a:ea typeface="+mj-ea"/>
                <a:cs typeface="+mj-cs"/>
              </a:rPr>
            </a:br>
            <a:br>
              <a:rPr lang="en-US" sz="3300" b="1" kern="1200" dirty="0">
                <a:solidFill>
                  <a:schemeClr val="tx1"/>
                </a:solidFill>
                <a:latin typeface="+mj-lt"/>
                <a:ea typeface="+mj-ea"/>
                <a:cs typeface="+mj-cs"/>
              </a:rPr>
            </a:br>
            <a:r>
              <a:rPr lang="en-US" sz="2800" b="1" kern="1200" dirty="0">
                <a:solidFill>
                  <a:schemeClr val="tx1"/>
                </a:solidFill>
                <a:latin typeface="+mj-lt"/>
                <a:ea typeface="+mj-ea"/>
                <a:cs typeface="+mj-cs"/>
              </a:rPr>
              <a:t>The changes in the files are done using a custom python script: </a:t>
            </a:r>
            <a:br>
              <a:rPr lang="en-US" sz="2800" b="1" kern="1200" dirty="0">
                <a:solidFill>
                  <a:schemeClr val="tx1"/>
                </a:solidFill>
                <a:latin typeface="+mj-lt"/>
                <a:ea typeface="+mj-ea"/>
                <a:cs typeface="+mj-cs"/>
              </a:rPr>
            </a:br>
            <a:r>
              <a:rPr lang="en-US" sz="2800" b="1" kern="1200" dirty="0">
                <a:solidFill>
                  <a:schemeClr val="tx1"/>
                </a:solidFill>
                <a:latin typeface="+mj-lt"/>
                <a:ea typeface="+mj-ea"/>
                <a:cs typeface="+mj-cs"/>
              </a:rPr>
              <a:t>run_project1.py</a:t>
            </a:r>
            <a:br>
              <a:rPr lang="en-US" sz="2800" b="1" kern="1200" dirty="0">
                <a:solidFill>
                  <a:schemeClr val="tx1"/>
                </a:solidFill>
                <a:latin typeface="+mj-lt"/>
                <a:ea typeface="+mj-ea"/>
                <a:cs typeface="+mj-cs"/>
              </a:rPr>
            </a:br>
            <a:endParaRPr lang="en-US" sz="3300" kern="1200" dirty="0">
              <a:solidFill>
                <a:schemeClr val="tx1"/>
              </a:solidFill>
              <a:latin typeface="+mj-lt"/>
              <a:ea typeface="+mj-ea"/>
              <a:cs typeface="+mj-cs"/>
            </a:endParaRPr>
          </a:p>
        </p:txBody>
      </p:sp>
      <p:grpSp>
        <p:nvGrpSpPr>
          <p:cNvPr id="3" name="Group 2">
            <a:extLst>
              <a:ext uri="{FF2B5EF4-FFF2-40B4-BE49-F238E27FC236}">
                <a16:creationId xmlns:a16="http://schemas.microsoft.com/office/drawing/2014/main" id="{A8E01E1F-EB92-DD02-E853-EA0D1DADAFBD}"/>
              </a:ext>
            </a:extLst>
          </p:cNvPr>
          <p:cNvGrpSpPr/>
          <p:nvPr/>
        </p:nvGrpSpPr>
        <p:grpSpPr>
          <a:xfrm>
            <a:off x="179749" y="646939"/>
            <a:ext cx="7345364" cy="2544130"/>
            <a:chOff x="2036543" y="76735"/>
            <a:chExt cx="7345364" cy="2544130"/>
          </a:xfrm>
        </p:grpSpPr>
        <p:pic>
          <p:nvPicPr>
            <p:cNvPr id="5" name="Picture 4" descr="A computer screen with text&#10;&#10;Description automatically generated">
              <a:extLst>
                <a:ext uri="{FF2B5EF4-FFF2-40B4-BE49-F238E27FC236}">
                  <a16:creationId xmlns:a16="http://schemas.microsoft.com/office/drawing/2014/main" id="{FF3F5C85-5D87-EB77-03A2-E14CEE257FA3}"/>
                </a:ext>
              </a:extLst>
            </p:cNvPr>
            <p:cNvPicPr>
              <a:picLocks noChangeAspect="1"/>
            </p:cNvPicPr>
            <p:nvPr/>
          </p:nvPicPr>
          <p:blipFill>
            <a:blip r:embed="rId2"/>
            <a:stretch>
              <a:fillRect/>
            </a:stretch>
          </p:blipFill>
          <p:spPr>
            <a:xfrm>
              <a:off x="2036544" y="76735"/>
              <a:ext cx="7345363" cy="2530475"/>
            </a:xfrm>
            <a:prstGeom prst="rect">
              <a:avLst/>
            </a:prstGeom>
          </p:spPr>
        </p:pic>
        <p:sp>
          <p:nvSpPr>
            <p:cNvPr id="8" name="TextBox 7">
              <a:extLst>
                <a:ext uri="{FF2B5EF4-FFF2-40B4-BE49-F238E27FC236}">
                  <a16:creationId xmlns:a16="http://schemas.microsoft.com/office/drawing/2014/main" id="{418EE974-8276-0D01-50DA-A974E16632CE}"/>
                </a:ext>
              </a:extLst>
            </p:cNvPr>
            <p:cNvSpPr txBox="1"/>
            <p:nvPr/>
          </p:nvSpPr>
          <p:spPr>
            <a:xfrm>
              <a:off x="2036543" y="2114452"/>
              <a:ext cx="7345363" cy="506413"/>
            </a:xfrm>
            <a:prstGeom prst="rect">
              <a:avLst/>
            </a:prstGeom>
            <a:solidFill>
              <a:srgbClr val="000000">
                <a:alpha val="50000"/>
              </a:srgbClr>
            </a:solidFill>
            <a:ln>
              <a:noFill/>
            </a:ln>
          </p:spPr>
          <p:txBody>
            <a:bodyPr wrap="square" rtlCol="0" anchor="ctr">
              <a:noAutofit/>
            </a:bodyPr>
            <a:lstStyle/>
            <a:p>
              <a:pPr algn="ctr">
                <a:spcAft>
                  <a:spcPts val="600"/>
                </a:spcAft>
              </a:pPr>
              <a:r>
                <a:rPr lang="en-US" sz="1250" b="1">
                  <a:solidFill>
                    <a:srgbClr val="FFFFFF"/>
                  </a:solidFill>
                  <a:latin typeface="Cambria" panose="02040503050406030204" pitchFamily="18" charset="0"/>
                  <a:ea typeface="Cambria" panose="02040503050406030204" pitchFamily="18" charset="0"/>
                </a:rPr>
                <a:t>In class BranchPredictor : Number of BTB entries is changed </a:t>
              </a:r>
              <a:r>
                <a:rPr lang="en-US" sz="1250" b="1">
                  <a:solidFill>
                    <a:srgbClr val="FFFFFF"/>
                  </a:solidFill>
                  <a:latin typeface="Bahnschrift SemiBold" panose="020B0502040204020203" pitchFamily="34" charset="0"/>
                  <a:ea typeface="Cambria" panose="02040503050406030204" pitchFamily="18" charset="0"/>
                </a:rPr>
                <a:t>.</a:t>
              </a:r>
              <a:endParaRPr lang="en-US" sz="1250" b="1">
                <a:solidFill>
                  <a:srgbClr val="FFFFFF"/>
                </a:solidFill>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F949BEDF-32EF-758E-0C6A-DD0BB31D469D}"/>
                </a:ext>
              </a:extLst>
            </p:cNvPr>
            <p:cNvSpPr/>
            <p:nvPr/>
          </p:nvSpPr>
          <p:spPr>
            <a:xfrm>
              <a:off x="2292351" y="1502519"/>
              <a:ext cx="5695950" cy="295276"/>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D4D6FD78-5DE1-0237-65FD-5203BFF424FE}"/>
              </a:ext>
            </a:extLst>
          </p:cNvPr>
          <p:cNvGrpSpPr/>
          <p:nvPr/>
        </p:nvGrpSpPr>
        <p:grpSpPr>
          <a:xfrm>
            <a:off x="179749" y="3331027"/>
            <a:ext cx="7345363" cy="2540001"/>
            <a:chOff x="642938" y="3454400"/>
            <a:chExt cx="7345363" cy="2540001"/>
          </a:xfrm>
        </p:grpSpPr>
        <p:pic>
          <p:nvPicPr>
            <p:cNvPr id="7" name="Content Placeholder 6" descr="A computer screen shot of a computer code&#10;&#10;Description automatically generated">
              <a:extLst>
                <a:ext uri="{FF2B5EF4-FFF2-40B4-BE49-F238E27FC236}">
                  <a16:creationId xmlns:a16="http://schemas.microsoft.com/office/drawing/2014/main" id="{68021B2C-D01C-3FC2-2B9E-27A5C0AC8122}"/>
                </a:ext>
              </a:extLst>
            </p:cNvPr>
            <p:cNvPicPr>
              <a:picLocks noChangeAspect="1"/>
            </p:cNvPicPr>
            <p:nvPr/>
          </p:nvPicPr>
          <p:blipFill>
            <a:blip r:embed="rId3"/>
            <a:stretch>
              <a:fillRect/>
            </a:stretch>
          </p:blipFill>
          <p:spPr>
            <a:xfrm>
              <a:off x="642938" y="3454400"/>
              <a:ext cx="7345363" cy="2540000"/>
            </a:xfrm>
            <a:prstGeom prst="rect">
              <a:avLst/>
            </a:prstGeom>
          </p:spPr>
        </p:pic>
        <p:sp>
          <p:nvSpPr>
            <p:cNvPr id="9" name="TextBox 8">
              <a:extLst>
                <a:ext uri="{FF2B5EF4-FFF2-40B4-BE49-F238E27FC236}">
                  <a16:creationId xmlns:a16="http://schemas.microsoft.com/office/drawing/2014/main" id="{E9F607FF-F93C-8E1A-9A8C-7D89B29FAC40}"/>
                </a:ext>
              </a:extLst>
            </p:cNvPr>
            <p:cNvSpPr txBox="1"/>
            <p:nvPr/>
          </p:nvSpPr>
          <p:spPr>
            <a:xfrm>
              <a:off x="642938" y="5487988"/>
              <a:ext cx="7345363" cy="506413"/>
            </a:xfrm>
            <a:prstGeom prst="rect">
              <a:avLst/>
            </a:prstGeom>
            <a:solidFill>
              <a:srgbClr val="000000">
                <a:alpha val="50000"/>
              </a:srgbClr>
            </a:solidFill>
            <a:ln>
              <a:noFill/>
            </a:ln>
          </p:spPr>
          <p:txBody>
            <a:bodyPr wrap="square" rtlCol="0" anchor="ctr">
              <a:noAutofit/>
            </a:bodyPr>
            <a:lstStyle/>
            <a:p>
              <a:pPr algn="ctr">
                <a:spcAft>
                  <a:spcPts val="600"/>
                </a:spcAft>
              </a:pPr>
              <a:r>
                <a:rPr lang="en-US" sz="1250" b="1">
                  <a:solidFill>
                    <a:srgbClr val="FFFFFF"/>
                  </a:solidFill>
                  <a:latin typeface="Cambria" panose="02040503050406030204" pitchFamily="18" charset="0"/>
                  <a:ea typeface="Cambria" panose="02040503050406030204" pitchFamily="18" charset="0"/>
                </a:rPr>
                <a:t>In class </a:t>
              </a:r>
              <a:r>
                <a:rPr lang="en-US" sz="1250" b="1" err="1">
                  <a:solidFill>
                    <a:srgbClr val="FFFFFF"/>
                  </a:solidFill>
                  <a:latin typeface="Cambria" panose="02040503050406030204" pitchFamily="18" charset="0"/>
                  <a:ea typeface="Cambria" panose="02040503050406030204" pitchFamily="18" charset="0"/>
                </a:rPr>
                <a:t>LocalBP</a:t>
              </a:r>
              <a:r>
                <a:rPr lang="en-US" sz="1250" b="1">
                  <a:solidFill>
                    <a:srgbClr val="FFFFFF"/>
                  </a:solidFill>
                  <a:latin typeface="Cambria" panose="02040503050406030204" pitchFamily="18" charset="0"/>
                  <a:ea typeface="Cambria" panose="02040503050406030204" pitchFamily="18" charset="0"/>
                </a:rPr>
                <a:t>: Size of local predictor is changed</a:t>
              </a:r>
            </a:p>
            <a:p>
              <a:pPr algn="ctr">
                <a:spcAft>
                  <a:spcPts val="600"/>
                </a:spcAft>
              </a:pPr>
              <a:endParaRPr lang="en-US" sz="1250">
                <a:solidFill>
                  <a:srgbClr val="FFFFFF"/>
                </a:solidFill>
              </a:endParaRPr>
            </a:p>
          </p:txBody>
        </p:sp>
        <p:sp>
          <p:nvSpPr>
            <p:cNvPr id="12" name="Rectangle 11">
              <a:extLst>
                <a:ext uri="{FF2B5EF4-FFF2-40B4-BE49-F238E27FC236}">
                  <a16:creationId xmlns:a16="http://schemas.microsoft.com/office/drawing/2014/main" id="{ED62284E-3A24-BC42-E4AC-020882DB289F}"/>
                </a:ext>
              </a:extLst>
            </p:cNvPr>
            <p:cNvSpPr/>
            <p:nvPr/>
          </p:nvSpPr>
          <p:spPr>
            <a:xfrm>
              <a:off x="952500" y="4889241"/>
              <a:ext cx="6651949" cy="506413"/>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5016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E6B3632-31A7-4B9A-9B3B-DAADD1D37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38D55C-9300-2455-B43E-7E32E8DDD174}"/>
              </a:ext>
            </a:extLst>
          </p:cNvPr>
          <p:cNvSpPr>
            <a:spLocks noGrp="1"/>
          </p:cNvSpPr>
          <p:nvPr>
            <p:ph type="title"/>
          </p:nvPr>
        </p:nvSpPr>
        <p:spPr>
          <a:xfrm>
            <a:off x="8379725" y="640081"/>
            <a:ext cx="3206143" cy="5489009"/>
          </a:xfrm>
        </p:spPr>
        <p:txBody>
          <a:bodyPr vert="horz" lIns="91440" tIns="45720" rIns="91440" bIns="45720" rtlCol="0" anchor="ctr">
            <a:normAutofit/>
          </a:bodyPr>
          <a:lstStyle/>
          <a:p>
            <a:r>
              <a:rPr lang="en-US" sz="3300" b="1" kern="1200" dirty="0">
                <a:solidFill>
                  <a:schemeClr val="tx1"/>
                </a:solidFill>
                <a:latin typeface="+mj-lt"/>
                <a:ea typeface="+mj-ea"/>
                <a:cs typeface="+mj-cs"/>
              </a:rPr>
              <a:t>We make following changes in sizes of the predictor in gem5 in file: 				  gem5/src/cpu/pred/Branchpredictor.py</a:t>
            </a:r>
            <a:br>
              <a:rPr lang="en-US" sz="3300" b="1" kern="1200" dirty="0">
                <a:solidFill>
                  <a:schemeClr val="tx1"/>
                </a:solidFill>
                <a:latin typeface="+mj-lt"/>
                <a:ea typeface="+mj-ea"/>
                <a:cs typeface="+mj-cs"/>
              </a:rPr>
            </a:br>
            <a:endParaRPr lang="en-US" sz="3300" kern="1200" dirty="0">
              <a:solidFill>
                <a:schemeClr val="tx1"/>
              </a:solidFill>
              <a:latin typeface="+mj-lt"/>
              <a:ea typeface="+mj-ea"/>
              <a:cs typeface="+mj-cs"/>
            </a:endParaRPr>
          </a:p>
        </p:txBody>
      </p:sp>
      <p:grpSp>
        <p:nvGrpSpPr>
          <p:cNvPr id="4" name="Group 3">
            <a:extLst>
              <a:ext uri="{FF2B5EF4-FFF2-40B4-BE49-F238E27FC236}">
                <a16:creationId xmlns:a16="http://schemas.microsoft.com/office/drawing/2014/main" id="{7D73EF8A-F48A-D8E7-233C-FFE244BB76F1}"/>
              </a:ext>
            </a:extLst>
          </p:cNvPr>
          <p:cNvGrpSpPr/>
          <p:nvPr/>
        </p:nvGrpSpPr>
        <p:grpSpPr>
          <a:xfrm>
            <a:off x="693738" y="728663"/>
            <a:ext cx="7245350" cy="2649538"/>
            <a:chOff x="693738" y="728663"/>
            <a:chExt cx="7245350" cy="2649538"/>
          </a:xfrm>
        </p:grpSpPr>
        <p:pic>
          <p:nvPicPr>
            <p:cNvPr id="8" name="Content Placeholder 7" descr="A screen shot of a computer program&#10;&#10;Description automatically generated">
              <a:extLst>
                <a:ext uri="{FF2B5EF4-FFF2-40B4-BE49-F238E27FC236}">
                  <a16:creationId xmlns:a16="http://schemas.microsoft.com/office/drawing/2014/main" id="{794EBBED-6A0C-896F-0195-3A83AC32145E}"/>
                </a:ext>
              </a:extLst>
            </p:cNvPr>
            <p:cNvPicPr>
              <a:picLocks noChangeAspect="1"/>
            </p:cNvPicPr>
            <p:nvPr/>
          </p:nvPicPr>
          <p:blipFill>
            <a:blip r:embed="rId2"/>
            <a:stretch>
              <a:fillRect/>
            </a:stretch>
          </p:blipFill>
          <p:spPr>
            <a:xfrm>
              <a:off x="693738" y="728663"/>
              <a:ext cx="7245350" cy="2649538"/>
            </a:xfrm>
            <a:prstGeom prst="rect">
              <a:avLst/>
            </a:prstGeom>
          </p:spPr>
        </p:pic>
        <p:sp>
          <p:nvSpPr>
            <p:cNvPr id="11" name="TextBox 10">
              <a:extLst>
                <a:ext uri="{FF2B5EF4-FFF2-40B4-BE49-F238E27FC236}">
                  <a16:creationId xmlns:a16="http://schemas.microsoft.com/office/drawing/2014/main" id="{1F37EC56-15C9-AFF5-83D4-5F925C807F1D}"/>
                </a:ext>
              </a:extLst>
            </p:cNvPr>
            <p:cNvSpPr txBox="1"/>
            <p:nvPr/>
          </p:nvSpPr>
          <p:spPr>
            <a:xfrm>
              <a:off x="693738" y="2846388"/>
              <a:ext cx="7245350" cy="530225"/>
            </a:xfrm>
            <a:prstGeom prst="rect">
              <a:avLst/>
            </a:prstGeom>
            <a:solidFill>
              <a:srgbClr val="000000">
                <a:alpha val="50000"/>
              </a:srgbClr>
            </a:solidFill>
            <a:ln>
              <a:noFill/>
            </a:ln>
          </p:spPr>
          <p:txBody>
            <a:bodyPr wrap="square" rtlCol="0" anchor="ctr">
              <a:noAutofit/>
            </a:bodyPr>
            <a:lstStyle/>
            <a:p>
              <a:pPr algn="ctr">
                <a:spcAft>
                  <a:spcPts val="600"/>
                </a:spcAft>
              </a:pPr>
              <a:r>
                <a:rPr lang="en-US" sz="800" b="1">
                  <a:solidFill>
                    <a:srgbClr val="FFFFFF"/>
                  </a:solidFill>
                  <a:latin typeface="Cambria" panose="02040503050406030204" pitchFamily="18" charset="0"/>
                  <a:ea typeface="Cambria" panose="02040503050406030204" pitchFamily="18" charset="0"/>
                </a:rPr>
                <a:t>In class </a:t>
              </a:r>
              <a:r>
                <a:rPr lang="en-US" sz="800" b="1" err="1">
                  <a:solidFill>
                    <a:srgbClr val="FFFFFF"/>
                  </a:solidFill>
                  <a:latin typeface="Cambria" panose="02040503050406030204" pitchFamily="18" charset="0"/>
                  <a:ea typeface="Cambria" panose="02040503050406030204" pitchFamily="18" charset="0"/>
                </a:rPr>
                <a:t>TournamentBP</a:t>
              </a:r>
              <a:r>
                <a:rPr lang="en-US" sz="800" b="1">
                  <a:solidFill>
                    <a:srgbClr val="FFFFFF"/>
                  </a:solidFill>
                  <a:latin typeface="Cambria" panose="02040503050406030204" pitchFamily="18" charset="0"/>
                  <a:ea typeface="Cambria" panose="02040503050406030204" pitchFamily="18" charset="0"/>
                </a:rPr>
                <a:t>:  </a:t>
              </a:r>
              <a:r>
                <a:rPr lang="en-US" sz="800" b="1" err="1">
                  <a:solidFill>
                    <a:srgbClr val="FFFFFF"/>
                  </a:solidFill>
                  <a:latin typeface="Cambria" panose="02040503050406030204" pitchFamily="18" charset="0"/>
                  <a:ea typeface="Cambria" panose="02040503050406030204" pitchFamily="18" charset="0"/>
                </a:rPr>
                <a:t>localPredictorSize</a:t>
              </a:r>
              <a:r>
                <a:rPr lang="en-US" sz="800" b="1">
                  <a:solidFill>
                    <a:srgbClr val="FFFFFF"/>
                  </a:solidFill>
                  <a:latin typeface="Cambria" panose="02040503050406030204" pitchFamily="18" charset="0"/>
                  <a:ea typeface="Cambria" panose="02040503050406030204" pitchFamily="18" charset="0"/>
                </a:rPr>
                <a:t>, </a:t>
              </a:r>
              <a:r>
                <a:rPr lang="en-US" sz="800" b="1" err="1">
                  <a:solidFill>
                    <a:srgbClr val="FFFFFF"/>
                  </a:solidFill>
                  <a:latin typeface="Cambria" panose="02040503050406030204" pitchFamily="18" charset="0"/>
                  <a:ea typeface="Cambria" panose="02040503050406030204" pitchFamily="18" charset="0"/>
                </a:rPr>
                <a:t>globalPredictorSize</a:t>
              </a:r>
              <a:r>
                <a:rPr lang="en-US" sz="800" b="1">
                  <a:solidFill>
                    <a:srgbClr val="FFFFFF"/>
                  </a:solidFill>
                  <a:latin typeface="Cambria" panose="02040503050406030204" pitchFamily="18" charset="0"/>
                  <a:ea typeface="Cambria" panose="02040503050406030204" pitchFamily="18" charset="0"/>
                </a:rPr>
                <a:t> and </a:t>
              </a:r>
              <a:r>
                <a:rPr lang="en-US" sz="800" b="1" err="1">
                  <a:solidFill>
                    <a:srgbClr val="FFFFFF"/>
                  </a:solidFill>
                  <a:latin typeface="Cambria" panose="02040503050406030204" pitchFamily="18" charset="0"/>
                  <a:ea typeface="Cambria" panose="02040503050406030204" pitchFamily="18" charset="0"/>
                </a:rPr>
                <a:t>choicePredictorSize</a:t>
              </a:r>
              <a:r>
                <a:rPr lang="en-US" sz="800" b="1">
                  <a:solidFill>
                    <a:srgbClr val="FFFFFF"/>
                  </a:solidFill>
                  <a:latin typeface="Cambria" panose="02040503050406030204" pitchFamily="18" charset="0"/>
                  <a:ea typeface="Cambria" panose="02040503050406030204" pitchFamily="18" charset="0"/>
                </a:rPr>
                <a:t> are changed</a:t>
              </a:r>
            </a:p>
          </p:txBody>
        </p:sp>
        <p:sp>
          <p:nvSpPr>
            <p:cNvPr id="13" name="Rectangle 12">
              <a:extLst>
                <a:ext uri="{FF2B5EF4-FFF2-40B4-BE49-F238E27FC236}">
                  <a16:creationId xmlns:a16="http://schemas.microsoft.com/office/drawing/2014/main" id="{1112F5DA-C5A6-8FBF-D897-9D1AB91B467E}"/>
                </a:ext>
              </a:extLst>
            </p:cNvPr>
            <p:cNvSpPr/>
            <p:nvPr/>
          </p:nvSpPr>
          <p:spPr>
            <a:xfrm>
              <a:off x="971550" y="1676400"/>
              <a:ext cx="6553200" cy="31432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31DE62-69B7-C8D2-F513-68F29C671036}"/>
                </a:ext>
              </a:extLst>
            </p:cNvPr>
            <p:cNvSpPr/>
            <p:nvPr/>
          </p:nvSpPr>
          <p:spPr>
            <a:xfrm>
              <a:off x="971550" y="2225285"/>
              <a:ext cx="6553200" cy="31432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6224F7-588F-A846-6D17-462513D67234}"/>
                </a:ext>
              </a:extLst>
            </p:cNvPr>
            <p:cNvSpPr/>
            <p:nvPr/>
          </p:nvSpPr>
          <p:spPr>
            <a:xfrm>
              <a:off x="971550" y="2624138"/>
              <a:ext cx="6553200" cy="31432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F2F25CD4-00A5-274B-AED6-D919BB32452C}"/>
              </a:ext>
            </a:extLst>
          </p:cNvPr>
          <p:cNvGrpSpPr/>
          <p:nvPr/>
        </p:nvGrpSpPr>
        <p:grpSpPr>
          <a:xfrm>
            <a:off x="693738" y="3443288"/>
            <a:ext cx="7245350" cy="2684463"/>
            <a:chOff x="693738" y="3443288"/>
            <a:chExt cx="7245350" cy="2684463"/>
          </a:xfrm>
        </p:grpSpPr>
        <p:pic>
          <p:nvPicPr>
            <p:cNvPr id="10" name="Picture 9" descr="A computer screen with blue and white text&#10;&#10;Description automatically generated">
              <a:extLst>
                <a:ext uri="{FF2B5EF4-FFF2-40B4-BE49-F238E27FC236}">
                  <a16:creationId xmlns:a16="http://schemas.microsoft.com/office/drawing/2014/main" id="{CD23F78F-601B-D42D-C7D9-85BB8838919B}"/>
                </a:ext>
              </a:extLst>
            </p:cNvPr>
            <p:cNvPicPr>
              <a:picLocks noChangeAspect="1"/>
            </p:cNvPicPr>
            <p:nvPr/>
          </p:nvPicPr>
          <p:blipFill>
            <a:blip r:embed="rId3"/>
            <a:stretch>
              <a:fillRect/>
            </a:stretch>
          </p:blipFill>
          <p:spPr>
            <a:xfrm>
              <a:off x="693738" y="3443288"/>
              <a:ext cx="7245350" cy="2684463"/>
            </a:xfrm>
            <a:prstGeom prst="rect">
              <a:avLst/>
            </a:prstGeom>
          </p:spPr>
        </p:pic>
        <p:sp>
          <p:nvSpPr>
            <p:cNvPr id="12" name="TextBox 11">
              <a:extLst>
                <a:ext uri="{FF2B5EF4-FFF2-40B4-BE49-F238E27FC236}">
                  <a16:creationId xmlns:a16="http://schemas.microsoft.com/office/drawing/2014/main" id="{36E9F529-696F-E252-D136-E2D836C08E65}"/>
                </a:ext>
              </a:extLst>
            </p:cNvPr>
            <p:cNvSpPr txBox="1"/>
            <p:nvPr/>
          </p:nvSpPr>
          <p:spPr>
            <a:xfrm>
              <a:off x="693738" y="5597525"/>
              <a:ext cx="7245350" cy="530225"/>
            </a:xfrm>
            <a:prstGeom prst="rect">
              <a:avLst/>
            </a:prstGeom>
            <a:solidFill>
              <a:srgbClr val="000000">
                <a:alpha val="50000"/>
              </a:srgbClr>
            </a:solidFill>
            <a:ln>
              <a:noFill/>
            </a:ln>
          </p:spPr>
          <p:txBody>
            <a:bodyPr wrap="square" rtlCol="0" anchor="ctr">
              <a:noAutofit/>
            </a:bodyPr>
            <a:lstStyle/>
            <a:p>
              <a:pPr algn="ctr">
                <a:spcAft>
                  <a:spcPts val="600"/>
                </a:spcAft>
              </a:pPr>
              <a:r>
                <a:rPr lang="en-US" sz="800" b="1">
                  <a:solidFill>
                    <a:srgbClr val="FFFFFF"/>
                  </a:solidFill>
                  <a:latin typeface="Cambria" panose="02040503050406030204" pitchFamily="18" charset="0"/>
                  <a:ea typeface="Cambria" panose="02040503050406030204" pitchFamily="18" charset="0"/>
                </a:rPr>
                <a:t>In class </a:t>
              </a:r>
              <a:r>
                <a:rPr lang="en-US" sz="800" b="1" err="1">
                  <a:solidFill>
                    <a:srgbClr val="FFFFFF"/>
                  </a:solidFill>
                  <a:latin typeface="Cambria" panose="02040503050406030204" pitchFamily="18" charset="0"/>
                  <a:ea typeface="Cambria" panose="02040503050406030204" pitchFamily="18" charset="0"/>
                </a:rPr>
                <a:t>BiModeBP</a:t>
              </a:r>
              <a:r>
                <a:rPr lang="en-US" sz="800" b="1">
                  <a:solidFill>
                    <a:srgbClr val="FFFFFF"/>
                  </a:solidFill>
                  <a:latin typeface="Cambria" panose="02040503050406030204" pitchFamily="18" charset="0"/>
                  <a:ea typeface="Cambria" panose="02040503050406030204" pitchFamily="18" charset="0"/>
                </a:rPr>
                <a:t>:  </a:t>
              </a:r>
              <a:r>
                <a:rPr lang="en-US" sz="800" b="1" err="1">
                  <a:solidFill>
                    <a:srgbClr val="FFFFFF"/>
                  </a:solidFill>
                  <a:latin typeface="Cambria" panose="02040503050406030204" pitchFamily="18" charset="0"/>
                  <a:ea typeface="Cambria" panose="02040503050406030204" pitchFamily="18" charset="0"/>
                </a:rPr>
                <a:t>globalPredictorSize</a:t>
              </a:r>
              <a:r>
                <a:rPr lang="en-US" sz="800" b="1">
                  <a:solidFill>
                    <a:srgbClr val="FFFFFF"/>
                  </a:solidFill>
                  <a:latin typeface="Cambria" panose="02040503050406030204" pitchFamily="18" charset="0"/>
                  <a:ea typeface="Cambria" panose="02040503050406030204" pitchFamily="18" charset="0"/>
                </a:rPr>
                <a:t> and </a:t>
              </a:r>
              <a:r>
                <a:rPr lang="en-US" sz="800" b="1" err="1">
                  <a:solidFill>
                    <a:srgbClr val="FFFFFF"/>
                  </a:solidFill>
                  <a:latin typeface="Cambria" panose="02040503050406030204" pitchFamily="18" charset="0"/>
                  <a:ea typeface="Cambria" panose="02040503050406030204" pitchFamily="18" charset="0"/>
                </a:rPr>
                <a:t>choicePredictorSize</a:t>
              </a:r>
              <a:r>
                <a:rPr lang="en-US" sz="800" b="1">
                  <a:solidFill>
                    <a:srgbClr val="FFFFFF"/>
                  </a:solidFill>
                  <a:latin typeface="Cambria" panose="02040503050406030204" pitchFamily="18" charset="0"/>
                  <a:ea typeface="Cambria" panose="02040503050406030204" pitchFamily="18" charset="0"/>
                </a:rPr>
                <a:t> are changed</a:t>
              </a:r>
            </a:p>
          </p:txBody>
        </p:sp>
        <p:sp>
          <p:nvSpPr>
            <p:cNvPr id="30" name="Rectangle 29">
              <a:extLst>
                <a:ext uri="{FF2B5EF4-FFF2-40B4-BE49-F238E27FC236}">
                  <a16:creationId xmlns:a16="http://schemas.microsoft.com/office/drawing/2014/main" id="{B62FDD7D-19AD-1035-42C5-1BA6C7281095}"/>
                </a:ext>
              </a:extLst>
            </p:cNvPr>
            <p:cNvSpPr/>
            <p:nvPr/>
          </p:nvSpPr>
          <p:spPr>
            <a:xfrm>
              <a:off x="971550" y="4689504"/>
              <a:ext cx="6553200" cy="31432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FEACFB8-5BD8-FD33-F612-5E30419DA610}"/>
                </a:ext>
              </a:extLst>
            </p:cNvPr>
            <p:cNvSpPr/>
            <p:nvPr/>
          </p:nvSpPr>
          <p:spPr>
            <a:xfrm>
              <a:off x="971550" y="5143514"/>
              <a:ext cx="6553200" cy="31432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2148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4C6A130-A551-850C-79C7-90E6BE76F11E}"/>
              </a:ext>
            </a:extLst>
          </p:cNvPr>
          <p:cNvSpPr>
            <a:spLocks noGrp="1"/>
          </p:cNvSpPr>
          <p:nvPr>
            <p:ph type="title"/>
          </p:nvPr>
        </p:nvSpPr>
        <p:spPr>
          <a:xfrm>
            <a:off x="5596501" y="501594"/>
            <a:ext cx="5754896" cy="1655483"/>
          </a:xfrm>
        </p:spPr>
        <p:txBody>
          <a:bodyPr vert="horz" lIns="91440" tIns="45720" rIns="91440" bIns="45720" rtlCol="0" anchor="b">
            <a:normAutofit/>
          </a:bodyPr>
          <a:lstStyle/>
          <a:p>
            <a:r>
              <a:rPr lang="en-US" sz="4000"/>
              <a:t>Output to be observed after compiling</a:t>
            </a:r>
          </a:p>
        </p:txBody>
      </p:sp>
      <p:pic>
        <p:nvPicPr>
          <p:cNvPr id="8" name="Content Placeholder 7">
            <a:extLst>
              <a:ext uri="{FF2B5EF4-FFF2-40B4-BE49-F238E27FC236}">
                <a16:creationId xmlns:a16="http://schemas.microsoft.com/office/drawing/2014/main" id="{34DC4FC7-2D51-79CF-C877-F7EF6F351CEF}"/>
              </a:ext>
            </a:extLst>
          </p:cNvPr>
          <p:cNvPicPr>
            <a:picLocks noGrp="1" noChangeAspect="1"/>
          </p:cNvPicPr>
          <p:nvPr>
            <p:ph sz="half" idx="1"/>
          </p:nvPr>
        </p:nvPicPr>
        <p:blipFill rotWithShape="1">
          <a:blip r:embed="rId2"/>
          <a:srcRect r="14115" b="2"/>
          <a:stretch/>
        </p:blipFill>
        <p:spPr>
          <a:xfrm>
            <a:off x="1068130" y="1028701"/>
            <a:ext cx="3876165" cy="4338170"/>
          </a:xfrm>
          <a:prstGeom prst="rect">
            <a:avLst/>
          </a:prstGeom>
        </p:spPr>
      </p:pic>
      <p:sp>
        <p:nvSpPr>
          <p:cNvPr id="6" name="Content Placeholder 5">
            <a:extLst>
              <a:ext uri="{FF2B5EF4-FFF2-40B4-BE49-F238E27FC236}">
                <a16:creationId xmlns:a16="http://schemas.microsoft.com/office/drawing/2014/main" id="{BFF62BA7-35E9-E49F-252A-30C5A0CBFAB8}"/>
              </a:ext>
            </a:extLst>
          </p:cNvPr>
          <p:cNvSpPr>
            <a:spLocks noGrp="1"/>
          </p:cNvSpPr>
          <p:nvPr>
            <p:ph sz="half" idx="2"/>
          </p:nvPr>
        </p:nvSpPr>
        <p:spPr>
          <a:xfrm>
            <a:off x="5596502" y="2405894"/>
            <a:ext cx="5754896" cy="3014765"/>
          </a:xfrm>
        </p:spPr>
        <p:txBody>
          <a:bodyPr vert="horz" lIns="91440" tIns="45720" rIns="91440" bIns="45720" rtlCol="0" anchor="t">
            <a:normAutofit/>
          </a:bodyPr>
          <a:lstStyle/>
          <a:p>
            <a:pPr marL="285750"/>
            <a:r>
              <a:rPr lang="en-US" sz="2000" dirty="0"/>
              <a:t>After making the necessary changes we run the script for all the benchmarks, for all the three Branch Predictors separately and compare the results for different Branch Predictors. </a:t>
            </a:r>
          </a:p>
          <a:p>
            <a:pPr marL="285750"/>
            <a:r>
              <a:rPr lang="en-US" sz="2000" dirty="0"/>
              <a:t>Then in m5out/config.ini file of every benchmark, we observe if the type of </a:t>
            </a:r>
            <a:r>
              <a:rPr lang="en-US" sz="2000" dirty="0" err="1"/>
              <a:t>system.cpu.pred</a:t>
            </a:r>
            <a:r>
              <a:rPr lang="en-US" sz="2000" dirty="0"/>
              <a:t> is the same as the predictor we have changed.</a:t>
            </a:r>
          </a:p>
          <a:p>
            <a:endParaRPr lang="en-US" sz="2000" dirty="0"/>
          </a:p>
        </p:txBody>
      </p:sp>
      <p:sp>
        <p:nvSpPr>
          <p:cNvPr id="20" name="Rectangle 19">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6E197F9-FAFA-7C4C-8118-E510FB9C63A1}"/>
              </a:ext>
            </a:extLst>
          </p:cNvPr>
          <p:cNvSpPr/>
          <p:nvPr/>
        </p:nvSpPr>
        <p:spPr>
          <a:xfrm>
            <a:off x="1212980" y="2491273"/>
            <a:ext cx="2323322" cy="22393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202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744597D-11F9-4C1C-059D-7360D7120ACB}"/>
              </a:ext>
            </a:extLst>
          </p:cNvPr>
          <p:cNvSpPr txBox="1"/>
          <p:nvPr/>
        </p:nvSpPr>
        <p:spPr>
          <a:xfrm>
            <a:off x="1133515" y="715379"/>
            <a:ext cx="10176151" cy="109751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kern="1200" dirty="0">
                <a:solidFill>
                  <a:schemeClr val="tx1"/>
                </a:solidFill>
                <a:latin typeface="+mj-lt"/>
                <a:ea typeface="+mj-ea"/>
                <a:cs typeface="+mj-cs"/>
              </a:rPr>
              <a:t>The results are present in the m5out/stats.txt file of each benchmark</a:t>
            </a:r>
          </a:p>
        </p:txBody>
      </p:sp>
      <p:sp>
        <p:nvSpPr>
          <p:cNvPr id="19" name="Rectangle 18">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E4F4761-8F14-66C0-291C-FAE00D884859}"/>
              </a:ext>
            </a:extLst>
          </p:cNvPr>
          <p:cNvPicPr>
            <a:picLocks noChangeAspect="1"/>
          </p:cNvPicPr>
          <p:nvPr/>
        </p:nvPicPr>
        <p:blipFill>
          <a:blip r:embed="rId2"/>
          <a:stretch>
            <a:fillRect/>
          </a:stretch>
        </p:blipFill>
        <p:spPr>
          <a:xfrm>
            <a:off x="2724051" y="1908550"/>
            <a:ext cx="6756879" cy="2059923"/>
          </a:xfrm>
          <a:prstGeom prst="rect">
            <a:avLst/>
          </a:prstGeom>
        </p:spPr>
      </p:pic>
      <p:pic>
        <p:nvPicPr>
          <p:cNvPr id="8" name="Content Placeholder 7">
            <a:extLst>
              <a:ext uri="{FF2B5EF4-FFF2-40B4-BE49-F238E27FC236}">
                <a16:creationId xmlns:a16="http://schemas.microsoft.com/office/drawing/2014/main" id="{A63282D7-74F7-994B-EB76-C28CC1528572}"/>
              </a:ext>
            </a:extLst>
          </p:cNvPr>
          <p:cNvPicPr>
            <a:picLocks noChangeAspect="1"/>
          </p:cNvPicPr>
          <p:nvPr/>
        </p:nvPicPr>
        <p:blipFill>
          <a:blip r:embed="rId3"/>
          <a:stretch>
            <a:fillRect/>
          </a:stretch>
        </p:blipFill>
        <p:spPr>
          <a:xfrm>
            <a:off x="2718403" y="4110189"/>
            <a:ext cx="6756879" cy="1913162"/>
          </a:xfrm>
          <a:prstGeom prst="rect">
            <a:avLst/>
          </a:prstGeom>
        </p:spPr>
      </p:pic>
      <p:sp>
        <p:nvSpPr>
          <p:cNvPr id="9" name="Rectangle 8">
            <a:extLst>
              <a:ext uri="{FF2B5EF4-FFF2-40B4-BE49-F238E27FC236}">
                <a16:creationId xmlns:a16="http://schemas.microsoft.com/office/drawing/2014/main" id="{C56667B3-66E2-1D2C-236C-F09FEBD2575C}"/>
              </a:ext>
            </a:extLst>
          </p:cNvPr>
          <p:cNvSpPr/>
          <p:nvPr/>
        </p:nvSpPr>
        <p:spPr>
          <a:xfrm>
            <a:off x="2908281" y="4804596"/>
            <a:ext cx="5626113" cy="19840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CDE80E-0A9A-2381-9679-A34100C4AFF7}"/>
              </a:ext>
            </a:extLst>
          </p:cNvPr>
          <p:cNvSpPr/>
          <p:nvPr/>
        </p:nvSpPr>
        <p:spPr>
          <a:xfrm>
            <a:off x="2837423" y="2891434"/>
            <a:ext cx="5626113" cy="19840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432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E75FBD-7AB0-80BA-B037-F1EADA6AB996}"/>
              </a:ext>
            </a:extLst>
          </p:cNvPr>
          <p:cNvSpPr>
            <a:spLocks noGrp="1"/>
          </p:cNvSpPr>
          <p:nvPr>
            <p:ph type="title"/>
          </p:nvPr>
        </p:nvSpPr>
        <p:spPr>
          <a:xfrm>
            <a:off x="1136397" y="502021"/>
            <a:ext cx="9688296" cy="1642969"/>
          </a:xfrm>
        </p:spPr>
        <p:txBody>
          <a:bodyPr anchor="b">
            <a:normAutofit/>
          </a:bodyPr>
          <a:lstStyle/>
          <a:p>
            <a:r>
              <a:rPr lang="en-US" sz="4000"/>
              <a:t>Initial Set-up</a:t>
            </a:r>
          </a:p>
        </p:txBody>
      </p:sp>
      <p:sp>
        <p:nvSpPr>
          <p:cNvPr id="3" name="Content Placeholder 2">
            <a:extLst>
              <a:ext uri="{FF2B5EF4-FFF2-40B4-BE49-F238E27FC236}">
                <a16:creationId xmlns:a16="http://schemas.microsoft.com/office/drawing/2014/main" id="{AC249561-809A-687C-4E83-77A4A49F6263}"/>
              </a:ext>
            </a:extLst>
          </p:cNvPr>
          <p:cNvSpPr>
            <a:spLocks noGrp="1"/>
          </p:cNvSpPr>
          <p:nvPr>
            <p:ph idx="1"/>
          </p:nvPr>
        </p:nvSpPr>
        <p:spPr>
          <a:xfrm>
            <a:off x="1136397" y="2418409"/>
            <a:ext cx="9688296" cy="3454358"/>
          </a:xfrm>
        </p:spPr>
        <p:txBody>
          <a:bodyPr anchor="t">
            <a:normAutofit/>
          </a:bodyPr>
          <a:lstStyle/>
          <a:p>
            <a:pPr marL="0" indent="0">
              <a:buNone/>
            </a:pPr>
            <a:r>
              <a:rPr lang="en-US" sz="2000"/>
              <a:t>For this project we have utilized the Gem5 simulator installed on the UTD server.</a:t>
            </a:r>
          </a:p>
          <a:p>
            <a:pPr marL="0" indent="0">
              <a:buNone/>
            </a:pPr>
            <a:r>
              <a:rPr lang="en-US" sz="2000"/>
              <a:t>Copied the Gem5 on the local directory using the command:</a:t>
            </a:r>
          </a:p>
          <a:p>
            <a:pPr marL="0" indent="0">
              <a:buNone/>
            </a:pPr>
            <a:r>
              <a:rPr lang="en-US" sz="2000"/>
              <a:t>“</a:t>
            </a:r>
            <a:r>
              <a:rPr lang="en-US" sz="2000" b="1" i="0" u="none" strike="noStrike" baseline="0">
                <a:latin typeface="CourierNewPS-BoldMT"/>
              </a:rPr>
              <a:t>cp –rf /usr/local/gem5 /home/eng/s/sxs220366/CA/</a:t>
            </a:r>
            <a:r>
              <a:rPr lang="en-US" sz="2000"/>
              <a:t>”</a:t>
            </a:r>
          </a:p>
          <a:p>
            <a:pPr marL="0" indent="0">
              <a:buNone/>
            </a:pPr>
            <a:r>
              <a:rPr lang="en-US" sz="2000"/>
              <a:t>Compiled using the command:</a:t>
            </a:r>
          </a:p>
          <a:p>
            <a:pPr marL="0" indent="0">
              <a:buNone/>
            </a:pPr>
            <a:r>
              <a:rPr lang="en-US" sz="2000"/>
              <a:t>“</a:t>
            </a:r>
            <a:r>
              <a:rPr lang="en-US" sz="2000" b="1" i="0" u="none" strike="noStrike" baseline="0">
                <a:latin typeface="CourierNewPS-BoldMT"/>
              </a:rPr>
              <a:t>scons build/X86/gem5.opt</a:t>
            </a:r>
            <a:r>
              <a:rPr lang="en-US" sz="2000"/>
              <a:t>”</a:t>
            </a:r>
          </a:p>
          <a:p>
            <a:pPr marL="0" indent="0">
              <a:buNone/>
            </a:pPr>
            <a:r>
              <a:rPr lang="en-US" sz="2000"/>
              <a:t>After compilation we cloned the benchmark files to our local directory using the command:</a:t>
            </a:r>
          </a:p>
          <a:p>
            <a:pPr marL="0" indent="0">
              <a:buNone/>
            </a:pPr>
            <a:r>
              <a:rPr lang="en-US" sz="2000"/>
              <a:t>“</a:t>
            </a:r>
            <a:r>
              <a:rPr lang="en-US" sz="2000" b="0" i="0" u="none" strike="noStrike" baseline="0">
                <a:latin typeface="CourierNewPSMT"/>
              </a:rPr>
              <a:t>git clone https://github.com/timberjack/Project1_SPEC</a:t>
            </a:r>
            <a:r>
              <a:rPr lang="en-US" sz="2000"/>
              <a:t>”</a:t>
            </a:r>
          </a:p>
        </p:txBody>
      </p:sp>
      <p:sp>
        <p:nvSpPr>
          <p:cNvPr id="15" name="Rectangle 1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9479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81C32C-7AFC-4BB3-9088-65CBDFC5D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BB1F3-BAD7-F15B-F557-DEBEE921A80D}"/>
              </a:ext>
            </a:extLst>
          </p:cNvPr>
          <p:cNvSpPr>
            <a:spLocks noGrp="1"/>
          </p:cNvSpPr>
          <p:nvPr>
            <p:ph type="title"/>
          </p:nvPr>
        </p:nvSpPr>
        <p:spPr>
          <a:xfrm>
            <a:off x="0" y="326776"/>
            <a:ext cx="10217450" cy="1465973"/>
          </a:xfrm>
        </p:spPr>
        <p:txBody>
          <a:bodyPr anchor="t">
            <a:normAutofit/>
          </a:bodyPr>
          <a:lstStyle/>
          <a:p>
            <a:r>
              <a:rPr lang="en-US" sz="3400" dirty="0"/>
              <a:t>We made a separate .txt file for each predictor</a:t>
            </a:r>
          </a:p>
        </p:txBody>
      </p:sp>
      <p:pic>
        <p:nvPicPr>
          <p:cNvPr id="7" name="Content Placeholder 6" descr="A screen shot of a computer&#10;&#10;Description automatically generated">
            <a:extLst>
              <a:ext uri="{FF2B5EF4-FFF2-40B4-BE49-F238E27FC236}">
                <a16:creationId xmlns:a16="http://schemas.microsoft.com/office/drawing/2014/main" id="{2DA9F64C-23B5-7334-47A8-99043A1D7CA6}"/>
              </a:ext>
            </a:extLst>
          </p:cNvPr>
          <p:cNvPicPr>
            <a:picLocks noChangeAspect="1"/>
          </p:cNvPicPr>
          <p:nvPr/>
        </p:nvPicPr>
        <p:blipFill rotWithShape="1">
          <a:blip r:embed="rId2"/>
          <a:srcRect t="3956"/>
          <a:stretch/>
        </p:blipFill>
        <p:spPr>
          <a:xfrm>
            <a:off x="20" y="1241408"/>
            <a:ext cx="12191980" cy="4244759"/>
          </a:xfrm>
          <a:prstGeom prst="rect">
            <a:avLst/>
          </a:prstGeom>
        </p:spPr>
      </p:pic>
      <p:sp>
        <p:nvSpPr>
          <p:cNvPr id="16" name="Rectangle 15">
            <a:extLst>
              <a:ext uri="{FF2B5EF4-FFF2-40B4-BE49-F238E27FC236}">
                <a16:creationId xmlns:a16="http://schemas.microsoft.com/office/drawing/2014/main" id="{199C0ED0-69DE-4C31-A5CF-E2A46FD30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D42B8BD-40AF-488E-8A79-D7256C917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34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95DB-394F-6BBE-2F27-B08C28FFC9B1}"/>
              </a:ext>
            </a:extLst>
          </p:cNvPr>
          <p:cNvSpPr>
            <a:spLocks noGrp="1"/>
          </p:cNvSpPr>
          <p:nvPr>
            <p:ph type="title"/>
          </p:nvPr>
        </p:nvSpPr>
        <p:spPr/>
        <p:txBody>
          <a:bodyPr/>
          <a:lstStyle/>
          <a:p>
            <a:r>
              <a:rPr lang="en-US" dirty="0"/>
              <a:t>BTB Miss Pct of all Benchmarks for all types o Predictors  </a:t>
            </a:r>
          </a:p>
        </p:txBody>
      </p:sp>
      <p:graphicFrame>
        <p:nvGraphicFramePr>
          <p:cNvPr id="4" name="Content Placeholder 3">
            <a:extLst>
              <a:ext uri="{FF2B5EF4-FFF2-40B4-BE49-F238E27FC236}">
                <a16:creationId xmlns:a16="http://schemas.microsoft.com/office/drawing/2014/main" id="{C2D9DD9D-DF76-2B75-E9B7-C1662D1D7834}"/>
              </a:ext>
            </a:extLst>
          </p:cNvPr>
          <p:cNvGraphicFramePr>
            <a:graphicFrameLocks noGrp="1"/>
          </p:cNvGraphicFramePr>
          <p:nvPr>
            <p:ph idx="1"/>
            <p:extLst>
              <p:ext uri="{D42A27DB-BD31-4B8C-83A1-F6EECF244321}">
                <p14:modId xmlns:p14="http://schemas.microsoft.com/office/powerpoint/2010/main" val="363308373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4866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AE11-7D5B-6A8C-FA4A-BD59166CB9DD}"/>
              </a:ext>
            </a:extLst>
          </p:cNvPr>
          <p:cNvSpPr>
            <a:spLocks noGrp="1"/>
          </p:cNvSpPr>
          <p:nvPr>
            <p:ph type="title"/>
          </p:nvPr>
        </p:nvSpPr>
        <p:spPr/>
        <p:txBody>
          <a:bodyPr/>
          <a:lstStyle/>
          <a:p>
            <a:r>
              <a:rPr lang="en-US" dirty="0"/>
              <a:t>Branch Miss Percentage for 456.hmmer</a:t>
            </a:r>
          </a:p>
        </p:txBody>
      </p:sp>
      <p:graphicFrame>
        <p:nvGraphicFramePr>
          <p:cNvPr id="4" name="Content Placeholder 3">
            <a:extLst>
              <a:ext uri="{FF2B5EF4-FFF2-40B4-BE49-F238E27FC236}">
                <a16:creationId xmlns:a16="http://schemas.microsoft.com/office/drawing/2014/main" id="{8639790C-F9E2-A23B-C4EA-C220F4744AE1}"/>
              </a:ext>
            </a:extLst>
          </p:cNvPr>
          <p:cNvGraphicFramePr>
            <a:graphicFrameLocks noGrp="1"/>
          </p:cNvGraphicFramePr>
          <p:nvPr>
            <p:ph idx="1"/>
            <p:extLst>
              <p:ext uri="{D42A27DB-BD31-4B8C-83A1-F6EECF244321}">
                <p14:modId xmlns:p14="http://schemas.microsoft.com/office/powerpoint/2010/main" val="387170559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5260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AE11-7D5B-6A8C-FA4A-BD59166CB9DD}"/>
              </a:ext>
            </a:extLst>
          </p:cNvPr>
          <p:cNvSpPr>
            <a:spLocks noGrp="1"/>
          </p:cNvSpPr>
          <p:nvPr>
            <p:ph type="title"/>
          </p:nvPr>
        </p:nvSpPr>
        <p:spPr/>
        <p:txBody>
          <a:bodyPr/>
          <a:lstStyle/>
          <a:p>
            <a:r>
              <a:rPr lang="en-US" dirty="0"/>
              <a:t>Branch Miss Percentage for 458.sjeng</a:t>
            </a:r>
          </a:p>
        </p:txBody>
      </p:sp>
      <p:graphicFrame>
        <p:nvGraphicFramePr>
          <p:cNvPr id="6" name="Content Placeholder 5">
            <a:extLst>
              <a:ext uri="{FF2B5EF4-FFF2-40B4-BE49-F238E27FC236}">
                <a16:creationId xmlns:a16="http://schemas.microsoft.com/office/drawing/2014/main" id="{0EB62B7E-5D0B-06FA-78B8-0F2851F314AF}"/>
              </a:ext>
            </a:extLst>
          </p:cNvPr>
          <p:cNvGraphicFramePr>
            <a:graphicFrameLocks noGrp="1"/>
          </p:cNvGraphicFramePr>
          <p:nvPr>
            <p:ph idx="1"/>
            <p:extLst>
              <p:ext uri="{D42A27DB-BD31-4B8C-83A1-F6EECF244321}">
                <p14:modId xmlns:p14="http://schemas.microsoft.com/office/powerpoint/2010/main" val="77396945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8251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464A50-2329-4555-C1FA-CA5CEE75084C}"/>
              </a:ext>
            </a:extLst>
          </p:cNvPr>
          <p:cNvSpPr>
            <a:spLocks noGrp="1"/>
          </p:cNvSpPr>
          <p:nvPr>
            <p:ph type="title"/>
          </p:nvPr>
        </p:nvSpPr>
        <p:spPr>
          <a:xfrm>
            <a:off x="1133515" y="715379"/>
            <a:ext cx="10176151" cy="1097519"/>
          </a:xfrm>
        </p:spPr>
        <p:txBody>
          <a:bodyPr anchor="ctr">
            <a:normAutofit/>
          </a:bodyPr>
          <a:lstStyle/>
          <a:p>
            <a:r>
              <a:rPr lang="en-US" sz="3400"/>
              <a:t>Branch MisPredPercent of all Benchmarks for all types o Predictors </a:t>
            </a:r>
          </a:p>
        </p:txBody>
      </p:sp>
      <p:sp>
        <p:nvSpPr>
          <p:cNvPr id="11" name="Rectangle 10">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EFE37B3-2DF2-B613-E529-7D1A88B66EA1}"/>
              </a:ext>
            </a:extLst>
          </p:cNvPr>
          <p:cNvGraphicFramePr>
            <a:graphicFrameLocks noGrp="1"/>
          </p:cNvGraphicFramePr>
          <p:nvPr>
            <p:ph idx="1"/>
            <p:extLst>
              <p:ext uri="{D42A27DB-BD31-4B8C-83A1-F6EECF244321}">
                <p14:modId xmlns:p14="http://schemas.microsoft.com/office/powerpoint/2010/main" val="1899935390"/>
              </p:ext>
            </p:extLst>
          </p:nvPr>
        </p:nvGraphicFramePr>
        <p:xfrm>
          <a:off x="722352" y="1908550"/>
          <a:ext cx="10754630" cy="41148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3041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4A17-FD1B-2408-F600-E64C5D09FAE9}"/>
              </a:ext>
            </a:extLst>
          </p:cNvPr>
          <p:cNvSpPr>
            <a:spLocks noGrp="1"/>
          </p:cNvSpPr>
          <p:nvPr>
            <p:ph type="title"/>
          </p:nvPr>
        </p:nvSpPr>
        <p:spPr/>
        <p:txBody>
          <a:bodyPr/>
          <a:lstStyle/>
          <a:p>
            <a:pPr algn="ctr"/>
            <a:r>
              <a:rPr lang="en-US" dirty="0"/>
              <a:t>Branch Miss prediction percentage for 456.hmmer</a:t>
            </a:r>
          </a:p>
        </p:txBody>
      </p:sp>
      <p:graphicFrame>
        <p:nvGraphicFramePr>
          <p:cNvPr id="4" name="Content Placeholder 3">
            <a:extLst>
              <a:ext uri="{FF2B5EF4-FFF2-40B4-BE49-F238E27FC236}">
                <a16:creationId xmlns:a16="http://schemas.microsoft.com/office/drawing/2014/main" id="{8945317A-78FB-43C1-EC2B-399BCA9481C7}"/>
              </a:ext>
            </a:extLst>
          </p:cNvPr>
          <p:cNvGraphicFramePr>
            <a:graphicFrameLocks noGrp="1"/>
          </p:cNvGraphicFramePr>
          <p:nvPr>
            <p:ph idx="1"/>
            <p:extLst>
              <p:ext uri="{D42A27DB-BD31-4B8C-83A1-F6EECF244321}">
                <p14:modId xmlns:p14="http://schemas.microsoft.com/office/powerpoint/2010/main" val="335426887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4127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4A17-FD1B-2408-F600-E64C5D09FAE9}"/>
              </a:ext>
            </a:extLst>
          </p:cNvPr>
          <p:cNvSpPr>
            <a:spLocks noGrp="1"/>
          </p:cNvSpPr>
          <p:nvPr>
            <p:ph type="title"/>
          </p:nvPr>
        </p:nvSpPr>
        <p:spPr/>
        <p:txBody>
          <a:bodyPr/>
          <a:lstStyle/>
          <a:p>
            <a:pPr algn="ctr"/>
            <a:r>
              <a:rPr lang="en-US" dirty="0"/>
              <a:t>Branch Miss prediction percentage for 458.sjeng</a:t>
            </a:r>
          </a:p>
        </p:txBody>
      </p:sp>
      <p:graphicFrame>
        <p:nvGraphicFramePr>
          <p:cNvPr id="6" name="Content Placeholder 5">
            <a:extLst>
              <a:ext uri="{FF2B5EF4-FFF2-40B4-BE49-F238E27FC236}">
                <a16:creationId xmlns:a16="http://schemas.microsoft.com/office/drawing/2014/main" id="{4ECDA78D-3A6C-5814-12B4-3B6CDDCB2A25}"/>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4502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203E-44AD-F80F-62E1-ED7EED8E4662}"/>
              </a:ext>
            </a:extLst>
          </p:cNvPr>
          <p:cNvSpPr>
            <a:spLocks noGrp="1"/>
          </p:cNvSpPr>
          <p:nvPr>
            <p:ph type="title"/>
          </p:nvPr>
        </p:nvSpPr>
        <p:spPr/>
        <p:txBody>
          <a:bodyPr/>
          <a:lstStyle/>
          <a:p>
            <a:r>
              <a:rPr lang="en-US" b="1" dirty="0"/>
              <a:t>Observations and Conclusions</a:t>
            </a:r>
          </a:p>
        </p:txBody>
      </p:sp>
      <p:sp>
        <p:nvSpPr>
          <p:cNvPr id="3" name="Content Placeholder 2">
            <a:extLst>
              <a:ext uri="{FF2B5EF4-FFF2-40B4-BE49-F238E27FC236}">
                <a16:creationId xmlns:a16="http://schemas.microsoft.com/office/drawing/2014/main" id="{91098303-3120-FF58-178B-0459DA16E9ED}"/>
              </a:ext>
            </a:extLst>
          </p:cNvPr>
          <p:cNvSpPr>
            <a:spLocks noGrp="1"/>
          </p:cNvSpPr>
          <p:nvPr>
            <p:ph idx="1"/>
          </p:nvPr>
        </p:nvSpPr>
        <p:spPr/>
        <p:txBody>
          <a:bodyPr/>
          <a:lstStyle/>
          <a:p>
            <a:pPr marL="0" indent="0" algn="just">
              <a:buNone/>
            </a:pPr>
            <a:r>
              <a:rPr lang="en-US" sz="2000" dirty="0">
                <a:latin typeface="Cambria" panose="02040503050406030204" pitchFamily="18" charset="0"/>
                <a:ea typeface="Cambria" panose="02040503050406030204" pitchFamily="18" charset="0"/>
              </a:rPr>
              <a:t>From the graphs obtained we can say that for the given combination of branch predictor sizes the </a:t>
            </a:r>
            <a:r>
              <a:rPr lang="en-US" sz="2000" dirty="0" err="1">
                <a:latin typeface="Cambria" panose="02040503050406030204" pitchFamily="18" charset="0"/>
                <a:ea typeface="Cambria" panose="02040503050406030204" pitchFamily="18" charset="0"/>
              </a:rPr>
              <a:t>BiMode</a:t>
            </a:r>
            <a:r>
              <a:rPr lang="en-US" sz="2000" dirty="0">
                <a:latin typeface="Cambria" panose="02040503050406030204" pitchFamily="18" charset="0"/>
                <a:ea typeface="Cambria" panose="02040503050406030204" pitchFamily="18" charset="0"/>
              </a:rPr>
              <a:t> BP is giving the least BTB miss percentage for benchmarks 456.hmmer and Tournament BP is giving least BTB miss percentage for 458.sjeng. </a:t>
            </a:r>
          </a:p>
          <a:p>
            <a:pPr marL="0" indent="0" algn="just">
              <a:buNone/>
            </a:pPr>
            <a:r>
              <a:rPr lang="en-US" sz="2000" dirty="0">
                <a:latin typeface="Cambria" panose="02040503050406030204" pitchFamily="18" charset="0"/>
                <a:ea typeface="Cambria" panose="02040503050406030204" pitchFamily="18" charset="0"/>
              </a:rPr>
              <a:t>The best result we obtained for benchmark 456.hmmer : Branch Predictor-</a:t>
            </a:r>
            <a:r>
              <a:rPr lang="en-US" sz="2000" dirty="0" err="1">
                <a:latin typeface="Cambria" panose="02040503050406030204" pitchFamily="18" charset="0"/>
                <a:ea typeface="Cambria" panose="02040503050406030204" pitchFamily="18" charset="0"/>
              </a:rPr>
              <a:t>BiMode</a:t>
            </a:r>
            <a:r>
              <a:rPr lang="en-US" sz="2000" dirty="0">
                <a:latin typeface="Cambria" panose="02040503050406030204" pitchFamily="18" charset="0"/>
                <a:ea typeface="Cambria" panose="02040503050406030204" pitchFamily="18" charset="0"/>
              </a:rPr>
              <a:t> BP,  BTB miss percent = 0.994386, BTB Entry = 4096 and Predictor size = 2048. </a:t>
            </a:r>
          </a:p>
          <a:p>
            <a:pPr marL="0" indent="0" algn="just">
              <a:buNone/>
            </a:pPr>
            <a:r>
              <a:rPr lang="en-US" sz="2000" dirty="0">
                <a:latin typeface="Cambria" panose="02040503050406030204" pitchFamily="18" charset="0"/>
                <a:ea typeface="Cambria" panose="02040503050406030204" pitchFamily="18" charset="0"/>
              </a:rPr>
              <a:t>The Tournament BP is giving the least branch miss prediction percentage for 456.hmmer it is 458.sjeng for </a:t>
            </a:r>
            <a:r>
              <a:rPr lang="en-US" sz="2000" dirty="0" err="1">
                <a:latin typeface="Cambria" panose="02040503050406030204" pitchFamily="18" charset="0"/>
                <a:ea typeface="Cambria" panose="02040503050406030204" pitchFamily="18" charset="0"/>
              </a:rPr>
              <a:t>BiMode</a:t>
            </a:r>
            <a:r>
              <a:rPr lang="en-US" sz="2000" dirty="0">
                <a:latin typeface="Cambria" panose="02040503050406030204" pitchFamily="18" charset="0"/>
                <a:ea typeface="Cambria" panose="02040503050406030204" pitchFamily="18" charset="0"/>
              </a:rPr>
              <a:t> BP and it is 458.sjeng for Local BP. </a:t>
            </a:r>
          </a:p>
          <a:p>
            <a:pPr marL="0" indent="0" algn="just">
              <a:buNone/>
            </a:pPr>
            <a:r>
              <a:rPr lang="en-US" sz="2000" dirty="0">
                <a:latin typeface="Cambria" panose="02040503050406030204" pitchFamily="18" charset="0"/>
                <a:ea typeface="Cambria" panose="02040503050406030204" pitchFamily="18" charset="0"/>
              </a:rPr>
              <a:t>The best result we obtained for benchmark 458.sjeng : Branch Predictor-Local BP,  Branch miss percent = 0.5808048, BTB Entry = 4096 and Predictor size: Local=2048, Global=4096, Choice = 4096.  </a:t>
            </a:r>
          </a:p>
          <a:p>
            <a:endParaRPr lang="en-US" dirty="0"/>
          </a:p>
        </p:txBody>
      </p:sp>
    </p:spTree>
    <p:extLst>
      <p:ext uri="{BB962C8B-B14F-4D97-AF65-F5344CB8AC3E}">
        <p14:creationId xmlns:p14="http://schemas.microsoft.com/office/powerpoint/2010/main" val="2254501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94DA0-B08B-B77C-BAF7-53788115A050}"/>
              </a:ext>
            </a:extLst>
          </p:cNvPr>
          <p:cNvSpPr>
            <a:spLocks noGrp="1"/>
          </p:cNvSpPr>
          <p:nvPr>
            <p:ph idx="1"/>
          </p:nvPr>
        </p:nvSpPr>
        <p:spPr/>
        <p:txBody>
          <a:bodyPr/>
          <a:lstStyle/>
          <a:p>
            <a:pPr marL="0" indent="0" algn="just">
              <a:buNone/>
            </a:pPr>
            <a:r>
              <a:rPr lang="en-US" sz="2800" dirty="0">
                <a:latin typeface="Cambria" panose="02040503050406030204" pitchFamily="18" charset="0"/>
                <a:ea typeface="Cambria" panose="02040503050406030204" pitchFamily="18" charset="0"/>
              </a:rPr>
              <a:t>We can choose </a:t>
            </a:r>
            <a:r>
              <a:rPr lang="en-US" sz="2800" dirty="0" err="1">
                <a:latin typeface="Cambria" panose="02040503050406030204" pitchFamily="18" charset="0"/>
                <a:ea typeface="Cambria" panose="02040503050406030204" pitchFamily="18" charset="0"/>
              </a:rPr>
              <a:t>BiMode</a:t>
            </a:r>
            <a:r>
              <a:rPr lang="en-US" sz="2800" dirty="0">
                <a:latin typeface="Cambria" panose="02040503050406030204" pitchFamily="18" charset="0"/>
                <a:ea typeface="Cambria" panose="02040503050406030204" pitchFamily="18" charset="0"/>
              </a:rPr>
              <a:t> BP for benchmark 456.hmmer as it is providing the best tradeoff between the BTB miss percentage and Branch Miss percentage when compared to Tournament BP. The BTB miss percentage by </a:t>
            </a:r>
            <a:r>
              <a:rPr lang="en-US" sz="2800" dirty="0" err="1">
                <a:latin typeface="Cambria" panose="02040503050406030204" pitchFamily="18" charset="0"/>
                <a:ea typeface="Cambria" panose="02040503050406030204" pitchFamily="18" charset="0"/>
              </a:rPr>
              <a:t>BiMode</a:t>
            </a:r>
            <a:r>
              <a:rPr lang="en-US" sz="2800" dirty="0">
                <a:latin typeface="Cambria" panose="02040503050406030204" pitchFamily="18" charset="0"/>
                <a:ea typeface="Cambria" panose="02040503050406030204" pitchFamily="18" charset="0"/>
              </a:rPr>
              <a:t> is 0.994386 and the Branch Miss Prediction percent is 11.358833. </a:t>
            </a:r>
          </a:p>
          <a:p>
            <a:pPr marL="0" indent="0" algn="just">
              <a:buNone/>
            </a:pPr>
            <a:r>
              <a:rPr lang="en-US" sz="2800" dirty="0">
                <a:latin typeface="Cambria" panose="02040503050406030204" pitchFamily="18" charset="0"/>
                <a:ea typeface="Cambria" panose="02040503050406030204" pitchFamily="18" charset="0"/>
              </a:rPr>
              <a:t>For benchmark 458.sjeng the Tournament BP gives the best results with a BTB miss percentage of 4.82227 and Branch Prediction miss percentage of 9.543592. </a:t>
            </a:r>
          </a:p>
          <a:p>
            <a:endParaRPr lang="en-US" dirty="0"/>
          </a:p>
        </p:txBody>
      </p:sp>
    </p:spTree>
    <p:extLst>
      <p:ext uri="{BB962C8B-B14F-4D97-AF65-F5344CB8AC3E}">
        <p14:creationId xmlns:p14="http://schemas.microsoft.com/office/powerpoint/2010/main" val="820409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72B9CF-A389-3F7F-AC00-B9ABC42B1666}"/>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BTB Miss PCT values for all benchmarks for Tournament Branch Predictors</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286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2329E-CC9A-F0E6-160B-804FB35704B8}"/>
              </a:ext>
            </a:extLst>
          </p:cNvPr>
          <p:cNvSpPr>
            <a:spLocks noGrp="1"/>
          </p:cNvSpPr>
          <p:nvPr>
            <p:ph type="title"/>
          </p:nvPr>
        </p:nvSpPr>
        <p:spPr>
          <a:xfrm>
            <a:off x="1136397" y="502021"/>
            <a:ext cx="9688296" cy="1642969"/>
          </a:xfrm>
        </p:spPr>
        <p:txBody>
          <a:bodyPr anchor="b">
            <a:normAutofit/>
          </a:bodyPr>
          <a:lstStyle/>
          <a:p>
            <a:r>
              <a:rPr lang="en-US" sz="4000"/>
              <a:t>Branch Predictors </a:t>
            </a:r>
          </a:p>
        </p:txBody>
      </p:sp>
      <p:sp>
        <p:nvSpPr>
          <p:cNvPr id="21" name="Content Placeholder 2">
            <a:extLst>
              <a:ext uri="{FF2B5EF4-FFF2-40B4-BE49-F238E27FC236}">
                <a16:creationId xmlns:a16="http://schemas.microsoft.com/office/drawing/2014/main" id="{F264F176-D28C-9D29-0D26-4627D7C42FAB}"/>
              </a:ext>
            </a:extLst>
          </p:cNvPr>
          <p:cNvSpPr>
            <a:spLocks noGrp="1"/>
          </p:cNvSpPr>
          <p:nvPr>
            <p:ph idx="1"/>
          </p:nvPr>
        </p:nvSpPr>
        <p:spPr>
          <a:xfrm>
            <a:off x="1136397" y="2418409"/>
            <a:ext cx="9688296" cy="3454358"/>
          </a:xfrm>
        </p:spPr>
        <p:txBody>
          <a:bodyPr anchor="t">
            <a:normAutofit/>
          </a:bodyPr>
          <a:lstStyle/>
          <a:p>
            <a:r>
              <a:rPr lang="en-US" sz="2000" i="0">
                <a:effectLst/>
                <a:latin typeface="Cambria" panose="02040503050406030204" pitchFamily="18" charset="0"/>
                <a:ea typeface="Cambria" panose="02040503050406030204" pitchFamily="18" charset="0"/>
              </a:rPr>
              <a:t>A branch predictor is a crucial component of a pipelined CPU that helps improve its performance.</a:t>
            </a:r>
          </a:p>
          <a:p>
            <a:r>
              <a:rPr lang="en-US" sz="2000" i="0">
                <a:effectLst/>
                <a:latin typeface="Cambria" panose="02040503050406030204" pitchFamily="18" charset="0"/>
                <a:ea typeface="Cambria" panose="02040503050406030204" pitchFamily="18" charset="0"/>
              </a:rPr>
              <a:t>It works by attempting to anticipate the address of a branch instruction well in advance and with limited context, organizing the most likely outcome. </a:t>
            </a:r>
          </a:p>
          <a:p>
            <a:r>
              <a:rPr lang="en-US" sz="2000" i="0">
                <a:effectLst/>
                <a:latin typeface="Cambria" panose="02040503050406030204" pitchFamily="18" charset="0"/>
                <a:ea typeface="Cambria" panose="02040503050406030204" pitchFamily="18" charset="0"/>
              </a:rPr>
              <a:t>Despite having access to only the current instruction's address and a limited history, the predictor operates before the decoder pipeline phase. </a:t>
            </a:r>
          </a:p>
        </p:txBody>
      </p:sp>
      <p:sp>
        <p:nvSpPr>
          <p:cNvPr id="63" name="Rectangle 6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101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DEFA8-3414-5064-1D2D-050B76C2A964}"/>
              </a:ext>
            </a:extLst>
          </p:cNvPr>
          <p:cNvSpPr>
            <a:spLocks noGrp="1"/>
          </p:cNvSpPr>
          <p:nvPr>
            <p:ph type="title"/>
          </p:nvPr>
        </p:nvSpPr>
        <p:spPr>
          <a:xfrm>
            <a:off x="1133515" y="715379"/>
            <a:ext cx="10176151" cy="1097519"/>
          </a:xfrm>
        </p:spPr>
        <p:txBody>
          <a:bodyPr anchor="ctr">
            <a:normAutofit/>
          </a:bodyPr>
          <a:lstStyle/>
          <a:p>
            <a:r>
              <a:rPr lang="en-US" sz="1600">
                <a:latin typeface="Cambria" panose="02040503050406030204" pitchFamily="18" charset="0"/>
                <a:ea typeface="Cambria" panose="02040503050406030204" pitchFamily="18" charset="0"/>
              </a:rPr>
              <a:t>Keeping the BTBentries value same and changing the sizes of Local Predictor (LP), Global Predictor(GP), Choice Predictor (CP) and observing the changes in BTB Miss percentage for all benchmarks using graphs.</a:t>
            </a:r>
            <a:br>
              <a:rPr lang="en-US" sz="1600">
                <a:latin typeface="Cambria" panose="02040503050406030204" pitchFamily="18" charset="0"/>
                <a:ea typeface="Cambria" panose="02040503050406030204" pitchFamily="18" charset="0"/>
              </a:rPr>
            </a:br>
            <a:endParaRPr lang="en-US" sz="1600"/>
          </a:p>
        </p:txBody>
      </p:sp>
      <p:sp>
        <p:nvSpPr>
          <p:cNvPr id="11" name="Rectangle 10">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6AAB8569-2CE8-6E29-E649-D14E5124DC21}"/>
              </a:ext>
            </a:extLst>
          </p:cNvPr>
          <p:cNvGraphicFramePr>
            <a:graphicFrameLocks noGrp="1"/>
          </p:cNvGraphicFramePr>
          <p:nvPr>
            <p:ph idx="1"/>
            <p:extLst>
              <p:ext uri="{D42A27DB-BD31-4B8C-83A1-F6EECF244321}">
                <p14:modId xmlns:p14="http://schemas.microsoft.com/office/powerpoint/2010/main" val="1474092218"/>
              </p:ext>
            </p:extLst>
          </p:nvPr>
        </p:nvGraphicFramePr>
        <p:xfrm>
          <a:off x="722352" y="1908550"/>
          <a:ext cx="10754630" cy="411480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097F9743-553D-2A34-2714-DA3A3CC96424}"/>
              </a:ext>
            </a:extLst>
          </p:cNvPr>
          <p:cNvSpPr txBox="1"/>
          <p:nvPr/>
        </p:nvSpPr>
        <p:spPr>
          <a:xfrm>
            <a:off x="2867025" y="6026894"/>
            <a:ext cx="6096000" cy="369332"/>
          </a:xfrm>
          <a:prstGeom prst="rect">
            <a:avLst/>
          </a:prstGeom>
          <a:noFill/>
        </p:spPr>
        <p:txBody>
          <a:bodyPr wrap="square">
            <a:spAutoFit/>
          </a:bodyPr>
          <a:lstStyle/>
          <a:p>
            <a:r>
              <a:rPr lang="en-US" b="1" dirty="0">
                <a:solidFill>
                  <a:srgbClr val="002060"/>
                </a:solidFill>
                <a:latin typeface="Cambria" panose="02040503050406030204" pitchFamily="18" charset="0"/>
                <a:ea typeface="Cambria" panose="02040503050406030204" pitchFamily="18" charset="0"/>
              </a:rPr>
              <a:t>As LP,GP &amp; CP sizes increases, BTB </a:t>
            </a:r>
            <a:r>
              <a:rPr lang="en-US" b="1" dirty="0" err="1">
                <a:solidFill>
                  <a:srgbClr val="002060"/>
                </a:solidFill>
                <a:latin typeface="Cambria" panose="02040503050406030204" pitchFamily="18" charset="0"/>
                <a:ea typeface="Cambria" panose="02040503050406030204" pitchFamily="18" charset="0"/>
              </a:rPr>
              <a:t>MissPct</a:t>
            </a:r>
            <a:r>
              <a:rPr lang="en-US" b="1" dirty="0">
                <a:solidFill>
                  <a:srgbClr val="002060"/>
                </a:solidFill>
                <a:latin typeface="Cambria" panose="02040503050406030204" pitchFamily="18" charset="0"/>
                <a:ea typeface="Cambria" panose="02040503050406030204" pitchFamily="18" charset="0"/>
              </a:rPr>
              <a:t> decreases.</a:t>
            </a:r>
          </a:p>
        </p:txBody>
      </p:sp>
    </p:spTree>
    <p:extLst>
      <p:ext uri="{BB962C8B-B14F-4D97-AF65-F5344CB8AC3E}">
        <p14:creationId xmlns:p14="http://schemas.microsoft.com/office/powerpoint/2010/main" val="2723492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DEFA8-3414-5064-1D2D-050B76C2A964}"/>
              </a:ext>
            </a:extLst>
          </p:cNvPr>
          <p:cNvSpPr>
            <a:spLocks noGrp="1"/>
          </p:cNvSpPr>
          <p:nvPr>
            <p:ph type="title"/>
          </p:nvPr>
        </p:nvSpPr>
        <p:spPr>
          <a:xfrm>
            <a:off x="1133515" y="715379"/>
            <a:ext cx="10176151" cy="1097519"/>
          </a:xfrm>
        </p:spPr>
        <p:txBody>
          <a:bodyPr anchor="ctr">
            <a:normAutofit/>
          </a:bodyPr>
          <a:lstStyle/>
          <a:p>
            <a:r>
              <a:rPr lang="en-US" sz="1600">
                <a:latin typeface="Cambria" panose="02040503050406030204" pitchFamily="18" charset="0"/>
                <a:ea typeface="Cambria" panose="02040503050406030204" pitchFamily="18" charset="0"/>
              </a:rPr>
              <a:t>Keeping the BTBentries value same and changing the sizes of Local Predictor (LP), Global Predictor(GP), Choice Predictor (CP) and observing the changes in BTB Miss percentage for all benchmarks using graphs.</a:t>
            </a:r>
            <a:br>
              <a:rPr lang="en-US" sz="1600">
                <a:latin typeface="Cambria" panose="02040503050406030204" pitchFamily="18" charset="0"/>
                <a:ea typeface="Cambria" panose="02040503050406030204" pitchFamily="18" charset="0"/>
              </a:rPr>
            </a:br>
            <a:endParaRPr lang="en-US" sz="1600"/>
          </a:p>
        </p:txBody>
      </p:sp>
      <p:sp>
        <p:nvSpPr>
          <p:cNvPr id="20" name="Rectangle 19">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6AAB8569-2CE8-6E29-E649-D14E5124DC21}"/>
              </a:ext>
            </a:extLst>
          </p:cNvPr>
          <p:cNvGraphicFramePr>
            <a:graphicFrameLocks noGrp="1"/>
          </p:cNvGraphicFramePr>
          <p:nvPr>
            <p:ph idx="1"/>
            <p:extLst>
              <p:ext uri="{D42A27DB-BD31-4B8C-83A1-F6EECF244321}">
                <p14:modId xmlns:p14="http://schemas.microsoft.com/office/powerpoint/2010/main" val="752914062"/>
              </p:ext>
            </p:extLst>
          </p:nvPr>
        </p:nvGraphicFramePr>
        <p:xfrm>
          <a:off x="722352" y="1908550"/>
          <a:ext cx="10754630" cy="4114801"/>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A4D4530-932B-7FC7-B38B-8A3C7298FDB5}"/>
              </a:ext>
            </a:extLst>
          </p:cNvPr>
          <p:cNvSpPr txBox="1"/>
          <p:nvPr/>
        </p:nvSpPr>
        <p:spPr>
          <a:xfrm>
            <a:off x="3047999" y="6023351"/>
            <a:ext cx="6096000" cy="369332"/>
          </a:xfrm>
          <a:prstGeom prst="rect">
            <a:avLst/>
          </a:prstGeom>
          <a:noFill/>
        </p:spPr>
        <p:txBody>
          <a:bodyPr wrap="square">
            <a:spAutoFit/>
          </a:bodyPr>
          <a:lstStyle/>
          <a:p>
            <a:r>
              <a:rPr lang="en-US" b="1" dirty="0">
                <a:solidFill>
                  <a:srgbClr val="002060"/>
                </a:solidFill>
                <a:latin typeface="Cambria" panose="02040503050406030204" pitchFamily="18" charset="0"/>
                <a:ea typeface="Cambria" panose="02040503050406030204" pitchFamily="18" charset="0"/>
              </a:rPr>
              <a:t>As LP,GP &amp; CP sizes increases, BTB </a:t>
            </a:r>
            <a:r>
              <a:rPr lang="en-US" b="1" dirty="0" err="1">
                <a:solidFill>
                  <a:srgbClr val="002060"/>
                </a:solidFill>
                <a:latin typeface="Cambria" panose="02040503050406030204" pitchFamily="18" charset="0"/>
                <a:ea typeface="Cambria" panose="02040503050406030204" pitchFamily="18" charset="0"/>
              </a:rPr>
              <a:t>MissPct</a:t>
            </a:r>
            <a:r>
              <a:rPr lang="en-US" b="1" dirty="0">
                <a:solidFill>
                  <a:srgbClr val="002060"/>
                </a:solidFill>
                <a:latin typeface="Cambria" panose="02040503050406030204" pitchFamily="18" charset="0"/>
                <a:ea typeface="Cambria" panose="02040503050406030204" pitchFamily="18" charset="0"/>
              </a:rPr>
              <a:t> increases.</a:t>
            </a:r>
          </a:p>
        </p:txBody>
      </p:sp>
    </p:spTree>
    <p:extLst>
      <p:ext uri="{BB962C8B-B14F-4D97-AF65-F5344CB8AC3E}">
        <p14:creationId xmlns:p14="http://schemas.microsoft.com/office/powerpoint/2010/main" val="2266283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B74D3-61D8-092B-EF7A-77E4A54A1B09}"/>
              </a:ext>
            </a:extLst>
          </p:cNvPr>
          <p:cNvSpPr>
            <a:spLocks noGrp="1"/>
          </p:cNvSpPr>
          <p:nvPr>
            <p:ph type="title"/>
          </p:nvPr>
        </p:nvSpPr>
        <p:spPr>
          <a:xfrm>
            <a:off x="1133515" y="715379"/>
            <a:ext cx="10176151" cy="1097519"/>
          </a:xfrm>
        </p:spPr>
        <p:txBody>
          <a:bodyPr anchor="ctr">
            <a:normAutofit/>
          </a:bodyPr>
          <a:lstStyle/>
          <a:p>
            <a:r>
              <a:rPr lang="en-US" sz="3400" b="1" kern="1200">
                <a:latin typeface="+mj-lt"/>
                <a:ea typeface="+mj-ea"/>
                <a:cs typeface="+mj-cs"/>
              </a:rPr>
              <a:t>BTB Miss PCT values for all benchmarks for Tournament Branch Predictors</a:t>
            </a:r>
            <a:endParaRPr lang="en-US" sz="3400" b="1"/>
          </a:p>
        </p:txBody>
      </p:sp>
      <p:sp>
        <p:nvSpPr>
          <p:cNvPr id="11" name="Rectangle 10">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6AAB8569-2CE8-6E29-E649-D14E5124DC21}"/>
              </a:ext>
            </a:extLst>
          </p:cNvPr>
          <p:cNvGraphicFramePr>
            <a:graphicFrameLocks noGrp="1"/>
          </p:cNvGraphicFramePr>
          <p:nvPr>
            <p:ph idx="1"/>
            <p:extLst>
              <p:ext uri="{D42A27DB-BD31-4B8C-83A1-F6EECF244321}">
                <p14:modId xmlns:p14="http://schemas.microsoft.com/office/powerpoint/2010/main" val="3782576133"/>
              </p:ext>
            </p:extLst>
          </p:nvPr>
        </p:nvGraphicFramePr>
        <p:xfrm>
          <a:off x="722352" y="1908550"/>
          <a:ext cx="10754630" cy="41148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2056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35D46F-01FD-626C-AB9A-3C986E828589}"/>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kern="1200">
                <a:solidFill>
                  <a:srgbClr val="FFFFFF"/>
                </a:solidFill>
                <a:latin typeface="+mj-lt"/>
                <a:ea typeface="+mj-ea"/>
                <a:cs typeface="+mj-cs"/>
              </a:rPr>
              <a:t>Branch Mispred Percentage for all Benchmarks for Tournament Branch Predictor</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47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Content Placeholder 3">
            <a:extLst>
              <a:ext uri="{FF2B5EF4-FFF2-40B4-BE49-F238E27FC236}">
                <a16:creationId xmlns:a16="http://schemas.microsoft.com/office/drawing/2014/main" id="{9A01BD74-F5E8-B0D3-3F2C-7AF26C6BA8F9}"/>
              </a:ext>
            </a:extLst>
          </p:cNvPr>
          <p:cNvGraphicFramePr>
            <a:graphicFrameLocks/>
          </p:cNvGraphicFramePr>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1">
            <a:extLst>
              <a:ext uri="{FF2B5EF4-FFF2-40B4-BE49-F238E27FC236}">
                <a16:creationId xmlns:a16="http://schemas.microsoft.com/office/drawing/2014/main" id="{C25B8368-B21E-AF7D-EA0F-282068EDBD7E}"/>
              </a:ext>
            </a:extLst>
          </p:cNvPr>
          <p:cNvSpPr txBox="1">
            <a:spLocks/>
          </p:cNvSpPr>
          <p:nvPr/>
        </p:nvSpPr>
        <p:spPr>
          <a:xfrm>
            <a:off x="838200" y="494326"/>
            <a:ext cx="10515600"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2060"/>
                </a:solidFill>
                <a:latin typeface="Cambria" panose="02040503050406030204" pitchFamily="18" charset="0"/>
                <a:ea typeface="Cambria" panose="02040503050406030204" pitchFamily="18" charset="0"/>
              </a:rPr>
              <a:t>Keeping the BTB value same and changing the sizes of Local Predictor (LP), Global Predictor (GP), Choice Predictor (CP) and observing the changes in Percentage of Branch Miss Prediction for all benchmarks using graphs.</a:t>
            </a:r>
            <a:br>
              <a:rPr lang="en-US" b="1" dirty="0">
                <a:solidFill>
                  <a:srgbClr val="002060"/>
                </a:solidFill>
                <a:latin typeface="Cambria" panose="02040503050406030204" pitchFamily="18" charset="0"/>
                <a:ea typeface="Cambria" panose="02040503050406030204" pitchFamily="18" charset="0"/>
              </a:rPr>
            </a:br>
            <a:endParaRPr lang="en-US" dirty="0"/>
          </a:p>
        </p:txBody>
      </p:sp>
    </p:spTree>
    <p:extLst>
      <p:ext uri="{BB962C8B-B14F-4D97-AF65-F5344CB8AC3E}">
        <p14:creationId xmlns:p14="http://schemas.microsoft.com/office/powerpoint/2010/main" val="3680842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C25B8368-B21E-AF7D-EA0F-282068EDBD7E}"/>
              </a:ext>
            </a:extLst>
          </p:cNvPr>
          <p:cNvSpPr txBox="1">
            <a:spLocks/>
          </p:cNvSpPr>
          <p:nvPr/>
        </p:nvSpPr>
        <p:spPr>
          <a:xfrm>
            <a:off x="838200" y="494326"/>
            <a:ext cx="10515600"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2060"/>
                </a:solidFill>
                <a:latin typeface="Cambria" panose="02040503050406030204" pitchFamily="18" charset="0"/>
                <a:ea typeface="Cambria" panose="02040503050406030204" pitchFamily="18" charset="0"/>
              </a:rPr>
              <a:t>Keeping the BTB value same and changing the sizes of Local Predictor (LP), Global Predictor (GP), Choice Predictor (CP) and observing the changes in Percentage of Branch Miss Prediction for all benchmarks using graphs.</a:t>
            </a:r>
            <a:br>
              <a:rPr lang="en-US" b="1" dirty="0">
                <a:solidFill>
                  <a:srgbClr val="002060"/>
                </a:solidFill>
                <a:latin typeface="Cambria" panose="02040503050406030204" pitchFamily="18" charset="0"/>
                <a:ea typeface="Cambria" panose="02040503050406030204" pitchFamily="18" charset="0"/>
              </a:rPr>
            </a:br>
            <a:endParaRPr lang="en-US" dirty="0"/>
          </a:p>
        </p:txBody>
      </p:sp>
      <p:graphicFrame>
        <p:nvGraphicFramePr>
          <p:cNvPr id="2" name="Chart 1">
            <a:extLst>
              <a:ext uri="{FF2B5EF4-FFF2-40B4-BE49-F238E27FC236}">
                <a16:creationId xmlns:a16="http://schemas.microsoft.com/office/drawing/2014/main" id="{40F6E674-5FE3-C89D-0D60-48C2307E1993}"/>
              </a:ext>
            </a:extLst>
          </p:cNvPr>
          <p:cNvGraphicFramePr>
            <a:graphicFrameLocks/>
          </p:cNvGraphicFramePr>
          <p:nvPr>
            <p:extLst>
              <p:ext uri="{D42A27DB-BD31-4B8C-83A1-F6EECF244321}">
                <p14:modId xmlns:p14="http://schemas.microsoft.com/office/powerpoint/2010/main" val="441092006"/>
              </p:ext>
            </p:extLst>
          </p:nvPr>
        </p:nvGraphicFramePr>
        <p:xfrm>
          <a:off x="838198" y="1417476"/>
          <a:ext cx="10515600" cy="449579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AD9BB7E-19FD-B0E3-501E-134BB0392870}"/>
              </a:ext>
            </a:extLst>
          </p:cNvPr>
          <p:cNvSpPr txBox="1"/>
          <p:nvPr/>
        </p:nvSpPr>
        <p:spPr>
          <a:xfrm>
            <a:off x="838198" y="5994342"/>
            <a:ext cx="10515600" cy="369332"/>
          </a:xfrm>
          <a:prstGeom prst="rect">
            <a:avLst/>
          </a:prstGeom>
          <a:noFill/>
        </p:spPr>
        <p:txBody>
          <a:bodyPr wrap="square">
            <a:spAutoFit/>
          </a:bodyPr>
          <a:lstStyle/>
          <a:p>
            <a:r>
              <a:rPr lang="en-US" b="1" dirty="0">
                <a:solidFill>
                  <a:srgbClr val="002060"/>
                </a:solidFill>
                <a:latin typeface="Cambria" panose="02040503050406030204" pitchFamily="18" charset="0"/>
                <a:ea typeface="Cambria" panose="02040503050406030204" pitchFamily="18" charset="0"/>
              </a:rPr>
              <a:t>As LP, GP &amp; CP size increases, Percentage of Branch Miss prediction decreases.</a:t>
            </a:r>
          </a:p>
        </p:txBody>
      </p:sp>
    </p:spTree>
    <p:extLst>
      <p:ext uri="{BB962C8B-B14F-4D97-AF65-F5344CB8AC3E}">
        <p14:creationId xmlns:p14="http://schemas.microsoft.com/office/powerpoint/2010/main" val="1814476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C25B8368-B21E-AF7D-EA0F-282068EDBD7E}"/>
              </a:ext>
            </a:extLst>
          </p:cNvPr>
          <p:cNvSpPr txBox="1">
            <a:spLocks/>
          </p:cNvSpPr>
          <p:nvPr/>
        </p:nvSpPr>
        <p:spPr>
          <a:xfrm>
            <a:off x="838200" y="494326"/>
            <a:ext cx="10515600"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2060"/>
                </a:solidFill>
                <a:latin typeface="Cambria" panose="02040503050406030204" pitchFamily="18" charset="0"/>
                <a:ea typeface="Cambria" panose="02040503050406030204" pitchFamily="18" charset="0"/>
              </a:rPr>
              <a:t>Keeping the BTB value same and changing the sizes of Local Predictor (LP), Global Predictor (GP), Choice Predictor (CP) and observing the changes in Percentage of Branch Miss Prediction for all benchmarks using graphs.</a:t>
            </a:r>
            <a:br>
              <a:rPr lang="en-US" b="1" dirty="0">
                <a:solidFill>
                  <a:srgbClr val="002060"/>
                </a:solidFill>
                <a:latin typeface="Cambria" panose="02040503050406030204" pitchFamily="18" charset="0"/>
                <a:ea typeface="Cambria" panose="02040503050406030204" pitchFamily="18" charset="0"/>
              </a:rPr>
            </a:br>
            <a:endParaRPr lang="en-US" dirty="0"/>
          </a:p>
        </p:txBody>
      </p:sp>
      <p:graphicFrame>
        <p:nvGraphicFramePr>
          <p:cNvPr id="2" name="Chart 1">
            <a:extLst>
              <a:ext uri="{FF2B5EF4-FFF2-40B4-BE49-F238E27FC236}">
                <a16:creationId xmlns:a16="http://schemas.microsoft.com/office/drawing/2014/main" id="{40F6E674-5FE3-C89D-0D60-48C2307E1993}"/>
              </a:ext>
            </a:extLst>
          </p:cNvPr>
          <p:cNvGraphicFramePr>
            <a:graphicFrameLocks/>
          </p:cNvGraphicFramePr>
          <p:nvPr>
            <p:extLst>
              <p:ext uri="{D42A27DB-BD31-4B8C-83A1-F6EECF244321}">
                <p14:modId xmlns:p14="http://schemas.microsoft.com/office/powerpoint/2010/main" val="1705945965"/>
              </p:ext>
            </p:extLst>
          </p:nvPr>
        </p:nvGraphicFramePr>
        <p:xfrm>
          <a:off x="838198" y="1417476"/>
          <a:ext cx="10515600" cy="449579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AD9BB7E-19FD-B0E3-501E-134BB0392870}"/>
              </a:ext>
            </a:extLst>
          </p:cNvPr>
          <p:cNvSpPr txBox="1"/>
          <p:nvPr/>
        </p:nvSpPr>
        <p:spPr>
          <a:xfrm>
            <a:off x="838198" y="5994342"/>
            <a:ext cx="10515600" cy="369332"/>
          </a:xfrm>
          <a:prstGeom prst="rect">
            <a:avLst/>
          </a:prstGeom>
          <a:noFill/>
        </p:spPr>
        <p:txBody>
          <a:bodyPr wrap="square">
            <a:spAutoFit/>
          </a:bodyPr>
          <a:lstStyle/>
          <a:p>
            <a:r>
              <a:rPr lang="en-US" b="1" dirty="0">
                <a:solidFill>
                  <a:srgbClr val="002060"/>
                </a:solidFill>
                <a:latin typeface="Cambria" panose="02040503050406030204" pitchFamily="18" charset="0"/>
                <a:ea typeface="Cambria" panose="02040503050406030204" pitchFamily="18" charset="0"/>
              </a:rPr>
              <a:t>As LP, GP &amp; CP size increases, Percentage of Branch Miss prediction increases.</a:t>
            </a:r>
          </a:p>
        </p:txBody>
      </p:sp>
    </p:spTree>
    <p:extLst>
      <p:ext uri="{BB962C8B-B14F-4D97-AF65-F5344CB8AC3E}">
        <p14:creationId xmlns:p14="http://schemas.microsoft.com/office/powerpoint/2010/main" val="293051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F8ABBE-3B40-C6BA-4FA3-5699EF4BBEDD}"/>
              </a:ext>
            </a:extLst>
          </p:cNvPr>
          <p:cNvSpPr>
            <a:spLocks noGrp="1"/>
          </p:cNvSpPr>
          <p:nvPr>
            <p:ph type="title"/>
          </p:nvPr>
        </p:nvSpPr>
        <p:spPr>
          <a:xfrm>
            <a:off x="1136397" y="502021"/>
            <a:ext cx="9688296" cy="1642969"/>
          </a:xfrm>
        </p:spPr>
        <p:txBody>
          <a:bodyPr anchor="b">
            <a:normAutofit/>
          </a:bodyPr>
          <a:lstStyle/>
          <a:p>
            <a:r>
              <a:rPr lang="en-US" sz="4000" b="1"/>
              <a:t>Observations and Conclusions</a:t>
            </a:r>
          </a:p>
        </p:txBody>
      </p:sp>
      <p:sp>
        <p:nvSpPr>
          <p:cNvPr id="3" name="Content Placeholder 2">
            <a:extLst>
              <a:ext uri="{FF2B5EF4-FFF2-40B4-BE49-F238E27FC236}">
                <a16:creationId xmlns:a16="http://schemas.microsoft.com/office/drawing/2014/main" id="{806A5539-E22F-7443-5D28-BFA01CE977E1}"/>
              </a:ext>
            </a:extLst>
          </p:cNvPr>
          <p:cNvSpPr>
            <a:spLocks noGrp="1"/>
          </p:cNvSpPr>
          <p:nvPr>
            <p:ph idx="1"/>
          </p:nvPr>
        </p:nvSpPr>
        <p:spPr>
          <a:xfrm>
            <a:off x="1136397" y="2418409"/>
            <a:ext cx="9688296" cy="3454358"/>
          </a:xfrm>
        </p:spPr>
        <p:txBody>
          <a:bodyPr anchor="t">
            <a:normAutofit/>
          </a:bodyPr>
          <a:lstStyle/>
          <a:p>
            <a:r>
              <a:rPr lang="en-US" sz="2000" dirty="0">
                <a:latin typeface="Cambria" panose="02040503050406030204" pitchFamily="18" charset="0"/>
                <a:ea typeface="Cambria" panose="02040503050406030204" pitchFamily="18" charset="0"/>
              </a:rPr>
              <a:t>For the Tournament BP</a:t>
            </a:r>
            <a:endParaRPr lang="en-US" sz="2000">
              <a:latin typeface="Cambria" panose="02040503050406030204" pitchFamily="18" charset="0"/>
              <a:ea typeface="Cambria" panose="02040503050406030204" pitchFamily="18" charset="0"/>
            </a:endParaRPr>
          </a:p>
          <a:p>
            <a:pPr lvl="1"/>
            <a:r>
              <a:rPr lang="en-US" sz="2000" dirty="0">
                <a:latin typeface="Cambria" panose="02040503050406030204" pitchFamily="18" charset="0"/>
                <a:ea typeface="Cambria" panose="02040503050406030204" pitchFamily="18" charset="0"/>
              </a:rPr>
              <a:t>We observe that as the sizes of the 3 predictors increase the BTB Miss percentage decrease for benchmarks 456.hmmer and increases for 458.sjeng if we keep the BTB Entries constant. Branch prediction miss percentage decrease if we keep the BTB Entries constant for both benchmarks. </a:t>
            </a:r>
            <a:endParaRPr lang="en-US" sz="2000">
              <a:latin typeface="Cambria" panose="02040503050406030204" pitchFamily="18" charset="0"/>
              <a:ea typeface="Cambria" panose="02040503050406030204" pitchFamily="18" charset="0"/>
            </a:endParaRPr>
          </a:p>
          <a:p>
            <a:pPr lvl="1"/>
            <a:r>
              <a:rPr lang="en-US" sz="2000" dirty="0">
                <a:latin typeface="Cambria" panose="02040503050406030204" pitchFamily="18" charset="0"/>
                <a:ea typeface="Cambria" panose="02040503050406030204" pitchFamily="18" charset="0"/>
              </a:rPr>
              <a:t>If we change the BTB Entries and vary the 3 predictors sizes as well, we observe that as the BTB Entries size and the predictor sizes increase the BTB Miss percentage and the Branch Miss Prediction Percentage decreases.</a:t>
            </a:r>
            <a:endParaRPr lang="en-US" sz="2000">
              <a:latin typeface="Cambria" panose="02040503050406030204" pitchFamily="18" charset="0"/>
              <a:ea typeface="Cambria" panose="02040503050406030204" pitchFamily="18" charset="0"/>
            </a:endParaRPr>
          </a:p>
          <a:p>
            <a:endParaRPr lang="en-US" sz="200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950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DF34421-6E57-23B5-501E-1F07F6738DB2}"/>
              </a:ext>
            </a:extLst>
          </p:cNvPr>
          <p:cNvSpPr/>
          <p:nvPr/>
        </p:nvSpPr>
        <p:spPr>
          <a:xfrm>
            <a:off x="4162567" y="818984"/>
            <a:ext cx="6714699" cy="317868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800" b="1" kern="1200" cap="none" spc="0" dirty="0">
                <a:ln w="22225">
                  <a:solidFill>
                    <a:schemeClr val="accent2"/>
                  </a:solidFill>
                  <a:prstDash val="solid"/>
                </a:ln>
                <a:solidFill>
                  <a:srgbClr val="FFFFFF"/>
                </a:solidFill>
                <a:effectLst/>
                <a:latin typeface="+mj-lt"/>
                <a:ea typeface="+mj-ea"/>
                <a:cs typeface="+mj-cs"/>
              </a:rPr>
              <a:t>Thank You</a:t>
            </a: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2587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2329E-CC9A-F0E6-160B-804FB35704B8}"/>
              </a:ext>
            </a:extLst>
          </p:cNvPr>
          <p:cNvSpPr>
            <a:spLocks noGrp="1"/>
          </p:cNvSpPr>
          <p:nvPr>
            <p:ph type="title"/>
          </p:nvPr>
        </p:nvSpPr>
        <p:spPr>
          <a:xfrm>
            <a:off x="1136397" y="502022"/>
            <a:ext cx="9688296" cy="673636"/>
          </a:xfrm>
        </p:spPr>
        <p:txBody>
          <a:bodyPr anchor="b">
            <a:normAutofit/>
          </a:bodyPr>
          <a:lstStyle/>
          <a:p>
            <a:pPr algn="ctr"/>
            <a:r>
              <a:rPr lang="en-US" sz="4000" b="1" dirty="0"/>
              <a:t>Type of Branch Predictors</a:t>
            </a:r>
          </a:p>
        </p:txBody>
      </p:sp>
      <p:sp>
        <p:nvSpPr>
          <p:cNvPr id="63" name="Rectangle 6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ontent Placeholder 2">
            <a:extLst>
              <a:ext uri="{FF2B5EF4-FFF2-40B4-BE49-F238E27FC236}">
                <a16:creationId xmlns:a16="http://schemas.microsoft.com/office/drawing/2014/main" id="{5E9DB2A6-8CCC-FC13-E69D-31EF1DA4CDBA}"/>
              </a:ext>
            </a:extLst>
          </p:cNvPr>
          <p:cNvGraphicFramePr>
            <a:graphicFrameLocks/>
          </p:cNvGraphicFramePr>
          <p:nvPr>
            <p:extLst>
              <p:ext uri="{D42A27DB-BD31-4B8C-83A1-F6EECF244321}">
                <p14:modId xmlns:p14="http://schemas.microsoft.com/office/powerpoint/2010/main" val="385536370"/>
              </p:ext>
            </p:extLst>
          </p:nvPr>
        </p:nvGraphicFramePr>
        <p:xfrm>
          <a:off x="2801329" y="1923921"/>
          <a:ext cx="6358432" cy="3728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531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8398C-EEE4-FCFB-3A1C-96A06944F582}"/>
              </a:ext>
            </a:extLst>
          </p:cNvPr>
          <p:cNvSpPr>
            <a:spLocks noGrp="1"/>
          </p:cNvSpPr>
          <p:nvPr>
            <p:ph type="title"/>
          </p:nvPr>
        </p:nvSpPr>
        <p:spPr>
          <a:xfrm>
            <a:off x="1136397" y="502021"/>
            <a:ext cx="4959603" cy="804265"/>
          </a:xfrm>
        </p:spPr>
        <p:txBody>
          <a:bodyPr anchor="b">
            <a:normAutofit/>
          </a:bodyPr>
          <a:lstStyle/>
          <a:p>
            <a:r>
              <a:rPr lang="en-US" sz="4000" b="1" dirty="0"/>
              <a:t>Tournament Predictor</a:t>
            </a:r>
          </a:p>
        </p:txBody>
      </p:sp>
      <p:sp>
        <p:nvSpPr>
          <p:cNvPr id="3" name="Content Placeholder 2">
            <a:extLst>
              <a:ext uri="{FF2B5EF4-FFF2-40B4-BE49-F238E27FC236}">
                <a16:creationId xmlns:a16="http://schemas.microsoft.com/office/drawing/2014/main" id="{E4593A9B-93D1-045E-5405-3FB1F9CC7AE9}"/>
              </a:ext>
            </a:extLst>
          </p:cNvPr>
          <p:cNvSpPr>
            <a:spLocks noGrp="1"/>
          </p:cNvSpPr>
          <p:nvPr>
            <p:ph idx="1"/>
          </p:nvPr>
        </p:nvSpPr>
        <p:spPr>
          <a:xfrm>
            <a:off x="1136397" y="1808307"/>
            <a:ext cx="4959603" cy="3522569"/>
          </a:xfrm>
        </p:spPr>
        <p:txBody>
          <a:bodyPr anchor="t">
            <a:normAutofit/>
          </a:bodyPr>
          <a:lstStyle/>
          <a:p>
            <a:r>
              <a:rPr lang="en-US" sz="1700" dirty="0">
                <a:latin typeface="Cambria" panose="02040503050406030204" pitchFamily="18" charset="0"/>
                <a:ea typeface="Cambria" panose="02040503050406030204" pitchFamily="18" charset="0"/>
              </a:rPr>
              <a:t>It i</a:t>
            </a:r>
            <a:r>
              <a:rPr lang="en-US" sz="1700" b="0" i="0" dirty="0">
                <a:effectLst/>
                <a:latin typeface="Cambria" panose="02040503050406030204" pitchFamily="18" charset="0"/>
                <a:ea typeface="Cambria" panose="02040503050406030204" pitchFamily="18" charset="0"/>
              </a:rPr>
              <a:t>mproves the accuracy of predictions by using a combination of two or more other branch predictors. </a:t>
            </a:r>
          </a:p>
          <a:p>
            <a:pPr lvl="1"/>
            <a:r>
              <a:rPr lang="en-US" sz="1700" b="0" i="0" dirty="0">
                <a:effectLst/>
                <a:latin typeface="Cambria" panose="02040503050406030204" pitchFamily="18" charset="0"/>
                <a:ea typeface="Cambria" panose="02040503050406030204" pitchFamily="18" charset="0"/>
              </a:rPr>
              <a:t>Uses a meta-predictor to determine which of the branch predictors should be used for each branch instruction. The meta-predictor compares the accuracy of the predictions made by the different predictors and selects the one with the highest accuracy for each branch. </a:t>
            </a:r>
          </a:p>
          <a:p>
            <a:pPr lvl="1"/>
            <a:r>
              <a:rPr lang="en-US" sz="1700" b="0" i="0" dirty="0">
                <a:effectLst/>
                <a:latin typeface="Cambria" panose="02040503050406030204" pitchFamily="18" charset="0"/>
                <a:ea typeface="Cambria" panose="02040503050406030204" pitchFamily="18" charset="0"/>
              </a:rPr>
              <a:t>This approach can provide higher prediction accuracy than any individual predictor alone.</a:t>
            </a:r>
          </a:p>
          <a:p>
            <a:endParaRPr lang="en-US" sz="1700" dirty="0"/>
          </a:p>
        </p:txBody>
      </p:sp>
      <p:pic>
        <p:nvPicPr>
          <p:cNvPr id="4" name="Picture 3">
            <a:extLst>
              <a:ext uri="{FF2B5EF4-FFF2-40B4-BE49-F238E27FC236}">
                <a16:creationId xmlns:a16="http://schemas.microsoft.com/office/drawing/2014/main" id="{1143BF65-7DBA-A717-2F6F-914567E51A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3488" y="1802239"/>
            <a:ext cx="5201023" cy="30165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0026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8398C-EEE4-FCFB-3A1C-96A06944F582}"/>
              </a:ext>
            </a:extLst>
          </p:cNvPr>
          <p:cNvSpPr>
            <a:spLocks noGrp="1"/>
          </p:cNvSpPr>
          <p:nvPr>
            <p:ph type="title"/>
          </p:nvPr>
        </p:nvSpPr>
        <p:spPr>
          <a:xfrm>
            <a:off x="1149716" y="499397"/>
            <a:ext cx="5929422" cy="937517"/>
          </a:xfrm>
        </p:spPr>
        <p:txBody>
          <a:bodyPr anchor="b">
            <a:normAutofit/>
          </a:bodyPr>
          <a:lstStyle/>
          <a:p>
            <a:r>
              <a:rPr lang="en-US" sz="4000" b="1" dirty="0"/>
              <a:t>Local Predictor</a:t>
            </a:r>
          </a:p>
        </p:txBody>
      </p:sp>
      <p:sp>
        <p:nvSpPr>
          <p:cNvPr id="3" name="Content Placeholder 2">
            <a:extLst>
              <a:ext uri="{FF2B5EF4-FFF2-40B4-BE49-F238E27FC236}">
                <a16:creationId xmlns:a16="http://schemas.microsoft.com/office/drawing/2014/main" id="{E4593A9B-93D1-045E-5405-3FB1F9CC7AE9}"/>
              </a:ext>
            </a:extLst>
          </p:cNvPr>
          <p:cNvSpPr>
            <a:spLocks noGrp="1"/>
          </p:cNvSpPr>
          <p:nvPr>
            <p:ph idx="1"/>
          </p:nvPr>
        </p:nvSpPr>
        <p:spPr>
          <a:xfrm>
            <a:off x="1149716" y="1747951"/>
            <a:ext cx="5929422" cy="3519780"/>
          </a:xfrm>
        </p:spPr>
        <p:txBody>
          <a:bodyPr>
            <a:normAutofit/>
          </a:bodyPr>
          <a:lstStyle/>
          <a:p>
            <a:r>
              <a:rPr lang="en-US" sz="2000" dirty="0">
                <a:latin typeface="Cambria" panose="02040503050406030204" pitchFamily="18" charset="0"/>
                <a:ea typeface="Cambria" panose="02040503050406030204" pitchFamily="18" charset="0"/>
              </a:rPr>
              <a:t>M</a:t>
            </a:r>
            <a:r>
              <a:rPr lang="en-US" sz="2000" i="0" dirty="0">
                <a:effectLst/>
                <a:latin typeface="Cambria" panose="02040503050406030204" pitchFamily="18" charset="0"/>
                <a:ea typeface="Cambria" panose="02040503050406030204" pitchFamily="18" charset="0"/>
              </a:rPr>
              <a:t>akes a prediction depending on the outcome of a branch for its last ten executions. </a:t>
            </a:r>
          </a:p>
          <a:p>
            <a:pPr lvl="1"/>
            <a:r>
              <a:rPr lang="en-US" sz="2000" b="0" i="0" dirty="0">
                <a:effectLst/>
                <a:latin typeface="Cambria" panose="02040503050406030204" pitchFamily="18" charset="0"/>
                <a:ea typeface="Cambria" panose="02040503050406030204" pitchFamily="18" charset="0"/>
              </a:rPr>
              <a:t>Stores a table of the history of branches at each location and uses this information to make predictions. </a:t>
            </a:r>
          </a:p>
          <a:p>
            <a:pPr lvl="1"/>
            <a:r>
              <a:rPr lang="en-US" sz="2000" b="0" i="0" dirty="0">
                <a:effectLst/>
                <a:latin typeface="Cambria" panose="02040503050406030204" pitchFamily="18" charset="0"/>
                <a:ea typeface="Cambria" panose="02040503050406030204" pitchFamily="18" charset="0"/>
              </a:rPr>
              <a:t>Local predictors work well when a program has repeating patterns of branches at specific locations.</a:t>
            </a:r>
            <a:endParaRPr lang="en-US" sz="2000" i="0" dirty="0">
              <a:effectLst/>
              <a:latin typeface="Cambria" panose="02040503050406030204" pitchFamily="18" charset="0"/>
              <a:ea typeface="Cambria" panose="02040503050406030204" pitchFamily="18" charset="0"/>
            </a:endParaRPr>
          </a:p>
          <a:p>
            <a:pPr marL="0" indent="0">
              <a:buNone/>
            </a:pPr>
            <a:endParaRPr lang="en-US" sz="2000" dirty="0"/>
          </a:p>
        </p:txBody>
      </p:sp>
      <p:pic>
        <p:nvPicPr>
          <p:cNvPr id="4" name="Picture 3">
            <a:extLst>
              <a:ext uri="{FF2B5EF4-FFF2-40B4-BE49-F238E27FC236}">
                <a16:creationId xmlns:a16="http://schemas.microsoft.com/office/drawing/2014/main" id="{3ACB2FD6-62B8-670E-9AEE-3453C8170F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0" r="3" b="3"/>
          <a:stretch/>
        </p:blipFill>
        <p:spPr bwMode="auto">
          <a:xfrm>
            <a:off x="7752981" y="1766142"/>
            <a:ext cx="3765176" cy="2264263"/>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33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8398C-EEE4-FCFB-3A1C-96A06944F582}"/>
              </a:ext>
            </a:extLst>
          </p:cNvPr>
          <p:cNvSpPr>
            <a:spLocks noGrp="1"/>
          </p:cNvSpPr>
          <p:nvPr>
            <p:ph type="title"/>
          </p:nvPr>
        </p:nvSpPr>
        <p:spPr>
          <a:xfrm>
            <a:off x="1136397" y="502021"/>
            <a:ext cx="4959603" cy="813595"/>
          </a:xfrm>
        </p:spPr>
        <p:txBody>
          <a:bodyPr anchor="b">
            <a:normAutofit/>
          </a:bodyPr>
          <a:lstStyle/>
          <a:p>
            <a:r>
              <a:rPr lang="en-US" sz="4000" b="1" dirty="0"/>
              <a:t>Bi-mode Predictor</a:t>
            </a:r>
          </a:p>
        </p:txBody>
      </p:sp>
      <p:sp>
        <p:nvSpPr>
          <p:cNvPr id="3" name="Content Placeholder 2">
            <a:extLst>
              <a:ext uri="{FF2B5EF4-FFF2-40B4-BE49-F238E27FC236}">
                <a16:creationId xmlns:a16="http://schemas.microsoft.com/office/drawing/2014/main" id="{E4593A9B-93D1-045E-5405-3FB1F9CC7AE9}"/>
              </a:ext>
            </a:extLst>
          </p:cNvPr>
          <p:cNvSpPr>
            <a:spLocks noGrp="1"/>
          </p:cNvSpPr>
          <p:nvPr>
            <p:ph idx="1"/>
          </p:nvPr>
        </p:nvSpPr>
        <p:spPr>
          <a:xfrm>
            <a:off x="1136397" y="1573719"/>
            <a:ext cx="4959603" cy="3522569"/>
          </a:xfrm>
        </p:spPr>
        <p:txBody>
          <a:bodyPr anchor="t">
            <a:normAutofit/>
          </a:bodyPr>
          <a:lstStyle/>
          <a:p>
            <a:r>
              <a:rPr lang="en-US" sz="1700" dirty="0">
                <a:latin typeface="Cambria" panose="02040503050406030204" pitchFamily="18" charset="0"/>
                <a:ea typeface="Cambria" panose="02040503050406030204" pitchFamily="18" charset="0"/>
              </a:rPr>
              <a:t>It is a hybrid of local and global predictor. </a:t>
            </a:r>
            <a:r>
              <a:rPr lang="en-US" sz="1700" b="0" i="0" dirty="0">
                <a:effectLst/>
                <a:latin typeface="Cambria" panose="02040503050406030204" pitchFamily="18" charset="0"/>
                <a:ea typeface="Cambria" panose="02040503050406030204" pitchFamily="18" charset="0"/>
              </a:rPr>
              <a:t>The bi-mode predictor uses a local predictor to predict the outcome of branches at specific locations in the program and a global predictor to predict branches that do not have a history at the current location. </a:t>
            </a:r>
          </a:p>
          <a:p>
            <a:pPr lvl="1"/>
            <a:r>
              <a:rPr lang="en-US" sz="1700" b="0" i="0" dirty="0">
                <a:effectLst/>
                <a:latin typeface="Cambria" panose="02040503050406030204" pitchFamily="18" charset="0"/>
                <a:ea typeface="Cambria" panose="02040503050406030204" pitchFamily="18" charset="0"/>
              </a:rPr>
              <a:t>The global predictor uses a history buffer to store the history of recent branches in the program and uses this information to make predictions.</a:t>
            </a:r>
            <a:endParaRPr lang="en-US" sz="1700" dirty="0">
              <a:latin typeface="Cambria" panose="02040503050406030204" pitchFamily="18" charset="0"/>
              <a:ea typeface="Cambria" panose="02040503050406030204" pitchFamily="18" charset="0"/>
            </a:endParaRPr>
          </a:p>
          <a:p>
            <a:pPr lvl="1"/>
            <a:r>
              <a:rPr lang="en-US" sz="1700" b="0" i="0" dirty="0">
                <a:effectLst/>
                <a:latin typeface="Cambria" panose="02040503050406030204" pitchFamily="18" charset="0"/>
                <a:ea typeface="Cambria" panose="02040503050406030204" pitchFamily="18" charset="0"/>
              </a:rPr>
              <a:t>The bi-mode predictor selects either the local or global predictor based on the history of recent branches at the current location in the program.</a:t>
            </a:r>
            <a:endParaRPr lang="en-US" sz="1700" dirty="0">
              <a:latin typeface="Cambria" panose="02040503050406030204" pitchFamily="18" charset="0"/>
              <a:ea typeface="Cambria" panose="02040503050406030204" pitchFamily="18" charset="0"/>
            </a:endParaRPr>
          </a:p>
          <a:p>
            <a:pPr marL="0" indent="0">
              <a:buNone/>
            </a:pPr>
            <a:endParaRPr lang="en-US" sz="1700" dirty="0"/>
          </a:p>
        </p:txBody>
      </p:sp>
      <p:pic>
        <p:nvPicPr>
          <p:cNvPr id="4" name="Picture 3">
            <a:extLst>
              <a:ext uri="{FF2B5EF4-FFF2-40B4-BE49-F238E27FC236}">
                <a16:creationId xmlns:a16="http://schemas.microsoft.com/office/drawing/2014/main" id="{11FF233A-9567-5370-F845-C25B640112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1076700"/>
            <a:ext cx="5201023" cy="4290843"/>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8974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5CA78-5A08-4E33-E3B0-DCE6809A872E}"/>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latin typeface="Cambria" panose="02040503050406030204" pitchFamily="18" charset="0"/>
                <a:ea typeface="Cambria" panose="02040503050406030204" pitchFamily="18" charset="0"/>
              </a:rPr>
              <a:t>Project Requirements and Specifications </a:t>
            </a:r>
            <a:endParaRPr lang="en-US" sz="4000">
              <a:solidFill>
                <a:srgbClr val="FFFFFF"/>
              </a:solidFill>
            </a:endParaRPr>
          </a:p>
        </p:txBody>
      </p:sp>
      <p:graphicFrame>
        <p:nvGraphicFramePr>
          <p:cNvPr id="7" name="Content Placeholder 2">
            <a:extLst>
              <a:ext uri="{FF2B5EF4-FFF2-40B4-BE49-F238E27FC236}">
                <a16:creationId xmlns:a16="http://schemas.microsoft.com/office/drawing/2014/main" id="{8BE8BECF-97AC-4BBA-CA1F-B3AB0A0E858B}"/>
              </a:ext>
            </a:extLst>
          </p:cNvPr>
          <p:cNvGraphicFramePr>
            <a:graphicFrameLocks noGrp="1"/>
          </p:cNvGraphicFramePr>
          <p:nvPr>
            <p:ph idx="1"/>
            <p:extLst>
              <p:ext uri="{D42A27DB-BD31-4B8C-83A1-F6EECF244321}">
                <p14:modId xmlns:p14="http://schemas.microsoft.com/office/powerpoint/2010/main" val="569996528"/>
              </p:ext>
            </p:extLst>
          </p:nvPr>
        </p:nvGraphicFramePr>
        <p:xfrm>
          <a:off x="701206" y="1655379"/>
          <a:ext cx="10927829" cy="5002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3289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041336-5B98-F6E3-543B-38201435054E}"/>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b="1" kern="1200" dirty="0">
                <a:solidFill>
                  <a:srgbClr val="FFFFFF"/>
                </a:solidFill>
                <a:latin typeface="+mj-lt"/>
                <a:ea typeface="+mj-ea"/>
                <a:cs typeface="+mj-cs"/>
              </a:rPr>
              <a:t>Deliverables</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09173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docProps/app.xml><?xml version="1.0" encoding="utf-8"?>
<Properties xmlns="http://schemas.openxmlformats.org/officeDocument/2006/extended-properties" xmlns:vt="http://schemas.openxmlformats.org/officeDocument/2006/docPropsVTypes">
  <TotalTime>3095</TotalTime>
  <Words>1721</Words>
  <Application>Microsoft Office PowerPoint</Application>
  <PresentationFormat>Widescreen</PresentationFormat>
  <Paragraphs>122</Paragraphs>
  <Slides>38</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Arial</vt:lpstr>
      <vt:lpstr>Bahnschrift SemiBold</vt:lpstr>
      <vt:lpstr>Calibri</vt:lpstr>
      <vt:lpstr>Calibri Light</vt:lpstr>
      <vt:lpstr>Calisto MT</vt:lpstr>
      <vt:lpstr>Cambria</vt:lpstr>
      <vt:lpstr>CourierNewPS-BoldMT</vt:lpstr>
      <vt:lpstr>CourierNewPSMT</vt:lpstr>
      <vt:lpstr>Wingdings 2</vt:lpstr>
      <vt:lpstr>Office Theme</vt:lpstr>
      <vt:lpstr>Slate</vt:lpstr>
      <vt:lpstr>Analysis of Branch Predictor Choices and their impact on Performance of X86 Processors using Gem5 Simulator</vt:lpstr>
      <vt:lpstr>Initial Set-up</vt:lpstr>
      <vt:lpstr>Branch Predictors </vt:lpstr>
      <vt:lpstr>Type of Branch Predictors</vt:lpstr>
      <vt:lpstr>Tournament Predictor</vt:lpstr>
      <vt:lpstr>Local Predictor</vt:lpstr>
      <vt:lpstr>Bi-mode Predictor</vt:lpstr>
      <vt:lpstr>Project Requirements and Specifications </vt:lpstr>
      <vt:lpstr>Deliverables</vt:lpstr>
      <vt:lpstr>PowerPoint Presentation</vt:lpstr>
      <vt:lpstr>Change in Gem5</vt:lpstr>
      <vt:lpstr>PowerPoint Presentation</vt:lpstr>
      <vt:lpstr>PowerPoint Presentation</vt:lpstr>
      <vt:lpstr>Changes in source files</vt:lpstr>
      <vt:lpstr>PowerPoint Presentation</vt:lpstr>
      <vt:lpstr>We make following changes in sizes of the predictor in gem5 in file: gem5/src/cpu/pred/Branchpredictor.py  The changes in the files are done using a custom python script:  run_project1.py </vt:lpstr>
      <vt:lpstr>We make following changes in sizes of the predictor in gem5 in file:       gem5/src/cpu/pred/Branchpredictor.py </vt:lpstr>
      <vt:lpstr>Output to be observed after compiling</vt:lpstr>
      <vt:lpstr>PowerPoint Presentation</vt:lpstr>
      <vt:lpstr>We made a separate .txt file for each predictor</vt:lpstr>
      <vt:lpstr>BTB Miss Pct of all Benchmarks for all types o Predictors  </vt:lpstr>
      <vt:lpstr>Branch Miss Percentage for 456.hmmer</vt:lpstr>
      <vt:lpstr>Branch Miss Percentage for 458.sjeng</vt:lpstr>
      <vt:lpstr>Branch MisPredPercent of all Benchmarks for all types o Predictors </vt:lpstr>
      <vt:lpstr>Branch Miss prediction percentage for 456.hmmer</vt:lpstr>
      <vt:lpstr>Branch Miss prediction percentage for 458.sjeng</vt:lpstr>
      <vt:lpstr>Observations and Conclusions</vt:lpstr>
      <vt:lpstr>PowerPoint Presentation</vt:lpstr>
      <vt:lpstr>BTB Miss PCT values for all benchmarks for Tournament Branch Predictors</vt:lpstr>
      <vt:lpstr>Keeping the BTBentries value same and changing the sizes of Local Predictor (LP), Global Predictor(GP), Choice Predictor (CP) and observing the changes in BTB Miss percentage for all benchmarks using graphs. </vt:lpstr>
      <vt:lpstr>Keeping the BTBentries value same and changing the sizes of Local Predictor (LP), Global Predictor(GP), Choice Predictor (CP) and observing the changes in BTB Miss percentage for all benchmarks using graphs. </vt:lpstr>
      <vt:lpstr>BTB Miss PCT values for all benchmarks for Tournament Branch Predictors</vt:lpstr>
      <vt:lpstr>Branch Mispred Percentage for all Benchmarks for Tournament Branch Predictor</vt:lpstr>
      <vt:lpstr>PowerPoint Presentation</vt:lpstr>
      <vt:lpstr>PowerPoint Presentation</vt:lpstr>
      <vt:lpstr>PowerPoint Presentation</vt:lpstr>
      <vt:lpstr>Observations and 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Branch Predictor Choices and their impact on Performance of X86 Processors using Gem5 Simulator</dc:title>
  <dc:creator>Shah, Saumya</dc:creator>
  <cp:lastModifiedBy>Shah, Saumya</cp:lastModifiedBy>
  <cp:revision>2</cp:revision>
  <dcterms:created xsi:type="dcterms:W3CDTF">2023-11-03T20:45:58Z</dcterms:created>
  <dcterms:modified xsi:type="dcterms:W3CDTF">2023-11-06T02:10:28Z</dcterms:modified>
</cp:coreProperties>
</file>