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3741" autoAdjust="0"/>
  </p:normalViewPr>
  <p:slideViewPr>
    <p:cSldViewPr snapToGrid="0">
      <p:cViewPr>
        <p:scale>
          <a:sx n="50" d="100"/>
          <a:sy n="50" d="100"/>
        </p:scale>
        <p:origin x="1260" y="30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a:cs typeface="Arial"/>
              </a:rPr>
              <a:t>Student Name : Saumy Ladkar</a:t>
            </a:r>
          </a:p>
          <a:p>
            <a:r>
              <a:rPr lang="en-US" sz="2000" b="1" dirty="0">
                <a:solidFill>
                  <a:schemeClr val="accent1">
                    <a:lumMod val="75000"/>
                  </a:schemeClr>
                </a:solidFill>
                <a:latin typeface="Arial"/>
                <a:cs typeface="Arial"/>
              </a:rPr>
              <a:t>College Name &amp; Department : Shri Shankaracharya Technical campus  &amp; Computer science department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t>This project aims to develop a steganography technique for securely embedding secret messages within digital images. The message is encoded by modifying pixel values, ensuring undetectable communication. A password is used for decryption, ensuring that only authorized users can retrieve the hidden message. The goal is to provide a secure and efficient method for information hiding while maintaining image quality.</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4" name="Rectangle 2">
            <a:extLst>
              <a:ext uri="{FF2B5EF4-FFF2-40B4-BE49-F238E27FC236}">
                <a16:creationId xmlns:a16="http://schemas.microsoft.com/office/drawing/2014/main" id="{A7E69591-6FC5-186E-61E1-3211BDF119CB}"/>
              </a:ext>
            </a:extLst>
          </p:cNvPr>
          <p:cNvSpPr>
            <a:spLocks noGrp="1" noChangeArrowheads="1"/>
          </p:cNvSpPr>
          <p:nvPr>
            <p:ph idx="1"/>
          </p:nvPr>
        </p:nvSpPr>
        <p:spPr bwMode="auto">
          <a:xfrm>
            <a:off x="441325" y="2161371"/>
            <a:ext cx="903805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OpenCV</a:t>
            </a:r>
            <a:r>
              <a:rPr kumimoji="0" lang="en-US" altLang="en-US" sz="2400" b="0" i="0" u="none" strike="noStrike" cap="none" normalizeH="0" baseline="0" dirty="0">
                <a:ln>
                  <a:noFill/>
                </a:ln>
                <a:solidFill>
                  <a:schemeClr val="tx1"/>
                </a:solidFill>
                <a:effectLst/>
                <a:latin typeface="Arial" panose="020B0604020202020204" pitchFamily="34" charset="0"/>
              </a:rPr>
              <a:t>: Library for image processing.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Python</a:t>
            </a:r>
            <a:r>
              <a:rPr kumimoji="0" lang="en-US" altLang="en-US" sz="2400" b="0" i="0" u="none" strike="noStrike" cap="none" normalizeH="0" baseline="0" dirty="0">
                <a:ln>
                  <a:noFill/>
                </a:ln>
                <a:solidFill>
                  <a:schemeClr val="tx1"/>
                </a:solidFill>
                <a:effectLst/>
                <a:latin typeface="Arial" panose="020B0604020202020204" pitchFamily="34" charset="0"/>
              </a:rPr>
              <a:t>: Programming language for implementation.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Image Processing</a:t>
            </a:r>
            <a:r>
              <a:rPr kumimoji="0" lang="en-US" altLang="en-US" sz="2400" b="0" i="0" u="none" strike="noStrike" cap="none" normalizeH="0" baseline="0" dirty="0">
                <a:ln>
                  <a:noFill/>
                </a:ln>
                <a:solidFill>
                  <a:schemeClr val="tx1"/>
                </a:solidFill>
                <a:effectLst/>
                <a:latin typeface="Arial" panose="020B0604020202020204" pitchFamily="34" charset="0"/>
              </a:rPr>
              <a:t>: Modifying image pixels for data embedding.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ASCII Encoding</a:t>
            </a:r>
            <a:r>
              <a:rPr kumimoji="0" lang="en-US" altLang="en-US" sz="2400" b="0" i="0" u="none" strike="noStrike" cap="none" normalizeH="0" baseline="0" dirty="0">
                <a:ln>
                  <a:noFill/>
                </a:ln>
                <a:solidFill>
                  <a:schemeClr val="tx1"/>
                </a:solidFill>
                <a:effectLst/>
                <a:latin typeface="Arial" panose="020B0604020202020204" pitchFamily="34" charset="0"/>
              </a:rPr>
              <a:t>: Converting text to ASCII values.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Password Security</a:t>
            </a:r>
            <a:r>
              <a:rPr kumimoji="0" lang="en-US" altLang="en-US" sz="2400" b="0" i="0" u="none" strike="noStrike" cap="none" normalizeH="0" baseline="0" dirty="0">
                <a:ln>
                  <a:noFill/>
                </a:ln>
                <a:solidFill>
                  <a:schemeClr val="tx1"/>
                </a:solidFill>
                <a:effectLst/>
                <a:latin typeface="Arial" panose="020B0604020202020204" pitchFamily="34" charset="0"/>
              </a:rPr>
              <a:t>: Ensuring authorized decryption access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4" name="Rectangle 2">
            <a:extLst>
              <a:ext uri="{FF2B5EF4-FFF2-40B4-BE49-F238E27FC236}">
                <a16:creationId xmlns:a16="http://schemas.microsoft.com/office/drawing/2014/main" id="{27FEF71E-6091-3F6F-1994-346FB21E1A73}"/>
              </a:ext>
            </a:extLst>
          </p:cNvPr>
          <p:cNvSpPr>
            <a:spLocks noGrp="1" noChangeArrowheads="1"/>
          </p:cNvSpPr>
          <p:nvPr>
            <p:ph idx="1"/>
          </p:nvPr>
        </p:nvSpPr>
        <p:spPr bwMode="auto">
          <a:xfrm>
            <a:off x="478450" y="2060458"/>
            <a:ext cx="1102961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Image-Based Steganography</a:t>
            </a:r>
            <a:r>
              <a:rPr kumimoji="0" lang="en-US" altLang="en-US" sz="2400" b="0" i="0" u="none" strike="noStrike" cap="none" normalizeH="0" baseline="0" dirty="0">
                <a:ln>
                  <a:noFill/>
                </a:ln>
                <a:solidFill>
                  <a:schemeClr val="tx1"/>
                </a:solidFill>
                <a:effectLst/>
                <a:latin typeface="Arial" panose="020B0604020202020204" pitchFamily="34" charset="0"/>
              </a:rPr>
              <a:t>: Hides messages in pixels.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Password Protection</a:t>
            </a:r>
            <a:r>
              <a:rPr kumimoji="0" lang="en-US" altLang="en-US" sz="2400" b="0" i="0" u="none" strike="noStrike" cap="none" normalizeH="0" baseline="0" dirty="0">
                <a:ln>
                  <a:noFill/>
                </a:ln>
                <a:solidFill>
                  <a:schemeClr val="tx1"/>
                </a:solidFill>
                <a:effectLst/>
                <a:latin typeface="Arial" panose="020B0604020202020204" pitchFamily="34" charset="0"/>
              </a:rPr>
              <a:t>: Secures message access.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Efficient Image Space Use</a:t>
            </a:r>
            <a:r>
              <a:rPr kumimoji="0" lang="en-US" altLang="en-US" sz="2400" b="0" i="0" u="none" strike="noStrike" cap="none" normalizeH="0" baseline="0" dirty="0">
                <a:ln>
                  <a:noFill/>
                </a:ln>
                <a:solidFill>
                  <a:schemeClr val="tx1"/>
                </a:solidFill>
                <a:effectLst/>
                <a:latin typeface="Arial" panose="020B0604020202020204" pitchFamily="34" charset="0"/>
              </a:rPr>
              <a:t>: Optimizes pixel storage.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Simple Yet Effective</a:t>
            </a:r>
            <a:r>
              <a:rPr kumimoji="0" lang="en-US" altLang="en-US" sz="2400" b="0" i="0" u="none" strike="noStrike" cap="none" normalizeH="0" baseline="0" dirty="0">
                <a:ln>
                  <a:noFill/>
                </a:ln>
                <a:solidFill>
                  <a:schemeClr val="tx1"/>
                </a:solidFill>
                <a:effectLst/>
                <a:latin typeface="Arial" panose="020B0604020202020204" pitchFamily="34" charset="0"/>
              </a:rPr>
              <a:t>: Basic, robust techniques.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End-to-End Steganography</a:t>
            </a:r>
            <a:r>
              <a:rPr kumimoji="0" lang="en-US" altLang="en-US" sz="2400" b="0" i="0" u="none" strike="noStrike" cap="none" normalizeH="0" baseline="0" dirty="0">
                <a:ln>
                  <a:noFill/>
                </a:ln>
                <a:solidFill>
                  <a:schemeClr val="tx1"/>
                </a:solidFill>
                <a:effectLst/>
                <a:latin typeface="Arial" panose="020B0604020202020204" pitchFamily="34" charset="0"/>
              </a:rPr>
              <a:t>: Full encryption and decryption.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r>
              <a:rPr lang="en-US" sz="2400" dirty="0"/>
              <a:t>The end users of this steganography project could include:</a:t>
            </a:r>
          </a:p>
          <a:p>
            <a:pPr>
              <a:buFont typeface="+mj-lt"/>
              <a:buAutoNum type="arabicPeriod"/>
            </a:pPr>
            <a:r>
              <a:rPr lang="en-US" sz="2400" b="1" dirty="0"/>
              <a:t>Individuals</a:t>
            </a:r>
            <a:r>
              <a:rPr lang="en-US" sz="2400" dirty="0"/>
              <a:t>: Those seeking private communication without detection.</a:t>
            </a:r>
          </a:p>
          <a:p>
            <a:pPr>
              <a:buFont typeface="+mj-lt"/>
              <a:buAutoNum type="arabicPeriod"/>
            </a:pPr>
            <a:r>
              <a:rPr lang="en-US" sz="2400" b="1" dirty="0"/>
              <a:t>Security Professionals</a:t>
            </a:r>
            <a:r>
              <a:rPr lang="en-US" sz="2400" dirty="0"/>
              <a:t>: For secure data transmission and protection.</a:t>
            </a:r>
          </a:p>
          <a:p>
            <a:pPr>
              <a:buFont typeface="+mj-lt"/>
              <a:buAutoNum type="arabicPeriod"/>
            </a:pPr>
            <a:r>
              <a:rPr lang="en-US" sz="2400" b="1" dirty="0"/>
              <a:t>Organizations</a:t>
            </a:r>
            <a:r>
              <a:rPr lang="en-US" sz="2400" dirty="0"/>
              <a:t>: To protect sensitive information in digital formats.</a:t>
            </a:r>
          </a:p>
          <a:p>
            <a:pPr>
              <a:buFont typeface="+mj-lt"/>
              <a:buAutoNum type="arabicPeriod"/>
            </a:pPr>
            <a:r>
              <a:rPr lang="en-US" sz="2400" b="1" dirty="0"/>
              <a:t>Researchers/Developers</a:t>
            </a:r>
            <a:r>
              <a:rPr lang="en-US" sz="2400" dirty="0"/>
              <a:t>: Interested in digital security or steganography techniques.</a:t>
            </a:r>
          </a:p>
          <a:p>
            <a:pPr>
              <a:buFont typeface="+mj-lt"/>
              <a:buAutoNum type="arabicPeriod"/>
            </a:pPr>
            <a:r>
              <a:rPr lang="en-US" sz="2400" b="1" dirty="0"/>
              <a:t>Cybersecurity Enthusiasts</a:t>
            </a:r>
            <a:r>
              <a:rPr lang="en-US" sz="2400" dirty="0"/>
              <a:t>: People studying or exploring data concealment methods.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D6200697-73C2-BE63-F47C-0781B374573E}"/>
              </a:ext>
            </a:extLst>
          </p:cNvPr>
          <p:cNvPicPr>
            <a:picLocks noGrp="1" noChangeAspect="1"/>
          </p:cNvPicPr>
          <p:nvPr>
            <p:ph idx="1"/>
          </p:nvPr>
        </p:nvPicPr>
        <p:blipFill>
          <a:blip r:embed="rId2"/>
          <a:stretch>
            <a:fillRect/>
          </a:stretch>
        </p:blipFill>
        <p:spPr>
          <a:xfrm>
            <a:off x="6552250" y="1903713"/>
            <a:ext cx="5210902" cy="1943371"/>
          </a:xfrm>
        </p:spPr>
      </p:pic>
      <p:pic>
        <p:nvPicPr>
          <p:cNvPr id="7" name="Picture 6">
            <a:extLst>
              <a:ext uri="{FF2B5EF4-FFF2-40B4-BE49-F238E27FC236}">
                <a16:creationId xmlns:a16="http://schemas.microsoft.com/office/drawing/2014/main" id="{89324B6B-FCD0-E62F-0FCA-A0792FA24FA1}"/>
              </a:ext>
            </a:extLst>
          </p:cNvPr>
          <p:cNvPicPr>
            <a:picLocks noChangeAspect="1"/>
          </p:cNvPicPr>
          <p:nvPr/>
        </p:nvPicPr>
        <p:blipFill>
          <a:blip r:embed="rId3"/>
          <a:stretch>
            <a:fillRect/>
          </a:stretch>
        </p:blipFill>
        <p:spPr>
          <a:xfrm>
            <a:off x="503434" y="1744352"/>
            <a:ext cx="5592566" cy="4646173"/>
          </a:xfrm>
          <a:prstGeom prst="rect">
            <a:avLst/>
          </a:prstGeom>
        </p:spPr>
      </p:pic>
      <p:sp>
        <p:nvSpPr>
          <p:cNvPr id="8" name="TextBox 7">
            <a:extLst>
              <a:ext uri="{FF2B5EF4-FFF2-40B4-BE49-F238E27FC236}">
                <a16:creationId xmlns:a16="http://schemas.microsoft.com/office/drawing/2014/main" id="{68967967-58B1-9388-42DF-88AB5BF527F8}"/>
              </a:ext>
            </a:extLst>
          </p:cNvPr>
          <p:cNvSpPr txBox="1"/>
          <p:nvPr/>
        </p:nvSpPr>
        <p:spPr>
          <a:xfrm flipH="1">
            <a:off x="692218" y="1383416"/>
            <a:ext cx="3205741" cy="369332"/>
          </a:xfrm>
          <a:prstGeom prst="rect">
            <a:avLst/>
          </a:prstGeom>
          <a:noFill/>
        </p:spPr>
        <p:txBody>
          <a:bodyPr wrap="square" rtlCol="0">
            <a:spAutoFit/>
          </a:bodyPr>
          <a:lstStyle/>
          <a:p>
            <a:r>
              <a:rPr lang="en-IN" dirty="0">
                <a:solidFill>
                  <a:schemeClr val="accent1"/>
                </a:solidFill>
              </a:rPr>
              <a:t>Source code </a:t>
            </a:r>
          </a:p>
        </p:txBody>
      </p:sp>
      <p:sp>
        <p:nvSpPr>
          <p:cNvPr id="9" name="TextBox 8">
            <a:extLst>
              <a:ext uri="{FF2B5EF4-FFF2-40B4-BE49-F238E27FC236}">
                <a16:creationId xmlns:a16="http://schemas.microsoft.com/office/drawing/2014/main" id="{2932B77A-5A24-9DC4-B852-6DE0CC22CDE3}"/>
              </a:ext>
            </a:extLst>
          </p:cNvPr>
          <p:cNvSpPr txBox="1"/>
          <p:nvPr/>
        </p:nvSpPr>
        <p:spPr>
          <a:xfrm>
            <a:off x="6945330" y="1395391"/>
            <a:ext cx="3390472" cy="369332"/>
          </a:xfrm>
          <a:prstGeom prst="rect">
            <a:avLst/>
          </a:prstGeom>
          <a:noFill/>
        </p:spPr>
        <p:txBody>
          <a:bodyPr wrap="square" rtlCol="0">
            <a:spAutoFit/>
          </a:bodyPr>
          <a:lstStyle/>
          <a:p>
            <a:r>
              <a:rPr lang="en-IN" dirty="0">
                <a:solidFill>
                  <a:schemeClr val="accent1"/>
                </a:solidFill>
              </a:rPr>
              <a:t>Output</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sz="2400" dirty="0"/>
              <a:t>In conclusion, this steganography project successfully addresses the challenge of securely embedding hidden messages within digital images, ensuring both confidentiality and undetectability. By using pixel manipulation to encode the secret message and implementing password-based decryption, it adds an extra layer of security. The project highlights an efficient and simple approach to information hiding, while maintaining the integrity of the image and providing a complete end-to-end solution for encryption and decryption. This technique is valuable for individuals and organizations seeking secure communication channels that remain imperceptible to unauthorized parties.</a:t>
            </a:r>
            <a:endParaRPr lang="en-IN" sz="24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400" dirty="0"/>
              <a:t>https://github.com/saumyladkar/myproject_aicte.git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65</TotalTime>
  <Words>381</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Saumy Ladkar</cp:lastModifiedBy>
  <cp:revision>26</cp:revision>
  <dcterms:created xsi:type="dcterms:W3CDTF">2021-05-26T16:50:10Z</dcterms:created>
  <dcterms:modified xsi:type="dcterms:W3CDTF">2025-02-26T14:45:01Z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