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69" r:id="rId3"/>
    <p:sldId id="272" r:id="rId4"/>
    <p:sldId id="274" r:id="rId5"/>
    <p:sldId id="275" r:id="rId6"/>
    <p:sldId id="276" r:id="rId7"/>
    <p:sldId id="277" r:id="rId8"/>
    <p:sldId id="278" r:id="rId9"/>
    <p:sldId id="279" r:id="rId10"/>
    <p:sldId id="280" r:id="rId11"/>
    <p:sldId id="281"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code/gauravduttakiit/resume-screening-using-machine-learning/notebook" TargetMode="External"/><Relationship Id="rId2" Type="http://schemas.openxmlformats.org/officeDocument/2006/relationships/hyperlink" Target="https://www.analyticsvidhya.com/blog/2021/06/resume-screening-with-natural-language-processing-in-python/"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01226" y="1614330"/>
            <a:ext cx="8856000" cy="10663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3200" b="1" i="0" u="sng" strike="noStrike" cap="none" dirty="0">
                <a:solidFill>
                  <a:srgbClr val="000000"/>
                </a:solidFill>
                <a:latin typeface="Times New Roman"/>
                <a:ea typeface="Times New Roman"/>
                <a:cs typeface="Times New Roman"/>
                <a:sym typeface="Times New Roman"/>
              </a:rPr>
              <a:t>B.Tech Project External Evaluation, VIIIth Sem</a:t>
            </a:r>
          </a:p>
          <a:p>
            <a:pPr marL="0" marR="0" lvl="0" indent="0" algn="ctr"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2000" b="1" dirty="0">
                <a:latin typeface="Times New Roman"/>
                <a:cs typeface="Times New Roman"/>
                <a:sym typeface="Times New Roman"/>
              </a:rPr>
              <a:t>A Novel CV Based Candidate Suitability Assessment</a:t>
            </a: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748917" y="544302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dirty="0">
                <a:latin typeface="Times New Roman"/>
                <a:ea typeface="Times New Roman"/>
                <a:cs typeface="Times New Roman"/>
                <a:sym typeface="Times New Roman"/>
              </a:rPr>
              <a:t>10 May</a:t>
            </a:r>
            <a:r>
              <a:rPr lang="en-US" sz="2200" b="0" i="0" u="none" strike="noStrike" cap="none" dirty="0">
                <a:solidFill>
                  <a:srgbClr val="000000"/>
                </a:solidFill>
                <a:latin typeface="Times New Roman"/>
                <a:ea typeface="Times New Roman"/>
                <a:cs typeface="Times New Roman"/>
                <a:sym typeface="Times New Roman"/>
              </a:rPr>
              <a:t> 2022</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651676" y="3425711"/>
            <a:ext cx="3920324"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Presented by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539640" marR="0" lvl="0" indent="0" algn="l" rtl="0">
              <a:lnSpc>
                <a:spcPct val="100000"/>
              </a:lnSpc>
              <a:spcBef>
                <a:spcPts val="0"/>
              </a:spcBef>
              <a:spcAft>
                <a:spcPts val="0"/>
              </a:spcAft>
              <a:buNone/>
            </a:pPr>
            <a:r>
              <a:rPr lang="en-IN" sz="1800" b="0" i="0" u="none" strike="noStrike" cap="none" dirty="0" err="1">
                <a:solidFill>
                  <a:schemeClr val="tx1"/>
                </a:solidFill>
                <a:latin typeface="Times New Roman" panose="02020603050405020304" pitchFamily="18" charset="0"/>
                <a:ea typeface="Georgia"/>
                <a:cs typeface="Times New Roman" panose="02020603050405020304" pitchFamily="18" charset="0"/>
                <a:sym typeface="Georgia"/>
              </a:rPr>
              <a:t>Saumy</a:t>
            </a:r>
            <a:r>
              <a:rPr lang="en-IN"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Raj, 2018010226 (Leader)</a:t>
            </a:r>
            <a:endParaRPr lang="en-IN" sz="1800" dirty="0">
              <a:solidFill>
                <a:schemeClr val="tx1"/>
              </a:solidFill>
              <a:latin typeface="Times New Roman" panose="02020603050405020304" pitchFamily="18" charset="0"/>
              <a:ea typeface="Georgia"/>
              <a:cs typeface="Times New Roman" panose="02020603050405020304" pitchFamily="18" charset="0"/>
            </a:endParaRP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ea typeface="Georgia"/>
                <a:cs typeface="Times New Roman" panose="02020603050405020304" pitchFamily="18" charset="0"/>
                <a:sym typeface="Georgia"/>
              </a:rPr>
              <a:t>Kartik Rathi, 2018008330</a:t>
            </a:r>
          </a:p>
          <a:p>
            <a:pPr marL="539640" marR="0" lvl="0" indent="0" algn="l" rtl="0">
              <a:lnSpc>
                <a:spcPct val="100000"/>
              </a:lnSpc>
              <a:spcBef>
                <a:spcPts val="0"/>
              </a:spcBef>
              <a:spcAft>
                <a:spcPts val="0"/>
              </a:spcAft>
              <a:buNone/>
            </a:pPr>
            <a:r>
              <a:rPr lang="en-IN" sz="1800" dirty="0" err="1">
                <a:solidFill>
                  <a:schemeClr val="tx1"/>
                </a:solidFill>
                <a:latin typeface="Times New Roman" panose="02020603050405020304" pitchFamily="18" charset="0"/>
                <a:cs typeface="Times New Roman" panose="02020603050405020304" pitchFamily="18" charset="0"/>
                <a:sym typeface="Georgia"/>
              </a:rPr>
              <a:t>YashVardhan</a:t>
            </a:r>
            <a:r>
              <a:rPr lang="en-IN" sz="1800" dirty="0">
                <a:solidFill>
                  <a:schemeClr val="tx1"/>
                </a:solidFill>
                <a:latin typeface="Times New Roman" panose="02020603050405020304" pitchFamily="18" charset="0"/>
                <a:cs typeface="Times New Roman" panose="02020603050405020304" pitchFamily="18" charset="0"/>
                <a:sym typeface="Georgia"/>
              </a:rPr>
              <a:t> Singh, 2018010015</a:t>
            </a:r>
            <a:endParaRPr lang="en-IN" sz="1800" dirty="0">
              <a:solidFill>
                <a:schemeClr val="tx1"/>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Muskan</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Vashishtha</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2018011522</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35549" y="367056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5936008" y="4235436"/>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Assoc. Prof. Sudhir Mohan</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l="35533"/>
          <a:stretch/>
        </p:blipFill>
        <p:spPr>
          <a:xfrm>
            <a:off x="2661312"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3A6D90-E7EC-4086-8859-D2B404AA8509}"/>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References :</a:t>
            </a:r>
            <a:endParaRPr lang="en-US" sz="3600" dirty="0"/>
          </a:p>
        </p:txBody>
      </p:sp>
      <p:sp>
        <p:nvSpPr>
          <p:cNvPr id="3" name="Text Placeholder 2">
            <a:extLst>
              <a:ext uri="{FF2B5EF4-FFF2-40B4-BE49-F238E27FC236}">
                <a16:creationId xmlns:a16="http://schemas.microsoft.com/office/drawing/2014/main" xmlns="" id="{574BA881-9275-4D8C-96C4-82B3CE7DFF38}"/>
              </a:ext>
            </a:extLst>
          </p:cNvPr>
          <p:cNvSpPr>
            <a:spLocks noGrp="1"/>
          </p:cNvSpPr>
          <p:nvPr>
            <p:ph type="body" idx="1"/>
          </p:nvPr>
        </p:nvSpPr>
        <p:spPr>
          <a:xfrm>
            <a:off x="457200" y="2301410"/>
            <a:ext cx="8229240" cy="3824349"/>
          </a:xfrm>
        </p:spPr>
        <p:txBody>
          <a:bodyPr/>
          <a:lstStyle/>
          <a:p>
            <a:pPr marL="5143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https://www.analyticsvidhya.com/blog/2021/06/resume-screening-with-natural-language-processing-in-python/</a:t>
            </a:r>
            <a:endParaRPr lang="en-US" dirty="0">
              <a:solidFill>
                <a:schemeClr val="tx1"/>
              </a:solidFill>
              <a:latin typeface="Times New Roman" panose="02020603050405020304" pitchFamily="18" charset="0"/>
              <a:cs typeface="Times New Roman" panose="02020603050405020304" pitchFamily="18" charset="0"/>
            </a:endParaRPr>
          </a:p>
          <a:p>
            <a:pPr marL="5143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5143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https://www.kaggle.com/code/gauravduttakiit/resume-screening-using-machine-learning/notebook</a:t>
            </a:r>
            <a:endParaRPr lang="en-US" dirty="0">
              <a:solidFill>
                <a:schemeClr val="tx1"/>
              </a:solidFill>
              <a:latin typeface="Times New Roman" panose="02020603050405020304" pitchFamily="18" charset="0"/>
              <a:cs typeface="Times New Roman" panose="02020603050405020304" pitchFamily="18" charset="0"/>
            </a:endParaRPr>
          </a:p>
          <a:p>
            <a:pPr marL="5143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5143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https://analyticsindiamag.com/top-ai-tools-for-resume-screening/</a:t>
            </a:r>
          </a:p>
          <a:p>
            <a:endParaRPr lang="en-US" dirty="0"/>
          </a:p>
        </p:txBody>
      </p:sp>
    </p:spTree>
    <p:extLst>
      <p:ext uri="{BB962C8B-B14F-4D97-AF65-F5344CB8AC3E}">
        <p14:creationId xmlns:p14="http://schemas.microsoft.com/office/powerpoint/2010/main" val="401320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A0112A7-EC6D-4B99-B70B-DAC24119F405}"/>
              </a:ext>
            </a:extLst>
          </p:cNvPr>
          <p:cNvSpPr>
            <a:spLocks noGrp="1"/>
          </p:cNvSpPr>
          <p:nvPr>
            <p:ph type="body" idx="1"/>
          </p:nvPr>
        </p:nvSpPr>
        <p:spPr>
          <a:xfrm>
            <a:off x="457200" y="1027416"/>
            <a:ext cx="8229240" cy="5098344"/>
          </a:xfrm>
        </p:spPr>
        <p:txBody>
          <a:bodyPr/>
          <a:lstStyle/>
          <a:p>
            <a:pPr algn="ctr"/>
            <a:endParaRPr lang="en-US" sz="40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a:p>
            <a:pPr algn="ctr"/>
            <a:r>
              <a:rPr lang="en-US" sz="4000" b="1" dirty="0">
                <a:latin typeface="Times New Roman" panose="02020603050405020304" pitchFamily="18" charset="0"/>
                <a:cs typeface="Times New Roman" panose="02020603050405020304" pitchFamily="18" charset="0"/>
              </a:rPr>
              <a:t>THANK YOU !!!</a:t>
            </a:r>
          </a:p>
          <a:p>
            <a:endParaRPr lang="en-US" dirty="0"/>
          </a:p>
        </p:txBody>
      </p:sp>
    </p:spTree>
    <p:extLst>
      <p:ext uri="{BB962C8B-B14F-4D97-AF65-F5344CB8AC3E}">
        <p14:creationId xmlns:p14="http://schemas.microsoft.com/office/powerpoint/2010/main" val="328147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Approval from guide for the evaluation</a:t>
            </a:r>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8229240" cy="4525561"/>
          </a:xfrm>
          <a:prstGeom prst="rect">
            <a:avLst/>
          </a:prstGeom>
        </p:spPr>
      </p:pic>
    </p:spTree>
    <p:extLst>
      <p:ext uri="{BB962C8B-B14F-4D97-AF65-F5344CB8AC3E}">
        <p14:creationId xmlns:p14="http://schemas.microsoft.com/office/powerpoint/2010/main" val="168619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Contents of the Presentation:</a:t>
            </a:r>
          </a:p>
        </p:txBody>
      </p:sp>
      <p:sp>
        <p:nvSpPr>
          <p:cNvPr id="3" name="Text Placeholder 2">
            <a:extLst>
              <a:ext uri="{FF2B5EF4-FFF2-40B4-BE49-F238E27FC236}">
                <a16:creationId xmlns:a16="http://schemas.microsoft.com/office/drawing/2014/main" xmlns="" id="{8986B94E-7A56-4488-948D-5ED7AC9406CF}"/>
              </a:ext>
            </a:extLst>
          </p:cNvPr>
          <p:cNvSpPr>
            <a:spLocks noGrp="1"/>
          </p:cNvSpPr>
          <p:nvPr>
            <p:ph type="body" idx="1"/>
          </p:nvPr>
        </p:nvSpPr>
        <p:spPr/>
        <p:txBody>
          <a:bodyPr/>
          <a:lstStyle/>
          <a:p>
            <a:pPr marL="571500" indent="-342900">
              <a:buAutoNum type="arabicPeriod"/>
            </a:pPr>
            <a:r>
              <a:rPr lang="en-US" sz="1700" dirty="0">
                <a:latin typeface="Times New Roman" panose="02020603050405020304" pitchFamily="18" charset="0"/>
                <a:cs typeface="Times New Roman" panose="02020603050405020304" pitchFamily="18" charset="0"/>
              </a:rPr>
              <a:t>Introduction to the project</a:t>
            </a:r>
          </a:p>
          <a:p>
            <a:pPr marL="571500" indent="-342900">
              <a:buAutoNum type="arabicPeriod"/>
            </a:pPr>
            <a:endParaRPr lang="en-US" sz="1700" dirty="0">
              <a:latin typeface="Times New Roman" panose="02020603050405020304" pitchFamily="18" charset="0"/>
              <a:cs typeface="Times New Roman" panose="02020603050405020304" pitchFamily="18" charset="0"/>
            </a:endParaRPr>
          </a:p>
          <a:p>
            <a:pPr marL="571500" indent="-342900">
              <a:buAutoNum type="arabicPeriod"/>
            </a:pPr>
            <a:r>
              <a:rPr lang="en-US" sz="1700" dirty="0">
                <a:latin typeface="Times New Roman" panose="02020603050405020304" pitchFamily="18" charset="0"/>
                <a:cs typeface="Times New Roman" panose="02020603050405020304" pitchFamily="18" charset="0"/>
              </a:rPr>
              <a:t>Project Overview</a:t>
            </a:r>
          </a:p>
          <a:p>
            <a:pPr marL="571500" indent="-342900">
              <a:buAutoNum type="arabicPeriod"/>
            </a:pPr>
            <a:endParaRPr lang="en-US" sz="1700" dirty="0">
              <a:latin typeface="Times New Roman" panose="02020603050405020304" pitchFamily="18" charset="0"/>
              <a:cs typeface="Times New Roman" panose="02020603050405020304" pitchFamily="18" charset="0"/>
            </a:endParaRPr>
          </a:p>
          <a:p>
            <a:pPr marL="571500" indent="-342900">
              <a:buAutoNum type="arabicPeriod"/>
            </a:pPr>
            <a:r>
              <a:rPr lang="en-US" sz="1700" dirty="0">
                <a:latin typeface="Times New Roman" panose="02020603050405020304" pitchFamily="18" charset="0"/>
                <a:cs typeface="Times New Roman" panose="02020603050405020304" pitchFamily="18" charset="0"/>
              </a:rPr>
              <a:t>Solution to the problem</a:t>
            </a:r>
          </a:p>
          <a:p>
            <a:pPr marL="571500" indent="-342900">
              <a:buAutoNum type="arabicPeriod"/>
            </a:pPr>
            <a:endParaRPr lang="en-US" sz="1700" dirty="0">
              <a:latin typeface="Times New Roman" panose="02020603050405020304" pitchFamily="18" charset="0"/>
              <a:cs typeface="Times New Roman" panose="02020603050405020304" pitchFamily="18" charset="0"/>
            </a:endParaRPr>
          </a:p>
          <a:p>
            <a:pPr marL="571500" indent="-342900">
              <a:buAutoNum type="arabicPeriod"/>
            </a:pPr>
            <a:r>
              <a:rPr lang="en-US" sz="1700" dirty="0">
                <a:latin typeface="Times New Roman" panose="02020603050405020304" pitchFamily="18" charset="0"/>
                <a:cs typeface="Times New Roman" panose="02020603050405020304" pitchFamily="18" charset="0"/>
              </a:rPr>
              <a:t>Improvement and Work done from previous semester</a:t>
            </a:r>
          </a:p>
          <a:p>
            <a:pPr marL="571500" indent="-342900">
              <a:buAutoNum type="arabicPeriod"/>
            </a:pPr>
            <a:endParaRPr lang="en-US" sz="1700" dirty="0">
              <a:latin typeface="Times New Roman" panose="02020603050405020304" pitchFamily="18" charset="0"/>
              <a:cs typeface="Times New Roman" panose="02020603050405020304" pitchFamily="18" charset="0"/>
            </a:endParaRPr>
          </a:p>
          <a:p>
            <a:pPr marL="571500" indent="-342900">
              <a:buAutoNum type="arabicPeriod"/>
            </a:pPr>
            <a:r>
              <a:rPr lang="en-US" sz="1700" dirty="0">
                <a:latin typeface="Times New Roman" panose="02020603050405020304" pitchFamily="18" charset="0"/>
                <a:cs typeface="Times New Roman" panose="02020603050405020304" pitchFamily="18" charset="0"/>
              </a:rPr>
              <a:t>Future Scope Discussed</a:t>
            </a:r>
          </a:p>
          <a:p>
            <a:pPr marL="571500" indent="-342900">
              <a:buAutoNum type="arabicPeriod"/>
            </a:pPr>
            <a:endParaRPr lang="en-US" sz="1700" dirty="0">
              <a:latin typeface="Times New Roman" panose="02020603050405020304" pitchFamily="18" charset="0"/>
              <a:cs typeface="Times New Roman" panose="02020603050405020304" pitchFamily="18" charset="0"/>
            </a:endParaRPr>
          </a:p>
          <a:p>
            <a:pPr marL="571500" indent="-342900">
              <a:buAutoNum type="arabicPeriod"/>
            </a:pPr>
            <a:r>
              <a:rPr lang="en-US" sz="1700" dirty="0">
                <a:latin typeface="Times New Roman" panose="02020603050405020304" pitchFamily="18" charset="0"/>
                <a:cs typeface="Times New Roman" panose="02020603050405020304" pitchFamily="18" charset="0"/>
              </a:rPr>
              <a:t>References</a:t>
            </a:r>
          </a:p>
          <a:p>
            <a:pPr marL="571500" indent="-342900">
              <a:buAutoNum type="arabicPeriod"/>
            </a:pPr>
            <a:endParaRPr lang="en-US" dirty="0"/>
          </a:p>
          <a:p>
            <a:pPr marL="571500" indent="-342900">
              <a:buAutoNum type="arabicPeriod"/>
            </a:pPr>
            <a:endParaRPr lang="en-US" dirty="0"/>
          </a:p>
        </p:txBody>
      </p:sp>
    </p:spTree>
    <p:extLst>
      <p:ext uri="{BB962C8B-B14F-4D97-AF65-F5344CB8AC3E}">
        <p14:creationId xmlns:p14="http://schemas.microsoft.com/office/powerpoint/2010/main" val="190146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Work load distribution and Project planning </a:t>
            </a:r>
          </a:p>
        </p:txBody>
      </p:sp>
      <p:sp>
        <p:nvSpPr>
          <p:cNvPr id="4" name="TextBox 3">
            <a:extLst>
              <a:ext uri="{FF2B5EF4-FFF2-40B4-BE49-F238E27FC236}">
                <a16:creationId xmlns:a16="http://schemas.microsoft.com/office/drawing/2014/main" xmlns="" id="{5AA3680A-3156-4A0C-A58C-6D028AD82DAE}"/>
              </a:ext>
            </a:extLst>
          </p:cNvPr>
          <p:cNvSpPr txBox="1"/>
          <p:nvPr/>
        </p:nvSpPr>
        <p:spPr>
          <a:xfrm>
            <a:off x="575353" y="2442932"/>
            <a:ext cx="7952198" cy="2191434"/>
          </a:xfrm>
          <a:prstGeom prst="rect">
            <a:avLst/>
          </a:prstGeom>
          <a:noFill/>
        </p:spPr>
        <p:txBody>
          <a:bodyPr wrap="square">
            <a:spAutoFit/>
          </a:bodyPr>
          <a:lstStyle/>
          <a:p>
            <a:pPr marL="0" lvl="0" indent="0" algn="l" rtl="0">
              <a:lnSpc>
                <a:spcPct val="150000"/>
              </a:lnSpc>
              <a:spcBef>
                <a:spcPts val="0"/>
              </a:spcBef>
              <a:spcAft>
                <a:spcPts val="0"/>
              </a:spcAft>
              <a:buSzPts val="1120"/>
              <a:buNone/>
            </a:pPr>
            <a:r>
              <a:rPr lang="en-US" sz="2000" b="1" dirty="0">
                <a:solidFill>
                  <a:schemeClr val="dk1"/>
                </a:solidFill>
                <a:latin typeface="Times New Roman" panose="02020603050405020304" pitchFamily="18" charset="0"/>
                <a:cs typeface="Times New Roman" panose="02020603050405020304" pitchFamily="18" charset="0"/>
              </a:rPr>
              <a:t>1. </a:t>
            </a:r>
            <a:r>
              <a:rPr lang="en-US" sz="2000" b="1" dirty="0" err="1">
                <a:solidFill>
                  <a:schemeClr val="dk1"/>
                </a:solidFill>
                <a:latin typeface="Times New Roman" panose="02020603050405020304" pitchFamily="18" charset="0"/>
                <a:cs typeface="Times New Roman" panose="02020603050405020304" pitchFamily="18" charset="0"/>
              </a:rPr>
              <a:t>Saumy</a:t>
            </a:r>
            <a:r>
              <a:rPr lang="en-US" sz="2000" b="1" dirty="0">
                <a:solidFill>
                  <a:schemeClr val="dk1"/>
                </a:solidFill>
                <a:latin typeface="Times New Roman" panose="02020603050405020304" pitchFamily="18" charset="0"/>
                <a:cs typeface="Times New Roman" panose="02020603050405020304" pitchFamily="18" charset="0"/>
              </a:rPr>
              <a:t> Raj </a:t>
            </a:r>
            <a:r>
              <a:rPr lang="en-US" sz="2000" dirty="0">
                <a:solidFill>
                  <a:schemeClr val="dk1"/>
                </a:solidFill>
                <a:latin typeface="Times New Roman" panose="02020603050405020304" pitchFamily="18" charset="0"/>
                <a:cs typeface="Times New Roman" panose="02020603050405020304" pitchFamily="18" charset="0"/>
              </a:rPr>
              <a:t>– Problem identification &amp; research / code development.</a:t>
            </a:r>
            <a:endParaRPr lang="en-US" sz="2800" dirty="0">
              <a:latin typeface="Times New Roman" panose="02020603050405020304" pitchFamily="18" charset="0"/>
              <a:cs typeface="Times New Roman" panose="02020603050405020304" pitchFamily="18" charset="0"/>
            </a:endParaRPr>
          </a:p>
          <a:p>
            <a:pPr marL="0" lvl="0" indent="0" algn="l" rtl="0">
              <a:lnSpc>
                <a:spcPct val="150000"/>
              </a:lnSpc>
              <a:spcBef>
                <a:spcPts val="750"/>
              </a:spcBef>
              <a:spcAft>
                <a:spcPts val="0"/>
              </a:spcAft>
              <a:buSzPts val="1120"/>
              <a:buNone/>
            </a:pPr>
            <a:r>
              <a:rPr lang="en-US" sz="2000" b="1" dirty="0">
                <a:solidFill>
                  <a:schemeClr val="dk1"/>
                </a:solidFill>
                <a:latin typeface="Times New Roman" panose="02020603050405020304" pitchFamily="18" charset="0"/>
                <a:cs typeface="Times New Roman" panose="02020603050405020304" pitchFamily="18" charset="0"/>
              </a:rPr>
              <a:t>2. Kartik Rathi </a:t>
            </a:r>
            <a:r>
              <a:rPr lang="en-US" sz="2000" dirty="0">
                <a:solidFill>
                  <a:schemeClr val="dk1"/>
                </a:solidFill>
                <a:latin typeface="Times New Roman" panose="02020603050405020304" pitchFamily="18" charset="0"/>
                <a:cs typeface="Times New Roman" panose="02020603050405020304" pitchFamily="18" charset="0"/>
              </a:rPr>
              <a:t>– Frontend / Code development</a:t>
            </a:r>
            <a:endParaRPr lang="en-US" sz="2800" dirty="0">
              <a:latin typeface="Times New Roman" panose="02020603050405020304" pitchFamily="18" charset="0"/>
              <a:cs typeface="Times New Roman" panose="02020603050405020304" pitchFamily="18" charset="0"/>
            </a:endParaRPr>
          </a:p>
          <a:p>
            <a:pPr marL="0" lvl="0" indent="0" algn="l" rtl="0">
              <a:lnSpc>
                <a:spcPct val="150000"/>
              </a:lnSpc>
              <a:spcBef>
                <a:spcPts val="750"/>
              </a:spcBef>
              <a:spcAft>
                <a:spcPts val="0"/>
              </a:spcAft>
              <a:buSzPts val="1120"/>
              <a:buNone/>
            </a:pPr>
            <a:r>
              <a:rPr lang="en-US" sz="2000" b="1" dirty="0">
                <a:solidFill>
                  <a:schemeClr val="dk1"/>
                </a:solidFill>
                <a:latin typeface="Times New Roman" panose="02020603050405020304" pitchFamily="18" charset="0"/>
                <a:cs typeface="Times New Roman" panose="02020603050405020304" pitchFamily="18" charset="0"/>
              </a:rPr>
              <a:t>3. </a:t>
            </a:r>
            <a:r>
              <a:rPr lang="en-US" sz="2000" b="1" dirty="0" err="1">
                <a:solidFill>
                  <a:schemeClr val="dk1"/>
                </a:solidFill>
                <a:latin typeface="Times New Roman" panose="02020603050405020304" pitchFamily="18" charset="0"/>
                <a:cs typeface="Times New Roman" panose="02020603050405020304" pitchFamily="18" charset="0"/>
              </a:rPr>
              <a:t>Yashvardhan</a:t>
            </a:r>
            <a:r>
              <a:rPr lang="en-US" sz="2000" b="1" dirty="0">
                <a:solidFill>
                  <a:schemeClr val="dk1"/>
                </a:solidFill>
                <a:latin typeface="Times New Roman" panose="02020603050405020304" pitchFamily="18" charset="0"/>
                <a:cs typeface="Times New Roman" panose="02020603050405020304" pitchFamily="18" charset="0"/>
              </a:rPr>
              <a:t> Singh </a:t>
            </a:r>
            <a:r>
              <a:rPr lang="en-US" sz="2000" dirty="0">
                <a:solidFill>
                  <a:schemeClr val="dk1"/>
                </a:solidFill>
                <a:latin typeface="Times New Roman" panose="02020603050405020304" pitchFamily="18" charset="0"/>
                <a:cs typeface="Times New Roman" panose="02020603050405020304" pitchFamily="18" charset="0"/>
              </a:rPr>
              <a:t>– deployment / testing </a:t>
            </a:r>
          </a:p>
          <a:p>
            <a:pPr marL="0" lvl="0" indent="0" algn="l" rtl="0">
              <a:lnSpc>
                <a:spcPct val="150000"/>
              </a:lnSpc>
              <a:spcBef>
                <a:spcPts val="750"/>
              </a:spcBef>
              <a:spcAft>
                <a:spcPts val="0"/>
              </a:spcAft>
              <a:buSzPts val="1120"/>
              <a:buNone/>
            </a:pPr>
            <a:r>
              <a:rPr lang="en-US" sz="2000" b="1" dirty="0">
                <a:solidFill>
                  <a:schemeClr val="dk1"/>
                </a:solidFill>
                <a:latin typeface="Times New Roman" panose="02020603050405020304" pitchFamily="18" charset="0"/>
                <a:cs typeface="Times New Roman" panose="02020603050405020304" pitchFamily="18" charset="0"/>
              </a:rPr>
              <a:t>4. </a:t>
            </a:r>
            <a:r>
              <a:rPr lang="en-US" sz="2000" b="1" dirty="0" err="1">
                <a:solidFill>
                  <a:schemeClr val="dk1"/>
                </a:solidFill>
                <a:latin typeface="Times New Roman" panose="02020603050405020304" pitchFamily="18" charset="0"/>
                <a:cs typeface="Times New Roman" panose="02020603050405020304" pitchFamily="18" charset="0"/>
              </a:rPr>
              <a:t>Muskan</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err="1">
                <a:solidFill>
                  <a:schemeClr val="dk1"/>
                </a:solidFill>
                <a:latin typeface="Times New Roman" panose="02020603050405020304" pitchFamily="18" charset="0"/>
                <a:cs typeface="Times New Roman" panose="02020603050405020304" pitchFamily="18" charset="0"/>
              </a:rPr>
              <a:t>Vashishtha</a:t>
            </a:r>
            <a:r>
              <a:rPr lang="en-US" sz="2000" b="1" dirty="0">
                <a:solidFill>
                  <a:schemeClr val="dk1"/>
                </a:solidFill>
                <a:latin typeface="Times New Roman" panose="02020603050405020304" pitchFamily="18" charset="0"/>
                <a:cs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93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Introduction to the Project</a:t>
            </a:r>
          </a:p>
        </p:txBody>
      </p:sp>
      <p:sp>
        <p:nvSpPr>
          <p:cNvPr id="3" name="Text Placeholder 2"/>
          <p:cNvSpPr>
            <a:spLocks noGrp="1"/>
          </p:cNvSpPr>
          <p:nvPr>
            <p:ph type="body" idx="1"/>
          </p:nvPr>
        </p:nvSpPr>
        <p:spPr/>
        <p:txBody>
          <a:bodyPr>
            <a:normAutofit fontScale="92500" lnSpcReduction="10000"/>
          </a:bodyPr>
          <a:lstStyle/>
          <a:p>
            <a:pPr marL="457200" lvl="0" indent="-345281" algn="l" rtl="0">
              <a:lnSpc>
                <a:spcPct val="150000"/>
              </a:lnSpc>
              <a:spcBef>
                <a:spcPts val="0"/>
              </a:spcBef>
              <a:spcAft>
                <a:spcPts val="0"/>
              </a:spcAft>
              <a:buClr>
                <a:schemeClr val="dk1"/>
              </a:buClr>
              <a:buSzPct val="100000"/>
              <a:buAutoNum type="arabicParenR"/>
            </a:pPr>
            <a:r>
              <a:rPr lang="en-US" sz="1800" dirty="0">
                <a:solidFill>
                  <a:schemeClr val="dk1"/>
                </a:solidFill>
                <a:latin typeface="Times New Roman" panose="02020603050405020304" pitchFamily="18" charset="0"/>
                <a:cs typeface="Times New Roman" panose="02020603050405020304" pitchFamily="18" charset="0"/>
              </a:rPr>
              <a:t>A lot of CVs at your desk and no idea how to choose the best candidate for the position? </a:t>
            </a:r>
          </a:p>
          <a:p>
            <a:pPr marL="457200" lvl="0" indent="-345281" algn="l" rtl="0">
              <a:lnSpc>
                <a:spcPct val="150000"/>
              </a:lnSpc>
              <a:spcBef>
                <a:spcPts val="0"/>
              </a:spcBef>
              <a:spcAft>
                <a:spcPts val="0"/>
              </a:spcAft>
              <a:buClr>
                <a:schemeClr val="dk1"/>
              </a:buClr>
              <a:buSzPct val="100000"/>
              <a:buAutoNum type="arabicParenR"/>
            </a:pPr>
            <a:r>
              <a:rPr lang="en-US" sz="1800" dirty="0">
                <a:solidFill>
                  <a:schemeClr val="dk1"/>
                </a:solidFill>
                <a:latin typeface="Times New Roman" panose="02020603050405020304" pitchFamily="18" charset="0"/>
                <a:cs typeface="Times New Roman" panose="02020603050405020304" pitchFamily="18" charset="0"/>
              </a:rPr>
              <a:t>Taking time and labor more than required ?</a:t>
            </a:r>
            <a:endParaRPr lang="en-US" sz="1800" dirty="0">
              <a:latin typeface="Times New Roman" panose="02020603050405020304" pitchFamily="18" charset="0"/>
              <a:cs typeface="Times New Roman" panose="02020603050405020304" pitchFamily="18" charset="0"/>
            </a:endParaRPr>
          </a:p>
          <a:p>
            <a:pPr marL="457200" lvl="0" indent="-345281" algn="l" rtl="0">
              <a:lnSpc>
                <a:spcPct val="150000"/>
              </a:lnSpc>
              <a:spcBef>
                <a:spcPts val="0"/>
              </a:spcBef>
              <a:spcAft>
                <a:spcPts val="0"/>
              </a:spcAft>
              <a:buClr>
                <a:schemeClr val="dk1"/>
              </a:buClr>
              <a:buSzPct val="100000"/>
              <a:buAutoNum type="arabicParenR"/>
            </a:pPr>
            <a:r>
              <a:rPr lang="en-US" sz="1800" dirty="0">
                <a:solidFill>
                  <a:schemeClr val="dk1"/>
                </a:solidFill>
                <a:latin typeface="Times New Roman" panose="02020603050405020304" pitchFamily="18" charset="0"/>
                <a:cs typeface="Times New Roman" panose="02020603050405020304" pitchFamily="18" charset="0"/>
              </a:rPr>
              <a:t>Potential and deserving candidates are not getting chance they deserve ?</a:t>
            </a:r>
            <a:endParaRPr lang="en-US" sz="1800" dirty="0">
              <a:latin typeface="Times New Roman" panose="02020603050405020304" pitchFamily="18" charset="0"/>
              <a:cs typeface="Times New Roman" panose="02020603050405020304" pitchFamily="18" charset="0"/>
            </a:endParaRPr>
          </a:p>
          <a:p>
            <a:pPr marL="116999" lvl="0" indent="0" algn="l" rtl="0">
              <a:lnSpc>
                <a:spcPct val="150000"/>
              </a:lnSpc>
              <a:spcBef>
                <a:spcPts val="0"/>
              </a:spcBef>
              <a:spcAft>
                <a:spcPts val="0"/>
              </a:spcAft>
              <a:buClr>
                <a:schemeClr val="dk1"/>
              </a:buClr>
              <a:buSzPct val="63636"/>
              <a:buNone/>
            </a:pPr>
            <a:endParaRPr lang="en-US" sz="18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ct val="88452"/>
              <a:buNone/>
            </a:pPr>
            <a:r>
              <a:rPr lang="en-US" sz="1800" dirty="0">
                <a:solidFill>
                  <a:schemeClr val="dk1"/>
                </a:solidFill>
                <a:latin typeface="Times New Roman" panose="02020603050405020304" pitchFamily="18" charset="0"/>
                <a:cs typeface="Times New Roman" panose="02020603050405020304" pitchFamily="18" charset="0"/>
              </a:rPr>
              <a:t>All these problems faced , helped us realize this and led us to discover a solution for it.</a:t>
            </a:r>
            <a:endParaRPr lang="en-US" sz="18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ct val="88452"/>
              <a:buNone/>
            </a:pPr>
            <a:endParaRPr lang="en-US" sz="18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Clr>
                <a:schemeClr val="dk1"/>
              </a:buClr>
              <a:buSzPct val="36841"/>
              <a:buFont typeface="Arial"/>
              <a:buNone/>
            </a:pPr>
            <a:r>
              <a:rPr lang="en-US" sz="1800" dirty="0">
                <a:solidFill>
                  <a:schemeClr val="dk1"/>
                </a:solidFill>
                <a:latin typeface="Times New Roman" panose="02020603050405020304" pitchFamily="18" charset="0"/>
                <a:cs typeface="Times New Roman" panose="02020603050405020304" pitchFamily="18" charset="0"/>
              </a:rPr>
              <a:t>This will enable a more effective way to short list the submitted candidate CVs from </a:t>
            </a:r>
            <a:r>
              <a:rPr lang="en-US" dirty="0">
                <a:solidFill>
                  <a:schemeClr val="dk1"/>
                </a:solidFill>
                <a:latin typeface="Times New Roman" panose="02020603050405020304" pitchFamily="18" charset="0"/>
                <a:cs typeface="Times New Roman" panose="02020603050405020304" pitchFamily="18" charset="0"/>
              </a:rPr>
              <a:t>the</a:t>
            </a:r>
            <a:r>
              <a:rPr lang="en-US" sz="1800" dirty="0">
                <a:solidFill>
                  <a:schemeClr val="dk1"/>
                </a:solidFill>
                <a:latin typeface="Times New Roman" panose="02020603050405020304" pitchFamily="18" charset="0"/>
                <a:cs typeface="Times New Roman" panose="02020603050405020304" pitchFamily="18" charset="0"/>
              </a:rPr>
              <a:t> large number of applicants providing a consistent and fair CV ranking policy, which can be legally justified. System will rank the experience and key skills required for particular-job position. Then system will rank the CV’s based on the experience and other key skills which are required for particular-job profile. This system will help the HR department to easily shortlist the candidate based on the CV ranking policy. </a:t>
            </a:r>
          </a:p>
          <a:p>
            <a:endParaRPr lang="en-IN" dirty="0"/>
          </a:p>
        </p:txBody>
      </p:sp>
    </p:spTree>
    <p:extLst>
      <p:ext uri="{BB962C8B-B14F-4D97-AF65-F5344CB8AC3E}">
        <p14:creationId xmlns:p14="http://schemas.microsoft.com/office/powerpoint/2010/main" val="417086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F4A76C-D2A3-4E2E-A9B3-D062CEF78109}"/>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3" name="Text Placeholder 2">
            <a:extLst>
              <a:ext uri="{FF2B5EF4-FFF2-40B4-BE49-F238E27FC236}">
                <a16:creationId xmlns:a16="http://schemas.microsoft.com/office/drawing/2014/main" xmlns="" id="{C8BDB6D5-208B-4061-ABE4-CB099BC33C29}"/>
              </a:ext>
            </a:extLst>
          </p:cNvPr>
          <p:cNvSpPr>
            <a:spLocks noGrp="1"/>
          </p:cNvSpPr>
          <p:nvPr>
            <p:ph type="body" idx="1"/>
          </p:nvPr>
        </p:nvSpPr>
        <p:spPr/>
        <p:txBody>
          <a:bodyPr/>
          <a:lstStyle/>
          <a:p>
            <a:pPr marL="0" lvl="0" indent="0" algn="l" rtl="0">
              <a:lnSpc>
                <a:spcPct val="150000"/>
              </a:lnSpc>
              <a:spcBef>
                <a:spcPts val="0"/>
              </a:spcBef>
              <a:spcAft>
                <a:spcPts val="0"/>
              </a:spcAft>
              <a:buSzPts val="1040"/>
              <a:buNone/>
            </a:pPr>
            <a:r>
              <a:rPr lang="en-US" sz="1800" dirty="0">
                <a:solidFill>
                  <a:schemeClr val="dk1"/>
                </a:solidFill>
                <a:latin typeface="Times New Roman" panose="02020603050405020304" pitchFamily="18" charset="0"/>
                <a:cs typeface="Times New Roman" panose="02020603050405020304" pitchFamily="18" charset="0"/>
              </a:rPr>
              <a:t>As far as employment is considered, selecting the right candidate from a vast pool of candidates has been a fundamental issue. Conducting personality and various technical eligibility evaluation tests, interviews, and group discussions have been traditional techniques.</a:t>
            </a:r>
            <a:endParaRPr lang="en-US" sz="2400" dirty="0">
              <a:latin typeface="Times New Roman" panose="02020603050405020304" pitchFamily="18" charset="0"/>
              <a:cs typeface="Times New Roman" panose="02020603050405020304" pitchFamily="18" charset="0"/>
            </a:endParaRPr>
          </a:p>
          <a:p>
            <a:pPr marL="0" lvl="0" indent="0" algn="l" rtl="0">
              <a:lnSpc>
                <a:spcPct val="150000"/>
              </a:lnSpc>
              <a:spcBef>
                <a:spcPts val="750"/>
              </a:spcBef>
              <a:spcAft>
                <a:spcPts val="0"/>
              </a:spcAft>
              <a:buSzPts val="1040"/>
              <a:buNone/>
            </a:pPr>
            <a:r>
              <a:rPr lang="en-US" sz="1800" dirty="0">
                <a:solidFill>
                  <a:schemeClr val="dk1"/>
                </a:solidFill>
                <a:latin typeface="Times New Roman" panose="02020603050405020304" pitchFamily="18" charset="0"/>
                <a:cs typeface="Times New Roman" panose="02020603050405020304" pitchFamily="18" charset="0"/>
              </a:rPr>
              <a:t>As compared to traditional recruitment process, if an online selection process is conducted, then a fair selection of the candidate is possible and will also be a time saving.</a:t>
            </a:r>
            <a:endParaRPr lang="en-US" sz="2400" dirty="0">
              <a:latin typeface="Times New Roman" panose="02020603050405020304" pitchFamily="18" charset="0"/>
              <a:cs typeface="Times New Roman" panose="02020603050405020304" pitchFamily="18" charset="0"/>
            </a:endParaRPr>
          </a:p>
          <a:p>
            <a:pPr marL="0" lvl="0" indent="0" algn="l" rtl="0">
              <a:lnSpc>
                <a:spcPct val="150000"/>
              </a:lnSpc>
              <a:spcBef>
                <a:spcPts val="750"/>
              </a:spcBef>
              <a:spcAft>
                <a:spcPts val="0"/>
              </a:spcAft>
              <a:buSzPts val="1040"/>
              <a:buNone/>
            </a:pPr>
            <a:r>
              <a:rPr lang="en-US" sz="1800" dirty="0">
                <a:solidFill>
                  <a:schemeClr val="dk1"/>
                </a:solidFill>
                <a:latin typeface="Times New Roman" panose="02020603050405020304" pitchFamily="18" charset="0"/>
                <a:cs typeface="Times New Roman" panose="02020603050405020304" pitchFamily="18" charset="0"/>
              </a:rPr>
              <a:t>In this project, we propose a machine learning based method to check a candidate’s resume matching score. The matching score of the candidate would be identified by using two metrics, first is job description provided by the company and second by analyzing and matching the CV to the given JD.</a:t>
            </a:r>
          </a:p>
          <a:p>
            <a:endParaRPr lang="en-US" dirty="0"/>
          </a:p>
        </p:txBody>
      </p:sp>
    </p:spTree>
    <p:extLst>
      <p:ext uri="{BB962C8B-B14F-4D97-AF65-F5344CB8AC3E}">
        <p14:creationId xmlns:p14="http://schemas.microsoft.com/office/powerpoint/2010/main" val="200895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09A7AA-296C-43BA-AF99-4D4A895C9A01}"/>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Solution to the problem :</a:t>
            </a:r>
            <a:endParaRPr lang="en-US" sz="3200" dirty="0"/>
          </a:p>
        </p:txBody>
      </p:sp>
      <p:sp>
        <p:nvSpPr>
          <p:cNvPr id="3" name="Text Placeholder 2">
            <a:extLst>
              <a:ext uri="{FF2B5EF4-FFF2-40B4-BE49-F238E27FC236}">
                <a16:creationId xmlns:a16="http://schemas.microsoft.com/office/drawing/2014/main" xmlns="" id="{DEEE490F-A74B-4CBA-9F57-130AC0DA40BD}"/>
              </a:ext>
            </a:extLst>
          </p:cNvPr>
          <p:cNvSpPr>
            <a:spLocks noGrp="1"/>
          </p:cNvSpPr>
          <p:nvPr>
            <p:ph type="body" idx="1"/>
          </p:nvPr>
        </p:nvSpPr>
        <p:spPr/>
        <p:txBody>
          <a:bodyPr/>
          <a:lstStyle/>
          <a:p>
            <a:pPr marL="0" lvl="0" indent="0" algn="l" rtl="0">
              <a:lnSpc>
                <a:spcPct val="150000"/>
              </a:lnSpc>
              <a:spcBef>
                <a:spcPts val="0"/>
              </a:spcBef>
              <a:spcAft>
                <a:spcPts val="0"/>
              </a:spcAft>
              <a:buSzPts val="1800"/>
              <a:buNone/>
            </a:pPr>
            <a:r>
              <a:rPr lang="en-US" sz="1800" dirty="0">
                <a:solidFill>
                  <a:schemeClr val="dk1"/>
                </a:solidFill>
                <a:latin typeface="Times New Roman" panose="02020603050405020304" pitchFamily="18" charset="0"/>
                <a:cs typeface="Times New Roman" panose="02020603050405020304" pitchFamily="18" charset="0"/>
              </a:rPr>
              <a:t>All the problems faced by HRs motivated us to find an effective solution to this. </a:t>
            </a:r>
          </a:p>
          <a:p>
            <a:pPr marL="0" lvl="0" indent="0" algn="l" rtl="0">
              <a:lnSpc>
                <a:spcPct val="150000"/>
              </a:lnSpc>
              <a:spcBef>
                <a:spcPts val="1200"/>
              </a:spcBef>
              <a:spcAft>
                <a:spcPts val="0"/>
              </a:spcAft>
              <a:buSzPts val="1800"/>
              <a:buNone/>
            </a:pPr>
            <a:r>
              <a:rPr lang="en-US" sz="1800" dirty="0">
                <a:solidFill>
                  <a:schemeClr val="dk1"/>
                </a:solidFill>
                <a:latin typeface="Times New Roman" panose="02020603050405020304" pitchFamily="18" charset="0"/>
                <a:cs typeface="Times New Roman" panose="02020603050405020304" pitchFamily="18" charset="0"/>
              </a:rPr>
              <a:t>Our CV analysis module helps us to do the same.</a:t>
            </a:r>
          </a:p>
          <a:p>
            <a:pPr marL="0" marR="0" lvl="0" indent="0" algn="l" rtl="0">
              <a:lnSpc>
                <a:spcPct val="150000"/>
              </a:lnSpc>
              <a:spcBef>
                <a:spcPts val="1200"/>
              </a:spcBef>
              <a:spcAft>
                <a:spcPts val="0"/>
              </a:spcAft>
              <a:buClr>
                <a:schemeClr val="dk1"/>
              </a:buClr>
              <a:buSzPts val="1100"/>
              <a:buFont typeface="Arial"/>
              <a:buNone/>
            </a:pPr>
            <a:r>
              <a:rPr lang="en-US" sz="1800" dirty="0">
                <a:solidFill>
                  <a:schemeClr val="dk1"/>
                </a:solidFill>
                <a:latin typeface="Times New Roman" panose="02020603050405020304" pitchFamily="18" charset="0"/>
                <a:cs typeface="Times New Roman" panose="02020603050405020304" pitchFamily="18" charset="0"/>
              </a:rPr>
              <a:t>This system will help the human resources department to select right candidate for the particular job position, which in turn provide expert workforce for the organization. </a:t>
            </a:r>
            <a:endParaRPr lang="en-US" sz="2800" dirty="0">
              <a:latin typeface="Times New Roman" panose="02020603050405020304" pitchFamily="18" charset="0"/>
              <a:cs typeface="Times New Roman" panose="02020603050405020304" pitchFamily="18" charset="0"/>
            </a:endParaRPr>
          </a:p>
          <a:p>
            <a:pPr marL="0" marR="0" lvl="0" indent="0" algn="l" rtl="0">
              <a:lnSpc>
                <a:spcPct val="150000"/>
              </a:lnSpc>
              <a:spcBef>
                <a:spcPts val="1200"/>
              </a:spcBef>
              <a:spcAft>
                <a:spcPts val="0"/>
              </a:spcAft>
              <a:buClr>
                <a:schemeClr val="dk1"/>
              </a:buClr>
              <a:buSzPts val="1100"/>
              <a:buFont typeface="Arial"/>
              <a:buNone/>
            </a:pPr>
            <a:r>
              <a:rPr lang="en-US" sz="1800" dirty="0">
                <a:solidFill>
                  <a:schemeClr val="dk1"/>
                </a:solidFill>
                <a:latin typeface="Times New Roman" panose="02020603050405020304" pitchFamily="18" charset="0"/>
                <a:cs typeface="Times New Roman" panose="02020603050405020304" pitchFamily="18" charset="0"/>
              </a:rPr>
              <a:t>This system will help to get shortlisted CV’s according to their ranking. Ranking is based on their experience, qualification etc. </a:t>
            </a:r>
            <a:endParaRPr lang="en-US" sz="2800" dirty="0">
              <a:latin typeface="Times New Roman" panose="02020603050405020304" pitchFamily="18" charset="0"/>
              <a:cs typeface="Times New Roman" panose="02020603050405020304" pitchFamily="18" charset="0"/>
            </a:endParaRPr>
          </a:p>
          <a:p>
            <a:pPr marL="0" marR="0" lvl="0" indent="0" algn="l" rtl="0">
              <a:lnSpc>
                <a:spcPct val="150000"/>
              </a:lnSpc>
              <a:spcBef>
                <a:spcPts val="1200"/>
              </a:spcBef>
              <a:spcAft>
                <a:spcPts val="0"/>
              </a:spcAft>
              <a:buClr>
                <a:schemeClr val="dk1"/>
              </a:buClr>
              <a:buSzPts val="1100"/>
              <a:buFont typeface="Arial"/>
              <a:buNone/>
            </a:pPr>
            <a:r>
              <a:rPr lang="en-US" sz="1800" dirty="0">
                <a:solidFill>
                  <a:schemeClr val="dk1"/>
                </a:solidFill>
                <a:latin typeface="Times New Roman" panose="02020603050405020304" pitchFamily="18" charset="0"/>
                <a:cs typeface="Times New Roman" panose="02020603050405020304" pitchFamily="18" charset="0"/>
              </a:rPr>
              <a:t>This system will reduce the work of the human resource department.</a:t>
            </a:r>
          </a:p>
          <a:p>
            <a:endParaRPr lang="en-US" dirty="0"/>
          </a:p>
        </p:txBody>
      </p:sp>
    </p:spTree>
    <p:extLst>
      <p:ext uri="{BB962C8B-B14F-4D97-AF65-F5344CB8AC3E}">
        <p14:creationId xmlns:p14="http://schemas.microsoft.com/office/powerpoint/2010/main" val="368630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AA956-A14E-40D5-BF03-8C2D2450AD44}"/>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Improvement/Work done from the last evaluation</a:t>
            </a:r>
            <a:endParaRPr lang="en-US" sz="2800" dirty="0"/>
          </a:p>
        </p:txBody>
      </p:sp>
      <p:sp>
        <p:nvSpPr>
          <p:cNvPr id="3" name="Text Placeholder 2">
            <a:extLst>
              <a:ext uri="{FF2B5EF4-FFF2-40B4-BE49-F238E27FC236}">
                <a16:creationId xmlns:a16="http://schemas.microsoft.com/office/drawing/2014/main" xmlns="" id="{A28C75F1-39F0-4EEB-9544-777FA44AECC7}"/>
              </a:ext>
            </a:extLst>
          </p:cNvPr>
          <p:cNvSpPr>
            <a:spLocks noGrp="1"/>
          </p:cNvSpPr>
          <p:nvPr>
            <p:ph type="body" idx="1"/>
          </p:nvPr>
        </p:nvSpPr>
        <p:spPr/>
        <p:txBody>
          <a:bodyPr/>
          <a:lstStyle/>
          <a:p>
            <a:pPr marL="463550" lvl="0" indent="-355600" algn="l" rtl="0">
              <a:spcBef>
                <a:spcPts val="0"/>
              </a:spcBef>
              <a:spcAft>
                <a:spcPts val="0"/>
              </a:spcAft>
              <a:buClr>
                <a:schemeClr val="dk1"/>
              </a:buClr>
              <a:buSzPts val="1900"/>
              <a:buFont typeface="Arial"/>
              <a:buChar char="•"/>
            </a:pPr>
            <a:r>
              <a:rPr lang="en-US" sz="1800" b="1" dirty="0">
                <a:solidFill>
                  <a:schemeClr val="dk1"/>
                </a:solidFill>
              </a:rPr>
              <a:t>Designing the work-flow &amp; diagrams for the project : </a:t>
            </a:r>
            <a:r>
              <a:rPr lang="en-US" sz="1800" dirty="0">
                <a:solidFill>
                  <a:schemeClr val="dk1"/>
                </a:solidFill>
              </a:rPr>
              <a:t>Designed different SDLC models required for the project designing.</a:t>
            </a:r>
          </a:p>
          <a:p>
            <a:pPr marL="463550" lvl="0" indent="-355600" algn="l" rtl="0">
              <a:spcBef>
                <a:spcPts val="0"/>
              </a:spcBef>
              <a:spcAft>
                <a:spcPts val="0"/>
              </a:spcAft>
              <a:buClr>
                <a:schemeClr val="dk1"/>
              </a:buClr>
              <a:buSzPts val="1900"/>
              <a:buFont typeface="Arial"/>
              <a:buChar char="•"/>
            </a:pPr>
            <a:endParaRPr lang="en-US" b="1" dirty="0">
              <a:solidFill>
                <a:schemeClr val="dk1"/>
              </a:solidFill>
            </a:endParaRPr>
          </a:p>
          <a:p>
            <a:pPr marL="463550" lvl="0" indent="-355600" algn="l" rtl="0">
              <a:spcBef>
                <a:spcPts val="0"/>
              </a:spcBef>
              <a:spcAft>
                <a:spcPts val="0"/>
              </a:spcAft>
              <a:buClr>
                <a:schemeClr val="dk1"/>
              </a:buClr>
              <a:buSzPts val="1900"/>
              <a:buFont typeface="Arial"/>
              <a:buChar char="•"/>
            </a:pPr>
            <a:r>
              <a:rPr lang="en-US" sz="1800" b="1" dirty="0">
                <a:solidFill>
                  <a:schemeClr val="dk1"/>
                </a:solidFill>
              </a:rPr>
              <a:t>Literature Survey : </a:t>
            </a:r>
            <a:r>
              <a:rPr lang="en-US" sz="1800" dirty="0">
                <a:solidFill>
                  <a:schemeClr val="dk1"/>
                </a:solidFill>
              </a:rPr>
              <a:t>Compared 8-9 different review papers and made a proper literature survey.</a:t>
            </a:r>
            <a:endParaRPr lang="en-US" sz="1800" b="1" dirty="0">
              <a:solidFill>
                <a:schemeClr val="dk1"/>
              </a:solidFill>
            </a:endParaRPr>
          </a:p>
          <a:p>
            <a:pPr marL="463550" lvl="0" indent="-234950" algn="l" rtl="0">
              <a:spcBef>
                <a:spcPts val="0"/>
              </a:spcBef>
              <a:spcAft>
                <a:spcPts val="0"/>
              </a:spcAft>
              <a:buClr>
                <a:schemeClr val="dk1"/>
              </a:buClr>
              <a:buSzPts val="1700"/>
              <a:buFont typeface="Arial"/>
              <a:buNone/>
            </a:pPr>
            <a:endParaRPr lang="en-US" sz="1800" b="1" u="sng" dirty="0">
              <a:solidFill>
                <a:schemeClr val="dk1"/>
              </a:solidFill>
            </a:endParaRPr>
          </a:p>
          <a:p>
            <a:pPr marL="463550" lvl="0" indent="-355600" algn="l" rtl="0">
              <a:spcBef>
                <a:spcPts val="0"/>
              </a:spcBef>
              <a:spcAft>
                <a:spcPts val="0"/>
              </a:spcAft>
              <a:buClr>
                <a:schemeClr val="dk1"/>
              </a:buClr>
              <a:buSzPts val="1900"/>
              <a:buFont typeface="Arial"/>
              <a:buChar char="•"/>
            </a:pPr>
            <a:r>
              <a:rPr lang="en-US" sz="1800" b="1" dirty="0">
                <a:solidFill>
                  <a:schemeClr val="dk1"/>
                </a:solidFill>
              </a:rPr>
              <a:t>Code development : </a:t>
            </a:r>
            <a:r>
              <a:rPr lang="en-US" sz="1800" dirty="0">
                <a:solidFill>
                  <a:schemeClr val="dk1"/>
                </a:solidFill>
              </a:rPr>
              <a:t>Developed full length code for both frontend/backend and the ML code.</a:t>
            </a:r>
          </a:p>
          <a:p>
            <a:pPr marL="463550" lvl="0" indent="-355600" algn="l" rtl="0">
              <a:spcBef>
                <a:spcPts val="0"/>
              </a:spcBef>
              <a:spcAft>
                <a:spcPts val="0"/>
              </a:spcAft>
              <a:buClr>
                <a:schemeClr val="dk1"/>
              </a:buClr>
              <a:buSzPts val="1900"/>
              <a:buFont typeface="Arial"/>
              <a:buChar char="•"/>
            </a:pPr>
            <a:endParaRPr lang="en-US" dirty="0">
              <a:solidFill>
                <a:schemeClr val="dk1"/>
              </a:solidFill>
            </a:endParaRPr>
          </a:p>
          <a:p>
            <a:pPr marL="463550" lvl="0" indent="-355600" algn="l" rtl="0">
              <a:spcBef>
                <a:spcPts val="0"/>
              </a:spcBef>
              <a:spcAft>
                <a:spcPts val="0"/>
              </a:spcAft>
              <a:buClr>
                <a:schemeClr val="dk1"/>
              </a:buClr>
              <a:buSzPts val="1900"/>
              <a:buFont typeface="Arial"/>
              <a:buChar char="•"/>
            </a:pPr>
            <a:r>
              <a:rPr lang="en-US" b="1" dirty="0">
                <a:solidFill>
                  <a:schemeClr val="dk1"/>
                </a:solidFill>
              </a:rPr>
              <a:t>Testing : </a:t>
            </a:r>
            <a:r>
              <a:rPr lang="en-US" dirty="0">
                <a:solidFill>
                  <a:schemeClr val="dk1"/>
                </a:solidFill>
              </a:rPr>
              <a:t>Testing is done by using the ROUGE evaluation metric.</a:t>
            </a:r>
            <a:endParaRPr lang="en-US" dirty="0"/>
          </a:p>
          <a:p>
            <a:pPr marL="463550" lvl="0" indent="-234950" algn="l" rtl="0">
              <a:spcBef>
                <a:spcPts val="0"/>
              </a:spcBef>
              <a:spcAft>
                <a:spcPts val="0"/>
              </a:spcAft>
              <a:buClr>
                <a:schemeClr val="dk1"/>
              </a:buClr>
              <a:buSzPts val="1700"/>
              <a:buFont typeface="Arial"/>
              <a:buNone/>
            </a:pPr>
            <a:endParaRPr lang="en-US" sz="1800" b="1" u="sng" dirty="0">
              <a:solidFill>
                <a:schemeClr val="dk1"/>
              </a:solidFill>
            </a:endParaRPr>
          </a:p>
          <a:p>
            <a:pPr marL="463550" lvl="0" indent="-355600" algn="l" rtl="0">
              <a:spcBef>
                <a:spcPts val="0"/>
              </a:spcBef>
              <a:spcAft>
                <a:spcPts val="0"/>
              </a:spcAft>
              <a:buClr>
                <a:schemeClr val="dk1"/>
              </a:buClr>
              <a:buSzPts val="1900"/>
              <a:buFont typeface="Arial"/>
              <a:buChar char="•"/>
            </a:pPr>
            <a:r>
              <a:rPr lang="en-US" sz="1800" b="1" dirty="0">
                <a:solidFill>
                  <a:schemeClr val="dk1"/>
                </a:solidFill>
              </a:rPr>
              <a:t>Review paper writing : </a:t>
            </a:r>
            <a:r>
              <a:rPr lang="en-US" sz="1800" dirty="0">
                <a:solidFill>
                  <a:schemeClr val="dk1"/>
                </a:solidFill>
              </a:rPr>
              <a:t>Different techniques and methods were written and compared in the published paper.</a:t>
            </a:r>
            <a:endParaRPr lang="en-US" sz="2400" dirty="0"/>
          </a:p>
          <a:p>
            <a:pPr marL="120650" lvl="0" indent="0" algn="l" rtl="0">
              <a:spcBef>
                <a:spcPts val="0"/>
              </a:spcBef>
              <a:spcAft>
                <a:spcPts val="0"/>
              </a:spcAft>
              <a:buClr>
                <a:schemeClr val="dk1"/>
              </a:buClr>
              <a:buSzPts val="1700"/>
              <a:buNone/>
            </a:pPr>
            <a:endParaRPr lang="en-US" sz="1800" dirty="0">
              <a:solidFill>
                <a:schemeClr val="dk1"/>
              </a:solidFill>
            </a:endParaRPr>
          </a:p>
          <a:p>
            <a:pPr marL="463550" lvl="0" indent="-355600" algn="l" rtl="0">
              <a:spcBef>
                <a:spcPts val="0"/>
              </a:spcBef>
              <a:spcAft>
                <a:spcPts val="0"/>
              </a:spcAft>
              <a:buClr>
                <a:schemeClr val="dk1"/>
              </a:buClr>
              <a:buSzPts val="1900"/>
              <a:buFont typeface="Arial"/>
              <a:buChar char="•"/>
            </a:pPr>
            <a:r>
              <a:rPr lang="en-US" sz="1800" b="1" dirty="0">
                <a:solidFill>
                  <a:schemeClr val="dk1"/>
                </a:solidFill>
              </a:rPr>
              <a:t>Report &amp; Documentation work : </a:t>
            </a:r>
            <a:r>
              <a:rPr lang="en-US" sz="1800" dirty="0">
                <a:solidFill>
                  <a:schemeClr val="dk1"/>
                </a:solidFill>
              </a:rPr>
              <a:t>full report with suitable diagrams and information is written and submitted.</a:t>
            </a:r>
            <a:endParaRPr lang="en-US" sz="2400" dirty="0"/>
          </a:p>
          <a:p>
            <a:endParaRPr lang="en-US" dirty="0"/>
          </a:p>
        </p:txBody>
      </p:sp>
    </p:spTree>
    <p:extLst>
      <p:ext uri="{BB962C8B-B14F-4D97-AF65-F5344CB8AC3E}">
        <p14:creationId xmlns:p14="http://schemas.microsoft.com/office/powerpoint/2010/main" val="197513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D18FA-AD90-49B5-AED3-1E81B067E4B4}"/>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Future Scope Discussed :</a:t>
            </a:r>
            <a:endParaRPr lang="en-US" sz="3600" dirty="0"/>
          </a:p>
        </p:txBody>
      </p:sp>
      <p:sp>
        <p:nvSpPr>
          <p:cNvPr id="3" name="Text Placeholder 2">
            <a:extLst>
              <a:ext uri="{FF2B5EF4-FFF2-40B4-BE49-F238E27FC236}">
                <a16:creationId xmlns:a16="http://schemas.microsoft.com/office/drawing/2014/main" xmlns="" id="{C2CB6EF4-DBDD-4AF5-931C-CA16D0FE9D19}"/>
              </a:ext>
            </a:extLst>
          </p:cNvPr>
          <p:cNvSpPr>
            <a:spLocks noGrp="1"/>
          </p:cNvSpPr>
          <p:nvPr>
            <p:ph type="body" idx="1"/>
          </p:nvPr>
        </p:nvSpPr>
        <p:spPr/>
        <p:txBody>
          <a:bodyPr/>
          <a:lstStyle/>
          <a:p>
            <a:pPr marL="257175" lvl="0" indent="-288925" algn="l" rtl="0">
              <a:lnSpc>
                <a:spcPct val="150000"/>
              </a:lnSpc>
              <a:spcBef>
                <a:spcPts val="0"/>
              </a:spcBef>
              <a:spcAft>
                <a:spcPts val="0"/>
              </a:spcAft>
              <a:buClr>
                <a:schemeClr val="dk1"/>
              </a:buClr>
              <a:buSzPts val="1540"/>
              <a:buFont typeface="Arial"/>
              <a:buChar char="•"/>
            </a:pPr>
            <a:r>
              <a:rPr lang="en-US" dirty="0">
                <a:solidFill>
                  <a:schemeClr val="dk1"/>
                </a:solidFill>
              </a:rPr>
              <a:t>We are trying to predict the personality of the candidate using it’s submitted resume and by having the test (questions related to moral values, work ethics and sentiment based).</a:t>
            </a:r>
            <a:endParaRPr lang="en-US" sz="2300" dirty="0"/>
          </a:p>
          <a:p>
            <a:pPr marL="257175" lvl="0" indent="-288925" algn="l" rtl="0">
              <a:lnSpc>
                <a:spcPct val="150000"/>
              </a:lnSpc>
              <a:spcBef>
                <a:spcPts val="750"/>
              </a:spcBef>
              <a:spcAft>
                <a:spcPts val="0"/>
              </a:spcAft>
              <a:buClr>
                <a:schemeClr val="dk1"/>
              </a:buClr>
              <a:buSzPts val="1540"/>
              <a:buFont typeface="Arial"/>
              <a:buChar char="•"/>
            </a:pPr>
            <a:r>
              <a:rPr lang="en-US" dirty="0">
                <a:solidFill>
                  <a:schemeClr val="dk1"/>
                </a:solidFill>
              </a:rPr>
              <a:t>Uploading the whole code &amp; data of resume and JD onto the cloud-based server and database.</a:t>
            </a:r>
            <a:endParaRPr lang="en-US" sz="2300" dirty="0"/>
          </a:p>
          <a:p>
            <a:pPr marL="257175" lvl="0" indent="-288925" algn="l" rtl="0">
              <a:lnSpc>
                <a:spcPct val="150000"/>
              </a:lnSpc>
              <a:spcBef>
                <a:spcPts val="750"/>
              </a:spcBef>
              <a:spcAft>
                <a:spcPts val="0"/>
              </a:spcAft>
              <a:buClr>
                <a:schemeClr val="dk1"/>
              </a:buClr>
              <a:buSzPts val="1540"/>
              <a:buFont typeface="Arial"/>
              <a:buChar char="•"/>
            </a:pPr>
            <a:r>
              <a:rPr lang="en-US" dirty="0">
                <a:solidFill>
                  <a:schemeClr val="dk1"/>
                </a:solidFill>
              </a:rPr>
              <a:t>Providing the candidate better resume templates according to the JD of the company.</a:t>
            </a:r>
            <a:endParaRPr lang="en-US" sz="2300" dirty="0"/>
          </a:p>
          <a:p>
            <a:endParaRPr lang="en-US" dirty="0"/>
          </a:p>
        </p:txBody>
      </p:sp>
    </p:spTree>
    <p:extLst>
      <p:ext uri="{BB962C8B-B14F-4D97-AF65-F5344CB8AC3E}">
        <p14:creationId xmlns:p14="http://schemas.microsoft.com/office/powerpoint/2010/main" val="282965128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689</Words>
  <Application>Microsoft Office PowerPoint</Application>
  <PresentationFormat>On-screen Show (4:3)</PresentationFormat>
  <Paragraphs>77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Georgia</vt:lpstr>
      <vt:lpstr>Times New Roman</vt:lpstr>
      <vt:lpstr>Office Theme</vt:lpstr>
      <vt:lpstr>PowerPoint Presentation</vt:lpstr>
      <vt:lpstr>Approval from guide for the evaluation</vt:lpstr>
      <vt:lpstr>Contents of the Presentation:</vt:lpstr>
      <vt:lpstr>Work load distribution and Project planning </vt:lpstr>
      <vt:lpstr>Introduction to the Project</vt:lpstr>
      <vt:lpstr>Project Overview</vt:lpstr>
      <vt:lpstr>Solution to the problem :</vt:lpstr>
      <vt:lpstr>Improvement/Work done from the last evaluation</vt:lpstr>
      <vt:lpstr>Future Scope Discussed :</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Windows User</cp:lastModifiedBy>
  <cp:revision>32</cp:revision>
  <dcterms:created xsi:type="dcterms:W3CDTF">2019-03-30T06:52:13Z</dcterms:created>
  <dcterms:modified xsi:type="dcterms:W3CDTF">2022-05-05T04:44:15Z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