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D0744-FA05-42F8-90C5-4957274B2027}" v="38" dt="2021-04-13T10:18:04.999"/>
    <p1510:client id="{45EB71DD-FADA-4B35-815D-EB49638F7B00}" v="623" dt="2021-04-12T17:16:52.504"/>
    <p1510:client id="{5D032975-9B8B-4353-AE98-15B1436DFB55}" v="1390" dt="2021-04-15T10:37:21.512"/>
    <p1510:client id="{A573211E-5A97-4C32-87EC-9F55A11D99E5}" v="9" dt="2021-04-14T09:00:31.168"/>
    <p1510:client id="{F1690F76-C28C-4B31-8DA1-A7024F27981D}" v="75" dt="2021-04-13T05:59:34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586" y="-243661"/>
            <a:ext cx="12238463" cy="1142380"/>
          </a:xfrm>
        </p:spPr>
        <p:txBody>
          <a:bodyPr/>
          <a:lstStyle/>
          <a:p>
            <a:r>
              <a:rPr lang="en-US" sz="4800" b="1" dirty="0">
                <a:cs typeface="Calibri Light"/>
              </a:rPr>
              <a:t>INTRODUCTION TO HTML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6B7AF9-9B0D-4047-B8B6-9D3FCCA55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7947" y="862603"/>
            <a:ext cx="4218879" cy="447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cs typeface="Calibri"/>
              </a:rPr>
              <a:t>WHAT IS HTML??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F5A40-C614-419C-85CA-7068C024DD46}"/>
              </a:ext>
            </a:extLst>
          </p:cNvPr>
          <p:cNvSpPr txBox="1"/>
          <p:nvPr/>
        </p:nvSpPr>
        <p:spPr>
          <a:xfrm>
            <a:off x="130956" y="1313747"/>
            <a:ext cx="7889440" cy="5165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HTML</a:t>
            </a:r>
            <a:r>
              <a:rPr lang="en-US" sz="2400" dirty="0">
                <a:ea typeface="+mn-lt"/>
                <a:cs typeface="+mn-lt"/>
              </a:rPr>
              <a:t> stands for </a:t>
            </a:r>
            <a:r>
              <a:rPr lang="en-US" sz="2400" b="1" dirty="0">
                <a:ea typeface="+mn-lt"/>
                <a:cs typeface="+mn-lt"/>
              </a:rPr>
              <a:t>Hyper Text Markup Language</a:t>
            </a:r>
            <a:r>
              <a:rPr lang="en-US" sz="2400" dirty="0">
                <a:ea typeface="+mn-lt"/>
                <a:cs typeface="+mn-lt"/>
              </a:rPr>
              <a:t>, which is the most widely used language on Web to develop web pages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HTML is the language for describing the structure of Web pages. 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Using HTML, you can create a Web page with text, graphics, sound, and video.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HTML provides a means to create structured documents by denoting structural semantics for text such as headings, paragraphs, lists, links, quotes and other items.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CF68C47-CA28-4285-98C5-D3BB19A1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760293"/>
            <a:ext cx="4198815" cy="2086951"/>
          </a:xfrm>
          <a:prstGeom prst="rect">
            <a:avLst/>
          </a:prstGeom>
        </p:spPr>
      </p:pic>
      <p:pic>
        <p:nvPicPr>
          <p:cNvPr id="9" name="Picture 11" descr="Logo&#10;&#10;Description automatically generated">
            <a:extLst>
              <a:ext uri="{FF2B5EF4-FFF2-40B4-BE49-F238E27FC236}">
                <a16:creationId xmlns:a16="http://schemas.microsoft.com/office/drawing/2014/main" id="{B88FE030-4DFC-4DC3-B842-37948E87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553" y="5701322"/>
            <a:ext cx="867508" cy="8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9EBACAB-9BBC-48D8-B836-9D15E794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" y="250847"/>
            <a:ext cx="11442373" cy="5779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2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482A-3BC2-437B-A69A-3F9E91E9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60" y="-353743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COLORS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46D-3F40-440E-B88B-5FCE0A12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876720"/>
            <a:ext cx="11119449" cy="53002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>
                <a:ea typeface="+mn-lt"/>
                <a:cs typeface="+mn-lt"/>
              </a:rPr>
              <a:t>HTML colors are specified with predefined color names, or with RGB, HEX, HSL, RGBA, or HSLA values.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HTML supports 140 STANDARD color names</a:t>
            </a:r>
            <a:endParaRPr lang="en-US" sz="320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Such as-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ea typeface="+mn-lt"/>
                <a:cs typeface="+mn-lt"/>
              </a:rPr>
              <a:t>Tomato</a:t>
            </a:r>
            <a:endParaRPr lang="en-US" dirty="0">
              <a:cs typeface="Calibri"/>
            </a:endParaRPr>
          </a:p>
          <a:p>
            <a:pPr lvl="1" algn="ctr"/>
            <a:r>
              <a:rPr lang="en-US">
                <a:ea typeface="+mn-lt"/>
                <a:cs typeface="+mn-lt"/>
              </a:rPr>
              <a:t>Orange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DodgerBlue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MediumSeaGreen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Gray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SlateBlue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Violet</a:t>
            </a:r>
            <a:endParaRPr lang="en-US"/>
          </a:p>
          <a:p>
            <a:pPr lvl="1" algn="ctr"/>
            <a:r>
              <a:rPr lang="en-US">
                <a:ea typeface="+mn-lt"/>
                <a:cs typeface="+mn-lt"/>
              </a:rPr>
              <a:t>LightGray</a:t>
            </a:r>
            <a:endParaRPr lang="en-US"/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03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A7D-F043-4C44-B96F-E33F3ED9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435" y="-24447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RGB Colors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7D87-81C8-4AB4-99C4-2AA72B00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9" y="803649"/>
            <a:ext cx="11205881" cy="5373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In HTML, a color can be specified as an RGB value, using this formula:</a:t>
            </a:r>
            <a:endParaRPr lang="en-US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rgb(</a:t>
            </a:r>
            <a:r>
              <a:rPr lang="en-US" b="1" i="1">
                <a:ea typeface="+mn-lt"/>
                <a:cs typeface="+mn-lt"/>
              </a:rPr>
              <a:t>red,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green</a:t>
            </a:r>
            <a:r>
              <a:rPr lang="en-US" b="1">
                <a:ea typeface="+mn-lt"/>
                <a:cs typeface="+mn-lt"/>
              </a:rPr>
              <a:t>, </a:t>
            </a:r>
            <a:r>
              <a:rPr lang="en-US" b="1" i="1">
                <a:ea typeface="+mn-lt"/>
                <a:cs typeface="+mn-lt"/>
              </a:rPr>
              <a:t>blue</a:t>
            </a:r>
            <a:r>
              <a:rPr lang="en-US" b="1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Each parameter (red, green, and blue) defines the intensity of the color with a value between 0 and 255.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means that there are 256 x 256 x 256 = 16777216 possible colors!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example, rgb(255, 0, 0) is displayed as red, because red is set to its highest value (255), and the other two (green and blue) are set to 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Another example, rgb(0, 255, 0) is displayed as green, because green is set to its highest value (255), and the other two (red and blue) are set to 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display black, set all color parameters to 0, like this: rgb(0, 0, 0).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display white, set all color parameters to 255, like this: rgb(255, 255, 255).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1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5FCC-EC63-4D98-A586-86A4FC31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353" y="-36998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HEX Colors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3C94-FB78-4B8A-8AA6-EC2A7B1B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30" y="722967"/>
            <a:ext cx="10954870" cy="560639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800">
                <a:ea typeface="+mn-lt"/>
                <a:cs typeface="+mn-lt"/>
              </a:rPr>
              <a:t>In HTML, a color can be specified using a hexadecimal value in the form:</a:t>
            </a:r>
            <a:endParaRPr lang="en-US" sz="3800">
              <a:cs typeface="Calibri" panose="020F0502020204030204"/>
            </a:endParaRPr>
          </a:p>
          <a:p>
            <a:r>
              <a:rPr lang="en-US" sz="3800" b="1">
                <a:ea typeface="+mn-lt"/>
                <a:cs typeface="+mn-lt"/>
              </a:rPr>
              <a:t>#</a:t>
            </a:r>
            <a:r>
              <a:rPr lang="en-US" sz="3800" b="1" i="1">
                <a:ea typeface="+mn-lt"/>
                <a:cs typeface="+mn-lt"/>
              </a:rPr>
              <a:t>rrggbb</a:t>
            </a:r>
            <a:endParaRPr lang="en-US" sz="3800">
              <a:cs typeface="Calibri"/>
            </a:endParaRPr>
          </a:p>
          <a:p>
            <a:r>
              <a:rPr lang="en-US" sz="3800">
                <a:ea typeface="+mn-lt"/>
                <a:cs typeface="+mn-lt"/>
              </a:rPr>
              <a:t>Where rr (red), gg (green) and bb (blue) are hexadecimal values between 00 and ff (same as decimal 0-255).</a:t>
            </a:r>
            <a:endParaRPr lang="en-US" sz="3800">
              <a:cs typeface="Calibri"/>
            </a:endParaRPr>
          </a:p>
          <a:p>
            <a:r>
              <a:rPr lang="en-US" sz="3800">
                <a:ea typeface="+mn-lt"/>
                <a:cs typeface="+mn-lt"/>
              </a:rPr>
              <a:t>For example, #ff0000 is displayed as red, because red is set to its highest value (ff), and the other two (green and blue) are set to 00.</a:t>
            </a:r>
            <a:endParaRPr lang="en-US" sz="3800">
              <a:cs typeface="Calibri"/>
            </a:endParaRPr>
          </a:p>
          <a:p>
            <a:r>
              <a:rPr lang="en-US" sz="3800">
                <a:ea typeface="+mn-lt"/>
                <a:cs typeface="+mn-lt"/>
              </a:rPr>
              <a:t>Another example, #00ff00 is displayed as green, because green is set to its highest value (ff), and the other two (red and blue) are set to 00.</a:t>
            </a:r>
            <a:endParaRPr lang="en-US" sz="3800">
              <a:cs typeface="Calibri"/>
            </a:endParaRPr>
          </a:p>
          <a:p>
            <a:r>
              <a:rPr lang="en-US" sz="3800">
                <a:ea typeface="+mn-lt"/>
                <a:cs typeface="+mn-lt"/>
              </a:rPr>
              <a:t>To display black, set all color parameters to 00, like this: #000000.</a:t>
            </a:r>
            <a:endParaRPr lang="en-US" sz="3800">
              <a:cs typeface="Calibri"/>
            </a:endParaRPr>
          </a:p>
          <a:p>
            <a:r>
              <a:rPr lang="en-US" sz="3800">
                <a:ea typeface="+mn-lt"/>
                <a:cs typeface="+mn-lt"/>
              </a:rPr>
              <a:t>To display white, set all color parameters to ff, like this: #ffffff.</a:t>
            </a:r>
            <a:endParaRPr lang="en-US" sz="3800"/>
          </a:p>
          <a:p>
            <a:endParaRPr lang="en-US" dirty="0">
              <a:cs typeface="Calibri"/>
            </a:endParaRPr>
          </a:p>
          <a:p>
            <a:pPr algn="ctr"/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82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3217-50D3-4437-BE64-93852F75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388" y="-22654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HSL Colors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20FA-32FF-4E46-9576-AD2E0816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8" y="1072590"/>
            <a:ext cx="11161058" cy="5516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ea typeface="+mn-lt"/>
                <a:cs typeface="+mn-lt"/>
              </a:rPr>
              <a:t>In HTML, a color can be specified using hue, saturation, and lightness (HSL) in the form:</a:t>
            </a:r>
            <a:endParaRPr lang="en-US" sz="3200">
              <a:cs typeface="Calibri" panose="020F0502020204030204"/>
            </a:endParaRPr>
          </a:p>
          <a:p>
            <a:r>
              <a:rPr lang="en-US" sz="3200" b="1">
                <a:ea typeface="+mn-lt"/>
                <a:cs typeface="+mn-lt"/>
              </a:rPr>
              <a:t>hsl(</a:t>
            </a:r>
            <a:r>
              <a:rPr lang="en-US" sz="3200" b="1" i="1">
                <a:ea typeface="+mn-lt"/>
                <a:cs typeface="+mn-lt"/>
              </a:rPr>
              <a:t>hue</a:t>
            </a:r>
            <a:r>
              <a:rPr lang="en-US" sz="3200" b="1">
                <a:ea typeface="+mn-lt"/>
                <a:cs typeface="+mn-lt"/>
              </a:rPr>
              <a:t>, </a:t>
            </a:r>
            <a:r>
              <a:rPr lang="en-US" sz="3200" b="1" i="1">
                <a:ea typeface="+mn-lt"/>
                <a:cs typeface="+mn-lt"/>
              </a:rPr>
              <a:t>saturation</a:t>
            </a:r>
            <a:r>
              <a:rPr lang="en-US" sz="3200" b="1">
                <a:ea typeface="+mn-lt"/>
                <a:cs typeface="+mn-lt"/>
              </a:rPr>
              <a:t>, </a:t>
            </a:r>
            <a:r>
              <a:rPr lang="en-US" sz="3200" b="1" i="1">
                <a:ea typeface="+mn-lt"/>
                <a:cs typeface="+mn-lt"/>
              </a:rPr>
              <a:t>lightness</a:t>
            </a:r>
            <a:r>
              <a:rPr lang="en-US" sz="3200" b="1">
                <a:ea typeface="+mn-lt"/>
                <a:cs typeface="+mn-lt"/>
              </a:rPr>
              <a:t>)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Hue is a degree on the color wheel from 0 to 360. 0 is red, 120 is green, and 240 is blue.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Saturation is a percentage value, 0% means a shade of gray, and 100% is the full color.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Lightness is also a percentage value, 0% is black, and 100% is white.</a:t>
            </a:r>
            <a:endParaRPr lang="en-US" sz="320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3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B605-F75B-4CCC-94EF-312E86D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389" y="-152460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LIST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B784-1A95-4EDE-8AEE-2B5DB464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7" y="1279286"/>
            <a:ext cx="11435750" cy="8492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cs typeface="Calibri"/>
              </a:rPr>
              <a:t>THERE ARE THREE TYPES OF LIST</a:t>
            </a:r>
          </a:p>
          <a:p>
            <a:pPr lvl="1"/>
            <a:r>
              <a:rPr lang="en-US" sz="3600">
                <a:cs typeface="Calibri"/>
              </a:rPr>
              <a:t>UNORDERED LIST</a:t>
            </a:r>
          </a:p>
          <a:p>
            <a:pPr lvl="1"/>
            <a:r>
              <a:rPr lang="en-US" sz="3600">
                <a:cs typeface="Calibri"/>
              </a:rPr>
              <a:t>ORDERED LIST</a:t>
            </a:r>
          </a:p>
          <a:p>
            <a:pPr lvl="1"/>
            <a:r>
              <a:rPr lang="en-US" sz="3600">
                <a:cs typeface="Calibri"/>
              </a:rPr>
              <a:t>DIFINITON LIST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3CAF-1C4C-4F89-9439-D5B8C658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238" y="-267479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Ordered List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AE4F-2F9A-4C96-AB85-7639D1D3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5" y="1221776"/>
            <a:ext cx="11133826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It starts with &lt;ol&gt; tag and ends with &lt;/ol&gt; tag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&lt;li&gt; tag is an integral part of list Tag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This list marks list items with Numbers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There are two major attribute availabe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94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E855-D050-4397-BC92-E460D90F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540" y="-152460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Unordered List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DC67-6823-4478-A07F-E96C363F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4" y="1523701"/>
            <a:ext cx="11133826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cs typeface="Calibri" panose="020F0502020204030204"/>
              </a:rPr>
              <a:t>It starts with &lt;ul&gt; tag and ends with &lt;/ul&gt; tag</a:t>
            </a:r>
            <a:endParaRPr lang="en-US" sz="4400">
              <a:cs typeface="Calibri" panose="020F0502020204030204"/>
            </a:endParaRPr>
          </a:p>
          <a:p>
            <a:pPr marL="0" indent="0">
              <a:buNone/>
            </a:pPr>
            <a:endParaRPr lang="en-US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>
                <a:cs typeface="Calibri" panose="020F0502020204030204"/>
              </a:rPr>
              <a:t>&lt;li&gt; tag is an integral part of list Tag</a:t>
            </a:r>
            <a:endParaRPr lang="en-US" sz="3600" dirty="0">
              <a:cs typeface="Calibri" panose="020F0502020204030204"/>
            </a:endParaRPr>
          </a:p>
          <a:p>
            <a:pPr marL="0" indent="0">
              <a:buNone/>
            </a:pPr>
            <a:endParaRPr lang="en-US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>
                <a:cs typeface="Calibri" panose="020F0502020204030204"/>
              </a:rPr>
              <a:t>This list marks list items with bullet</a:t>
            </a:r>
            <a:endParaRPr lang="en-US" sz="3600" dirty="0">
              <a:cs typeface="Calibri" panose="020F0502020204030204"/>
            </a:endParaRPr>
          </a:p>
          <a:p>
            <a:pPr marL="0" indent="0">
              <a:buNone/>
            </a:pPr>
            <a:endParaRPr lang="en-US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>
                <a:cs typeface="Calibri" panose="020F0502020204030204"/>
              </a:rPr>
              <a:t>There is one major attribute availabe</a:t>
            </a:r>
            <a:endParaRPr lang="en-US" sz="3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3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8060-FAA8-4D74-8B9E-E3C8C9F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917" y="5691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Definition List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4AAE-5D25-46FE-993A-3A3237C6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0" y="1336795"/>
            <a:ext cx="11263222" cy="5170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600">
                <a:cs typeface="Calibri" panose="020F0502020204030204"/>
              </a:rPr>
              <a:t>It starts with &lt;dl&gt; tag and ends with &lt;/dl&gt; tag</a:t>
            </a:r>
            <a:endParaRPr lang="en-US" sz="3600" dirty="0">
              <a:cs typeface="Calibri" panose="020F0502020204030204"/>
            </a:endParaRPr>
          </a:p>
          <a:p>
            <a:pPr>
              <a:buNone/>
            </a:pPr>
            <a:endParaRPr lang="en-US" sz="3600" dirty="0">
              <a:cs typeface="Calibri" panose="020F0502020204030204"/>
            </a:endParaRPr>
          </a:p>
          <a:p>
            <a:pPr>
              <a:buNone/>
            </a:pPr>
            <a:r>
              <a:rPr lang="en-US" sz="3600">
                <a:cs typeface="Calibri" panose="020F0502020204030204"/>
              </a:rPr>
              <a:t>&lt;dt&gt; and &lt;dl&gt; are integral part of this List</a:t>
            </a:r>
            <a:endParaRPr lang="en-US" sz="3600" dirty="0">
              <a:cs typeface="Calibri" panose="020F0502020204030204"/>
            </a:endParaRPr>
          </a:p>
          <a:p>
            <a:pPr>
              <a:buNone/>
            </a:pPr>
            <a:endParaRPr lang="en-US" sz="3600" dirty="0">
              <a:cs typeface="Calibri" panose="020F0502020204030204"/>
            </a:endParaRPr>
          </a:p>
          <a:p>
            <a:pPr>
              <a:buNone/>
            </a:pPr>
            <a:r>
              <a:rPr lang="en-US" sz="3600">
                <a:cs typeface="Calibri" panose="020F0502020204030204"/>
              </a:rPr>
              <a:t>There are no major attributes available for this list</a:t>
            </a:r>
            <a:endParaRPr lang="en-US" sz="320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831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A38-D50F-4CDB-B560-3C74C9EF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257" y="-267479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Nested List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0532-1D9E-4D02-9C14-DAD64019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250531"/>
            <a:ext cx="11191335" cy="6277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cs typeface="Calibri"/>
              </a:rPr>
              <a:t>We can use multiple types of list in an single html file </a:t>
            </a:r>
            <a:r>
              <a:rPr lang="en-US" sz="4400">
                <a:cs typeface="Calibri"/>
              </a:rPr>
              <a:t>and that is called as Nesting of List</a:t>
            </a:r>
          </a:p>
        </p:txBody>
      </p:sp>
    </p:spTree>
    <p:extLst>
      <p:ext uri="{BB962C8B-B14F-4D97-AF65-F5344CB8AC3E}">
        <p14:creationId xmlns:p14="http://schemas.microsoft.com/office/powerpoint/2010/main" val="36082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76B0-4DEB-4FCD-9ACB-3E8E342F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first version of HTML was written by Tim Berners-Lee in 1993. Since then, there have been many different versions of HTML. </a:t>
            </a:r>
          </a:p>
          <a:p>
            <a:endParaRPr lang="en-US" sz="2000"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There are 4 Versions of HTML</a:t>
            </a:r>
          </a:p>
          <a:p>
            <a:pPr lvl="1"/>
            <a:r>
              <a:rPr lang="en-US" sz="2000">
                <a:ea typeface="+mn-lt"/>
                <a:cs typeface="+mn-lt"/>
              </a:rPr>
              <a:t>HTML 1.0 (1989 - 1994)</a:t>
            </a:r>
          </a:p>
          <a:p>
            <a:pPr lvl="1"/>
            <a:r>
              <a:rPr lang="en-US" sz="2000">
                <a:ea typeface="+mn-lt"/>
                <a:cs typeface="+mn-lt"/>
              </a:rPr>
              <a:t>HTML 2.0 (1995)</a:t>
            </a:r>
          </a:p>
          <a:p>
            <a:pPr lvl="1"/>
            <a:r>
              <a:rPr lang="en-US" sz="2000">
                <a:ea typeface="+mn-lt"/>
                <a:cs typeface="+mn-lt"/>
              </a:rPr>
              <a:t>HTML 3.20 (1997)</a:t>
            </a:r>
          </a:p>
          <a:p>
            <a:pPr lvl="1"/>
            <a:r>
              <a:rPr lang="en-US" sz="2000">
                <a:ea typeface="+mn-lt"/>
                <a:cs typeface="+mn-lt"/>
              </a:rPr>
              <a:t>HTML 4.01 (1999)</a:t>
            </a:r>
          </a:p>
          <a:p>
            <a:pPr marL="685800">
              <a:spcBef>
                <a:spcPts val="500"/>
              </a:spcBef>
            </a:pPr>
            <a:r>
              <a:rPr lang="en-US" sz="2000">
                <a:ea typeface="+mn-lt"/>
                <a:cs typeface="+mn-lt"/>
              </a:rPr>
              <a:t>Current version: HTML 5.0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11" descr="Logo&#10;&#10;Description automatically generated">
            <a:extLst>
              <a:ext uri="{FF2B5EF4-FFF2-40B4-BE49-F238E27FC236}">
                <a16:creationId xmlns:a16="http://schemas.microsoft.com/office/drawing/2014/main" id="{98F2705E-6D17-448F-B1B6-7D6E07FE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168" y="5926014"/>
            <a:ext cx="867508" cy="877277"/>
          </a:xfrm>
          <a:prstGeom prst="rect">
            <a:avLst/>
          </a:prstGeom>
        </p:spPr>
      </p:pic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D925219C-5851-4AC0-8FC1-E00B6F31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73765"/>
            <a:ext cx="7171426" cy="20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EBC-3695-4DC1-9F02-52C4079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49" y="-66196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TABLES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9CA0-CA19-4D4F-8137-04F16142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2" y="948607"/>
            <a:ext cx="11953335" cy="53865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ea typeface="+mn-lt"/>
                <a:cs typeface="+mn-lt"/>
              </a:rPr>
              <a:t>The HTML tables allow web authors to arrange data like text, images, links, other tables, etc. into rows and columns of cells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The HTML tables are created using the </a:t>
            </a:r>
            <a:r>
              <a:rPr lang="en-US" sz="3200" b="1">
                <a:ea typeface="+mn-lt"/>
                <a:cs typeface="+mn-lt"/>
              </a:rPr>
              <a:t>&lt;table&gt;</a:t>
            </a:r>
            <a:r>
              <a:rPr lang="en-US" sz="3200">
                <a:ea typeface="+mn-lt"/>
                <a:cs typeface="+mn-lt"/>
              </a:rPr>
              <a:t> tag in which the </a:t>
            </a:r>
            <a:r>
              <a:rPr lang="en-US" sz="3200" b="1">
                <a:ea typeface="+mn-lt"/>
                <a:cs typeface="+mn-lt"/>
              </a:rPr>
              <a:t>&lt;tr&gt;</a:t>
            </a:r>
            <a:r>
              <a:rPr lang="en-US" sz="3200">
                <a:ea typeface="+mn-lt"/>
                <a:cs typeface="+mn-lt"/>
              </a:rPr>
              <a:t> tag is used to create table rows and </a:t>
            </a:r>
            <a:r>
              <a:rPr lang="en-US" sz="3200" b="1">
                <a:ea typeface="+mn-lt"/>
                <a:cs typeface="+mn-lt"/>
              </a:rPr>
              <a:t>&lt;td&gt;</a:t>
            </a:r>
            <a:r>
              <a:rPr lang="en-US" sz="3200">
                <a:ea typeface="+mn-lt"/>
                <a:cs typeface="+mn-lt"/>
              </a:rPr>
              <a:t> tag is used to create data cells.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 The elements under &lt;td&gt; are regular and left aligned by default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>
                <a:cs typeface="Calibri"/>
              </a:rPr>
              <a:t>There are few attributes available for table such as Colspan,Rowspan,Cellspacing,Cellpadding etc etc.</a:t>
            </a:r>
          </a:p>
        </p:txBody>
      </p:sp>
    </p:spTree>
    <p:extLst>
      <p:ext uri="{BB962C8B-B14F-4D97-AF65-F5344CB8AC3E}">
        <p14:creationId xmlns:p14="http://schemas.microsoft.com/office/powerpoint/2010/main" val="22714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E3812-0564-4188-8683-54EEA3EA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HTML TAGS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5FC1-6E1A-40D6-9CD4-5176DCD7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HTML tags are like keywords which defines that how web browser will format and display the content. With the help of tags, a web browser can distinguish between an HTML content and a simple content. HTML tags contain three main parts: opening tag, content and closing tag.</a:t>
            </a:r>
          </a:p>
          <a:p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All HTML tags must enclosed within &lt; &gt; these brackets.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Every tag in HTML perform different tasks.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If you have used an open tag &lt;tag&gt;, then you must use a close tag &lt;/tag&gt; (except some tags)</a:t>
            </a: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89813A7-E138-4FEF-A01E-CC367B7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730" y="2994083"/>
            <a:ext cx="3394314" cy="9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4D468C-328E-41FE-B318-B224148F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5" y="1653065"/>
            <a:ext cx="11422834" cy="375702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56A8-C6DE-4000-9D16-9DC015C3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54" y="-250337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HTML STRUCUTRE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DF5-79DF-467C-8DF6-3D830627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1" y="1112472"/>
            <a:ext cx="11218985" cy="53771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 HTML Document is mainly divided into two parts: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Head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The &lt;head&gt; element of an HTML document is the part that is not displayed in the web browser when the page is loaded. 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It consists of attributes such as Title, Links ,Scripts etc.</a:t>
            </a:r>
          </a:p>
          <a:p>
            <a:pPr marL="914400" lvl="1" indent="-457200"/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Body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HTML &lt;body&gt; tag defines the main content of an HTML document which displays on the browser.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It can contain text content, paragraphs, headings, images, tables, links, videos, etc.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The &lt;body&gt; must be the second element after the &lt;head&gt; tag or it should be placed between &lt;/head&gt; and &lt;/html&gt; tags. This tag is required for every HTML document and should only use once in the whole HTML document.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5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D8258DDF-022C-40DC-9660-6A30CFB6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828" y="643467"/>
            <a:ext cx="581834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5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617528-0CCB-4AAD-B10B-B8914D54D6D0}"/>
              </a:ext>
            </a:extLst>
          </p:cNvPr>
          <p:cNvSpPr txBox="1"/>
          <p:nvPr/>
        </p:nvSpPr>
        <p:spPr>
          <a:xfrm>
            <a:off x="2272323" y="64086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BASIC STRUCUTRE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924A36-8A9D-4A57-BAE9-1421BD47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83" y="1474055"/>
            <a:ext cx="3315188" cy="339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EE8A7-35EF-47E8-8F8B-32095C44FEA8}"/>
              </a:ext>
            </a:extLst>
          </p:cNvPr>
          <p:cNvSpPr txBox="1"/>
          <p:nvPr/>
        </p:nvSpPr>
        <p:spPr>
          <a:xfrm>
            <a:off x="7866430" y="63719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BASIC CODE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5F2469-A071-4DF7-ACFA-A1ED9E6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1470658"/>
            <a:ext cx="5546967" cy="37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C75C60-239E-4A9B-A8A4-276296F7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F86CB5-D193-4CB2-AECB-81F8A48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HTML</vt:lpstr>
      <vt:lpstr>PowerPoint Presentation</vt:lpstr>
      <vt:lpstr>HTML TAGS</vt:lpstr>
      <vt:lpstr>PowerPoint Presentation</vt:lpstr>
      <vt:lpstr>HTML STRUCUTRE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COLORS</vt:lpstr>
      <vt:lpstr>RGB Colors</vt:lpstr>
      <vt:lpstr>HEX Colors</vt:lpstr>
      <vt:lpstr>HSL Colors</vt:lpstr>
      <vt:lpstr>LIST</vt:lpstr>
      <vt:lpstr>Ordered List</vt:lpstr>
      <vt:lpstr>Unordered List</vt:lpstr>
      <vt:lpstr>Definition List </vt:lpstr>
      <vt:lpstr>Nested List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2021-04-12T16:20:56Z</dcterms:created>
  <dcterms:modified xsi:type="dcterms:W3CDTF">2021-04-15T11:01:56Z</dcterms:modified>
</cp:coreProperties>
</file>