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78" r:id="rId13"/>
    <p:sldId id="268" r:id="rId14"/>
    <p:sldId id="269" r:id="rId15"/>
    <p:sldId id="270" r:id="rId16"/>
    <p:sldId id="271" r:id="rId17"/>
    <p:sldId id="272" r:id="rId18"/>
    <p:sldId id="275" r:id="rId19"/>
    <p:sldId id="276" r:id="rId20"/>
    <p:sldId id="277" r:id="rId21"/>
    <p:sldId id="273" r:id="rId22"/>
    <p:sldId id="274" r:id="rId23"/>
    <p:sldId id="26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21C4B7-5CA4-47B9-A7A2-F4084DE70BC3}" type="datetimeFigureOut">
              <a:rPr lang="en-US" smtClean="0"/>
              <a:t>30-Oct-18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42E54-619F-44C9-9B31-477E27E80EE6}" type="slidenum">
              <a:rPr lang="en-US" smtClean="0"/>
              <a:t>‹#›</a:t>
            </a:fld>
            <a:endParaRPr lang="en-US"/>
          </a:p>
        </p:txBody>
      </p:sp>
    </p:spTree>
    <p:extLst>
      <p:ext uri="{BB962C8B-B14F-4D97-AF65-F5344CB8AC3E}">
        <p14:creationId xmlns:p14="http://schemas.microsoft.com/office/powerpoint/2010/main" val="343387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21C4B7-5CA4-47B9-A7A2-F4084DE70BC3}" type="datetimeFigureOut">
              <a:rPr lang="en-US" smtClean="0"/>
              <a:t>30-Oct-18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42E54-619F-44C9-9B31-477E27E80EE6}" type="slidenum">
              <a:rPr lang="en-US" smtClean="0"/>
              <a:t>‹#›</a:t>
            </a:fld>
            <a:endParaRPr lang="en-US"/>
          </a:p>
        </p:txBody>
      </p:sp>
    </p:spTree>
    <p:extLst>
      <p:ext uri="{BB962C8B-B14F-4D97-AF65-F5344CB8AC3E}">
        <p14:creationId xmlns:p14="http://schemas.microsoft.com/office/powerpoint/2010/main" val="2341163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21C4B7-5CA4-47B9-A7A2-F4084DE70BC3}" type="datetimeFigureOut">
              <a:rPr lang="en-US" smtClean="0"/>
              <a:t>30-Oct-18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42E54-619F-44C9-9B31-477E27E80EE6}" type="slidenum">
              <a:rPr lang="en-US" smtClean="0"/>
              <a:t>‹#›</a:t>
            </a:fld>
            <a:endParaRPr lang="en-US"/>
          </a:p>
        </p:txBody>
      </p:sp>
    </p:spTree>
    <p:extLst>
      <p:ext uri="{BB962C8B-B14F-4D97-AF65-F5344CB8AC3E}">
        <p14:creationId xmlns:p14="http://schemas.microsoft.com/office/powerpoint/2010/main" val="310965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21C4B7-5CA4-47B9-A7A2-F4084DE70BC3}" type="datetimeFigureOut">
              <a:rPr lang="en-US" smtClean="0"/>
              <a:t>30-Oct-18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42E54-619F-44C9-9B31-477E27E80EE6}" type="slidenum">
              <a:rPr lang="en-US" smtClean="0"/>
              <a:t>‹#›</a:t>
            </a:fld>
            <a:endParaRPr lang="en-US"/>
          </a:p>
        </p:txBody>
      </p:sp>
    </p:spTree>
    <p:extLst>
      <p:ext uri="{BB962C8B-B14F-4D97-AF65-F5344CB8AC3E}">
        <p14:creationId xmlns:p14="http://schemas.microsoft.com/office/powerpoint/2010/main" val="467163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21C4B7-5CA4-47B9-A7A2-F4084DE70BC3}" type="datetimeFigureOut">
              <a:rPr lang="en-US" smtClean="0"/>
              <a:t>30-Oct-18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42E54-619F-44C9-9B31-477E27E80EE6}" type="slidenum">
              <a:rPr lang="en-US" smtClean="0"/>
              <a:t>‹#›</a:t>
            </a:fld>
            <a:endParaRPr lang="en-US"/>
          </a:p>
        </p:txBody>
      </p:sp>
    </p:spTree>
    <p:extLst>
      <p:ext uri="{BB962C8B-B14F-4D97-AF65-F5344CB8AC3E}">
        <p14:creationId xmlns:p14="http://schemas.microsoft.com/office/powerpoint/2010/main" val="4153143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21C4B7-5CA4-47B9-A7A2-F4084DE70BC3}" type="datetimeFigureOut">
              <a:rPr lang="en-US" smtClean="0"/>
              <a:t>30-Oct-18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42E54-619F-44C9-9B31-477E27E80EE6}" type="slidenum">
              <a:rPr lang="en-US" smtClean="0"/>
              <a:t>‹#›</a:t>
            </a:fld>
            <a:endParaRPr lang="en-US"/>
          </a:p>
        </p:txBody>
      </p:sp>
    </p:spTree>
    <p:extLst>
      <p:ext uri="{BB962C8B-B14F-4D97-AF65-F5344CB8AC3E}">
        <p14:creationId xmlns:p14="http://schemas.microsoft.com/office/powerpoint/2010/main" val="1434552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21C4B7-5CA4-47B9-A7A2-F4084DE70BC3}" type="datetimeFigureOut">
              <a:rPr lang="en-US" smtClean="0"/>
              <a:t>30-Oct-18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942E54-619F-44C9-9B31-477E27E80EE6}" type="slidenum">
              <a:rPr lang="en-US" smtClean="0"/>
              <a:t>‹#›</a:t>
            </a:fld>
            <a:endParaRPr lang="en-US"/>
          </a:p>
        </p:txBody>
      </p:sp>
    </p:spTree>
    <p:extLst>
      <p:ext uri="{BB962C8B-B14F-4D97-AF65-F5344CB8AC3E}">
        <p14:creationId xmlns:p14="http://schemas.microsoft.com/office/powerpoint/2010/main" val="4239455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21C4B7-5CA4-47B9-A7A2-F4084DE70BC3}" type="datetimeFigureOut">
              <a:rPr lang="en-US" smtClean="0"/>
              <a:t>30-Oct-18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942E54-619F-44C9-9B31-477E27E80EE6}" type="slidenum">
              <a:rPr lang="en-US" smtClean="0"/>
              <a:t>‹#›</a:t>
            </a:fld>
            <a:endParaRPr lang="en-US"/>
          </a:p>
        </p:txBody>
      </p:sp>
    </p:spTree>
    <p:extLst>
      <p:ext uri="{BB962C8B-B14F-4D97-AF65-F5344CB8AC3E}">
        <p14:creationId xmlns:p14="http://schemas.microsoft.com/office/powerpoint/2010/main" val="774366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21C4B7-5CA4-47B9-A7A2-F4084DE70BC3}" type="datetimeFigureOut">
              <a:rPr lang="en-US" smtClean="0"/>
              <a:t>30-Oct-18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942E54-619F-44C9-9B31-477E27E80EE6}" type="slidenum">
              <a:rPr lang="en-US" smtClean="0"/>
              <a:t>‹#›</a:t>
            </a:fld>
            <a:endParaRPr lang="en-US"/>
          </a:p>
        </p:txBody>
      </p:sp>
    </p:spTree>
    <p:extLst>
      <p:ext uri="{BB962C8B-B14F-4D97-AF65-F5344CB8AC3E}">
        <p14:creationId xmlns:p14="http://schemas.microsoft.com/office/powerpoint/2010/main" val="200767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21C4B7-5CA4-47B9-A7A2-F4084DE70BC3}" type="datetimeFigureOut">
              <a:rPr lang="en-US" smtClean="0"/>
              <a:t>30-Oct-18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42E54-619F-44C9-9B31-477E27E80EE6}" type="slidenum">
              <a:rPr lang="en-US" smtClean="0"/>
              <a:t>‹#›</a:t>
            </a:fld>
            <a:endParaRPr lang="en-US"/>
          </a:p>
        </p:txBody>
      </p:sp>
    </p:spTree>
    <p:extLst>
      <p:ext uri="{BB962C8B-B14F-4D97-AF65-F5344CB8AC3E}">
        <p14:creationId xmlns:p14="http://schemas.microsoft.com/office/powerpoint/2010/main" val="4248812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21C4B7-5CA4-47B9-A7A2-F4084DE70BC3}" type="datetimeFigureOut">
              <a:rPr lang="en-US" smtClean="0"/>
              <a:t>30-Oct-18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42E54-619F-44C9-9B31-477E27E80EE6}" type="slidenum">
              <a:rPr lang="en-US" smtClean="0"/>
              <a:t>‹#›</a:t>
            </a:fld>
            <a:endParaRPr lang="en-US"/>
          </a:p>
        </p:txBody>
      </p:sp>
    </p:spTree>
    <p:extLst>
      <p:ext uri="{BB962C8B-B14F-4D97-AF65-F5344CB8AC3E}">
        <p14:creationId xmlns:p14="http://schemas.microsoft.com/office/powerpoint/2010/main" val="2861103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21C4B7-5CA4-47B9-A7A2-F4084DE70BC3}" type="datetimeFigureOut">
              <a:rPr lang="en-US" smtClean="0"/>
              <a:t>30-Oct-18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942E54-619F-44C9-9B31-477E27E80EE6}" type="slidenum">
              <a:rPr lang="en-US" smtClean="0"/>
              <a:t>‹#›</a:t>
            </a:fld>
            <a:endParaRPr lang="en-US"/>
          </a:p>
        </p:txBody>
      </p:sp>
    </p:spTree>
    <p:extLst>
      <p:ext uri="{BB962C8B-B14F-4D97-AF65-F5344CB8AC3E}">
        <p14:creationId xmlns:p14="http://schemas.microsoft.com/office/powerpoint/2010/main" val="3541038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SIGN LANGUAGE TRANSLATOR</a:t>
            </a:r>
            <a:endParaRPr lang="en-US" dirty="0"/>
          </a:p>
        </p:txBody>
      </p:sp>
      <p:sp>
        <p:nvSpPr>
          <p:cNvPr id="3" name="Subtitle 2"/>
          <p:cNvSpPr>
            <a:spLocks noGrp="1"/>
          </p:cNvSpPr>
          <p:nvPr>
            <p:ph type="subTitle" idx="1"/>
          </p:nvPr>
        </p:nvSpPr>
        <p:spPr/>
        <p:txBody>
          <a:bodyPr/>
          <a:lstStyle/>
          <a:p>
            <a:r>
              <a:rPr lang="en-US" dirty="0" err="1" smtClean="0"/>
              <a:t>Corrina</a:t>
            </a:r>
            <a:r>
              <a:rPr lang="en-US" dirty="0" smtClean="0"/>
              <a:t> </a:t>
            </a:r>
            <a:r>
              <a:rPr lang="en-US" dirty="0" err="1" smtClean="0"/>
              <a:t>Marieanne</a:t>
            </a:r>
            <a:r>
              <a:rPr lang="en-US" dirty="0" smtClean="0"/>
              <a:t> Barnabas		 16BCE0754</a:t>
            </a:r>
          </a:p>
          <a:p>
            <a:r>
              <a:rPr lang="en-US" dirty="0" err="1" smtClean="0"/>
              <a:t>Saunak</a:t>
            </a:r>
            <a:r>
              <a:rPr lang="en-US" dirty="0" smtClean="0"/>
              <a:t> </a:t>
            </a:r>
            <a:r>
              <a:rPr lang="en-US" dirty="0" err="1" smtClean="0"/>
              <a:t>Sahoo</a:t>
            </a:r>
            <a:r>
              <a:rPr lang="en-US" dirty="0" smtClean="0"/>
              <a:t>				16BCE2167</a:t>
            </a:r>
            <a:endParaRPr lang="en-US" dirty="0"/>
          </a:p>
        </p:txBody>
      </p:sp>
    </p:spTree>
    <p:extLst>
      <p:ext uri="{BB962C8B-B14F-4D97-AF65-F5344CB8AC3E}">
        <p14:creationId xmlns:p14="http://schemas.microsoft.com/office/powerpoint/2010/main" val="36716648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LANGUAGE AND LIBRARY</a:t>
            </a:r>
            <a:endParaRPr lang="en-US" dirty="0"/>
          </a:p>
        </p:txBody>
      </p:sp>
      <p:sp>
        <p:nvSpPr>
          <p:cNvPr id="3" name="Content Placeholder 2"/>
          <p:cNvSpPr>
            <a:spLocks noGrp="1"/>
          </p:cNvSpPr>
          <p:nvPr>
            <p:ph idx="1"/>
          </p:nvPr>
        </p:nvSpPr>
        <p:spPr/>
        <p:txBody>
          <a:bodyPr/>
          <a:lstStyle/>
          <a:p>
            <a:r>
              <a:rPr lang="en-US" dirty="0" smtClean="0"/>
              <a:t>The language we will be using to write our code will be Python</a:t>
            </a:r>
          </a:p>
          <a:p>
            <a:r>
              <a:rPr lang="en-US" dirty="0" smtClean="0"/>
              <a:t>We will also be using Open CV. It is a library of programming functions which are mainly aimed at real time computer vision.</a:t>
            </a:r>
          </a:p>
          <a:p>
            <a:endParaRPr lang="en-US" dirty="0"/>
          </a:p>
        </p:txBody>
      </p:sp>
    </p:spTree>
    <p:extLst>
      <p:ext uri="{BB962C8B-B14F-4D97-AF65-F5344CB8AC3E}">
        <p14:creationId xmlns:p14="http://schemas.microsoft.com/office/powerpoint/2010/main" val="2139812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FUNCTIONAL ARCHITECTURE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43999" y="1690689"/>
            <a:ext cx="10104002" cy="4621210"/>
          </a:xfrm>
          <a:prstGeom prst="rect">
            <a:avLst/>
          </a:prstGeom>
        </p:spPr>
      </p:pic>
    </p:spTree>
    <p:extLst>
      <p:ext uri="{BB962C8B-B14F-4D97-AF65-F5344CB8AC3E}">
        <p14:creationId xmlns:p14="http://schemas.microsoft.com/office/powerpoint/2010/main" val="6947625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SYSTEM</a:t>
            </a:r>
            <a:r>
              <a:rPr lang="en-US" dirty="0" smtClean="0"/>
              <a:t> </a:t>
            </a:r>
            <a:r>
              <a:rPr lang="en-US" dirty="0" smtClean="0"/>
              <a:t>ARCHITECTURE</a:t>
            </a:r>
            <a:endParaRPr lang="en-US" dirty="0"/>
          </a:p>
        </p:txBody>
      </p:sp>
      <p:sp>
        <p:nvSpPr>
          <p:cNvPr id="3" name="Content Placeholder 2"/>
          <p:cNvSpPr>
            <a:spLocks noGrp="1"/>
          </p:cNvSpPr>
          <p:nvPr>
            <p:ph idx="1"/>
          </p:nvPr>
        </p:nvSpPr>
        <p:spPr/>
        <p:txBody>
          <a:bodyPr/>
          <a:lstStyle/>
          <a:p>
            <a:endParaRPr lang="en-US"/>
          </a:p>
        </p:txBody>
      </p:sp>
      <p:pic>
        <p:nvPicPr>
          <p:cNvPr id="5" name="Picture 4" descr="C:\Users\sony\Desktop\unnamed0.png"/>
          <p:cNvPicPr/>
          <p:nvPr/>
        </p:nvPicPr>
        <p:blipFill>
          <a:blip r:embed="rId2">
            <a:extLst>
              <a:ext uri="{28A0092B-C50C-407E-A947-70E740481C1C}">
                <a14:useLocalDpi xmlns:a14="http://schemas.microsoft.com/office/drawing/2010/main" val="0"/>
              </a:ext>
            </a:extLst>
          </a:blip>
          <a:srcRect/>
          <a:stretch>
            <a:fillRect/>
          </a:stretch>
        </p:blipFill>
        <p:spPr bwMode="auto">
          <a:xfrm>
            <a:off x="1210101" y="2111518"/>
            <a:ext cx="9771797" cy="3779552"/>
          </a:xfrm>
          <a:prstGeom prst="rect">
            <a:avLst/>
          </a:prstGeom>
          <a:noFill/>
          <a:ln>
            <a:noFill/>
          </a:ln>
        </p:spPr>
      </p:pic>
    </p:spTree>
    <p:extLst>
      <p:ext uri="{BB962C8B-B14F-4D97-AF65-F5344CB8AC3E}">
        <p14:creationId xmlns:p14="http://schemas.microsoft.com/office/powerpoint/2010/main" val="2876814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DATASET</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351128" y="1353135"/>
            <a:ext cx="9489744" cy="5296318"/>
          </a:xfrm>
          <a:prstGeom prst="rect">
            <a:avLst/>
          </a:prstGeom>
        </p:spPr>
      </p:pic>
    </p:spTree>
    <p:extLst>
      <p:ext uri="{BB962C8B-B14F-4D97-AF65-F5344CB8AC3E}">
        <p14:creationId xmlns:p14="http://schemas.microsoft.com/office/powerpoint/2010/main" val="38176541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 STEPS</a:t>
            </a:r>
            <a:endParaRPr lang="en-US" dirty="0"/>
          </a:p>
        </p:txBody>
      </p:sp>
      <p:sp>
        <p:nvSpPr>
          <p:cNvPr id="3" name="Content Placeholder 2"/>
          <p:cNvSpPr>
            <a:spLocks noGrp="1"/>
          </p:cNvSpPr>
          <p:nvPr>
            <p:ph idx="1"/>
          </p:nvPr>
        </p:nvSpPr>
        <p:spPr/>
        <p:txBody>
          <a:bodyPr>
            <a:normAutofit/>
          </a:bodyPr>
          <a:lstStyle/>
          <a:p>
            <a:pPr marL="0" indent="0">
              <a:buNone/>
            </a:pPr>
            <a:r>
              <a:rPr lang="en-US" dirty="0"/>
              <a:t>Step 1: User takes a </a:t>
            </a:r>
            <a:r>
              <a:rPr lang="en-US" dirty="0" smtClean="0"/>
              <a:t>real time image </a:t>
            </a:r>
            <a:r>
              <a:rPr lang="en-US" dirty="0"/>
              <a:t>of the hand to be tested </a:t>
            </a:r>
            <a:r>
              <a:rPr lang="en-US" dirty="0" smtClean="0"/>
              <a:t>through the webcam</a:t>
            </a:r>
            <a:endParaRPr lang="en-US" dirty="0"/>
          </a:p>
          <a:p>
            <a:pPr marL="0" indent="0">
              <a:buNone/>
            </a:pPr>
            <a:r>
              <a:rPr lang="en-US" dirty="0"/>
              <a:t>Step 2: The image is converted into gray scale and smoothed using a </a:t>
            </a:r>
            <a:r>
              <a:rPr lang="en-US" dirty="0" smtClean="0"/>
              <a:t>Gaussian kernel</a:t>
            </a:r>
            <a:r>
              <a:rPr lang="en-US" dirty="0"/>
              <a:t>.</a:t>
            </a:r>
          </a:p>
          <a:p>
            <a:pPr marL="0" indent="0">
              <a:buNone/>
            </a:pPr>
            <a:r>
              <a:rPr lang="en-US" dirty="0"/>
              <a:t>Step 3: Convert the gray scale image into a binary image. Set </a:t>
            </a:r>
            <a:r>
              <a:rPr lang="en-US" dirty="0" smtClean="0"/>
              <a:t>a threshold </a:t>
            </a:r>
            <a:r>
              <a:rPr lang="en-US" dirty="0"/>
              <a:t>so that </a:t>
            </a:r>
            <a:r>
              <a:rPr lang="en-US" dirty="0" smtClean="0"/>
              <a:t>the pixels </a:t>
            </a:r>
            <a:r>
              <a:rPr lang="en-US" dirty="0"/>
              <a:t>that are above a certain intensity are set to white and those below are set </a:t>
            </a:r>
            <a:r>
              <a:rPr lang="en-US" dirty="0" smtClean="0"/>
              <a:t>to black</a:t>
            </a:r>
            <a:endParaRPr lang="en-US" dirty="0"/>
          </a:p>
        </p:txBody>
      </p:sp>
    </p:spTree>
    <p:extLst>
      <p:ext uri="{BB962C8B-B14F-4D97-AF65-F5344CB8AC3E}">
        <p14:creationId xmlns:p14="http://schemas.microsoft.com/office/powerpoint/2010/main" val="42340141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 STEPS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Step 4: Find contours, then remove noise and smooth the edges to smooth big contours and melt numerous small contours.</a:t>
            </a:r>
          </a:p>
          <a:p>
            <a:pPr marL="0" indent="0">
              <a:buNone/>
            </a:pPr>
            <a:r>
              <a:rPr lang="en-US" dirty="0" smtClean="0"/>
              <a:t>Step 5: The largest contour is selected as a target.</a:t>
            </a:r>
          </a:p>
          <a:p>
            <a:pPr marL="0" indent="0">
              <a:buNone/>
            </a:pPr>
            <a:r>
              <a:rPr lang="en-US" dirty="0" smtClean="0"/>
              <a:t>Step 6: The angles of inclination of the contours and also the location of the center of the contour with respect to the center of the image are obtained through the bounding box information around the contour.</a:t>
            </a:r>
            <a:endParaRPr lang="en-US" dirty="0"/>
          </a:p>
        </p:txBody>
      </p:sp>
    </p:spTree>
    <p:extLst>
      <p:ext uri="{BB962C8B-B14F-4D97-AF65-F5344CB8AC3E}">
        <p14:creationId xmlns:p14="http://schemas.microsoft.com/office/powerpoint/2010/main" val="891706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 STEPS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Step 7: The hand contours inside the bounding boxes are extracted and rotated in such a way that the bounding boxes are made upright (inclination angle is 0) so that matching becomes easy.</a:t>
            </a:r>
          </a:p>
          <a:p>
            <a:pPr marL="0" indent="0">
              <a:buNone/>
            </a:pPr>
            <a:r>
              <a:rPr lang="en-US" dirty="0" smtClean="0"/>
              <a:t>Step 8: Both the images are scaled so that their widths are set to the greater of the two widths and their heights are set to the greater of the two heights. This is done so that the images are the same size.</a:t>
            </a:r>
          </a:p>
          <a:p>
            <a:pPr marL="0" indent="0">
              <a:buNone/>
            </a:pPr>
            <a:r>
              <a:rPr lang="en-US" dirty="0" smtClean="0"/>
              <a:t>Step 9: The distance transform of both the query image and the candidate images are computed and the best match is returned.</a:t>
            </a:r>
            <a:endParaRPr lang="en-US" dirty="0"/>
          </a:p>
        </p:txBody>
      </p:sp>
    </p:spTree>
    <p:extLst>
      <p:ext uri="{BB962C8B-B14F-4D97-AF65-F5344CB8AC3E}">
        <p14:creationId xmlns:p14="http://schemas.microsoft.com/office/powerpoint/2010/main" val="8485743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SCREENSHOTS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4985" y="1347017"/>
            <a:ext cx="8962030" cy="5038680"/>
          </a:xfrm>
        </p:spPr>
      </p:pic>
    </p:spTree>
    <p:extLst>
      <p:ext uri="{BB962C8B-B14F-4D97-AF65-F5344CB8AC3E}">
        <p14:creationId xmlns:p14="http://schemas.microsoft.com/office/powerpoint/2010/main" val="11344638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SCREENSHOTS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8284" y="1465310"/>
            <a:ext cx="9215432" cy="5181150"/>
          </a:xfrm>
        </p:spPr>
      </p:pic>
    </p:spTree>
    <p:extLst>
      <p:ext uri="{BB962C8B-B14F-4D97-AF65-F5344CB8AC3E}">
        <p14:creationId xmlns:p14="http://schemas.microsoft.com/office/powerpoint/2010/main" val="11259240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SCREENSHOTS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9575" y="1553588"/>
            <a:ext cx="8852850" cy="4977298"/>
          </a:xfrm>
        </p:spPr>
      </p:pic>
    </p:spTree>
    <p:extLst>
      <p:ext uri="{BB962C8B-B14F-4D97-AF65-F5344CB8AC3E}">
        <p14:creationId xmlns:p14="http://schemas.microsoft.com/office/powerpoint/2010/main" val="2805575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OBJECTIVES</a:t>
            </a:r>
            <a:endParaRPr lang="en-US" dirty="0"/>
          </a:p>
        </p:txBody>
      </p:sp>
      <p:sp>
        <p:nvSpPr>
          <p:cNvPr id="3" name="Content Placeholder 2"/>
          <p:cNvSpPr>
            <a:spLocks noGrp="1"/>
          </p:cNvSpPr>
          <p:nvPr>
            <p:ph idx="1"/>
          </p:nvPr>
        </p:nvSpPr>
        <p:spPr/>
        <p:txBody>
          <a:bodyPr/>
          <a:lstStyle/>
          <a:p>
            <a:r>
              <a:rPr lang="en-US" dirty="0" smtClean="0"/>
              <a:t>We plan to make a system that is based on gesture translation for the dumb and deaf.</a:t>
            </a:r>
          </a:p>
          <a:p>
            <a:r>
              <a:rPr lang="en-US" dirty="0" smtClean="0"/>
              <a:t>The letters encoded in the system will be those used by the American Sign Language.</a:t>
            </a:r>
          </a:p>
          <a:p>
            <a:r>
              <a:rPr lang="en-US" dirty="0" smtClean="0"/>
              <a:t>When we will make specific gestures towards the computer screen, the computer which letter our fingers specify and it will display that letter on the screen, hence making it easy for people who don’t know the sign language. </a:t>
            </a:r>
          </a:p>
        </p:txBody>
      </p:sp>
    </p:spTree>
    <p:extLst>
      <p:ext uri="{BB962C8B-B14F-4D97-AF65-F5344CB8AC3E}">
        <p14:creationId xmlns:p14="http://schemas.microsoft.com/office/powerpoint/2010/main" val="38084286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SCREENSHOTS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9578" y="1574492"/>
            <a:ext cx="8632844" cy="4853604"/>
          </a:xfrm>
        </p:spPr>
      </p:pic>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9578" y="1622450"/>
            <a:ext cx="8632844" cy="4853604"/>
          </a:xfrm>
          <a:prstGeom prst="rect">
            <a:avLst/>
          </a:prstGeom>
        </p:spPr>
      </p:pic>
    </p:spTree>
    <p:extLst>
      <p:ext uri="{BB962C8B-B14F-4D97-AF65-F5344CB8AC3E}">
        <p14:creationId xmlns:p14="http://schemas.microsoft.com/office/powerpoint/2010/main" val="17309860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APPLICATIONS</a:t>
            </a:r>
            <a:endParaRPr lang="en-US" dirty="0"/>
          </a:p>
        </p:txBody>
      </p:sp>
      <p:sp>
        <p:nvSpPr>
          <p:cNvPr id="3" name="Content Placeholder 2"/>
          <p:cNvSpPr>
            <a:spLocks noGrp="1"/>
          </p:cNvSpPr>
          <p:nvPr>
            <p:ph idx="1"/>
          </p:nvPr>
        </p:nvSpPr>
        <p:spPr/>
        <p:txBody>
          <a:bodyPr/>
          <a:lstStyle/>
          <a:p>
            <a:r>
              <a:rPr lang="en-US" dirty="0"/>
              <a:t>P</a:t>
            </a:r>
            <a:r>
              <a:rPr lang="en-US" dirty="0" smtClean="0"/>
              <a:t>erfect </a:t>
            </a:r>
            <a:r>
              <a:rPr lang="en-US" dirty="0"/>
              <a:t>for deaf and dumb people who don’t want to depend on an interpreter to communicate with </a:t>
            </a:r>
            <a:r>
              <a:rPr lang="en-US" dirty="0" smtClean="0"/>
              <a:t>others.</a:t>
            </a:r>
          </a:p>
          <a:p>
            <a:r>
              <a:rPr lang="en-US" dirty="0" smtClean="0"/>
              <a:t>Portable (</a:t>
            </a:r>
            <a:r>
              <a:rPr lang="en-US" dirty="0" err="1" smtClean="0"/>
              <a:t>OpenCV</a:t>
            </a:r>
            <a:r>
              <a:rPr lang="en-US" dirty="0" smtClean="0"/>
              <a:t> is available for platforms like Android and </a:t>
            </a:r>
            <a:r>
              <a:rPr lang="en-US" dirty="0" err="1" smtClean="0"/>
              <a:t>iOS</a:t>
            </a:r>
            <a:r>
              <a:rPr lang="en-US" dirty="0" smtClean="0"/>
              <a:t> also)</a:t>
            </a:r>
          </a:p>
          <a:p>
            <a:r>
              <a:rPr lang="en-US" dirty="0" smtClean="0"/>
              <a:t>ASL is one of the largest sign languages used, hence many people can understand it.</a:t>
            </a:r>
          </a:p>
          <a:p>
            <a:r>
              <a:rPr lang="en-US" dirty="0" smtClean="0"/>
              <a:t>Can be used to teach sign language</a:t>
            </a:r>
          </a:p>
          <a:p>
            <a:r>
              <a:rPr lang="en-US" dirty="0" smtClean="0"/>
              <a:t>Increase of acceptance of deaf and dumb people in society</a:t>
            </a:r>
          </a:p>
          <a:p>
            <a:r>
              <a:rPr lang="en-US" dirty="0" smtClean="0"/>
              <a:t>Other sign languages and translated languages can be included</a:t>
            </a:r>
          </a:p>
          <a:p>
            <a:endParaRPr lang="en-US" dirty="0"/>
          </a:p>
        </p:txBody>
      </p:sp>
    </p:spTree>
    <p:extLst>
      <p:ext uri="{BB962C8B-B14F-4D97-AF65-F5344CB8AC3E}">
        <p14:creationId xmlns:p14="http://schemas.microsoft.com/office/powerpoint/2010/main" val="37165381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NOVELTY</a:t>
            </a:r>
            <a:endParaRPr lang="en-US" dirty="0"/>
          </a:p>
        </p:txBody>
      </p:sp>
      <p:sp>
        <p:nvSpPr>
          <p:cNvPr id="3" name="Content Placeholder 2"/>
          <p:cNvSpPr>
            <a:spLocks noGrp="1"/>
          </p:cNvSpPr>
          <p:nvPr>
            <p:ph idx="1"/>
          </p:nvPr>
        </p:nvSpPr>
        <p:spPr/>
        <p:txBody>
          <a:bodyPr/>
          <a:lstStyle/>
          <a:p>
            <a:r>
              <a:rPr lang="en-US" dirty="0" smtClean="0"/>
              <a:t>Real time identification of sign language</a:t>
            </a:r>
          </a:p>
          <a:p>
            <a:r>
              <a:rPr lang="en-US" dirty="0" smtClean="0"/>
              <a:t>Simple system relying on primary camera instead of complex system of sensors or data gloves</a:t>
            </a:r>
          </a:p>
          <a:p>
            <a:r>
              <a:rPr lang="en-US" dirty="0" smtClean="0"/>
              <a:t>No gloves need to be worn to use object detection</a:t>
            </a:r>
          </a:p>
          <a:p>
            <a:r>
              <a:rPr lang="en-US" dirty="0" smtClean="0"/>
              <a:t>Portable system (can be used on a mobile phone as </a:t>
            </a:r>
            <a:r>
              <a:rPr lang="en-US" dirty="0" err="1" smtClean="0"/>
              <a:t>OpenCV</a:t>
            </a:r>
            <a:r>
              <a:rPr lang="en-US" dirty="0" smtClean="0"/>
              <a:t> is supported on many platforms including </a:t>
            </a:r>
            <a:r>
              <a:rPr lang="en-US" dirty="0" err="1" smtClean="0"/>
              <a:t>Andoird</a:t>
            </a:r>
            <a:r>
              <a:rPr lang="en-US" dirty="0" smtClean="0"/>
              <a:t> and </a:t>
            </a:r>
            <a:r>
              <a:rPr lang="en-US" dirty="0" err="1" smtClean="0"/>
              <a:t>iOS</a:t>
            </a:r>
            <a:r>
              <a:rPr lang="en-US" dirty="0" smtClean="0"/>
              <a:t>)</a:t>
            </a:r>
          </a:p>
          <a:p>
            <a:endParaRPr lang="en-US" dirty="0"/>
          </a:p>
        </p:txBody>
      </p:sp>
    </p:spTree>
    <p:extLst>
      <p:ext uri="{BB962C8B-B14F-4D97-AF65-F5344CB8AC3E}">
        <p14:creationId xmlns:p14="http://schemas.microsoft.com/office/powerpoint/2010/main" val="2029519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p:txBody>
          <a:bodyPr>
            <a:normAutofit fontScale="85000" lnSpcReduction="10000"/>
          </a:bodyPr>
          <a:lstStyle/>
          <a:p>
            <a:pPr marL="514350" indent="-514350" hangingPunct="0">
              <a:buFont typeface="+mj-lt"/>
              <a:buAutoNum type="arabicPeriod"/>
            </a:pPr>
            <a:r>
              <a:rPr lang="en-US" dirty="0"/>
              <a:t>Independent Bayesian classifier combination based sign language recognition using facial </a:t>
            </a:r>
            <a:r>
              <a:rPr lang="en-US" dirty="0" smtClean="0"/>
              <a:t>expression, Information Sciences, Volume 428, 2018</a:t>
            </a:r>
          </a:p>
          <a:p>
            <a:pPr marL="514350" indent="-514350" hangingPunct="0">
              <a:buFont typeface="+mj-lt"/>
              <a:buAutoNum type="arabicPeriod"/>
            </a:pPr>
            <a:r>
              <a:rPr lang="en-US" dirty="0" smtClean="0"/>
              <a:t>Early </a:t>
            </a:r>
            <a:r>
              <a:rPr lang="en-US" dirty="0"/>
              <a:t>estimation model for 3D-discrete </a:t>
            </a:r>
            <a:r>
              <a:rPr lang="en-US" dirty="0" err="1"/>
              <a:t>indian</a:t>
            </a:r>
            <a:r>
              <a:rPr lang="en-US" dirty="0"/>
              <a:t> sign language recognition using graph </a:t>
            </a:r>
            <a:r>
              <a:rPr lang="en-US" dirty="0" smtClean="0"/>
              <a:t>matching, Journal </a:t>
            </a:r>
            <a:r>
              <a:rPr lang="en-US" dirty="0"/>
              <a:t>of King Saud University - Computer and Information </a:t>
            </a:r>
            <a:r>
              <a:rPr lang="en-US" dirty="0" smtClean="0"/>
              <a:t>Sciences, 2018</a:t>
            </a:r>
          </a:p>
          <a:p>
            <a:pPr marL="514350" indent="-514350" hangingPunct="0">
              <a:buFont typeface="+mj-lt"/>
              <a:buAutoNum type="arabicPeriod"/>
            </a:pPr>
            <a:r>
              <a:rPr lang="en-US" dirty="0"/>
              <a:t>A signer-independent Arabic Sign Language recognition system using face detection, geometric features, and a Hidden Markov </a:t>
            </a:r>
            <a:r>
              <a:rPr lang="en-US" dirty="0" smtClean="0"/>
              <a:t>Model, Computers </a:t>
            </a:r>
            <a:r>
              <a:rPr lang="en-US" dirty="0"/>
              <a:t>&amp; Electrical </a:t>
            </a:r>
            <a:r>
              <a:rPr lang="en-US" dirty="0" smtClean="0"/>
              <a:t>Engineering, Volume </a:t>
            </a:r>
            <a:r>
              <a:rPr lang="en-US" dirty="0"/>
              <a:t>38, Issue </a:t>
            </a:r>
            <a:r>
              <a:rPr lang="en-US" dirty="0" smtClean="0"/>
              <a:t>2, 2012</a:t>
            </a:r>
          </a:p>
          <a:p>
            <a:pPr marL="514350" indent="-514350" hangingPunct="0">
              <a:buFont typeface="+mj-lt"/>
              <a:buAutoNum type="arabicPeriod"/>
            </a:pPr>
            <a:r>
              <a:rPr lang="en-US" dirty="0"/>
              <a:t>A multimodal framework for sensor based sign language </a:t>
            </a:r>
            <a:r>
              <a:rPr lang="en-US" dirty="0" smtClean="0"/>
              <a:t>recognition, </a:t>
            </a:r>
            <a:r>
              <a:rPr lang="en-US" dirty="0" err="1" smtClean="0"/>
              <a:t>Neurocomputing</a:t>
            </a:r>
            <a:r>
              <a:rPr lang="en-US" dirty="0" smtClean="0"/>
              <a:t>, Volume 259, 2017</a:t>
            </a:r>
          </a:p>
          <a:p>
            <a:pPr marL="514350" indent="-514350" hangingPunct="0">
              <a:buFont typeface="+mj-lt"/>
              <a:buAutoNum type="arabicPeriod"/>
            </a:pPr>
            <a:r>
              <a:rPr lang="en-US" dirty="0"/>
              <a:t>Persian sign language (PSL) recognition using wavelet transform and neural </a:t>
            </a:r>
            <a:r>
              <a:rPr lang="en-US" dirty="0" smtClean="0"/>
              <a:t>networks, Expert </a:t>
            </a:r>
            <a:r>
              <a:rPr lang="en-US" dirty="0"/>
              <a:t>Systems with </a:t>
            </a:r>
            <a:r>
              <a:rPr lang="en-US" dirty="0" smtClean="0"/>
              <a:t>Applications, Volume </a:t>
            </a:r>
            <a:r>
              <a:rPr lang="en-US" dirty="0"/>
              <a:t>38, Issue </a:t>
            </a:r>
            <a:r>
              <a:rPr lang="en-US" dirty="0" smtClean="0"/>
              <a:t>3, 2018</a:t>
            </a:r>
            <a:endParaRPr lang="en-US" dirty="0"/>
          </a:p>
          <a:p>
            <a:pPr marL="514350" indent="-514350" hangingPunct="0">
              <a:buFont typeface="+mj-lt"/>
              <a:buAutoNum type="arabicPeriod"/>
            </a:pPr>
            <a:endParaRPr lang="en-US" dirty="0"/>
          </a:p>
          <a:p>
            <a:pPr hangingPunct="0"/>
            <a:endParaRPr lang="en-US" dirty="0"/>
          </a:p>
          <a:p>
            <a:endParaRPr lang="en-US" dirty="0"/>
          </a:p>
        </p:txBody>
      </p:sp>
    </p:spTree>
    <p:extLst>
      <p:ext uri="{BB962C8B-B14F-4D97-AF65-F5344CB8AC3E}">
        <p14:creationId xmlns:p14="http://schemas.microsoft.com/office/powerpoint/2010/main" val="23066860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MOTIVATION</a:t>
            </a:r>
            <a:endParaRPr lang="en-US" dirty="0"/>
          </a:p>
        </p:txBody>
      </p:sp>
      <p:sp>
        <p:nvSpPr>
          <p:cNvPr id="3" name="Content Placeholder 2"/>
          <p:cNvSpPr>
            <a:spLocks noGrp="1"/>
          </p:cNvSpPr>
          <p:nvPr>
            <p:ph idx="1"/>
          </p:nvPr>
        </p:nvSpPr>
        <p:spPr/>
        <p:txBody>
          <a:bodyPr/>
          <a:lstStyle/>
          <a:p>
            <a:r>
              <a:rPr lang="en-IN" dirty="0"/>
              <a:t>The American Sign Language (ASL) is the most highly used sign language in the </a:t>
            </a:r>
            <a:r>
              <a:rPr lang="en-IN" dirty="0" smtClean="0"/>
              <a:t>world </a:t>
            </a:r>
            <a:r>
              <a:rPr lang="en-IN" dirty="0"/>
              <a:t>w</a:t>
            </a:r>
            <a:r>
              <a:rPr lang="en-IN" dirty="0" smtClean="0"/>
              <a:t>ith </a:t>
            </a:r>
            <a:r>
              <a:rPr lang="en-IN" dirty="0"/>
              <a:t>over 250,000 to 500,000 users in the </a:t>
            </a:r>
            <a:r>
              <a:rPr lang="en-IN" dirty="0" smtClean="0"/>
              <a:t>world</a:t>
            </a:r>
          </a:p>
          <a:p>
            <a:r>
              <a:rPr lang="en-US" dirty="0" smtClean="0"/>
              <a:t>Deaf </a:t>
            </a:r>
            <a:r>
              <a:rPr lang="en-US" dirty="0"/>
              <a:t>people continue to face problems in communicating with other non-deaf people. Only a handful of us take the effort to learn sign language to talk to or understand such people</a:t>
            </a:r>
            <a:r>
              <a:rPr lang="en-US" dirty="0" smtClean="0"/>
              <a:t>.</a:t>
            </a:r>
          </a:p>
          <a:p>
            <a:r>
              <a:rPr lang="en-US" dirty="0" smtClean="0"/>
              <a:t>These people </a:t>
            </a:r>
            <a:r>
              <a:rPr lang="en-US" dirty="0"/>
              <a:t>often need </a:t>
            </a:r>
            <a:r>
              <a:rPr lang="en-US" dirty="0" smtClean="0"/>
              <a:t>interpreters</a:t>
            </a:r>
            <a:endParaRPr lang="en-US" dirty="0"/>
          </a:p>
        </p:txBody>
      </p:sp>
    </p:spTree>
    <p:extLst>
      <p:ext uri="{BB962C8B-B14F-4D97-AF65-F5344CB8AC3E}">
        <p14:creationId xmlns:p14="http://schemas.microsoft.com/office/powerpoint/2010/main" val="1263124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LITERATURE SURVERY</a:t>
            </a:r>
            <a:endParaRPr lang="en-US" dirty="0"/>
          </a:p>
        </p:txBody>
      </p:sp>
      <p:sp>
        <p:nvSpPr>
          <p:cNvPr id="3" name="Content Placeholder 2"/>
          <p:cNvSpPr>
            <a:spLocks noGrp="1"/>
          </p:cNvSpPr>
          <p:nvPr>
            <p:ph idx="1"/>
          </p:nvPr>
        </p:nvSpPr>
        <p:spPr/>
        <p:txBody>
          <a:bodyPr/>
          <a:lstStyle/>
          <a:p>
            <a:pPr lvl="0"/>
            <a:r>
              <a:rPr lang="en-US" dirty="0" smtClean="0"/>
              <a:t>1</a:t>
            </a:r>
            <a:r>
              <a:rPr lang="en-US" baseline="30000" dirty="0" smtClean="0"/>
              <a:t>ST</a:t>
            </a:r>
            <a:r>
              <a:rPr lang="en-US" dirty="0" smtClean="0"/>
              <a:t> paper referred Emphasizes </a:t>
            </a:r>
            <a:r>
              <a:rPr lang="en-US" dirty="0"/>
              <a:t>that along with recognition of fingers and the wrists, sign language also depends heavily on the facial expression of the communicator. </a:t>
            </a:r>
            <a:endParaRPr lang="en-US" dirty="0" smtClean="0"/>
          </a:p>
          <a:p>
            <a:pPr lvl="0"/>
            <a:r>
              <a:rPr lang="en-US" dirty="0" smtClean="0"/>
              <a:t>This system </a:t>
            </a:r>
            <a:r>
              <a:rPr lang="en-US" dirty="0"/>
              <a:t>used 2 different sensors to map the hand gestures and the face. They trained their model with 51 different words and used Independent Bayesian Classification Combination (IBCC) to recognize the various gestures.</a:t>
            </a:r>
          </a:p>
          <a:p>
            <a:endParaRPr lang="en-US" dirty="0"/>
          </a:p>
        </p:txBody>
      </p:sp>
    </p:spTree>
    <p:extLst>
      <p:ext uri="{BB962C8B-B14F-4D97-AF65-F5344CB8AC3E}">
        <p14:creationId xmlns:p14="http://schemas.microsoft.com/office/powerpoint/2010/main" val="9214680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LITERATURE SURVERY</a:t>
            </a:r>
            <a:endParaRPr lang="en-US" dirty="0"/>
          </a:p>
        </p:txBody>
      </p:sp>
      <p:sp>
        <p:nvSpPr>
          <p:cNvPr id="3" name="Content Placeholder 2"/>
          <p:cNvSpPr>
            <a:spLocks noGrp="1"/>
          </p:cNvSpPr>
          <p:nvPr>
            <p:ph idx="1"/>
          </p:nvPr>
        </p:nvSpPr>
        <p:spPr/>
        <p:txBody>
          <a:bodyPr/>
          <a:lstStyle/>
          <a:p>
            <a:pPr lvl="0"/>
            <a:r>
              <a:rPr lang="en-US" dirty="0" smtClean="0"/>
              <a:t>2</a:t>
            </a:r>
            <a:r>
              <a:rPr lang="en-US" baseline="30000" dirty="0" smtClean="0"/>
              <a:t>nd</a:t>
            </a:r>
            <a:r>
              <a:rPr lang="en-US" dirty="0" smtClean="0"/>
              <a:t> paper referred uses </a:t>
            </a:r>
            <a:r>
              <a:rPr lang="en-US" dirty="0"/>
              <a:t>3D modelling techniques to train the application on sign language and recognize it. </a:t>
            </a:r>
            <a:endParaRPr lang="en-US" dirty="0" smtClean="0"/>
          </a:p>
          <a:p>
            <a:pPr lvl="0"/>
            <a:r>
              <a:rPr lang="en-US" dirty="0" smtClean="0"/>
              <a:t>Uses Graph Matching techniques</a:t>
            </a:r>
          </a:p>
          <a:p>
            <a:pPr lvl="0"/>
            <a:r>
              <a:rPr lang="en-US" dirty="0"/>
              <a:t>The main advantages are that the model is able to distinguish similar looking sign languages because it makes a complete 3D model of each word. </a:t>
            </a:r>
            <a:endParaRPr lang="en-US" dirty="0" smtClean="0"/>
          </a:p>
          <a:p>
            <a:r>
              <a:rPr lang="en-US" dirty="0"/>
              <a:t>Also, when an invalid sign language is made, it will make no attempt to match it to something close to it, hence greatly reducing errors.</a:t>
            </a:r>
          </a:p>
          <a:p>
            <a:pPr lvl="0"/>
            <a:endParaRPr lang="en-US" dirty="0"/>
          </a:p>
        </p:txBody>
      </p:sp>
    </p:spTree>
    <p:extLst>
      <p:ext uri="{BB962C8B-B14F-4D97-AF65-F5344CB8AC3E}">
        <p14:creationId xmlns:p14="http://schemas.microsoft.com/office/powerpoint/2010/main" val="4252523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LITERATURE SURVERY</a:t>
            </a:r>
            <a:endParaRPr lang="en-US" dirty="0"/>
          </a:p>
        </p:txBody>
      </p:sp>
      <p:sp>
        <p:nvSpPr>
          <p:cNvPr id="3" name="Content Placeholder 2"/>
          <p:cNvSpPr>
            <a:spLocks noGrp="1"/>
          </p:cNvSpPr>
          <p:nvPr>
            <p:ph idx="1"/>
          </p:nvPr>
        </p:nvSpPr>
        <p:spPr/>
        <p:txBody>
          <a:bodyPr/>
          <a:lstStyle/>
          <a:p>
            <a:pPr lvl="0"/>
            <a:r>
              <a:rPr lang="en-US" dirty="0" smtClean="0"/>
              <a:t>3</a:t>
            </a:r>
            <a:r>
              <a:rPr lang="en-US" baseline="30000" dirty="0" smtClean="0"/>
              <a:t>rd</a:t>
            </a:r>
            <a:r>
              <a:rPr lang="en-US" dirty="0" smtClean="0"/>
              <a:t> paper referred uses </a:t>
            </a:r>
            <a:r>
              <a:rPr lang="en-US" dirty="0"/>
              <a:t>the entire features of the body to interpret what the speaker is trying to say. </a:t>
            </a:r>
            <a:endParaRPr lang="en-US" dirty="0" smtClean="0"/>
          </a:p>
          <a:p>
            <a:pPr lvl="0" hangingPunct="0"/>
            <a:r>
              <a:rPr lang="en-US" dirty="0"/>
              <a:t>The model is trained to work with orange gloves and the camera keeps track of the entire outline of the body using the Gaussian skin color model.</a:t>
            </a:r>
          </a:p>
          <a:p>
            <a:pPr marL="0" indent="0">
              <a:buNone/>
            </a:pPr>
            <a:endParaRPr lang="en-US" dirty="0"/>
          </a:p>
        </p:txBody>
      </p:sp>
    </p:spTree>
    <p:extLst>
      <p:ext uri="{BB962C8B-B14F-4D97-AF65-F5344CB8AC3E}">
        <p14:creationId xmlns:p14="http://schemas.microsoft.com/office/powerpoint/2010/main" val="34038411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LITERATURE SURVERY</a:t>
            </a:r>
            <a:endParaRPr lang="en-US" dirty="0"/>
          </a:p>
        </p:txBody>
      </p:sp>
      <p:sp>
        <p:nvSpPr>
          <p:cNvPr id="3" name="Content Placeholder 2"/>
          <p:cNvSpPr>
            <a:spLocks noGrp="1"/>
          </p:cNvSpPr>
          <p:nvPr>
            <p:ph idx="1"/>
          </p:nvPr>
        </p:nvSpPr>
        <p:spPr/>
        <p:txBody>
          <a:bodyPr/>
          <a:lstStyle/>
          <a:p>
            <a:r>
              <a:rPr lang="en-US" dirty="0" smtClean="0"/>
              <a:t>4</a:t>
            </a:r>
            <a:r>
              <a:rPr lang="en-US" baseline="30000" dirty="0" smtClean="0"/>
              <a:t>th</a:t>
            </a:r>
            <a:r>
              <a:rPr lang="en-US" dirty="0" smtClean="0"/>
              <a:t> paper referred instead </a:t>
            </a:r>
            <a:r>
              <a:rPr lang="en-US" dirty="0"/>
              <a:t>of using cameras, this model uses sensors to understand sign language</a:t>
            </a:r>
            <a:endParaRPr lang="en-US" dirty="0" smtClean="0"/>
          </a:p>
          <a:p>
            <a:pPr lvl="0"/>
            <a:r>
              <a:rPr lang="en-US" dirty="0"/>
              <a:t>It trained the model on over 7500 instances of sign language words to make the model work accurately.</a:t>
            </a:r>
          </a:p>
          <a:p>
            <a:endParaRPr lang="en-US" dirty="0"/>
          </a:p>
        </p:txBody>
      </p:sp>
    </p:spTree>
    <p:extLst>
      <p:ext uri="{BB962C8B-B14F-4D97-AF65-F5344CB8AC3E}">
        <p14:creationId xmlns:p14="http://schemas.microsoft.com/office/powerpoint/2010/main" val="14402438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LITERATURE SURVERY</a:t>
            </a:r>
            <a:endParaRPr lang="en-US" dirty="0"/>
          </a:p>
        </p:txBody>
      </p:sp>
      <p:sp>
        <p:nvSpPr>
          <p:cNvPr id="3" name="Content Placeholder 2"/>
          <p:cNvSpPr>
            <a:spLocks noGrp="1"/>
          </p:cNvSpPr>
          <p:nvPr>
            <p:ph idx="1"/>
          </p:nvPr>
        </p:nvSpPr>
        <p:spPr/>
        <p:txBody>
          <a:bodyPr/>
          <a:lstStyle/>
          <a:p>
            <a:pPr lvl="0"/>
            <a:r>
              <a:rPr lang="en-US" dirty="0" smtClean="0"/>
              <a:t>5</a:t>
            </a:r>
            <a:r>
              <a:rPr lang="en-US" baseline="30000" dirty="0" smtClean="0"/>
              <a:t>th</a:t>
            </a:r>
            <a:r>
              <a:rPr lang="en-US" dirty="0" smtClean="0"/>
              <a:t> paper referred uses </a:t>
            </a:r>
            <a:r>
              <a:rPr lang="en-US" dirty="0"/>
              <a:t>wavelet technology along with neural networks to recognize sign language</a:t>
            </a:r>
            <a:endParaRPr lang="en-US" dirty="0" smtClean="0"/>
          </a:p>
          <a:p>
            <a:pPr lvl="0"/>
            <a:r>
              <a:rPr lang="en-US" dirty="0" smtClean="0"/>
              <a:t>Instead </a:t>
            </a:r>
            <a:r>
              <a:rPr lang="en-US" dirty="0"/>
              <a:t>of live tracking, the application takes an image of your hand and converts it into gray-scale to try and figure out the contours of the hand. This contour is then matched to outline images of sign languages to produce the output.</a:t>
            </a:r>
          </a:p>
        </p:txBody>
      </p:sp>
    </p:spTree>
    <p:extLst>
      <p:ext uri="{BB962C8B-B14F-4D97-AF65-F5344CB8AC3E}">
        <p14:creationId xmlns:p14="http://schemas.microsoft.com/office/powerpoint/2010/main" val="2149320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ISSUES IN EXISTING SYSTEM</a:t>
            </a:r>
            <a:endParaRPr lang="en-US" dirty="0"/>
          </a:p>
        </p:txBody>
      </p:sp>
      <p:sp>
        <p:nvSpPr>
          <p:cNvPr id="3" name="Content Placeholder 2"/>
          <p:cNvSpPr>
            <a:spLocks noGrp="1"/>
          </p:cNvSpPr>
          <p:nvPr>
            <p:ph idx="1"/>
          </p:nvPr>
        </p:nvSpPr>
        <p:spPr/>
        <p:txBody>
          <a:bodyPr/>
          <a:lstStyle/>
          <a:p>
            <a:r>
              <a:rPr lang="en-US" dirty="0" smtClean="0"/>
              <a:t>Not real-time</a:t>
            </a:r>
          </a:p>
          <a:p>
            <a:r>
              <a:rPr lang="en-US" dirty="0" smtClean="0"/>
              <a:t>Most system utilize a complex system to identify gestures (such as multiple sensors, data glove </a:t>
            </a:r>
            <a:r>
              <a:rPr lang="en-US" dirty="0" err="1" smtClean="0"/>
              <a:t>etc</a:t>
            </a:r>
            <a:r>
              <a:rPr lang="en-US" dirty="0" smtClean="0"/>
              <a:t>)</a:t>
            </a:r>
          </a:p>
          <a:p>
            <a:r>
              <a:rPr lang="en-US" dirty="0" smtClean="0"/>
              <a:t>Some systems require gloves to be worn</a:t>
            </a:r>
          </a:p>
          <a:p>
            <a:r>
              <a:rPr lang="en-US" dirty="0" smtClean="0"/>
              <a:t>Resource intensive, not portable</a:t>
            </a:r>
          </a:p>
          <a:p>
            <a:r>
              <a:rPr lang="en-US" dirty="0" smtClean="0"/>
              <a:t>Inaccurate</a:t>
            </a:r>
            <a:endParaRPr lang="en-US" dirty="0"/>
          </a:p>
        </p:txBody>
      </p:sp>
    </p:spTree>
    <p:extLst>
      <p:ext uri="{BB962C8B-B14F-4D97-AF65-F5344CB8AC3E}">
        <p14:creationId xmlns:p14="http://schemas.microsoft.com/office/powerpoint/2010/main" val="35609067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765</TotalTime>
  <Words>1037</Words>
  <Application>Microsoft Office PowerPoint</Application>
  <PresentationFormat>Widescreen</PresentationFormat>
  <Paragraphs>75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SIGN LANGUAGE TRANSLATOR</vt:lpstr>
      <vt:lpstr>OBJECTIVES</vt:lpstr>
      <vt:lpstr>MOTIVATION</vt:lpstr>
      <vt:lpstr>LITERATURE SURVERY</vt:lpstr>
      <vt:lpstr>LITERATURE SURVERY</vt:lpstr>
      <vt:lpstr>LITERATURE SURVERY</vt:lpstr>
      <vt:lpstr>LITERATURE SURVERY</vt:lpstr>
      <vt:lpstr>LITERATURE SURVERY</vt:lpstr>
      <vt:lpstr>ISSUES IN EXISTING SYSTEM</vt:lpstr>
      <vt:lpstr>LANGUAGE AND LIBRARY</vt:lpstr>
      <vt:lpstr>FUNCTIONAL ARCHITECTURE</vt:lpstr>
      <vt:lpstr>SYSTEM ARCHITECTURE</vt:lpstr>
      <vt:lpstr>DATASET</vt:lpstr>
      <vt:lpstr>IMPLEMENTATION STEPS</vt:lpstr>
      <vt:lpstr>IMPLEMENTATION STEPS</vt:lpstr>
      <vt:lpstr>IMPLEMENTATION STEPS</vt:lpstr>
      <vt:lpstr>SCREENSHOTS</vt:lpstr>
      <vt:lpstr>SCREENSHOTS</vt:lpstr>
      <vt:lpstr>SCREENSHOTS</vt:lpstr>
      <vt:lpstr>SCREENSHOTS</vt:lpstr>
      <vt:lpstr>APPLICATIONS</vt:lpstr>
      <vt:lpstr>NOVELTY</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TRANSLATOR</dc:title>
  <dc:creator>sony</dc:creator>
  <cp:lastModifiedBy>sony</cp:lastModifiedBy>
  <cp:revision>15</cp:revision>
  <dcterms:created xsi:type="dcterms:W3CDTF">2018-09-05T17:01:05Z</dcterms:created>
  <dcterms:modified xsi:type="dcterms:W3CDTF">2018-10-30T12:10:32Z</dcterms:modified>
</cp:coreProperties>
</file>