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Encode Sans Black"/>
      <p:bold r:id="rId26"/>
    </p:embeddedFont>
    <p:embeddedFont>
      <p:font typeface="Open Sans Ligh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A1CA215-081B-4AD2-85ED-1D236E01FE2F}">
  <a:tblStyle styleId="{0A1CA215-081B-4AD2-85ED-1D236E01FE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ncodeSansBlack-bold.fntdata"/><Relationship Id="rId25" Type="http://schemas.openxmlformats.org/officeDocument/2006/relationships/slide" Target="slides/slide19.xml"/><Relationship Id="rId28" Type="http://schemas.openxmlformats.org/officeDocument/2006/relationships/font" Target="fonts/OpenSansLight-bold.fntdata"/><Relationship Id="rId27" Type="http://schemas.openxmlformats.org/officeDocument/2006/relationships/font" Target="fonts/OpenSansLigh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OpenSansLight-boldItalic.fntdata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0fb9e9b0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0fb9e9b0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0fb9e9b0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0fb9e9b0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0fb9e9b0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0fb9e9b0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0fb9e9b0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0fb9e9b0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0fb9e9b0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0fb9e9b0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0fb9e9b0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0fb9e9b0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0fb9e9b0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0fb9e9b0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0fb9e9b0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0fb9e9b0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0fb9e9b0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0fb9e9b0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d1b8b548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d1b8b548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d03ed72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5d03ed72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0fb9e9b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60fb9e9b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dead5e10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dead5e10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0fb9e9b0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0fb9e9b0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0fb9e9b0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0fb9e9b0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8e97046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8e97046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0fb9e9b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0fb9e9b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0fb9e9b0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0fb9e9b0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bg>
      <p:bgPr>
        <a:solidFill>
          <a:srgbClr val="4B2E83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4459390"/>
            <a:ext cx="1028700" cy="692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9" name="Google Shape;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7" y="3004564"/>
            <a:ext cx="2284305" cy="845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671757" y="884868"/>
            <a:ext cx="69723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Content">
  <p:cSld name="Header + Content">
    <p:bg>
      <p:bgPr>
        <a:solidFill>
          <a:srgbClr val="4B2E8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4459390"/>
            <a:ext cx="1028700" cy="69265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14" name="Google Shape;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Subheader + Content">
  <p:cSld name="Header + Subheader +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59305" y="1740179"/>
            <a:ext cx="8197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671757" y="1298000"/>
            <a:ext cx="81846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20" name="Google Shape;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671757" y="273802"/>
            <a:ext cx="81846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Graphic">
  <p:cSld name="Header + Graphic">
    <p:bg>
      <p:bgPr>
        <a:solidFill>
          <a:srgbClr val="4B2E8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>
            <p:ph idx="2" type="chart"/>
          </p:nvPr>
        </p:nvSpPr>
        <p:spPr>
          <a:xfrm>
            <a:off x="766763" y="1302544"/>
            <a:ext cx="80217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671756" y="278633"/>
            <a:ext cx="8116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B2E8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7.jpg"/><Relationship Id="rId5" Type="http://schemas.openxmlformats.org/officeDocument/2006/relationships/image" Target="../media/image9.jpg"/><Relationship Id="rId6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71757" y="884868"/>
            <a:ext cx="6972300" cy="1981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 Tube Bending Week 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 3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1360375"/>
            <a:ext cx="4407409" cy="3310128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Google Shape;104;p17"/>
          <p:cNvSpPr txBox="1"/>
          <p:nvPr/>
        </p:nvSpPr>
        <p:spPr>
          <a:xfrm>
            <a:off x="1345975" y="4694975"/>
            <a:ext cx="1609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Blue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849550" y="4694975"/>
            <a:ext cx="1609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White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25" y="1362663"/>
            <a:ext cx="4407400" cy="33055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0" y="1374300"/>
            <a:ext cx="4407400" cy="33055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18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 4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400" y="1369725"/>
            <a:ext cx="4407409" cy="3310128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18"/>
          <p:cNvSpPr txBox="1"/>
          <p:nvPr/>
        </p:nvSpPr>
        <p:spPr>
          <a:xfrm>
            <a:off x="1345975" y="4694975"/>
            <a:ext cx="1609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Blue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5849550" y="4694975"/>
            <a:ext cx="1609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White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400" y="1374300"/>
            <a:ext cx="4407400" cy="33055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50" y="1374300"/>
            <a:ext cx="4407400" cy="33055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19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 5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1345975" y="4694975"/>
            <a:ext cx="1609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Blue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5849550" y="4694975"/>
            <a:ext cx="1609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White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400" y="1374300"/>
            <a:ext cx="4407400" cy="33055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" name="Google Shape;130;p20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 6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1345975" y="4694975"/>
            <a:ext cx="1609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Blue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5849550" y="4694975"/>
            <a:ext cx="1609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White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550" y="1374300"/>
            <a:ext cx="4407400" cy="33055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400" y="1374300"/>
            <a:ext cx="4407400" cy="33055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550" y="1389425"/>
            <a:ext cx="4407400" cy="33055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1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 8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1345975" y="4694975"/>
            <a:ext cx="1609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Blue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5849550" y="4694975"/>
            <a:ext cx="1609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White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In most cases, the jaggedness is lesser ( fit better) for blue background rather than white. We will compare with other background colours.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The inner edge is giving less jaggedness as compared to the outer edge.</a:t>
            </a:r>
            <a:endParaRPr/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Verification of our angle calculation method by checking jaggedness of straight iron rod vs ideal line vs bend sample straight section  </a:t>
            </a:r>
            <a:endParaRPr/>
          </a:p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Week Effort (Continued)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check - jaggedness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50" y="1257775"/>
            <a:ext cx="2831825" cy="200802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7025" y="1257763"/>
            <a:ext cx="2831825" cy="20080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3625" y="3272350"/>
            <a:ext cx="2636764" cy="18697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24"/>
          <p:cNvSpPr txBox="1"/>
          <p:nvPr/>
        </p:nvSpPr>
        <p:spPr>
          <a:xfrm>
            <a:off x="502850" y="3398663"/>
            <a:ext cx="2156400" cy="35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Ideal line jaggedness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3396600" y="2892350"/>
            <a:ext cx="2350800" cy="35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Bend sample jaggedness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6484750" y="3398675"/>
            <a:ext cx="2156400" cy="35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Iron rod jaggedness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3612" y="1022625"/>
            <a:ext cx="2636775" cy="1869733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659300" y="1302551"/>
            <a:ext cx="8076900" cy="347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Jaggedness in </a:t>
            </a:r>
            <a:r>
              <a:rPr lang="en" sz="2000" u="sng"/>
              <a:t>straight section</a:t>
            </a:r>
            <a:r>
              <a:rPr lang="en" sz="2000"/>
              <a:t> of bend sample is slightly worse than ideal line jaggedness as well as iron rod jaggedness.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Jaggedness in </a:t>
            </a:r>
            <a:r>
              <a:rPr lang="en" sz="2000" u="sng"/>
              <a:t>slant(bent) section</a:t>
            </a:r>
            <a:r>
              <a:rPr lang="en" sz="2000"/>
              <a:t> of bend sample is almost good as ideal line and iron rod jaggedness but this doesn’t translate to similar angle error trend.  </a:t>
            </a:r>
            <a:r>
              <a:rPr lang="en" sz="2000" u="sng"/>
              <a:t>So good fit doesn’t necessarily translate to accurate angle error calculation</a:t>
            </a:r>
            <a:r>
              <a:rPr lang="en" sz="2000"/>
              <a:t>.</a:t>
            </a:r>
            <a:endParaRPr sz="2000"/>
          </a:p>
        </p:txBody>
      </p:sp>
      <p:sp>
        <p:nvSpPr>
          <p:cNvPr id="172" name="Google Shape;172;p25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659300" y="1302550"/>
            <a:ext cx="8076900" cy="369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t/>
            </a:r>
            <a:endParaRPr sz="2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48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Compare results and quantify no. of points.</a:t>
            </a:r>
            <a:endParaRPr sz="2200"/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Checklist</a:t>
            </a:r>
            <a:endParaRPr sz="2800"/>
          </a:p>
        </p:txBody>
      </p:sp>
      <p:graphicFrame>
        <p:nvGraphicFramePr>
          <p:cNvPr id="46" name="Google Shape;46;p9"/>
          <p:cNvGraphicFramePr/>
          <p:nvPr/>
        </p:nvGraphicFramePr>
        <p:xfrm>
          <a:off x="253225" y="113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{0A1CA215-081B-4AD2-85ED-1D236E01FE2F}</a:tableStyleId>
              </a:tblPr>
              <a:tblGrid>
                <a:gridCol w="4318775"/>
                <a:gridCol w="4318775"/>
              </a:tblGrid>
              <a:tr h="4006975"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➢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Process: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Manual 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Edge detection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Smoothing edges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Fitting lines to straight sections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Angle Calculation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1 ( Bends 1 &amp; 2)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2 ( Bends 2,3 &amp; 4)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Automated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Edge detection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Smoothing edges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Fitting lines to straight sections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Angle Calculation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1 ( Bends 1 &amp; 2)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2 ( Bends 2,3 &amp; 4)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Merriweather Sans"/>
                        <a:buChar char="➢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Varying Parameters: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Background Color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Background Brightness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Distance to LED box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Height of camera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Camera Orientation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Lighting (Front vs Back)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Different cameras/lenses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Adding noise (non-ideal lighting conditions)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No. of Cameras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Higher megapixel camera can have wider field of view and thus, not necessarily as many points on the target area as expected.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Camera(Intrinsic) and surroundings add to the error as seen when taking multiple pictures and getting angle error difference.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Computing the jaggedness of the line fit can give insights on the length to be considered for angle calculation.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 Last week’s 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29700" y="1057500"/>
            <a:ext cx="8484600" cy="408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Char char="❖"/>
            </a:pPr>
            <a:r>
              <a:rPr lang="en">
                <a:solidFill>
                  <a:schemeClr val="lt2"/>
                </a:solidFill>
              </a:rPr>
              <a:t>Setting up the test rig with new rails for capturing images at higher camera distances to compare with </a:t>
            </a:r>
            <a:r>
              <a:rPr lang="en" u="sng">
                <a:solidFill>
                  <a:schemeClr val="lt2"/>
                </a:solidFill>
              </a:rPr>
              <a:t>75mm lens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Char char="❖"/>
            </a:pPr>
            <a:r>
              <a:rPr lang="en"/>
              <a:t>Calculating angle error for both </a:t>
            </a:r>
            <a:r>
              <a:rPr lang="en" u="sng"/>
              <a:t>white</a:t>
            </a:r>
            <a:r>
              <a:rPr lang="en"/>
              <a:t> and </a:t>
            </a:r>
            <a:r>
              <a:rPr lang="en" u="sng"/>
              <a:t>blue </a:t>
            </a:r>
            <a:r>
              <a:rPr lang="en"/>
              <a:t>background lighting at a distance of </a:t>
            </a:r>
            <a:r>
              <a:rPr lang="en" u="sng"/>
              <a:t>42 inches</a:t>
            </a:r>
            <a:r>
              <a:rPr lang="en"/>
              <a:t> with </a:t>
            </a:r>
            <a:r>
              <a:rPr lang="en" u="sng"/>
              <a:t>20MP</a:t>
            </a:r>
            <a:r>
              <a:rPr lang="en"/>
              <a:t> camera and </a:t>
            </a:r>
            <a:r>
              <a:rPr lang="en" u="sng"/>
              <a:t>75mm lens</a:t>
            </a:r>
            <a:br>
              <a:rPr lang="en"/>
            </a:b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type="title"/>
          </p:nvPr>
        </p:nvSpPr>
        <p:spPr>
          <a:xfrm>
            <a:off x="665456" y="110258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Current Week Effort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665456" y="110258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Angle error plot - 20MP - 42 in</a:t>
            </a:r>
            <a:endParaRPr sz="2800"/>
          </a:p>
        </p:txBody>
      </p:sp>
      <p:sp>
        <p:nvSpPr>
          <p:cNvPr id="64" name="Google Shape;64;p12"/>
          <p:cNvSpPr txBox="1"/>
          <p:nvPr/>
        </p:nvSpPr>
        <p:spPr>
          <a:xfrm>
            <a:off x="5154088" y="1175200"/>
            <a:ext cx="22971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1cm = 300 pixels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160600" y="3087000"/>
            <a:ext cx="2827800" cy="45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All Errors are above 0.4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6" name="Google Shape;66;p12"/>
          <p:cNvPicPr preferRelativeResize="0"/>
          <p:nvPr/>
        </p:nvPicPr>
        <p:blipFill rotWithShape="1">
          <a:blip r:embed="rId3">
            <a:alphaModFix/>
          </a:blip>
          <a:srcRect b="6524" l="10192" r="7339" t="3973"/>
          <a:stretch/>
        </p:blipFill>
        <p:spPr>
          <a:xfrm>
            <a:off x="3385104" y="1564525"/>
            <a:ext cx="5682696" cy="3502776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665456" y="110258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Angle error plot - 5MP - 42 in</a:t>
            </a:r>
            <a:endParaRPr sz="2800"/>
          </a:p>
        </p:txBody>
      </p:sp>
      <p:sp>
        <p:nvSpPr>
          <p:cNvPr id="72" name="Google Shape;72;p13"/>
          <p:cNvSpPr txBox="1"/>
          <p:nvPr/>
        </p:nvSpPr>
        <p:spPr>
          <a:xfrm>
            <a:off x="250725" y="3075450"/>
            <a:ext cx="2866800" cy="48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2k camera is better now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/>
          </a:blip>
          <a:srcRect b="5814" l="9982" r="7583" t="4176"/>
          <a:stretch/>
        </p:blipFill>
        <p:spPr>
          <a:xfrm>
            <a:off x="3423863" y="1564525"/>
            <a:ext cx="5647810" cy="3502776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Char char="❖"/>
            </a:pPr>
            <a:r>
              <a:rPr lang="en">
                <a:solidFill>
                  <a:schemeClr val="lt2"/>
                </a:solidFill>
              </a:rPr>
              <a:t>Quantifying the “Jaggedness” of each edge for both white and blue backgrounds at 42 in. height with 75mm lens and 20MP camera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Week Effort (Continued)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 1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175" y="1395908"/>
            <a:ext cx="4407409" cy="3310128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5"/>
          <p:cNvSpPr txBox="1"/>
          <p:nvPr/>
        </p:nvSpPr>
        <p:spPr>
          <a:xfrm>
            <a:off x="1345975" y="4694975"/>
            <a:ext cx="1609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Blue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154350" y="4694975"/>
            <a:ext cx="1609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White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00" y="1398188"/>
            <a:ext cx="4407400" cy="33055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0" y="1350875"/>
            <a:ext cx="4407400" cy="33055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 2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489" y="1348583"/>
            <a:ext cx="4407409" cy="3310128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6"/>
          <p:cNvSpPr txBox="1"/>
          <p:nvPr/>
        </p:nvSpPr>
        <p:spPr>
          <a:xfrm>
            <a:off x="1345975" y="4694975"/>
            <a:ext cx="1609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Blue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849550" y="4694975"/>
            <a:ext cx="1609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White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