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4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5143500" cx="9144000"/>
  <p:notesSz cx="6858000" cy="9144000"/>
  <p:embeddedFontLst>
    <p:embeddedFont>
      <p:font typeface="Encode Sans Black"/>
      <p:bold r:id="rId22"/>
    </p:embeddedFont>
    <p:embeddedFont>
      <p:font typeface="Open Sans Light"/>
      <p:regular r:id="rId23"/>
      <p:bold r:id="rId24"/>
      <p:italic r:id="rId25"/>
      <p:boldItalic r:id="rId26"/>
    </p:embeddedFont>
    <p:embeddedFont>
      <p:font typeface="Open Sans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0BA32757-63B4-457F-8A64-05C735464717}">
  <a:tblStyle styleId="{0BA32757-63B4-457F-8A64-05C73546471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EncodeSansBlack-bold.fntdata"/><Relationship Id="rId21" Type="http://schemas.openxmlformats.org/officeDocument/2006/relationships/slide" Target="slides/slide15.xml"/><Relationship Id="rId24" Type="http://schemas.openxmlformats.org/officeDocument/2006/relationships/font" Target="fonts/OpenSansLight-bold.fntdata"/><Relationship Id="rId23" Type="http://schemas.openxmlformats.org/officeDocument/2006/relationships/font" Target="fonts/OpenSansLight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OpenSansLight-boldItalic.fntdata"/><Relationship Id="rId25" Type="http://schemas.openxmlformats.org/officeDocument/2006/relationships/font" Target="fonts/OpenSansLight-italic.fntdata"/><Relationship Id="rId28" Type="http://schemas.openxmlformats.org/officeDocument/2006/relationships/font" Target="fonts/OpenSans-bold.fntdata"/><Relationship Id="rId27" Type="http://schemas.openxmlformats.org/officeDocument/2006/relationships/font" Target="fonts/OpenSans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OpenSans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0" Type="http://schemas.openxmlformats.org/officeDocument/2006/relationships/font" Target="fonts/OpenSans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" name="Google Shape;3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5d3ca48513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5d3ca48513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5d3ca48513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5d3ca48513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5d3ca48513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5d3ca48513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5d3ca48513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5d3ca48513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5dc8e1c142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5dc8e1c142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5d1b8b5487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5d1b8b5487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5d03ed72ce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" name="Google Shape;43;g5d03ed72ce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5d3bdc4670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Google Shape;49;g5d3bdc4670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5d17e02612_2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5d17e02612_2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5d3bdc4670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5d3bdc4670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d3ca48513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5d3ca48513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5d3ca48513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5d3ca48513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5d3ca48513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5d3ca48513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d3ca48513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5d3ca48513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Title Slide">
  <p:cSld name="1_Title Slide">
    <p:bg>
      <p:bgPr>
        <a:solidFill>
          <a:srgbClr val="4B2E83"/>
        </a:solidFill>
      </p:bgPr>
    </p:bg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W_W Logo_White.png" id="7" name="Google Shape;7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445815" y="4459390"/>
            <a:ext cx="1028700" cy="692658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8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334" y="4765675"/>
            <a:ext cx="1905000" cy="2000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r_RtAngle_7502_RGB.png" id="9" name="Google Shape;9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3587" y="3004564"/>
            <a:ext cx="2284305" cy="84577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/>
          <p:nvPr>
            <p:ph type="title"/>
          </p:nvPr>
        </p:nvSpPr>
        <p:spPr>
          <a:xfrm>
            <a:off x="671757" y="884868"/>
            <a:ext cx="6972300" cy="1981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000"/>
              <a:buFont typeface="Encode Sans Black"/>
              <a:buNone/>
              <a:defRPr b="1" i="0" sz="5000" u="none" cap="none" strike="noStrike">
                <a:solidFill>
                  <a:schemeClr val="lt2"/>
                </a:solidFill>
                <a:latin typeface="Encode Sans Black"/>
                <a:ea typeface="Encode Sans Black"/>
                <a:cs typeface="Encode Sans Black"/>
                <a:sym typeface="Encode Sans Blac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eader + Content">
  <p:cSld name="Header + Content">
    <p:bg>
      <p:bgPr>
        <a:solidFill>
          <a:srgbClr val="4B2E83"/>
        </a:soli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W_W Logo_White.png" id="12" name="Google Shape;12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445815" y="4459390"/>
            <a:ext cx="1028700" cy="692658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3"/>
          <p:cNvSpPr txBox="1"/>
          <p:nvPr>
            <p:ph idx="1" type="body"/>
          </p:nvPr>
        </p:nvSpPr>
        <p:spPr>
          <a:xfrm>
            <a:off x="659305" y="1302544"/>
            <a:ext cx="8076900" cy="30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erriweather Sans"/>
              <a:buChar char="&gt;"/>
              <a:defRPr b="1" i="0" sz="24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–"/>
              <a:defRPr b="1" i="0" sz="20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erriweather Sans"/>
              <a:buChar char="&gt;"/>
              <a:defRPr b="1" i="0" sz="1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–"/>
              <a:defRPr b="1" i="0" sz="16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erriweather Sans"/>
              <a:buChar char="&gt;"/>
              <a:defRPr b="1" i="0" sz="14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descr="Bar_RtAngle_7502_RGB.png" id="14" name="Google Shape;14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4225" y="1078354"/>
            <a:ext cx="1358183" cy="50287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3"/>
          <p:cNvSpPr txBox="1"/>
          <p:nvPr>
            <p:ph type="title"/>
          </p:nvPr>
        </p:nvSpPr>
        <p:spPr>
          <a:xfrm>
            <a:off x="671756" y="278633"/>
            <a:ext cx="8064600" cy="744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Encode Sans Black"/>
              <a:buNone/>
              <a:defRPr b="1" i="0" sz="3000" u="none" cap="none" strike="noStrike">
                <a:solidFill>
                  <a:schemeClr val="lt2"/>
                </a:solidFill>
                <a:latin typeface="Encode Sans Black"/>
                <a:ea typeface="Encode Sans Black"/>
                <a:cs typeface="Encode Sans Black"/>
                <a:sym typeface="Encode Sans Blac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eader + Subheader + Content">
  <p:cSld name="Header + Subheader + Conten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idx="1" type="body"/>
          </p:nvPr>
        </p:nvSpPr>
        <p:spPr>
          <a:xfrm>
            <a:off x="659305" y="1740179"/>
            <a:ext cx="81972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erriweather Sans"/>
              <a:buChar char="&gt;"/>
              <a:defRPr b="1" i="0" sz="24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–"/>
              <a:defRPr b="1" i="0" sz="20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erriweather Sans"/>
              <a:buChar char="&gt;"/>
              <a:defRPr b="1" i="0" sz="1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–"/>
              <a:defRPr b="1" i="0" sz="16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erriweather Sans"/>
              <a:buChar char="&gt;"/>
              <a:defRPr b="1" i="0" sz="14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Google Shape;18;p4"/>
          <p:cNvSpPr txBox="1"/>
          <p:nvPr>
            <p:ph idx="2" type="body"/>
          </p:nvPr>
        </p:nvSpPr>
        <p:spPr>
          <a:xfrm>
            <a:off x="671757" y="1298000"/>
            <a:ext cx="8184600" cy="3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E8D3A2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E8D3A2"/>
                </a:solidFill>
                <a:latin typeface="Encode Sans Black"/>
                <a:ea typeface="Encode Sans Black"/>
                <a:cs typeface="Encode Sans Black"/>
                <a:sym typeface="Encode Sans Black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E8D3A2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E8D3A2"/>
                </a:solidFill>
                <a:latin typeface="Encode Sans Black"/>
                <a:ea typeface="Encode Sans Black"/>
                <a:cs typeface="Encode Sans Black"/>
                <a:sym typeface="Encode Sans Black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E8D3A2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E8D3A2"/>
                </a:solidFill>
                <a:latin typeface="Encode Sans Black"/>
                <a:ea typeface="Encode Sans Black"/>
                <a:cs typeface="Encode Sans Black"/>
                <a:sym typeface="Encode Sans Black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E8D3A2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E8D3A2"/>
                </a:solidFill>
                <a:latin typeface="Encode Sans Black"/>
                <a:ea typeface="Encode Sans Black"/>
                <a:cs typeface="Encode Sans Black"/>
                <a:sym typeface="Encode Sans Black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19" name="Google Shape;19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248401" y="4765675"/>
            <a:ext cx="1905000" cy="2000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r_RtAngle_7502_RGB.png" id="20" name="Google Shape;20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4225" y="1078354"/>
            <a:ext cx="1358183" cy="50287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4"/>
          <p:cNvSpPr txBox="1"/>
          <p:nvPr>
            <p:ph type="title"/>
          </p:nvPr>
        </p:nvSpPr>
        <p:spPr>
          <a:xfrm>
            <a:off x="671757" y="273802"/>
            <a:ext cx="8184600" cy="74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Encode Sans Black"/>
              <a:buNone/>
              <a:defRPr b="1" i="0" sz="3000" u="none" cap="none" strike="noStrike">
                <a:solidFill>
                  <a:schemeClr val="lt2"/>
                </a:solidFill>
                <a:latin typeface="Encode Sans Black"/>
                <a:ea typeface="Encode Sans Black"/>
                <a:cs typeface="Encode Sans Black"/>
                <a:sym typeface="Encode Sans Blac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eader + Graphic">
  <p:cSld name="Header + Graphic">
    <p:bg>
      <p:bgPr>
        <a:solidFill>
          <a:srgbClr val="4B2E83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248401" y="4765675"/>
            <a:ext cx="1905000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5"/>
          <p:cNvSpPr/>
          <p:nvPr>
            <p:ph idx="2" type="chart"/>
          </p:nvPr>
        </p:nvSpPr>
        <p:spPr>
          <a:xfrm>
            <a:off x="766763" y="1302544"/>
            <a:ext cx="8021700" cy="33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b="0" i="1" sz="2400" u="none" cap="none" strike="noStrike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descr="Bar_RtAngle_7502_RGB.png" id="25" name="Google Shape;25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4225" y="1078354"/>
            <a:ext cx="1358183" cy="50287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5"/>
          <p:cNvSpPr txBox="1"/>
          <p:nvPr>
            <p:ph type="title"/>
          </p:nvPr>
        </p:nvSpPr>
        <p:spPr>
          <a:xfrm>
            <a:off x="671756" y="278633"/>
            <a:ext cx="8116500" cy="744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Encode Sans Black"/>
              <a:buNone/>
              <a:defRPr b="1" i="0" sz="3000" u="none" cap="none" strike="noStrike">
                <a:solidFill>
                  <a:schemeClr val="lt2"/>
                </a:solidFill>
                <a:latin typeface="Encode Sans Black"/>
                <a:ea typeface="Encode Sans Black"/>
                <a:cs typeface="Encode Sans Black"/>
                <a:sym typeface="Encode Sans Blac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6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9pPr>
          </a:lstStyle>
          <a:p/>
        </p:txBody>
      </p:sp>
      <p:sp>
        <p:nvSpPr>
          <p:cNvPr id="30" name="Google Shape;30;p6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B2E83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jpg"/><Relationship Id="rId4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671757" y="884868"/>
            <a:ext cx="6972300" cy="1981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BARC Tube Bending Week 4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/>
          <p:nvPr>
            <p:ph type="title"/>
          </p:nvPr>
        </p:nvSpPr>
        <p:spPr>
          <a:xfrm>
            <a:off x="671756" y="278633"/>
            <a:ext cx="8064600" cy="744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 Approach: Fitting Error</a:t>
            </a:r>
            <a:endParaRPr/>
          </a:p>
        </p:txBody>
      </p:sp>
      <p:sp>
        <p:nvSpPr>
          <p:cNvPr id="101" name="Google Shape;101;p17"/>
          <p:cNvSpPr txBox="1"/>
          <p:nvPr/>
        </p:nvSpPr>
        <p:spPr>
          <a:xfrm>
            <a:off x="6437825" y="2387075"/>
            <a:ext cx="2585700" cy="152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48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P2B4</a:t>
            </a:r>
            <a:endParaRPr sz="2400"/>
          </a:p>
        </p:txBody>
      </p:sp>
      <p:pic>
        <p:nvPicPr>
          <p:cNvPr id="102" name="Google Shape;102;p17"/>
          <p:cNvPicPr preferRelativeResize="0"/>
          <p:nvPr/>
        </p:nvPicPr>
        <p:blipFill rotWithShape="1">
          <a:blip r:embed="rId3">
            <a:alphaModFix/>
          </a:blip>
          <a:srcRect b="5944" l="9514" r="7608" t="3303"/>
          <a:stretch/>
        </p:blipFill>
        <p:spPr>
          <a:xfrm>
            <a:off x="150803" y="1241052"/>
            <a:ext cx="6099046" cy="3813047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8"/>
          <p:cNvSpPr txBox="1"/>
          <p:nvPr>
            <p:ph type="title"/>
          </p:nvPr>
        </p:nvSpPr>
        <p:spPr>
          <a:xfrm>
            <a:off x="671756" y="278633"/>
            <a:ext cx="8064600" cy="744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</a:t>
            </a:r>
            <a:endParaRPr/>
          </a:p>
        </p:txBody>
      </p:sp>
      <p:sp>
        <p:nvSpPr>
          <p:cNvPr id="108" name="Google Shape;108;p18"/>
          <p:cNvSpPr txBox="1"/>
          <p:nvPr>
            <p:ph idx="1" type="body"/>
          </p:nvPr>
        </p:nvSpPr>
        <p:spPr>
          <a:xfrm>
            <a:off x="665600" y="1255500"/>
            <a:ext cx="8478300" cy="3888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just">
              <a:spcBef>
                <a:spcPts val="48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The left edge gives less error than the right edge in most cases.</a:t>
            </a:r>
            <a:endParaRPr/>
          </a:p>
          <a:p>
            <a:pPr indent="0" lvl="0" marL="457200" rtl="0" algn="just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just">
              <a:spcBef>
                <a:spcPts val="48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The number of data points, the fitting error and the angle error seems irrelevant with each other.</a:t>
            </a:r>
            <a:endParaRPr/>
          </a:p>
          <a:p>
            <a:pPr indent="0" lvl="0" marL="457200" rtl="0" algn="just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just">
              <a:spcBef>
                <a:spcPts val="48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Right now it is safe to say that 0.5 deg accuracy can be reached.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 txBox="1"/>
          <p:nvPr>
            <p:ph type="title"/>
          </p:nvPr>
        </p:nvSpPr>
        <p:spPr>
          <a:xfrm>
            <a:off x="671756" y="278633"/>
            <a:ext cx="8064600" cy="744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Perfect Line Test</a:t>
            </a:r>
            <a:endParaRPr/>
          </a:p>
        </p:txBody>
      </p:sp>
      <p:sp>
        <p:nvSpPr>
          <p:cNvPr id="114" name="Google Shape;114;p19"/>
          <p:cNvSpPr txBox="1"/>
          <p:nvPr>
            <p:ph idx="1" type="body"/>
          </p:nvPr>
        </p:nvSpPr>
        <p:spPr>
          <a:xfrm>
            <a:off x="0" y="1255500"/>
            <a:ext cx="2951100" cy="3888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SzPts val="1800"/>
              <a:buChar char="➢"/>
            </a:pPr>
            <a:r>
              <a:rPr lang="en" sz="1800"/>
              <a:t>For different angles, we draw a corresponding line on the image. 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 sz="1800"/>
              <a:t>Then use these data points for line fitting. 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 sz="1800"/>
              <a:t>We found that even for the perfect line, the error was not </a:t>
            </a:r>
            <a:r>
              <a:rPr lang="en" sz="1800"/>
              <a:t>negligible.</a:t>
            </a:r>
            <a:r>
              <a:rPr lang="en" sz="1800"/>
              <a:t> </a:t>
            </a:r>
            <a:endParaRPr sz="1800"/>
          </a:p>
        </p:txBody>
      </p:sp>
      <p:pic>
        <p:nvPicPr>
          <p:cNvPr id="115" name="Google Shape;115;p19"/>
          <p:cNvPicPr preferRelativeResize="0"/>
          <p:nvPr/>
        </p:nvPicPr>
        <p:blipFill rotWithShape="1">
          <a:blip r:embed="rId3">
            <a:alphaModFix/>
          </a:blip>
          <a:srcRect b="4835" l="7687" r="7552" t="6918"/>
          <a:stretch/>
        </p:blipFill>
        <p:spPr>
          <a:xfrm>
            <a:off x="2951100" y="1516750"/>
            <a:ext cx="6192902" cy="3626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 txBox="1"/>
          <p:nvPr>
            <p:ph type="title"/>
          </p:nvPr>
        </p:nvSpPr>
        <p:spPr>
          <a:xfrm>
            <a:off x="671756" y="278633"/>
            <a:ext cx="8064600" cy="744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Pixelation Error</a:t>
            </a:r>
            <a:r>
              <a:rPr lang="en"/>
              <a:t> </a:t>
            </a:r>
            <a:endParaRPr/>
          </a:p>
        </p:txBody>
      </p:sp>
      <p:sp>
        <p:nvSpPr>
          <p:cNvPr id="121" name="Google Shape;121;p20"/>
          <p:cNvSpPr txBox="1"/>
          <p:nvPr>
            <p:ph idx="1" type="body"/>
          </p:nvPr>
        </p:nvSpPr>
        <p:spPr>
          <a:xfrm>
            <a:off x="665600" y="1255500"/>
            <a:ext cx="8478300" cy="3888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just">
              <a:spcBef>
                <a:spcPts val="480"/>
              </a:spcBef>
              <a:spcAft>
                <a:spcPts val="0"/>
              </a:spcAft>
              <a:buSzPts val="2400"/>
              <a:buChar char="➢"/>
            </a:pPr>
            <a:r>
              <a:rPr lang="en"/>
              <a:t>Since the resolution of an image is finite, it cannot represent a “perfect” straight line.</a:t>
            </a:r>
            <a:endParaRPr/>
          </a:p>
          <a:p>
            <a:pPr indent="0" lvl="0" marL="457200" rtl="0" algn="just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-381000" lvl="0" marL="457200" rtl="0" algn="just">
              <a:spcBef>
                <a:spcPts val="480"/>
              </a:spcBef>
              <a:spcAft>
                <a:spcPts val="0"/>
              </a:spcAft>
              <a:buSzPts val="2400"/>
              <a:buChar char="➢"/>
            </a:pPr>
            <a:r>
              <a:rPr lang="en"/>
              <a:t>The fitting error exists even for perfect line.</a:t>
            </a:r>
            <a:endParaRPr/>
          </a:p>
        </p:txBody>
      </p:sp>
      <p:pic>
        <p:nvPicPr>
          <p:cNvPr id="122" name="Google Shape;12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0426" y="2890050"/>
            <a:ext cx="3867252" cy="2075401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1"/>
          <p:cNvSpPr txBox="1"/>
          <p:nvPr>
            <p:ph type="title"/>
          </p:nvPr>
        </p:nvSpPr>
        <p:spPr>
          <a:xfrm>
            <a:off x="671756" y="278633"/>
            <a:ext cx="8064600" cy="744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Higher Resolution</a:t>
            </a:r>
            <a:endParaRPr/>
          </a:p>
        </p:txBody>
      </p:sp>
      <p:pic>
        <p:nvPicPr>
          <p:cNvPr id="128" name="Google Shape;128;p21"/>
          <p:cNvPicPr preferRelativeResize="0"/>
          <p:nvPr/>
        </p:nvPicPr>
        <p:blipFill rotWithShape="1">
          <a:blip r:embed="rId3">
            <a:alphaModFix/>
          </a:blip>
          <a:srcRect b="5644" l="7281" r="7858" t="6973"/>
          <a:stretch/>
        </p:blipFill>
        <p:spPr>
          <a:xfrm>
            <a:off x="2087213" y="2264700"/>
            <a:ext cx="4969574" cy="2878799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1"/>
          <p:cNvSpPr txBox="1"/>
          <p:nvPr>
            <p:ph idx="1" type="body"/>
          </p:nvPr>
        </p:nvSpPr>
        <p:spPr>
          <a:xfrm>
            <a:off x="659305" y="1302544"/>
            <a:ext cx="8076900" cy="3011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1400"/>
              <a:buChar char="-"/>
            </a:pPr>
            <a:r>
              <a:rPr lang="en" sz="1400">
                <a:solidFill>
                  <a:srgbClr val="FFFFFF"/>
                </a:solidFill>
              </a:rPr>
              <a:t>The resolution of the camera right now is 2K (2448 * 2048). </a:t>
            </a:r>
            <a:endParaRPr sz="1400">
              <a:solidFill>
                <a:srgbClr val="FFFFFF"/>
              </a:solidFill>
            </a:endParaRPr>
          </a:p>
          <a:p>
            <a:pPr indent="-317500" lvl="0" marL="45720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1400"/>
              <a:buChar char="-"/>
            </a:pPr>
            <a:r>
              <a:rPr lang="en" sz="1400">
                <a:solidFill>
                  <a:srgbClr val="FFFFFF"/>
                </a:solidFill>
              </a:rPr>
              <a:t>The pixel length of the bending part is approximately 500px.</a:t>
            </a:r>
            <a:endParaRPr sz="1400">
              <a:solidFill>
                <a:srgbClr val="FFFFFF"/>
              </a:solidFill>
            </a:endParaRPr>
          </a:p>
          <a:p>
            <a:pPr indent="-317500" lvl="0" marL="45720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1400"/>
              <a:buChar char="-"/>
            </a:pPr>
            <a:r>
              <a:rPr lang="en" sz="1400">
                <a:solidFill>
                  <a:srgbClr val="FFFFFF"/>
                </a:solidFill>
              </a:rPr>
              <a:t>Increase resolution to 4K, pixel length to 1000px.</a:t>
            </a:r>
            <a:endParaRPr sz="14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2"/>
          <p:cNvSpPr txBox="1"/>
          <p:nvPr>
            <p:ph idx="1" type="body"/>
          </p:nvPr>
        </p:nvSpPr>
        <p:spPr>
          <a:xfrm>
            <a:off x="659305" y="1302544"/>
            <a:ext cx="8076900" cy="3011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spcBef>
                <a:spcPts val="48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A camera with higher resolution is needed.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-381000" lvl="0" marL="457200" rtl="0" algn="l">
              <a:spcBef>
                <a:spcPts val="48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Draw lines with different angles and find the number of pixels it intersects with the bend. Choose the one with the largest number.</a:t>
            </a:r>
            <a:endParaRPr/>
          </a:p>
          <a:p>
            <a:pPr indent="0" lvl="0" marL="4572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2"/>
          <p:cNvSpPr txBox="1"/>
          <p:nvPr>
            <p:ph type="title"/>
          </p:nvPr>
        </p:nvSpPr>
        <p:spPr>
          <a:xfrm>
            <a:off x="671756" y="278633"/>
            <a:ext cx="8064600" cy="744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 txBox="1"/>
          <p:nvPr>
            <p:ph type="title"/>
          </p:nvPr>
        </p:nvSpPr>
        <p:spPr>
          <a:xfrm>
            <a:off x="671756" y="278633"/>
            <a:ext cx="8064600" cy="744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Checklist</a:t>
            </a:r>
            <a:endParaRPr/>
          </a:p>
        </p:txBody>
      </p:sp>
      <p:graphicFrame>
        <p:nvGraphicFramePr>
          <p:cNvPr id="46" name="Google Shape;46;p9"/>
          <p:cNvGraphicFramePr/>
          <p:nvPr/>
        </p:nvGraphicFramePr>
        <p:xfrm>
          <a:off x="253225" y="1136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{0BA32757-63B4-457F-8A64-05C735464717}</a:tableStyleId>
              </a:tblPr>
              <a:tblGrid>
                <a:gridCol w="4318775"/>
                <a:gridCol w="4318775"/>
              </a:tblGrid>
              <a:tr h="4006975">
                <a:tc>
                  <a:txBody>
                    <a:bodyPr/>
                    <a:lstStyle/>
                    <a:p>
                      <a:pPr indent="-3238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500"/>
                        <a:buFont typeface="Open Sans"/>
                        <a:buChar char="➢"/>
                      </a:pPr>
                      <a:r>
                        <a:rPr b="1" lang="en" sz="1500">
                          <a:solidFill>
                            <a:schemeClr val="lt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Process:</a:t>
                      </a:r>
                      <a:endParaRPr b="1" sz="1500">
                        <a:solidFill>
                          <a:schemeClr val="lt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-323850" lvl="1" marL="9144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500"/>
                        <a:buChar char="✓"/>
                      </a:pPr>
                      <a:r>
                        <a:rPr b="1" lang="en" sz="1500">
                          <a:solidFill>
                            <a:schemeClr val="lt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Manual </a:t>
                      </a:r>
                      <a:endParaRPr b="1" sz="1500">
                        <a:solidFill>
                          <a:schemeClr val="lt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-323850" lvl="2" marL="13716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500"/>
                        <a:buChar char="✓"/>
                      </a:pPr>
                      <a:r>
                        <a:rPr b="1" lang="en" sz="1500">
                          <a:solidFill>
                            <a:schemeClr val="lt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Edge detection</a:t>
                      </a:r>
                      <a:endParaRPr b="1" sz="1500">
                        <a:solidFill>
                          <a:schemeClr val="lt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-323850" lvl="2" marL="13716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500"/>
                        <a:buFont typeface="Open Sans"/>
                        <a:buChar char="✓"/>
                      </a:pPr>
                      <a:r>
                        <a:rPr b="1" lang="en" sz="1500">
                          <a:solidFill>
                            <a:schemeClr val="lt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Smoothing edges</a:t>
                      </a:r>
                      <a:endParaRPr b="1" sz="1500">
                        <a:solidFill>
                          <a:schemeClr val="lt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-323850" lvl="2" marL="13716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500"/>
                        <a:buFont typeface="Open Sans"/>
                        <a:buChar char="✓"/>
                      </a:pPr>
                      <a:r>
                        <a:rPr b="1" lang="en" sz="1500">
                          <a:solidFill>
                            <a:schemeClr val="lt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Fitting lines to straight sections</a:t>
                      </a:r>
                      <a:endParaRPr b="1" sz="1500">
                        <a:solidFill>
                          <a:schemeClr val="lt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-323850" lvl="2" marL="13716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500"/>
                        <a:buFont typeface="Open Sans"/>
                        <a:buChar char="✓"/>
                      </a:pPr>
                      <a:r>
                        <a:rPr b="1" lang="en" sz="1500">
                          <a:solidFill>
                            <a:schemeClr val="lt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Angle Calculation</a:t>
                      </a:r>
                      <a:endParaRPr b="1" sz="1500">
                        <a:solidFill>
                          <a:schemeClr val="lt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-323850" lvl="3" marL="18288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500"/>
                        <a:buChar char="✓"/>
                      </a:pPr>
                      <a:r>
                        <a:rPr b="1" lang="en" sz="1500">
                          <a:solidFill>
                            <a:schemeClr val="lt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Part 1 ( Bends 1 &amp; 2)</a:t>
                      </a:r>
                      <a:endParaRPr b="1" sz="1500">
                        <a:solidFill>
                          <a:schemeClr val="lt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-323850" lvl="3" marL="18288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500"/>
                        <a:buFont typeface="Open Sans"/>
                        <a:buChar char="✓"/>
                      </a:pPr>
                      <a:r>
                        <a:rPr b="1" lang="en" sz="1500">
                          <a:solidFill>
                            <a:schemeClr val="lt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Part 2 ( Bends 2,3 &amp; 4)</a:t>
                      </a:r>
                      <a:endParaRPr b="1" sz="1500">
                        <a:solidFill>
                          <a:schemeClr val="lt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-323850" lvl="1" marL="9144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500"/>
                        <a:buChar char="■"/>
                      </a:pPr>
                      <a:r>
                        <a:rPr b="1" lang="en" sz="1500">
                          <a:solidFill>
                            <a:schemeClr val="lt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Automated</a:t>
                      </a:r>
                      <a:endParaRPr b="1" sz="1500">
                        <a:solidFill>
                          <a:schemeClr val="lt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-323850" lvl="2" marL="13716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500"/>
                        <a:buFont typeface="Merriweather Sans"/>
                        <a:buChar char="■"/>
                      </a:pPr>
                      <a:r>
                        <a:rPr b="1" lang="en" sz="1500">
                          <a:solidFill>
                            <a:schemeClr val="lt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Edge detection</a:t>
                      </a:r>
                      <a:endParaRPr b="1" sz="1500">
                        <a:solidFill>
                          <a:schemeClr val="lt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-323850" lvl="2" marL="13716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500"/>
                        <a:buFont typeface="Open Sans"/>
                        <a:buChar char="■"/>
                      </a:pPr>
                      <a:r>
                        <a:rPr b="1" lang="en" sz="1500">
                          <a:solidFill>
                            <a:schemeClr val="lt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Smoothing edges</a:t>
                      </a:r>
                      <a:endParaRPr b="1" sz="1500">
                        <a:solidFill>
                          <a:schemeClr val="lt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-323850" lvl="2" marL="13716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500"/>
                        <a:buFont typeface="Open Sans"/>
                        <a:buChar char="■"/>
                      </a:pPr>
                      <a:r>
                        <a:rPr b="1" lang="en" sz="1500">
                          <a:solidFill>
                            <a:schemeClr val="lt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Fitting lines to straight sections</a:t>
                      </a:r>
                      <a:endParaRPr b="1" sz="1500">
                        <a:solidFill>
                          <a:schemeClr val="lt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-323850" lvl="2" marL="13716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500"/>
                        <a:buFont typeface="Open Sans"/>
                        <a:buChar char="■"/>
                      </a:pPr>
                      <a:r>
                        <a:rPr b="1" lang="en" sz="1500">
                          <a:solidFill>
                            <a:schemeClr val="lt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Angle Calculation</a:t>
                      </a:r>
                      <a:endParaRPr b="1" sz="1500">
                        <a:solidFill>
                          <a:schemeClr val="lt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-323850" lvl="3" marL="18288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500"/>
                        <a:buChar char="■"/>
                      </a:pPr>
                      <a:r>
                        <a:rPr b="1" lang="en" sz="1500">
                          <a:solidFill>
                            <a:schemeClr val="lt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Part 1 ( Bends 1 &amp; 2)</a:t>
                      </a:r>
                      <a:endParaRPr b="1" sz="1500">
                        <a:solidFill>
                          <a:schemeClr val="lt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-323850" lvl="3" marL="18288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500"/>
                        <a:buFont typeface="Open Sans"/>
                        <a:buChar char="■"/>
                      </a:pPr>
                      <a:r>
                        <a:rPr b="1" lang="en" sz="1500">
                          <a:solidFill>
                            <a:schemeClr val="lt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Part 2 ( Bends 2,3 &amp; 4)</a:t>
                      </a:r>
                      <a:endParaRPr b="1" sz="1500">
                        <a:solidFill>
                          <a:schemeClr val="lt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23850" lvl="0" marL="457200" rtl="0" algn="l">
                        <a:spcBef>
                          <a:spcPts val="48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500"/>
                        <a:buFont typeface="Merriweather Sans"/>
                        <a:buChar char="➢"/>
                      </a:pPr>
                      <a:r>
                        <a:rPr b="1" lang="en" sz="1500">
                          <a:solidFill>
                            <a:schemeClr val="lt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Varying Parameters:</a:t>
                      </a:r>
                      <a:endParaRPr b="1" sz="1500">
                        <a:solidFill>
                          <a:schemeClr val="lt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-323850" lvl="1" marL="9144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500"/>
                        <a:buFont typeface="Open Sans"/>
                        <a:buChar char="■"/>
                      </a:pPr>
                      <a:r>
                        <a:rPr b="1" lang="en" sz="1500">
                          <a:solidFill>
                            <a:schemeClr val="lt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Background Color</a:t>
                      </a:r>
                      <a:endParaRPr b="1" sz="1500">
                        <a:solidFill>
                          <a:schemeClr val="lt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-323850" lvl="1" marL="9144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500"/>
                        <a:buFont typeface="Open Sans"/>
                        <a:buChar char="■"/>
                      </a:pPr>
                      <a:r>
                        <a:rPr b="1" lang="en" sz="1500">
                          <a:solidFill>
                            <a:schemeClr val="lt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Background Brightness</a:t>
                      </a:r>
                      <a:endParaRPr b="1" sz="1500">
                        <a:solidFill>
                          <a:schemeClr val="lt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-323850" lvl="1" marL="9144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500"/>
                        <a:buFont typeface="Open Sans"/>
                        <a:buChar char="■"/>
                      </a:pPr>
                      <a:r>
                        <a:rPr b="1" lang="en" sz="1500">
                          <a:solidFill>
                            <a:schemeClr val="lt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Distance to LED box</a:t>
                      </a:r>
                      <a:endParaRPr b="1" sz="1500">
                        <a:solidFill>
                          <a:schemeClr val="lt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-323850" lvl="1" marL="9144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500"/>
                        <a:buFont typeface="Open Sans"/>
                        <a:buChar char="■"/>
                      </a:pPr>
                      <a:r>
                        <a:rPr b="1" lang="en" sz="1500">
                          <a:solidFill>
                            <a:schemeClr val="lt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Height of camera</a:t>
                      </a:r>
                      <a:endParaRPr b="1" sz="1500">
                        <a:solidFill>
                          <a:schemeClr val="lt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-323850" lvl="1" marL="9144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500"/>
                        <a:buFont typeface="Open Sans"/>
                        <a:buChar char="■"/>
                      </a:pPr>
                      <a:r>
                        <a:rPr b="1" lang="en" sz="1500">
                          <a:solidFill>
                            <a:schemeClr val="lt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Camera Orientation</a:t>
                      </a:r>
                      <a:endParaRPr b="1" sz="1500">
                        <a:solidFill>
                          <a:schemeClr val="lt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-323850" lvl="1" marL="9144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500"/>
                        <a:buFont typeface="Open Sans"/>
                        <a:buChar char="■"/>
                      </a:pPr>
                      <a:r>
                        <a:rPr b="1" lang="en" sz="1500">
                          <a:solidFill>
                            <a:schemeClr val="lt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Lighting (Front vs Back)</a:t>
                      </a:r>
                      <a:endParaRPr b="1" sz="1500">
                        <a:solidFill>
                          <a:schemeClr val="lt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-323850" lvl="1" marL="9144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500"/>
                        <a:buFont typeface="Open Sans"/>
                        <a:buChar char="■"/>
                      </a:pPr>
                      <a:r>
                        <a:rPr b="1" lang="en" sz="1500">
                          <a:solidFill>
                            <a:schemeClr val="lt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Different cameras/lenses</a:t>
                      </a:r>
                      <a:endParaRPr b="1" sz="1500">
                        <a:solidFill>
                          <a:schemeClr val="lt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-323850" lvl="1" marL="9144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500"/>
                        <a:buChar char="■"/>
                      </a:pPr>
                      <a:r>
                        <a:rPr b="1" lang="en" sz="1500">
                          <a:solidFill>
                            <a:schemeClr val="lt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Adding noise (non-ideal lighting conditions)</a:t>
                      </a:r>
                      <a:endParaRPr b="1" sz="1500">
                        <a:solidFill>
                          <a:schemeClr val="lt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-323850" lvl="1" marL="9144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500"/>
                        <a:buFont typeface="Open Sans"/>
                        <a:buChar char="■"/>
                      </a:pPr>
                      <a:r>
                        <a:rPr b="1" lang="en" sz="1500">
                          <a:solidFill>
                            <a:schemeClr val="lt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No. of Cameras</a:t>
                      </a:r>
                      <a:endParaRPr b="1" sz="1500">
                        <a:solidFill>
                          <a:schemeClr val="lt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type="title"/>
          </p:nvPr>
        </p:nvSpPr>
        <p:spPr>
          <a:xfrm>
            <a:off x="671756" y="278633"/>
            <a:ext cx="8116500" cy="744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Last Week Result: Angle Error plots </a:t>
            </a:r>
            <a:endParaRPr/>
          </a:p>
        </p:txBody>
      </p:sp>
      <p:pic>
        <p:nvPicPr>
          <p:cNvPr id="52" name="Google Shape;52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575" y="2151975"/>
            <a:ext cx="4491425" cy="2939000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53" name="Google Shape;53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2151975"/>
            <a:ext cx="4491425" cy="2939000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54" name="Google Shape;54;p10"/>
          <p:cNvSpPr txBox="1"/>
          <p:nvPr/>
        </p:nvSpPr>
        <p:spPr>
          <a:xfrm>
            <a:off x="0" y="1101450"/>
            <a:ext cx="9144000" cy="9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Open Sans"/>
              <a:buChar char="●"/>
            </a:pPr>
            <a:r>
              <a:rPr b="1" lang="en" sz="1600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Changing the length of the data points gives us an idea of the angle error we get</a:t>
            </a:r>
            <a:endParaRPr b="1" sz="1600">
              <a:solidFill>
                <a:schemeClr val="lt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Open Sans"/>
              <a:buChar char="●"/>
            </a:pPr>
            <a:r>
              <a:rPr b="1" lang="en" sz="1600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No general trend observed because it depends on the </a:t>
            </a:r>
            <a:r>
              <a:rPr b="1" lang="en" sz="1600" u="sng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edge roughness</a:t>
            </a:r>
            <a:r>
              <a:rPr b="1" lang="en" sz="1600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 and </a:t>
            </a:r>
            <a:r>
              <a:rPr b="1" lang="en" sz="1600" u="sng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camera resolution</a:t>
            </a:r>
            <a:r>
              <a:rPr b="1" lang="en" sz="1600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665600" y="1255500"/>
            <a:ext cx="8478300" cy="3888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just">
              <a:spcBef>
                <a:spcPts val="48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Start from the middle of the edge data points.</a:t>
            </a:r>
            <a:endParaRPr/>
          </a:p>
          <a:p>
            <a:pPr indent="0" lvl="0" marL="457200" rtl="0" algn="just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just">
              <a:spcBef>
                <a:spcPts val="48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Increase the number of points for line fitting, get the fitting error and the angle error.</a:t>
            </a:r>
            <a:endParaRPr/>
          </a:p>
          <a:p>
            <a:pPr indent="0" lvl="0" marL="457200" rtl="0" algn="just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just">
              <a:spcBef>
                <a:spcPts val="48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Hopefully the minimum angle error should be corresponding to the minimum fitting error.</a:t>
            </a:r>
            <a:endParaRPr/>
          </a:p>
        </p:txBody>
      </p:sp>
      <p:sp>
        <p:nvSpPr>
          <p:cNvPr id="60" name="Google Shape;60;p11"/>
          <p:cNvSpPr txBox="1"/>
          <p:nvPr>
            <p:ph type="title"/>
          </p:nvPr>
        </p:nvSpPr>
        <p:spPr>
          <a:xfrm>
            <a:off x="671756" y="278633"/>
            <a:ext cx="8064600" cy="744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 Approach: </a:t>
            </a:r>
            <a:r>
              <a:rPr lang="en"/>
              <a:t>Fitting Error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2"/>
          <p:cNvSpPr txBox="1"/>
          <p:nvPr>
            <p:ph type="title"/>
          </p:nvPr>
        </p:nvSpPr>
        <p:spPr>
          <a:xfrm>
            <a:off x="671756" y="278633"/>
            <a:ext cx="8064600" cy="744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 Approach: Fitting Error</a:t>
            </a:r>
            <a:endParaRPr/>
          </a:p>
        </p:txBody>
      </p:sp>
      <p:pic>
        <p:nvPicPr>
          <p:cNvPr id="66" name="Google Shape;66;p12"/>
          <p:cNvPicPr preferRelativeResize="0"/>
          <p:nvPr/>
        </p:nvPicPr>
        <p:blipFill rotWithShape="1">
          <a:blip r:embed="rId3">
            <a:alphaModFix/>
          </a:blip>
          <a:srcRect b="6066" l="8507" r="7838" t="2983"/>
          <a:stretch/>
        </p:blipFill>
        <p:spPr>
          <a:xfrm>
            <a:off x="118675" y="1240613"/>
            <a:ext cx="6096599" cy="3813925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67" name="Google Shape;67;p12"/>
          <p:cNvSpPr txBox="1"/>
          <p:nvPr/>
        </p:nvSpPr>
        <p:spPr>
          <a:xfrm>
            <a:off x="6437825" y="2387075"/>
            <a:ext cx="2585700" cy="152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48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P1B1</a:t>
            </a:r>
            <a:endParaRPr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title"/>
          </p:nvPr>
        </p:nvSpPr>
        <p:spPr>
          <a:xfrm>
            <a:off x="671756" y="278633"/>
            <a:ext cx="8064600" cy="744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 Approach: Fitting Error</a:t>
            </a:r>
            <a:endParaRPr/>
          </a:p>
        </p:txBody>
      </p:sp>
      <p:sp>
        <p:nvSpPr>
          <p:cNvPr id="73" name="Google Shape;73;p13"/>
          <p:cNvSpPr txBox="1"/>
          <p:nvPr/>
        </p:nvSpPr>
        <p:spPr>
          <a:xfrm>
            <a:off x="6437825" y="2387075"/>
            <a:ext cx="2585700" cy="152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48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P1B2</a:t>
            </a:r>
            <a:endParaRPr sz="2400"/>
          </a:p>
        </p:txBody>
      </p:sp>
      <p:pic>
        <p:nvPicPr>
          <p:cNvPr id="74" name="Google Shape;74;p13"/>
          <p:cNvPicPr preferRelativeResize="0"/>
          <p:nvPr/>
        </p:nvPicPr>
        <p:blipFill rotWithShape="1">
          <a:blip r:embed="rId3">
            <a:alphaModFix/>
          </a:blip>
          <a:srcRect b="4701" l="8468" r="7603" t="2559"/>
          <a:stretch/>
        </p:blipFill>
        <p:spPr>
          <a:xfrm>
            <a:off x="111227" y="1241044"/>
            <a:ext cx="6099046" cy="3813047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/>
          <p:nvPr>
            <p:ph type="title"/>
          </p:nvPr>
        </p:nvSpPr>
        <p:spPr>
          <a:xfrm>
            <a:off x="671756" y="278633"/>
            <a:ext cx="8064600" cy="744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 Approach: Fitting Error</a:t>
            </a:r>
            <a:endParaRPr/>
          </a:p>
        </p:txBody>
      </p:sp>
      <p:sp>
        <p:nvSpPr>
          <p:cNvPr id="80" name="Google Shape;80;p14"/>
          <p:cNvSpPr txBox="1"/>
          <p:nvPr/>
        </p:nvSpPr>
        <p:spPr>
          <a:xfrm>
            <a:off x="6437825" y="2387075"/>
            <a:ext cx="2585700" cy="152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48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P2B1</a:t>
            </a:r>
            <a:endParaRPr sz="2400"/>
          </a:p>
        </p:txBody>
      </p:sp>
      <p:pic>
        <p:nvPicPr>
          <p:cNvPr id="81" name="Google Shape;81;p14"/>
          <p:cNvPicPr preferRelativeResize="0"/>
          <p:nvPr/>
        </p:nvPicPr>
        <p:blipFill rotWithShape="1">
          <a:blip r:embed="rId3">
            <a:alphaModFix/>
          </a:blip>
          <a:srcRect b="4701" l="9373" r="7604" t="3302"/>
          <a:stretch/>
        </p:blipFill>
        <p:spPr>
          <a:xfrm>
            <a:off x="111252" y="1241051"/>
            <a:ext cx="6099046" cy="3813047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5"/>
          <p:cNvSpPr txBox="1"/>
          <p:nvPr>
            <p:ph type="title"/>
          </p:nvPr>
        </p:nvSpPr>
        <p:spPr>
          <a:xfrm>
            <a:off x="671756" y="278633"/>
            <a:ext cx="8064600" cy="744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 Approach: Fitting Error</a:t>
            </a:r>
            <a:endParaRPr/>
          </a:p>
        </p:txBody>
      </p:sp>
      <p:sp>
        <p:nvSpPr>
          <p:cNvPr id="87" name="Google Shape;87;p15"/>
          <p:cNvSpPr txBox="1"/>
          <p:nvPr/>
        </p:nvSpPr>
        <p:spPr>
          <a:xfrm>
            <a:off x="6437825" y="2387075"/>
            <a:ext cx="2585700" cy="152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48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P2B2</a:t>
            </a:r>
            <a:endParaRPr sz="2400"/>
          </a:p>
        </p:txBody>
      </p:sp>
      <p:pic>
        <p:nvPicPr>
          <p:cNvPr id="88" name="Google Shape;88;p15"/>
          <p:cNvPicPr preferRelativeResize="0"/>
          <p:nvPr/>
        </p:nvPicPr>
        <p:blipFill rotWithShape="1">
          <a:blip r:embed="rId3">
            <a:alphaModFix/>
          </a:blip>
          <a:srcRect b="4944" l="9373" r="7749" t="2813"/>
          <a:stretch/>
        </p:blipFill>
        <p:spPr>
          <a:xfrm>
            <a:off x="91452" y="1241051"/>
            <a:ext cx="6099046" cy="3813047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/>
          <p:nvPr>
            <p:ph type="title"/>
          </p:nvPr>
        </p:nvSpPr>
        <p:spPr>
          <a:xfrm>
            <a:off x="671756" y="278633"/>
            <a:ext cx="8064600" cy="744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 Approach: Fitting Error</a:t>
            </a:r>
            <a:endParaRPr/>
          </a:p>
        </p:txBody>
      </p:sp>
      <p:sp>
        <p:nvSpPr>
          <p:cNvPr id="94" name="Google Shape;94;p16"/>
          <p:cNvSpPr txBox="1"/>
          <p:nvPr/>
        </p:nvSpPr>
        <p:spPr>
          <a:xfrm>
            <a:off x="6437825" y="2387075"/>
            <a:ext cx="2585700" cy="152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48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P2B3</a:t>
            </a:r>
            <a:endParaRPr sz="2400"/>
          </a:p>
        </p:txBody>
      </p:sp>
      <p:pic>
        <p:nvPicPr>
          <p:cNvPr id="95" name="Google Shape;95;p16"/>
          <p:cNvPicPr preferRelativeResize="0"/>
          <p:nvPr/>
        </p:nvPicPr>
        <p:blipFill rotWithShape="1">
          <a:blip r:embed="rId3">
            <a:alphaModFix/>
          </a:blip>
          <a:srcRect b="5692" l="9515" r="8031" t="3801"/>
          <a:stretch/>
        </p:blipFill>
        <p:spPr>
          <a:xfrm>
            <a:off x="150803" y="1241052"/>
            <a:ext cx="6099046" cy="3813047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Design">
  <a:themeElements>
    <a:clrScheme name="UW Brand">
      <a:dk1>
        <a:srgbClr val="33006F"/>
      </a:dk1>
      <a:lt1>
        <a:srgbClr val="E8D3A2"/>
      </a:lt1>
      <a:dk2>
        <a:srgbClr val="33006F"/>
      </a:dk2>
      <a:lt2>
        <a:srgbClr val="FFFFFF"/>
      </a:lt2>
      <a:accent1>
        <a:srgbClr val="33006F"/>
      </a:accent1>
      <a:accent2>
        <a:srgbClr val="E8D3A2"/>
      </a:accent2>
      <a:accent3>
        <a:srgbClr val="FFFFFF"/>
      </a:accent3>
      <a:accent4>
        <a:srgbClr val="D8D9DA"/>
      </a:accent4>
      <a:accent5>
        <a:srgbClr val="999999"/>
      </a:accent5>
      <a:accent6>
        <a:srgbClr val="917B4C"/>
      </a:accent6>
      <a:hlink>
        <a:srgbClr val="D8D9DA"/>
      </a:hlink>
      <a:folHlink>
        <a:srgbClr val="99999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