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ncode Sans Black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59DBB4E-E2D5-4BB0-8C0D-D1D7A4B1FA9A}">
  <a:tblStyle styleId="{259DBB4E-E2D5-4BB0-8C0D-D1D7A4B1FA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Light-regular.fntdata"/><Relationship Id="rId21" Type="http://schemas.openxmlformats.org/officeDocument/2006/relationships/font" Target="fonts/EncodeSansBlack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dead5e10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dead5e10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ead5e1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ead5e1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00679b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00679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f9b92278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f9b92278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d1b8b548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d1b8b548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5d03ed72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5d03ed72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5dead5e1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5dead5e1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5dead5e1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5dead5e1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df9b9227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df9b9227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17e02612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17e02612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ead5e10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ead5e10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ead5e10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ead5e10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ead5e10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ead5e10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3004564"/>
            <a:ext cx="2284305" cy="8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Content">
  <p:cSld name="Header + Content">
    <p:bg>
      <p:bgPr>
        <a:solidFill>
          <a:srgbClr val="4B2E8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4459390"/>
            <a:ext cx="1028700" cy="69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Subheader + Content">
  <p:cSld name="Header + Subheader +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59305" y="1740179"/>
            <a:ext cx="81972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71757" y="1298000"/>
            <a:ext cx="81846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671757" y="273802"/>
            <a:ext cx="81846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4765675"/>
            <a:ext cx="1905000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>
            <p:ph idx="2" type="chart"/>
          </p:nvPr>
        </p:nvSpPr>
        <p:spPr>
          <a:xfrm>
            <a:off x="766763" y="1302544"/>
            <a:ext cx="8021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078354"/>
            <a:ext cx="1358183" cy="5028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671756" y="278633"/>
            <a:ext cx="811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71757" y="884868"/>
            <a:ext cx="6972300" cy="1981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 Tube Bending Week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 Using Houghline function: 0.1 factor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4" y="1302550"/>
            <a:ext cx="4083765" cy="3011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7"/>
          <p:cNvSpPr txBox="1"/>
          <p:nvPr/>
        </p:nvSpPr>
        <p:spPr>
          <a:xfrm>
            <a:off x="4972650" y="1844050"/>
            <a:ext cx="3112800" cy="1928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Threshold factor = 0.1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Angle error right edge = 0.0981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Angle error left edge = 0.1284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Using Houghline function: 0.3 factor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00" y="1148100"/>
            <a:ext cx="4400200" cy="3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332900" y="1898225"/>
            <a:ext cx="3108900" cy="1867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Threshold factor = 0.3</a:t>
            </a:r>
            <a:endParaRPr b="1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Houghlines does not draw a line in the slant section</a:t>
            </a:r>
            <a:endParaRPr b="1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Resolution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50" y="1316500"/>
            <a:ext cx="6755899" cy="35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71750" y="278625"/>
            <a:ext cx="83592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3.	</a:t>
            </a:r>
            <a:r>
              <a:rPr lang="en" sz="2800"/>
              <a:t>Angle Error Comparison - Varying Distance</a:t>
            </a:r>
            <a:endParaRPr sz="2800"/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233175" y="119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{259DBB4E-E2D5-4BB0-8C0D-D1D7A4B1FA9A}</a:tableStyleId>
              </a:tblPr>
              <a:tblGrid>
                <a:gridCol w="3522750"/>
                <a:gridCol w="3594125"/>
              </a:tblGrid>
              <a:tr h="303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46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Observation Distance: 33.5 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Angle error = 0.6162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Resolution = 634.328 Px/in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00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Observation Distance: 21 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00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Angle error = </a:t>
                      </a:r>
                      <a:r>
                        <a:rPr b="1" lang="en" u="sng">
                          <a:solidFill>
                            <a:srgbClr val="FFFFFF"/>
                          </a:solidFill>
                        </a:rPr>
                        <a:t>0.0361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 degrees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000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AutoNum type="arabicPeriod"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Resolution = 1011.9 Px/in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12281" l="11523" r="11345" t="4957"/>
          <a:stretch/>
        </p:blipFill>
        <p:spPr>
          <a:xfrm>
            <a:off x="3942000" y="1360725"/>
            <a:ext cx="3255626" cy="262407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4">
            <a:alphaModFix/>
          </a:blip>
          <a:srcRect b="10851" l="10521" r="11016" t="5417"/>
          <a:stretch/>
        </p:blipFill>
        <p:spPr>
          <a:xfrm>
            <a:off x="365575" y="1360608"/>
            <a:ext cx="3255626" cy="2624328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0"/>
          <p:cNvSpPr txBox="1"/>
          <p:nvPr/>
        </p:nvSpPr>
        <p:spPr>
          <a:xfrm>
            <a:off x="7441650" y="1222025"/>
            <a:ext cx="15894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Observation</a:t>
            </a: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Closer distance  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More pixels per length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Lesser angle error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8225950" y="2134000"/>
            <a:ext cx="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8225950" y="2997725"/>
            <a:ext cx="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the houghlines algorithm </a:t>
            </a:r>
            <a:r>
              <a:rPr lang="en" sz="1800" u="sng"/>
              <a:t>robust</a:t>
            </a:r>
            <a:r>
              <a:rPr lang="en" sz="1800"/>
              <a:t>, (sometimes it misses certain straight sections)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Houghlines fits many straight lines to the straight sections, we need to </a:t>
            </a:r>
            <a:r>
              <a:rPr lang="en" sz="1800" u="sng"/>
              <a:t>automate </a:t>
            </a:r>
            <a:r>
              <a:rPr lang="en" sz="1800"/>
              <a:t>choosing the lines that will give most accurate measure of bend angle.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48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Take images of bend from different heights and calculate bend     angle from the images. Obtain a </a:t>
            </a:r>
            <a:r>
              <a:rPr lang="en" sz="1800" u="sng"/>
              <a:t>relation</a:t>
            </a:r>
            <a:r>
              <a:rPr lang="en" sz="1800"/>
              <a:t> to find the minimum no. of pixels needed to get below the error threshold as a function of tube length and height of camera. </a:t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Checklist</a:t>
            </a:r>
            <a:endParaRPr sz="2800"/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253225" y="1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{259DBB4E-E2D5-4BB0-8C0D-D1D7A4B1FA9A}</a:tableStyleId>
              </a:tblPr>
              <a:tblGrid>
                <a:gridCol w="4318775"/>
                <a:gridCol w="4318775"/>
              </a:tblGrid>
              <a:tr h="4006975"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Automated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 detection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Smoothing edges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✓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Fitting lines to straight sections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2" marL="1371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Angle Calculation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1 ( Bends 1 &amp; 2)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3" marL="18288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 2 ( Bends 2,3 &amp; 4)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48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Merriweather Sans"/>
                        <a:buChar char="➢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Varying Parameters: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Color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Background Brightness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Distance to LED box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Height of camera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Camera Orientation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Lighting (Front vs Back)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Different cameras/lenses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Adding noise (non-ideal lighting conditions)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Open Sans"/>
                        <a:buChar char="■"/>
                      </a:pPr>
                      <a:r>
                        <a:rPr b="1" lang="en" sz="150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No. of Cameras</a:t>
                      </a:r>
                      <a:endParaRPr b="1" sz="150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Last Week Result: </a:t>
            </a:r>
            <a:r>
              <a:rPr lang="en" sz="2800"/>
              <a:t>Higher Resolution Error</a:t>
            </a:r>
            <a:endParaRPr sz="2800"/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3">
            <a:alphaModFix/>
          </a:blip>
          <a:srcRect b="5644" l="7281" r="7858" t="6973"/>
          <a:stretch/>
        </p:blipFill>
        <p:spPr>
          <a:xfrm>
            <a:off x="3682125" y="1395525"/>
            <a:ext cx="5289101" cy="364829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" name="Google Shape;53;p10"/>
          <p:cNvSpPr txBox="1"/>
          <p:nvPr/>
        </p:nvSpPr>
        <p:spPr>
          <a:xfrm>
            <a:off x="200625" y="1395525"/>
            <a:ext cx="3308100" cy="364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■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The number of pixels in the bending part is approx. 500px.</a:t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 Sans"/>
              <a:buChar char="■"/>
            </a:pP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Increase resolution to 4K, number of pixels to 1000px.</a:t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Open Sans"/>
              <a:buChar char="■"/>
            </a:pPr>
            <a:r>
              <a:rPr b="1" lang="en" sz="1600" u="sng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Observation</a:t>
            </a:r>
            <a:r>
              <a:rPr b="1" lang="en" sz="16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: Higher resolution leads to smaller angle error</a:t>
            </a:r>
            <a:endParaRPr b="1" sz="16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Angle Error Plot Trend</a:t>
            </a:r>
            <a:endParaRPr sz="1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Obtain a plot of angle error on increasing the number of pixels in an ideal straight line 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Gain insights on resolution of image, maximum error and mean error from the plot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Angle Calculation using in-built function</a:t>
            </a:r>
            <a:endParaRPr sz="1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Use </a:t>
            </a:r>
            <a:r>
              <a:rPr lang="en" u="sng"/>
              <a:t>houghlines </a:t>
            </a:r>
            <a:r>
              <a:rPr lang="en"/>
              <a:t>function that uses hough line transform to fit straight lines to the edges </a:t>
            </a:r>
            <a:endParaRPr/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Choose lines that have fit “well” </a:t>
            </a:r>
            <a:r>
              <a:rPr lang="en">
                <a:solidFill>
                  <a:schemeClr val="lt2"/>
                </a:solidFill>
              </a:rPr>
              <a:t>and 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calculate angles</a:t>
            </a:r>
            <a:endParaRPr/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Week Effort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Varying Camera distance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Change the camera distance, calibrate and capture image of sample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Find angle error using Houghlines and polyfit functions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Compare with error for default camera-sample distance </a:t>
            </a:r>
            <a:endParaRPr/>
          </a:p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Current Week Effort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665600" y="1255500"/>
            <a:ext cx="8064600" cy="38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drew two straight sections at angles varying from 0 - 45 degrees using OpenCV and fit straight lines to these sections. Each of these sections was made up of a fixed number of pixels </a:t>
            </a:r>
            <a:endParaRPr sz="2000"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We then calculated the angle between the fitted straight lines and compared it with the true angle between the drawn sections</a:t>
            </a:r>
            <a:endParaRPr sz="2000"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Finally we increased the number of pixels in these straight sections and repeated the above two steps</a:t>
            </a:r>
            <a:endParaRPr sz="2000"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1.1	</a:t>
            </a:r>
            <a:r>
              <a:rPr lang="en" sz="2800"/>
              <a:t>Angle Error Plot Trend: Procedure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1.2	Angle Error Plot Trend: Plot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0" y="1309400"/>
            <a:ext cx="2359500" cy="3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Information obtained</a:t>
            </a: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Angle error for 0-45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Mean error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Deviation </a:t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39" l="0" r="0" t="-40"/>
          <a:stretch/>
        </p:blipFill>
        <p:spPr>
          <a:xfrm>
            <a:off x="2359350" y="1335024"/>
            <a:ext cx="6516624" cy="381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659300" y="1302552"/>
            <a:ext cx="80769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General </a:t>
            </a:r>
            <a:r>
              <a:rPr lang="en" u="sng"/>
              <a:t>decreasing error</a:t>
            </a:r>
            <a:r>
              <a:rPr lang="en"/>
              <a:t> trend as the pixel length increases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For pixel lengths of the order of </a:t>
            </a:r>
            <a:r>
              <a:rPr lang="en" u="sng"/>
              <a:t>10^3</a:t>
            </a:r>
            <a:r>
              <a:rPr lang="en"/>
              <a:t> and higher, the error is close to </a:t>
            </a:r>
            <a:r>
              <a:rPr lang="en" u="sng"/>
              <a:t>0.001</a:t>
            </a:r>
            <a:r>
              <a:rPr lang="en"/>
              <a:t> (required: 0.05-0.1)</a:t>
            </a:r>
            <a:endParaRPr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This substantiates our assumption that a camera with </a:t>
            </a:r>
            <a:r>
              <a:rPr lang="en" u="sng"/>
              <a:t>higher resolution</a:t>
            </a:r>
            <a:r>
              <a:rPr lang="en"/>
              <a:t> will lead to </a:t>
            </a:r>
            <a:r>
              <a:rPr lang="en" u="sng"/>
              <a:t>more precision</a:t>
            </a:r>
            <a:r>
              <a:rPr lang="en"/>
              <a:t> in angle calculation</a:t>
            </a:r>
            <a:endParaRPr/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1.3	Angle Error Plot Trend: Insights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59305" y="1302544"/>
            <a:ext cx="8076900" cy="30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MATLAB’s in-built houghlines function used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Function fits straight lines using </a:t>
            </a:r>
            <a:r>
              <a:rPr lang="en" u="sng"/>
              <a:t>hough transform</a:t>
            </a:r>
            <a:endParaRPr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line fitting depends on: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AutoNum type="alphaLcPeriod"/>
            </a:pPr>
            <a:r>
              <a:rPr lang="en" sz="2000">
                <a:solidFill>
                  <a:schemeClr val="lt2"/>
                </a:solidFill>
              </a:rPr>
              <a:t>Distance between pixels</a:t>
            </a:r>
            <a:endParaRPr sz="2000">
              <a:solidFill>
                <a:schemeClr val="lt2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AutoNum type="alphaLcPeriod"/>
            </a:pPr>
            <a:r>
              <a:rPr lang="en" sz="2000">
                <a:solidFill>
                  <a:schemeClr val="lt2"/>
                </a:solidFill>
              </a:rPr>
              <a:t>Number of pixels </a:t>
            </a:r>
            <a:endParaRPr sz="2000">
              <a:solidFill>
                <a:schemeClr val="lt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AutoNum type="arabicPeriod"/>
            </a:pPr>
            <a:r>
              <a:rPr lang="en">
                <a:solidFill>
                  <a:schemeClr val="lt2"/>
                </a:solidFill>
              </a:rPr>
              <a:t>Alter </a:t>
            </a:r>
            <a:r>
              <a:rPr lang="en" u="sng">
                <a:solidFill>
                  <a:schemeClr val="lt2"/>
                </a:solidFill>
              </a:rPr>
              <a:t>Threshold factor</a:t>
            </a:r>
            <a:r>
              <a:rPr lang="en">
                <a:solidFill>
                  <a:schemeClr val="lt2"/>
                </a:solidFill>
              </a:rPr>
              <a:t> to change fit of lines on the edges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71756" y="278633"/>
            <a:ext cx="8064600" cy="74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 Using Houghline function: Procedure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