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Encode Sans Black"/>
      <p:bold r:id="rId28"/>
    </p:embeddedFont>
    <p:embeddedFont>
      <p:font typeface="Open Sans Light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1FCF2A2-094F-4619-B227-664CEB055973}">
  <a:tblStyle styleId="{71FCF2A2-094F-4619-B227-664CEB0559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EncodeSansBlack-bold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Light-italic.fntdata"/><Relationship Id="rId30" Type="http://schemas.openxmlformats.org/officeDocument/2006/relationships/font" Target="fonts/OpenSansLight-bold.fntdata"/><Relationship Id="rId11" Type="http://schemas.openxmlformats.org/officeDocument/2006/relationships/slide" Target="slides/slide5.xml"/><Relationship Id="rId33" Type="http://schemas.openxmlformats.org/officeDocument/2006/relationships/font" Target="fonts/OpenSans-regular.fntdata"/><Relationship Id="rId10" Type="http://schemas.openxmlformats.org/officeDocument/2006/relationships/slide" Target="slides/slide4.xml"/><Relationship Id="rId32" Type="http://schemas.openxmlformats.org/officeDocument/2006/relationships/font" Target="fonts/OpenSansLight-boldItalic.fntdata"/><Relationship Id="rId13" Type="http://schemas.openxmlformats.org/officeDocument/2006/relationships/slide" Target="slides/slide7.xml"/><Relationship Id="rId35" Type="http://schemas.openxmlformats.org/officeDocument/2006/relationships/font" Target="fonts/OpenSans-italic.fntdata"/><Relationship Id="rId12" Type="http://schemas.openxmlformats.org/officeDocument/2006/relationships/slide" Target="slides/slide6.xml"/><Relationship Id="rId34" Type="http://schemas.openxmlformats.org/officeDocument/2006/relationships/font" Target="fonts/Open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d17e02612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d17e02612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d3bdc467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d3bdc467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d3ca4851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d3ca4851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d3ca4851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d3ca4851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d3ca4851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d3ca4851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d3ca4851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d3ca4851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d3ca4851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d3ca4851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d3ca4851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d3ca4851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d3ca4851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d3ca4851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d3ca4851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d3ca4851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d03ed72c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5d03ed72c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d3ca4851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d3ca4851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d1b8b548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d1b8b548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d17e02612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5d17e0261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d3ca4851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d3ca4851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d3ca4851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d3ca4851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d3ca4851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d3ca4851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3ca4851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3ca4851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3ca4851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d3ca4851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d3bdc467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d3bdc467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bg>
      <p:bgPr>
        <a:solidFill>
          <a:srgbClr val="4B2E83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4459390"/>
            <a:ext cx="1028700" cy="692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4765675"/>
            <a:ext cx="1905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9" name="Google Shape;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87" y="3004564"/>
            <a:ext cx="2284305" cy="8457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671757" y="884868"/>
            <a:ext cx="69723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Content">
  <p:cSld name="Header + Content">
    <p:bg>
      <p:bgPr>
        <a:solidFill>
          <a:srgbClr val="4B2E83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12" name="Google Shape;1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4459390"/>
            <a:ext cx="1028700" cy="69265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59305" y="1302544"/>
            <a:ext cx="80769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14" name="Google Shape;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078354"/>
            <a:ext cx="1358183" cy="5028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Subheader + Content">
  <p:cSld name="Header + Subheader +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659305" y="1740179"/>
            <a:ext cx="8197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body"/>
          </p:nvPr>
        </p:nvSpPr>
        <p:spPr>
          <a:xfrm>
            <a:off x="671757" y="1298000"/>
            <a:ext cx="81846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4765675"/>
            <a:ext cx="1905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20" name="Google Shape;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078354"/>
            <a:ext cx="1358183" cy="5028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671757" y="273802"/>
            <a:ext cx="81846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Graphic">
  <p:cSld name="Header + Graphic">
    <p:bg>
      <p:bgPr>
        <a:solidFill>
          <a:srgbClr val="4B2E8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4765675"/>
            <a:ext cx="19050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>
            <p:ph idx="2" type="chart"/>
          </p:nvPr>
        </p:nvSpPr>
        <p:spPr>
          <a:xfrm>
            <a:off x="766763" y="1302544"/>
            <a:ext cx="80217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078354"/>
            <a:ext cx="1358183" cy="5028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671756" y="278633"/>
            <a:ext cx="81165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B2E8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671757" y="884868"/>
            <a:ext cx="6972300" cy="1981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 Tube Bending Week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665600" y="1255500"/>
            <a:ext cx="8478300" cy="388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Start from the middle of the edge data points.</a:t>
            </a:r>
            <a:endParaRPr/>
          </a:p>
          <a:p>
            <a:pPr indent="0" lvl="0" marL="45720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just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Increase the number of points for line fitting, get the fitting error and the angle error.</a:t>
            </a:r>
            <a:endParaRPr/>
          </a:p>
          <a:p>
            <a:pPr indent="0" lvl="0" marL="45720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just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Hopefully the minimum angle error should be corresponding to the minimum fitting error.</a:t>
            </a:r>
            <a:endParaRPr/>
          </a:p>
        </p:txBody>
      </p:sp>
      <p:sp>
        <p:nvSpPr>
          <p:cNvPr id="130" name="Google Shape;130;p17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Approach: </a:t>
            </a:r>
            <a:r>
              <a:rPr lang="en"/>
              <a:t>Fitting Error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Approach: Fitting Error</a:t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b="6066" l="8507" r="7838" t="2983"/>
          <a:stretch/>
        </p:blipFill>
        <p:spPr>
          <a:xfrm>
            <a:off x="118675" y="1240613"/>
            <a:ext cx="6096599" cy="381392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7" name="Google Shape;137;p18"/>
          <p:cNvSpPr txBox="1"/>
          <p:nvPr/>
        </p:nvSpPr>
        <p:spPr>
          <a:xfrm>
            <a:off x="6437825" y="2387075"/>
            <a:ext cx="25857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P1B1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Approach: Fitting Error</a:t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6437825" y="2387075"/>
            <a:ext cx="25857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P1B2</a:t>
            </a:r>
            <a:endParaRPr sz="2400"/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b="4701" l="8468" r="7603" t="2559"/>
          <a:stretch/>
        </p:blipFill>
        <p:spPr>
          <a:xfrm>
            <a:off x="111227" y="1241044"/>
            <a:ext cx="6099046" cy="3813047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Approach: Fitting Error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6437825" y="2387075"/>
            <a:ext cx="25857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P2B1</a:t>
            </a:r>
            <a:endParaRPr sz="2400"/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 b="4701" l="9373" r="7604" t="3302"/>
          <a:stretch/>
        </p:blipFill>
        <p:spPr>
          <a:xfrm>
            <a:off x="111252" y="1241051"/>
            <a:ext cx="6099046" cy="3813047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Approach: Fitting Error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6437825" y="2387075"/>
            <a:ext cx="25857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P2B2</a:t>
            </a:r>
            <a:endParaRPr sz="2400"/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4944" l="9373" r="7749" t="2813"/>
          <a:stretch/>
        </p:blipFill>
        <p:spPr>
          <a:xfrm>
            <a:off x="91452" y="1241051"/>
            <a:ext cx="6099046" cy="3813047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Approach: Fitting Error</a:t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6437825" y="2387075"/>
            <a:ext cx="25857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P2B3</a:t>
            </a:r>
            <a:endParaRPr sz="2400"/>
          </a:p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 b="5692" l="9515" r="8031" t="3801"/>
          <a:stretch/>
        </p:blipFill>
        <p:spPr>
          <a:xfrm>
            <a:off x="150803" y="1241052"/>
            <a:ext cx="6099046" cy="3813047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Approach: Fitting Error</a:t>
            </a: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6437825" y="2387075"/>
            <a:ext cx="25857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P2B4</a:t>
            </a:r>
            <a:endParaRPr sz="2400"/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 b="5944" l="9514" r="7608" t="3303"/>
          <a:stretch/>
        </p:blipFill>
        <p:spPr>
          <a:xfrm>
            <a:off x="150803" y="1241052"/>
            <a:ext cx="6099046" cy="3813047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665600" y="1255500"/>
            <a:ext cx="8478300" cy="388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The left edge gives less error than the right edge in most cases.</a:t>
            </a:r>
            <a:endParaRPr/>
          </a:p>
          <a:p>
            <a:pPr indent="0" lvl="0" marL="45720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just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The number of data points, the fitting error and the angle error seems irrelevant with each other.</a:t>
            </a:r>
            <a:endParaRPr/>
          </a:p>
          <a:p>
            <a:pPr indent="0" lvl="0" marL="45720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just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Right now it is safe to say that 0.5 deg accuracy can be reached.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Perfect Line Test</a:t>
            </a:r>
            <a:endParaRPr/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665600" y="1255500"/>
            <a:ext cx="8478300" cy="388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For different angles, we draw a corresponding line on the image. Then use these data points for line fitting. We found that even for the perfect line, the error was not </a:t>
            </a:r>
            <a:r>
              <a:rPr lang="en"/>
              <a:t>negligible.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671756" y="278633"/>
            <a:ext cx="81165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Perfect Line Test</a:t>
            </a:r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 b="4402" l="8477" r="7917" t="5741"/>
          <a:stretch/>
        </p:blipFill>
        <p:spPr>
          <a:xfrm>
            <a:off x="1938338" y="1279425"/>
            <a:ext cx="6192926" cy="374412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Checklist</a:t>
            </a:r>
            <a:endParaRPr/>
          </a:p>
        </p:txBody>
      </p:sp>
      <p:graphicFrame>
        <p:nvGraphicFramePr>
          <p:cNvPr id="46" name="Google Shape;46;p9"/>
          <p:cNvGraphicFramePr/>
          <p:nvPr/>
        </p:nvGraphicFramePr>
        <p:xfrm>
          <a:off x="253225" y="113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{71FCF2A2-094F-4619-B227-664CEB055973}</a:tableStyleId>
              </a:tblPr>
              <a:tblGrid>
                <a:gridCol w="4318775"/>
                <a:gridCol w="4318775"/>
              </a:tblGrid>
              <a:tr h="4006975"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➢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Process: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Manual 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Edge detection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Smoothing edges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Fitting lines to straight sections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Angle Calculation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3" marL="1828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 1 ( Bends 1 &amp; 2)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3" marL="1828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 2 ( Bends 2,3 &amp; 4)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Automated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Merriweather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Edge detection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Smoothing edges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Fitting lines to straight sections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Angle Calculation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3" marL="1828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 1 ( Bends 1 &amp; 2)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3" marL="1828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 2 ( Bends 2,3 &amp; 4)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Merriweather Sans"/>
                        <a:buChar char="➢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Varying Parameters: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Background Color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Background Brightness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Distance to LED box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Height of camera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Camera Orientation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Lighting (Front vs Back)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Different cameras/lenses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Adding noise (non-ideal lighting conditions)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No. of Cameras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Aliased Image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665600" y="1255500"/>
            <a:ext cx="8478300" cy="388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spcBef>
                <a:spcPts val="480"/>
              </a:spcBef>
              <a:spcAft>
                <a:spcPts val="0"/>
              </a:spcAft>
              <a:buSzPts val="2400"/>
              <a:buChar char="➢"/>
            </a:pPr>
            <a:r>
              <a:rPr lang="en"/>
              <a:t>Since the resolution of an image is finite, it cannot represent a “perfect” straight line.</a:t>
            </a:r>
            <a:endParaRPr/>
          </a:p>
          <a:p>
            <a:pPr indent="0" lvl="0" marL="45720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81000" lvl="0" marL="457200" rtl="0" algn="just">
              <a:spcBef>
                <a:spcPts val="480"/>
              </a:spcBef>
              <a:spcAft>
                <a:spcPts val="0"/>
              </a:spcAft>
              <a:buSzPts val="2400"/>
              <a:buChar char="➢"/>
            </a:pPr>
            <a:r>
              <a:rPr lang="en"/>
              <a:t>The fitting error exists even for perfect line.</a:t>
            </a: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426" y="2890050"/>
            <a:ext cx="3867252" cy="2075401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659305" y="1302544"/>
            <a:ext cx="8076900" cy="30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 camera with higher resolution is needed.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Draw lines with different angles and find the number of pixels it intersects with the bend. Choose the one with the largest number.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8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671756" y="278633"/>
            <a:ext cx="81165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 Result: Process</a:t>
            </a:r>
            <a:r>
              <a:rPr lang="en"/>
              <a:t> </a:t>
            </a:r>
            <a:endParaRPr/>
          </a:p>
        </p:txBody>
      </p:sp>
      <p:sp>
        <p:nvSpPr>
          <p:cNvPr id="52" name="Google Shape;52;p10"/>
          <p:cNvSpPr/>
          <p:nvPr/>
        </p:nvSpPr>
        <p:spPr>
          <a:xfrm>
            <a:off x="311700" y="1587325"/>
            <a:ext cx="1214400" cy="32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image</a:t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311700" y="3418625"/>
            <a:ext cx="1214400" cy="32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Tube image</a:t>
            </a:r>
            <a:endParaRPr/>
          </a:p>
        </p:txBody>
      </p:sp>
      <p:cxnSp>
        <p:nvCxnSpPr>
          <p:cNvPr id="54" name="Google Shape;54;p10"/>
          <p:cNvCxnSpPr>
            <a:stCxn id="52" idx="3"/>
          </p:cNvCxnSpPr>
          <p:nvPr/>
        </p:nvCxnSpPr>
        <p:spPr>
          <a:xfrm>
            <a:off x="1526100" y="1751425"/>
            <a:ext cx="1038900" cy="90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" name="Google Shape;55;p10"/>
          <p:cNvCxnSpPr>
            <a:stCxn id="53" idx="3"/>
          </p:cNvCxnSpPr>
          <p:nvPr/>
        </p:nvCxnSpPr>
        <p:spPr>
          <a:xfrm flipH="1" rot="10800000">
            <a:off x="1526100" y="2644925"/>
            <a:ext cx="1031400" cy="93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6" name="Google Shape;56;p10"/>
          <p:cNvSpPr/>
          <p:nvPr/>
        </p:nvSpPr>
        <p:spPr>
          <a:xfrm>
            <a:off x="2565000" y="2457050"/>
            <a:ext cx="1214400" cy="37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subtraction</a:t>
            </a:r>
            <a:endParaRPr/>
          </a:p>
        </p:txBody>
      </p:sp>
      <p:cxnSp>
        <p:nvCxnSpPr>
          <p:cNvPr id="57" name="Google Shape;57;p10"/>
          <p:cNvCxnSpPr>
            <a:stCxn id="56" idx="3"/>
            <a:endCxn id="58" idx="1"/>
          </p:cNvCxnSpPr>
          <p:nvPr/>
        </p:nvCxnSpPr>
        <p:spPr>
          <a:xfrm flipH="1" rot="10800000">
            <a:off x="3779400" y="2643650"/>
            <a:ext cx="593400" cy="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" name="Google Shape;58;p10"/>
          <p:cNvSpPr/>
          <p:nvPr/>
        </p:nvSpPr>
        <p:spPr>
          <a:xfrm>
            <a:off x="4372850" y="2454350"/>
            <a:ext cx="1038900" cy="37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Binarized</a:t>
            </a:r>
            <a:endParaRPr/>
          </a:p>
        </p:txBody>
      </p:sp>
      <p:cxnSp>
        <p:nvCxnSpPr>
          <p:cNvPr id="59" name="Google Shape;59;p10"/>
          <p:cNvCxnSpPr/>
          <p:nvPr/>
        </p:nvCxnSpPr>
        <p:spPr>
          <a:xfrm flipH="1" rot="10800000">
            <a:off x="5411750" y="2645000"/>
            <a:ext cx="593400" cy="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0"/>
          <p:cNvSpPr/>
          <p:nvPr/>
        </p:nvSpPr>
        <p:spPr>
          <a:xfrm>
            <a:off x="6005200" y="2457050"/>
            <a:ext cx="1164600" cy="37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Detection</a:t>
            </a:r>
            <a:endParaRPr/>
          </a:p>
        </p:txBody>
      </p:sp>
      <p:cxnSp>
        <p:nvCxnSpPr>
          <p:cNvPr id="61" name="Google Shape;61;p10"/>
          <p:cNvCxnSpPr/>
          <p:nvPr/>
        </p:nvCxnSpPr>
        <p:spPr>
          <a:xfrm flipH="1" rot="10800000">
            <a:off x="7169800" y="2642300"/>
            <a:ext cx="593400" cy="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0"/>
          <p:cNvSpPr/>
          <p:nvPr/>
        </p:nvSpPr>
        <p:spPr>
          <a:xfrm>
            <a:off x="7724900" y="2454350"/>
            <a:ext cx="1164600" cy="37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fitting</a:t>
            </a:r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7700000" y="3746825"/>
            <a:ext cx="1214400" cy="63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Angle Calculation</a:t>
            </a:r>
            <a:endParaRPr/>
          </a:p>
        </p:txBody>
      </p:sp>
      <p:cxnSp>
        <p:nvCxnSpPr>
          <p:cNvPr id="64" name="Google Shape;64;p10"/>
          <p:cNvCxnSpPr>
            <a:stCxn id="62" idx="2"/>
            <a:endCxn id="63" idx="0"/>
          </p:cNvCxnSpPr>
          <p:nvPr/>
        </p:nvCxnSpPr>
        <p:spPr>
          <a:xfrm>
            <a:off x="8307200" y="2832950"/>
            <a:ext cx="0" cy="913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0"/>
          <p:cNvSpPr txBox="1"/>
          <p:nvPr/>
        </p:nvSpPr>
        <p:spPr>
          <a:xfrm>
            <a:off x="2508500" y="3176075"/>
            <a:ext cx="4767600" cy="15456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erriweather Sans"/>
              <a:buAutoNum type="arabicPeriod"/>
            </a:pPr>
            <a:r>
              <a:rPr b="1" lang="en" sz="1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Edge Detection </a:t>
            </a:r>
            <a:endParaRPr b="1" sz="16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erriweather Sans"/>
              <a:buAutoNum type="arabicPeriod"/>
            </a:pPr>
            <a:r>
              <a:rPr b="1" lang="en" sz="1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Line Fitting to straight sections of edges (4 lines)</a:t>
            </a:r>
            <a:endParaRPr b="1" sz="16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erriweather Sans"/>
              <a:buAutoNum type="arabicPeriod"/>
            </a:pPr>
            <a:r>
              <a:rPr b="1" lang="en" sz="1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Angle calculation between the fitted lines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1"/>
          <p:cNvPicPr preferRelativeResize="0"/>
          <p:nvPr/>
        </p:nvPicPr>
        <p:blipFill rotWithShape="1">
          <a:blip r:embed="rId3">
            <a:alphaModFix/>
          </a:blip>
          <a:srcRect b="9091" l="11521" r="11413" t="4567"/>
          <a:stretch/>
        </p:blipFill>
        <p:spPr>
          <a:xfrm>
            <a:off x="134575" y="1572175"/>
            <a:ext cx="2847049" cy="2432304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5538" y="1572163"/>
            <a:ext cx="2852928" cy="243230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 Result</a:t>
            </a:r>
            <a:r>
              <a:rPr lang="en"/>
              <a:t>: P1B1</a:t>
            </a:r>
            <a:endParaRPr/>
          </a:p>
        </p:txBody>
      </p:sp>
      <p:sp>
        <p:nvSpPr>
          <p:cNvPr id="73" name="Google Shape;73;p11"/>
          <p:cNvSpPr txBox="1"/>
          <p:nvPr/>
        </p:nvSpPr>
        <p:spPr>
          <a:xfrm>
            <a:off x="705350" y="4091325"/>
            <a:ext cx="17055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Binarized Image 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1"/>
          <p:cNvSpPr txBox="1"/>
          <p:nvPr/>
        </p:nvSpPr>
        <p:spPr>
          <a:xfrm>
            <a:off x="3557263" y="4091325"/>
            <a:ext cx="20295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Edge Detection plot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1"/>
          <p:cNvSpPr txBox="1"/>
          <p:nvPr/>
        </p:nvSpPr>
        <p:spPr>
          <a:xfrm>
            <a:off x="6319775" y="2336725"/>
            <a:ext cx="2664600" cy="9804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Least error edge - Left 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Error value - 0.0101 deg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2"/>
          <p:cNvPicPr preferRelativeResize="0"/>
          <p:nvPr/>
        </p:nvPicPr>
        <p:blipFill rotWithShape="1">
          <a:blip r:embed="rId3">
            <a:alphaModFix/>
          </a:blip>
          <a:srcRect b="10836" l="11283" r="11852" t="5094"/>
          <a:stretch/>
        </p:blipFill>
        <p:spPr>
          <a:xfrm>
            <a:off x="128700" y="1571388"/>
            <a:ext cx="2852928" cy="2432304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1700" y="1571350"/>
            <a:ext cx="2853000" cy="2432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2" name="Google Shape;82;p12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 Result</a:t>
            </a:r>
            <a:r>
              <a:rPr lang="en"/>
              <a:t>: P1B2</a:t>
            </a:r>
            <a:endParaRPr/>
          </a:p>
        </p:txBody>
      </p:sp>
      <p:sp>
        <p:nvSpPr>
          <p:cNvPr id="83" name="Google Shape;83;p12"/>
          <p:cNvSpPr txBox="1"/>
          <p:nvPr/>
        </p:nvSpPr>
        <p:spPr>
          <a:xfrm>
            <a:off x="705350" y="4091325"/>
            <a:ext cx="17055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Binarized Image 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2"/>
          <p:cNvSpPr txBox="1"/>
          <p:nvPr/>
        </p:nvSpPr>
        <p:spPr>
          <a:xfrm>
            <a:off x="3633450" y="4091325"/>
            <a:ext cx="20295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Edge Detection plot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2"/>
          <p:cNvSpPr txBox="1"/>
          <p:nvPr/>
        </p:nvSpPr>
        <p:spPr>
          <a:xfrm>
            <a:off x="6314775" y="2297350"/>
            <a:ext cx="2664600" cy="9804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Least error edge - Right 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Error value - 0.5170 deg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525" y="1572175"/>
            <a:ext cx="2847050" cy="243072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" name="Google Shape;91;p13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 Result</a:t>
            </a:r>
            <a:r>
              <a:rPr lang="en"/>
              <a:t>: P2B2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705350" y="4091325"/>
            <a:ext cx="17055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Binarized Image 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597200" y="4091325"/>
            <a:ext cx="22137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Edge Detection plot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542250" y="4091325"/>
            <a:ext cx="20295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4">
            <a:alphaModFix/>
          </a:blip>
          <a:srcRect b="10123" l="11297" r="11428" t="4157"/>
          <a:stretch/>
        </p:blipFill>
        <p:spPr>
          <a:xfrm>
            <a:off x="134575" y="1572175"/>
            <a:ext cx="2847049" cy="243072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" name="Google Shape;96;p13"/>
          <p:cNvSpPr txBox="1"/>
          <p:nvPr/>
        </p:nvSpPr>
        <p:spPr>
          <a:xfrm>
            <a:off x="6224700" y="2297338"/>
            <a:ext cx="2664600" cy="9804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Least error edge - Left 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Error value - 0.0022 deg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11112" l="11520" r="11211" t="4569"/>
          <a:stretch/>
        </p:blipFill>
        <p:spPr>
          <a:xfrm>
            <a:off x="128700" y="1571388"/>
            <a:ext cx="2852928" cy="2432304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4988" y="1571388"/>
            <a:ext cx="2852928" cy="2432304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" name="Google Shape;103;p14"/>
          <p:cNvSpPr txBox="1"/>
          <p:nvPr>
            <p:ph type="title"/>
          </p:nvPr>
        </p:nvSpPr>
        <p:spPr>
          <a:xfrm>
            <a:off x="792606" y="305508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 Result</a:t>
            </a:r>
            <a:r>
              <a:rPr lang="en"/>
              <a:t>: P2B3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705350" y="4091325"/>
            <a:ext cx="17055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Binarized Image 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3706713" y="4091313"/>
            <a:ext cx="20295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Edge Detection plot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6319775" y="2336725"/>
            <a:ext cx="2664600" cy="9804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Least error edge - Left 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Error value - 0.0277 deg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 Result</a:t>
            </a:r>
            <a:r>
              <a:rPr lang="en"/>
              <a:t>: P2B4</a:t>
            </a:r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525" y="1572175"/>
            <a:ext cx="2847050" cy="243072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 b="10063" l="11147" r="11170" t="4793"/>
          <a:stretch/>
        </p:blipFill>
        <p:spPr>
          <a:xfrm>
            <a:off x="134575" y="1572175"/>
            <a:ext cx="2847049" cy="243072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p15"/>
          <p:cNvSpPr txBox="1"/>
          <p:nvPr/>
        </p:nvSpPr>
        <p:spPr>
          <a:xfrm>
            <a:off x="705350" y="4091325"/>
            <a:ext cx="17055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Binarized Image 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3689300" y="4091325"/>
            <a:ext cx="20295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Edge Detection plot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6288700" y="2081550"/>
            <a:ext cx="2664600" cy="9804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Least error edge - Right 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Error value - 0.0432 deg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671756" y="278633"/>
            <a:ext cx="81165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 Result: Angle Error plots </a:t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5" y="2151975"/>
            <a:ext cx="4491425" cy="2939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51975"/>
            <a:ext cx="4491425" cy="2939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16"/>
          <p:cNvSpPr txBox="1"/>
          <p:nvPr/>
        </p:nvSpPr>
        <p:spPr>
          <a:xfrm>
            <a:off x="0" y="1101450"/>
            <a:ext cx="91440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Changing the length of the data points gives us an idea of the angle error we get</a:t>
            </a:r>
            <a:endParaRPr b="1" sz="16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No general trend observed because it depends on the </a:t>
            </a:r>
            <a:r>
              <a:rPr b="1" lang="en" sz="1600" u="sng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edge roughness</a:t>
            </a:r>
            <a:r>
              <a:rPr b="1" lang="en" sz="1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b="1" lang="en" sz="1600" u="sng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camera resolution</a:t>
            </a:r>
            <a:r>
              <a:rPr b="1" lang="en" sz="1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