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359" r:id="rId2"/>
    <p:sldId id="256" r:id="rId3"/>
    <p:sldId id="257" r:id="rId4"/>
    <p:sldId id="258" r:id="rId5"/>
    <p:sldId id="259" r:id="rId6"/>
    <p:sldId id="260" r:id="rId7"/>
    <p:sldId id="261" r:id="rId8"/>
    <p:sldId id="262" r:id="rId9"/>
    <p:sldId id="263" r:id="rId10"/>
    <p:sldId id="293" r:id="rId11"/>
    <p:sldId id="264" r:id="rId12"/>
    <p:sldId id="265" r:id="rId13"/>
    <p:sldId id="266" r:id="rId14"/>
    <p:sldId id="267" r:id="rId15"/>
    <p:sldId id="268" r:id="rId16"/>
    <p:sldId id="269" r:id="rId17"/>
    <p:sldId id="277" r:id="rId18"/>
    <p:sldId id="270" r:id="rId19"/>
    <p:sldId id="271" r:id="rId20"/>
    <p:sldId id="272" r:id="rId21"/>
    <p:sldId id="273" r:id="rId22"/>
    <p:sldId id="274" r:id="rId23"/>
    <p:sldId id="275" r:id="rId24"/>
    <p:sldId id="276" r:id="rId25"/>
    <p:sldId id="278" r:id="rId26"/>
    <p:sldId id="279" r:id="rId27"/>
    <p:sldId id="280" r:id="rId28"/>
    <p:sldId id="281" r:id="rId29"/>
    <p:sldId id="282" r:id="rId30"/>
    <p:sldId id="292" r:id="rId31"/>
    <p:sldId id="283" r:id="rId32"/>
    <p:sldId id="284" r:id="rId33"/>
    <p:sldId id="285" r:id="rId34"/>
    <p:sldId id="294" r:id="rId35"/>
    <p:sldId id="299" r:id="rId36"/>
    <p:sldId id="298" r:id="rId37"/>
    <p:sldId id="297" r:id="rId38"/>
    <p:sldId id="296" r:id="rId39"/>
    <p:sldId id="295" r:id="rId40"/>
    <p:sldId id="300" r:id="rId41"/>
    <p:sldId id="301" r:id="rId42"/>
    <p:sldId id="302" r:id="rId43"/>
    <p:sldId id="303" r:id="rId44"/>
    <p:sldId id="304" r:id="rId45"/>
    <p:sldId id="305" r:id="rId46"/>
    <p:sldId id="306" r:id="rId47"/>
    <p:sldId id="307" r:id="rId48"/>
    <p:sldId id="308" r:id="rId49"/>
    <p:sldId id="309" r:id="rId50"/>
    <p:sldId id="310" r:id="rId51"/>
    <p:sldId id="311" r:id="rId52"/>
    <p:sldId id="326" r:id="rId53"/>
    <p:sldId id="328" r:id="rId54"/>
    <p:sldId id="327" r:id="rId55"/>
    <p:sldId id="321" r:id="rId56"/>
    <p:sldId id="325" r:id="rId57"/>
    <p:sldId id="324" r:id="rId58"/>
    <p:sldId id="323" r:id="rId59"/>
    <p:sldId id="322" r:id="rId60"/>
    <p:sldId id="329" r:id="rId61"/>
    <p:sldId id="330" r:id="rId62"/>
    <p:sldId id="336" r:id="rId63"/>
    <p:sldId id="338" r:id="rId64"/>
    <p:sldId id="337" r:id="rId65"/>
    <p:sldId id="339" r:id="rId66"/>
    <p:sldId id="340" r:id="rId67"/>
    <p:sldId id="342" r:id="rId68"/>
    <p:sldId id="341" r:id="rId69"/>
    <p:sldId id="343" r:id="rId70"/>
    <p:sldId id="331" r:id="rId71"/>
    <p:sldId id="332" r:id="rId72"/>
    <p:sldId id="333" r:id="rId73"/>
    <p:sldId id="334" r:id="rId74"/>
    <p:sldId id="335" r:id="rId75"/>
    <p:sldId id="344" r:id="rId76"/>
    <p:sldId id="345" r:id="rId77"/>
    <p:sldId id="346" r:id="rId78"/>
    <p:sldId id="347" r:id="rId79"/>
    <p:sldId id="348" r:id="rId80"/>
    <p:sldId id="349" r:id="rId81"/>
    <p:sldId id="350" r:id="rId82"/>
    <p:sldId id="351" r:id="rId83"/>
    <p:sldId id="352" r:id="rId84"/>
    <p:sldId id="353" r:id="rId85"/>
    <p:sldId id="355" r:id="rId86"/>
    <p:sldId id="356" r:id="rId87"/>
    <p:sldId id="354" r:id="rId88"/>
    <p:sldId id="357" r:id="rId89"/>
    <p:sldId id="358" r:id="rId90"/>
    <p:sldId id="360" r:id="rId91"/>
    <p:sldId id="361" r:id="rId92"/>
    <p:sldId id="362" r:id="rId93"/>
    <p:sldId id="363" r:id="rId94"/>
    <p:sldId id="365" r:id="rId95"/>
    <p:sldId id="371" r:id="rId96"/>
    <p:sldId id="370" r:id="rId97"/>
    <p:sldId id="369" r:id="rId98"/>
    <p:sldId id="368" r:id="rId99"/>
    <p:sldId id="372" r:id="rId100"/>
    <p:sldId id="367" r:id="rId101"/>
    <p:sldId id="366" r:id="rId102"/>
    <p:sldId id="364" r:id="rId103"/>
    <p:sldId id="378" r:id="rId104"/>
    <p:sldId id="381" r:id="rId105"/>
    <p:sldId id="380" r:id="rId106"/>
    <p:sldId id="379" r:id="rId107"/>
    <p:sldId id="373" r:id="rId108"/>
    <p:sldId id="377" r:id="rId109"/>
    <p:sldId id="376" r:id="rId110"/>
    <p:sldId id="375" r:id="rId111"/>
    <p:sldId id="374" r:id="rId112"/>
    <p:sldId id="382" r:id="rId113"/>
    <p:sldId id="383" r:id="rId114"/>
    <p:sldId id="384" r:id="rId115"/>
    <p:sldId id="385" r:id="rId116"/>
    <p:sldId id="386" r:id="rId117"/>
    <p:sldId id="387" r:id="rId118"/>
    <p:sldId id="388" r:id="rId1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2" d="100"/>
          <a:sy n="112" d="100"/>
        </p:scale>
        <p:origin x="1488"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14170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213015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24207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42438502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13871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11/7/2017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584364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11/7/2017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2575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151268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23630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smtClean="0"/>
              <a:t>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69332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66011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61913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11/7/2017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92706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11/7/2017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73618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11/7/2017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28483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11/7/2017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37413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73836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smtClean="0"/>
              <a:t>11/7/2017</a:t>
            </a:fld>
            <a:endParaRPr lang="en-US" dirty="0"/>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1447337347"/>
      </p:ext>
    </p:extLst>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Lst>
  <p:hf sldNum="0" hdr="0" ftr="0" dt="0"/>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343" y="478564"/>
            <a:ext cx="7853536" cy="5709983"/>
          </a:xfrm>
          <a:prstGeom prst="rect">
            <a:avLst/>
          </a:prstGeom>
        </p:spPr>
      </p:pic>
    </p:spTree>
    <p:extLst>
      <p:ext uri="{BB962C8B-B14F-4D97-AF65-F5344CB8AC3E}">
        <p14:creationId xmlns:p14="http://schemas.microsoft.com/office/powerpoint/2010/main" val="5139495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Numbers</a:t>
            </a:r>
            <a:endParaRPr lang="en-US" dirty="0"/>
          </a:p>
        </p:txBody>
      </p:sp>
      <p:sp>
        <p:nvSpPr>
          <p:cNvPr id="3" name="Content Placeholder 2"/>
          <p:cNvSpPr>
            <a:spLocks noGrp="1"/>
          </p:cNvSpPr>
          <p:nvPr>
            <p:ph idx="1"/>
          </p:nvPr>
        </p:nvSpPr>
        <p:spPr>
          <a:xfrm>
            <a:off x="4247260" y="1853248"/>
            <a:ext cx="3810265" cy="4195481"/>
          </a:xfrm>
        </p:spPr>
        <p:txBody>
          <a:bodyPr>
            <a:normAutofit fontScale="92500" lnSpcReduction="20000"/>
          </a:bodyPr>
          <a:lstStyle/>
          <a:p>
            <a:r>
              <a:rPr lang="en-US" dirty="0" smtClean="0"/>
              <a:t>Conversion From Decimal to Binary</a:t>
            </a:r>
          </a:p>
          <a:p>
            <a:pPr marL="514350" indent="-514350">
              <a:buFont typeface="+mj-lt"/>
              <a:buAutoNum type="arabicPeriod"/>
            </a:pPr>
            <a:r>
              <a:rPr lang="en-US" sz="2600" dirty="0" smtClean="0">
                <a:solidFill>
                  <a:schemeClr val="accent3">
                    <a:lumMod val="40000"/>
                    <a:lumOff val="60000"/>
                  </a:schemeClr>
                </a:solidFill>
              </a:rPr>
              <a:t>Divide the number by 2</a:t>
            </a:r>
          </a:p>
          <a:p>
            <a:pPr marL="514350" indent="-514350">
              <a:buFont typeface="+mj-lt"/>
              <a:buAutoNum type="arabicPeriod"/>
            </a:pPr>
            <a:r>
              <a:rPr lang="en-US" sz="2600" dirty="0" smtClean="0">
                <a:solidFill>
                  <a:schemeClr val="accent3">
                    <a:lumMod val="40000"/>
                    <a:lumOff val="60000"/>
                  </a:schemeClr>
                </a:solidFill>
              </a:rPr>
              <a:t>Get the integer quotient for the next iteration</a:t>
            </a:r>
          </a:p>
          <a:p>
            <a:pPr marL="514350" indent="-514350">
              <a:buFont typeface="+mj-lt"/>
              <a:buAutoNum type="arabicPeriod"/>
            </a:pPr>
            <a:r>
              <a:rPr lang="en-US" sz="2600" b="1" dirty="0" smtClean="0">
                <a:solidFill>
                  <a:schemeClr val="accent6">
                    <a:lumMod val="40000"/>
                    <a:lumOff val="60000"/>
                  </a:schemeClr>
                </a:solidFill>
              </a:rPr>
              <a:t>Get the remainder for the binary digit</a:t>
            </a:r>
          </a:p>
          <a:p>
            <a:pPr marL="514350" indent="-514350">
              <a:buFont typeface="+mj-lt"/>
              <a:buAutoNum type="arabicPeriod"/>
            </a:pPr>
            <a:r>
              <a:rPr lang="en-US" sz="2600" dirty="0" smtClean="0">
                <a:solidFill>
                  <a:schemeClr val="accent3">
                    <a:lumMod val="40000"/>
                    <a:lumOff val="60000"/>
                  </a:schemeClr>
                </a:solidFill>
              </a:rPr>
              <a:t>Repeat the steps until the quotient is equal to 0</a:t>
            </a:r>
          </a:p>
          <a:p>
            <a:pPr marL="514350" indent="-514350">
              <a:buFont typeface="+mj-lt"/>
              <a:buAutoNum type="arabicPeriod"/>
            </a:pPr>
            <a:endParaRPr lang="en-US" sz="2600" dirty="0">
              <a:solidFill>
                <a:schemeClr val="accent3">
                  <a:lumMod val="40000"/>
                  <a:lumOff val="60000"/>
                </a:schemeClr>
              </a:solidFill>
            </a:endParaRPr>
          </a:p>
        </p:txBody>
      </p:sp>
      <p:sp>
        <p:nvSpPr>
          <p:cNvPr id="4" name="Content Placeholder 2"/>
          <p:cNvSpPr txBox="1">
            <a:spLocks/>
          </p:cNvSpPr>
          <p:nvPr/>
        </p:nvSpPr>
        <p:spPr>
          <a:xfrm>
            <a:off x="484710" y="1853247"/>
            <a:ext cx="3810265" cy="4195481"/>
          </a:xfrm>
          <a:prstGeom prst="rect">
            <a:avLst/>
          </a:prstGeom>
        </p:spPr>
        <p:txBody>
          <a:bodyPr vert="horz" lIns="91440" tIns="45720" rIns="91440" bIns="45720" rtlCol="0">
            <a:normAutofit/>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b="1" dirty="0" smtClean="0"/>
              <a:t>2230					</a:t>
            </a:r>
            <a:r>
              <a:rPr lang="en-US" b="1" dirty="0" smtClean="0">
                <a:solidFill>
                  <a:schemeClr val="accent6">
                    <a:lumMod val="40000"/>
                    <a:lumOff val="60000"/>
                  </a:schemeClr>
                </a:solidFill>
              </a:rPr>
              <a:t>0</a:t>
            </a:r>
          </a:p>
          <a:p>
            <a:pPr marL="0" indent="0">
              <a:buNone/>
            </a:pPr>
            <a:r>
              <a:rPr lang="en-US" b="1" dirty="0" smtClean="0">
                <a:solidFill>
                  <a:schemeClr val="accent6">
                    <a:lumMod val="40000"/>
                    <a:lumOff val="60000"/>
                  </a:schemeClr>
                </a:solidFill>
              </a:rPr>
              <a:t>1115					1</a:t>
            </a:r>
          </a:p>
          <a:p>
            <a:pPr marL="0" indent="0">
              <a:buNone/>
            </a:pPr>
            <a:endParaRPr lang="en-US" b="1" dirty="0" smtClean="0">
              <a:solidFill>
                <a:schemeClr val="accent6">
                  <a:lumMod val="40000"/>
                  <a:lumOff val="60000"/>
                </a:schemeClr>
              </a:solidFill>
            </a:endParaRPr>
          </a:p>
          <a:p>
            <a:pPr marL="514350" indent="-514350">
              <a:buFont typeface="+mj-lt"/>
              <a:buAutoNum type="arabicPeriod"/>
            </a:pPr>
            <a:endParaRPr lang="en-US" dirty="0">
              <a:solidFill>
                <a:schemeClr val="accent3">
                  <a:lumMod val="40000"/>
                  <a:lumOff val="60000"/>
                </a:schemeClr>
              </a:solidFill>
            </a:endParaRPr>
          </a:p>
        </p:txBody>
      </p:sp>
    </p:spTree>
    <p:extLst>
      <p:ext uri="{BB962C8B-B14F-4D97-AF65-F5344CB8AC3E}">
        <p14:creationId xmlns:p14="http://schemas.microsoft.com/office/powerpoint/2010/main" val="150232310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Negative Numbers in Binary</a:t>
            </a:r>
            <a:endParaRPr lang="en-US" dirty="0"/>
          </a:p>
        </p:txBody>
      </p:sp>
      <p:sp>
        <p:nvSpPr>
          <p:cNvPr id="3" name="Content Placeholder 2"/>
          <p:cNvSpPr>
            <a:spLocks noGrp="1"/>
          </p:cNvSpPr>
          <p:nvPr>
            <p:ph idx="1"/>
          </p:nvPr>
        </p:nvSpPr>
        <p:spPr>
          <a:xfrm>
            <a:off x="827700" y="2052925"/>
            <a:ext cx="7752278" cy="4195481"/>
          </a:xfrm>
        </p:spPr>
        <p:txBody>
          <a:bodyPr>
            <a:normAutofit/>
          </a:bodyPr>
          <a:lstStyle/>
          <a:p>
            <a:r>
              <a:rPr lang="en-US" dirty="0" smtClean="0"/>
              <a:t>Binary Addition</a:t>
            </a:r>
          </a:p>
          <a:p>
            <a:pPr marL="0" indent="0">
              <a:buNone/>
            </a:pPr>
            <a:r>
              <a:rPr lang="en-US" dirty="0" smtClean="0"/>
              <a:t>Decimal:	</a:t>
            </a:r>
            <a:r>
              <a:rPr lang="en-US" b="1" dirty="0" smtClean="0">
                <a:solidFill>
                  <a:schemeClr val="accent6">
                    <a:lumMod val="40000"/>
                    <a:lumOff val="60000"/>
                  </a:schemeClr>
                </a:solidFill>
              </a:rPr>
              <a:t>12</a:t>
            </a:r>
            <a:r>
              <a:rPr lang="en-US" dirty="0" smtClean="0"/>
              <a:t> + </a:t>
            </a:r>
            <a:r>
              <a:rPr lang="en-US" b="1" dirty="0" smtClean="0">
                <a:solidFill>
                  <a:schemeClr val="accent1">
                    <a:lumMod val="40000"/>
                    <a:lumOff val="60000"/>
                  </a:schemeClr>
                </a:solidFill>
              </a:rPr>
              <a:t>5</a:t>
            </a:r>
            <a:r>
              <a:rPr lang="en-US" dirty="0" smtClean="0"/>
              <a:t> = </a:t>
            </a:r>
            <a:r>
              <a:rPr lang="en-US" b="1" dirty="0" smtClean="0">
                <a:solidFill>
                  <a:srgbClr val="00FF99"/>
                </a:solidFill>
              </a:rPr>
              <a:t>17</a:t>
            </a:r>
          </a:p>
          <a:p>
            <a:pPr marL="0" indent="0">
              <a:buNone/>
            </a:pPr>
            <a:r>
              <a:rPr lang="en-US" dirty="0" smtClean="0"/>
              <a:t>Binary:		</a:t>
            </a:r>
            <a:r>
              <a:rPr lang="en-US" b="1" dirty="0" smtClean="0">
                <a:solidFill>
                  <a:schemeClr val="accent6">
                    <a:lumMod val="40000"/>
                    <a:lumOff val="60000"/>
                  </a:schemeClr>
                </a:solidFill>
              </a:rPr>
              <a:t>0000  1100</a:t>
            </a:r>
          </a:p>
          <a:p>
            <a:pPr marL="0" indent="0">
              <a:buNone/>
            </a:pPr>
            <a:r>
              <a:rPr lang="en-US" sz="2000" b="1" dirty="0">
                <a:solidFill>
                  <a:schemeClr val="accent6">
                    <a:lumMod val="40000"/>
                    <a:lumOff val="60000"/>
                  </a:schemeClr>
                </a:solidFill>
              </a:rPr>
              <a:t>	</a:t>
            </a:r>
            <a:r>
              <a:rPr lang="en-US" sz="2000" b="1" dirty="0" smtClean="0">
                <a:solidFill>
                  <a:schemeClr val="accent6">
                    <a:lumMod val="40000"/>
                    <a:lumOff val="60000"/>
                  </a:schemeClr>
                </a:solidFill>
              </a:rPr>
              <a:t>	</a:t>
            </a:r>
            <a:r>
              <a:rPr lang="en-US" sz="2000" b="1" dirty="0" smtClean="0"/>
              <a:t>+</a:t>
            </a:r>
            <a:r>
              <a:rPr lang="en-US" sz="2000" b="1" dirty="0" smtClean="0">
                <a:solidFill>
                  <a:schemeClr val="accent6">
                    <a:lumMod val="40000"/>
                    <a:lumOff val="60000"/>
                  </a:schemeClr>
                </a:solidFill>
              </a:rPr>
              <a:t>	</a:t>
            </a:r>
            <a:r>
              <a:rPr lang="en-US" sz="2000" b="1" u="sng" dirty="0" smtClean="0">
                <a:solidFill>
                  <a:schemeClr val="accent1">
                    <a:lumMod val="40000"/>
                    <a:lumOff val="60000"/>
                  </a:schemeClr>
                </a:solidFill>
              </a:rPr>
              <a:t>0000  0101</a:t>
            </a:r>
            <a:endParaRPr lang="en-US" sz="2000" b="1" dirty="0" smtClean="0">
              <a:solidFill>
                <a:schemeClr val="accent1">
                  <a:lumMod val="40000"/>
                  <a:lumOff val="60000"/>
                </a:schemeClr>
              </a:solidFill>
            </a:endParaRPr>
          </a:p>
          <a:p>
            <a:pPr marL="0" indent="0">
              <a:buNone/>
            </a:pPr>
            <a:r>
              <a:rPr lang="en-US" b="1" dirty="0" smtClean="0">
                <a:solidFill>
                  <a:schemeClr val="accent1">
                    <a:lumMod val="40000"/>
                    <a:lumOff val="60000"/>
                  </a:schemeClr>
                </a:solidFill>
              </a:rPr>
              <a:t>			  </a:t>
            </a:r>
            <a:r>
              <a:rPr lang="en-US" b="1" dirty="0" smtClean="0">
                <a:solidFill>
                  <a:srgbClr val="00FF99"/>
                </a:solidFill>
              </a:rPr>
              <a:t>  01  0001</a:t>
            </a:r>
            <a:endParaRPr lang="en-US" sz="2000" b="1" dirty="0">
              <a:solidFill>
                <a:srgbClr val="00FF99"/>
              </a:solidFill>
            </a:endParaRPr>
          </a:p>
        </p:txBody>
      </p:sp>
    </p:spTree>
    <p:extLst>
      <p:ext uri="{BB962C8B-B14F-4D97-AF65-F5344CB8AC3E}">
        <p14:creationId xmlns:p14="http://schemas.microsoft.com/office/powerpoint/2010/main" val="366470379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Negative Numbers in Binary</a:t>
            </a:r>
            <a:endParaRPr lang="en-US" dirty="0"/>
          </a:p>
        </p:txBody>
      </p:sp>
      <p:sp>
        <p:nvSpPr>
          <p:cNvPr id="3" name="Content Placeholder 2"/>
          <p:cNvSpPr>
            <a:spLocks noGrp="1"/>
          </p:cNvSpPr>
          <p:nvPr>
            <p:ph idx="1"/>
          </p:nvPr>
        </p:nvSpPr>
        <p:spPr>
          <a:xfrm>
            <a:off x="827700" y="2052925"/>
            <a:ext cx="7752278" cy="4195481"/>
          </a:xfrm>
        </p:spPr>
        <p:txBody>
          <a:bodyPr>
            <a:normAutofit/>
          </a:bodyPr>
          <a:lstStyle/>
          <a:p>
            <a:r>
              <a:rPr lang="en-US" dirty="0" smtClean="0"/>
              <a:t>Binary Addition</a:t>
            </a:r>
          </a:p>
          <a:p>
            <a:pPr marL="0" indent="0">
              <a:buNone/>
            </a:pPr>
            <a:r>
              <a:rPr lang="en-US" dirty="0" smtClean="0"/>
              <a:t>Decimal:	</a:t>
            </a:r>
            <a:r>
              <a:rPr lang="en-US" b="1" dirty="0" smtClean="0">
                <a:solidFill>
                  <a:schemeClr val="accent6">
                    <a:lumMod val="40000"/>
                    <a:lumOff val="60000"/>
                  </a:schemeClr>
                </a:solidFill>
              </a:rPr>
              <a:t>12</a:t>
            </a:r>
            <a:r>
              <a:rPr lang="en-US" dirty="0" smtClean="0"/>
              <a:t> + </a:t>
            </a:r>
            <a:r>
              <a:rPr lang="en-US" b="1" dirty="0" smtClean="0">
                <a:solidFill>
                  <a:schemeClr val="accent1">
                    <a:lumMod val="40000"/>
                    <a:lumOff val="60000"/>
                  </a:schemeClr>
                </a:solidFill>
              </a:rPr>
              <a:t>5</a:t>
            </a:r>
            <a:r>
              <a:rPr lang="en-US" dirty="0" smtClean="0"/>
              <a:t> = </a:t>
            </a:r>
            <a:r>
              <a:rPr lang="en-US" b="1" dirty="0" smtClean="0">
                <a:solidFill>
                  <a:srgbClr val="00FF99"/>
                </a:solidFill>
              </a:rPr>
              <a:t>17</a:t>
            </a:r>
          </a:p>
          <a:p>
            <a:pPr marL="0" indent="0">
              <a:buNone/>
            </a:pPr>
            <a:r>
              <a:rPr lang="en-US" dirty="0" smtClean="0"/>
              <a:t>Binary:		</a:t>
            </a:r>
            <a:r>
              <a:rPr lang="en-US" b="1" dirty="0" smtClean="0">
                <a:solidFill>
                  <a:schemeClr val="accent6">
                    <a:lumMod val="40000"/>
                    <a:lumOff val="60000"/>
                  </a:schemeClr>
                </a:solidFill>
              </a:rPr>
              <a:t>0000  1100</a:t>
            </a:r>
          </a:p>
          <a:p>
            <a:pPr marL="0" indent="0">
              <a:buNone/>
            </a:pPr>
            <a:r>
              <a:rPr lang="en-US" sz="2000" b="1" dirty="0">
                <a:solidFill>
                  <a:schemeClr val="accent6">
                    <a:lumMod val="40000"/>
                    <a:lumOff val="60000"/>
                  </a:schemeClr>
                </a:solidFill>
              </a:rPr>
              <a:t>	</a:t>
            </a:r>
            <a:r>
              <a:rPr lang="en-US" sz="2000" b="1" dirty="0" smtClean="0">
                <a:solidFill>
                  <a:schemeClr val="accent6">
                    <a:lumMod val="40000"/>
                    <a:lumOff val="60000"/>
                  </a:schemeClr>
                </a:solidFill>
              </a:rPr>
              <a:t>	</a:t>
            </a:r>
            <a:r>
              <a:rPr lang="en-US" sz="2000" b="1" dirty="0" smtClean="0"/>
              <a:t>+</a:t>
            </a:r>
            <a:r>
              <a:rPr lang="en-US" sz="2000" b="1" dirty="0" smtClean="0">
                <a:solidFill>
                  <a:schemeClr val="accent6">
                    <a:lumMod val="40000"/>
                    <a:lumOff val="60000"/>
                  </a:schemeClr>
                </a:solidFill>
              </a:rPr>
              <a:t>	</a:t>
            </a:r>
            <a:r>
              <a:rPr lang="en-US" sz="2000" b="1" u="sng" dirty="0" smtClean="0">
                <a:solidFill>
                  <a:schemeClr val="accent1">
                    <a:lumMod val="40000"/>
                    <a:lumOff val="60000"/>
                  </a:schemeClr>
                </a:solidFill>
              </a:rPr>
              <a:t>0000  0101</a:t>
            </a:r>
            <a:endParaRPr lang="en-US" sz="2000" b="1" dirty="0" smtClean="0">
              <a:solidFill>
                <a:schemeClr val="accent1">
                  <a:lumMod val="40000"/>
                  <a:lumOff val="60000"/>
                </a:schemeClr>
              </a:solidFill>
            </a:endParaRPr>
          </a:p>
          <a:p>
            <a:pPr marL="0" indent="0">
              <a:buNone/>
            </a:pPr>
            <a:r>
              <a:rPr lang="en-US" b="1" dirty="0" smtClean="0">
                <a:solidFill>
                  <a:schemeClr val="accent1">
                    <a:lumMod val="40000"/>
                    <a:lumOff val="60000"/>
                  </a:schemeClr>
                </a:solidFill>
              </a:rPr>
              <a:t>			  </a:t>
            </a:r>
            <a:r>
              <a:rPr lang="en-US" b="1" dirty="0" smtClean="0">
                <a:solidFill>
                  <a:srgbClr val="00FF99"/>
                </a:solidFill>
              </a:rPr>
              <a:t>001  0001</a:t>
            </a:r>
            <a:endParaRPr lang="en-US" sz="2000" b="1" dirty="0">
              <a:solidFill>
                <a:srgbClr val="00FF99"/>
              </a:solidFill>
            </a:endParaRPr>
          </a:p>
        </p:txBody>
      </p:sp>
    </p:spTree>
    <p:extLst>
      <p:ext uri="{BB962C8B-B14F-4D97-AF65-F5344CB8AC3E}">
        <p14:creationId xmlns:p14="http://schemas.microsoft.com/office/powerpoint/2010/main" val="397543448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Negative Numbers in Binary</a:t>
            </a:r>
            <a:endParaRPr lang="en-US" dirty="0"/>
          </a:p>
        </p:txBody>
      </p:sp>
      <p:sp>
        <p:nvSpPr>
          <p:cNvPr id="3" name="Content Placeholder 2"/>
          <p:cNvSpPr>
            <a:spLocks noGrp="1"/>
          </p:cNvSpPr>
          <p:nvPr>
            <p:ph idx="1"/>
          </p:nvPr>
        </p:nvSpPr>
        <p:spPr>
          <a:xfrm>
            <a:off x="827700" y="2052925"/>
            <a:ext cx="7752278" cy="4195481"/>
          </a:xfrm>
        </p:spPr>
        <p:txBody>
          <a:bodyPr>
            <a:normAutofit/>
          </a:bodyPr>
          <a:lstStyle/>
          <a:p>
            <a:r>
              <a:rPr lang="en-US" dirty="0" smtClean="0"/>
              <a:t>Binary Addition</a:t>
            </a:r>
          </a:p>
          <a:p>
            <a:pPr marL="0" indent="0">
              <a:buNone/>
            </a:pPr>
            <a:r>
              <a:rPr lang="en-US" dirty="0" smtClean="0"/>
              <a:t>Decimal:	</a:t>
            </a:r>
            <a:r>
              <a:rPr lang="en-US" b="1" dirty="0" smtClean="0">
                <a:solidFill>
                  <a:schemeClr val="accent6">
                    <a:lumMod val="40000"/>
                    <a:lumOff val="60000"/>
                  </a:schemeClr>
                </a:solidFill>
              </a:rPr>
              <a:t>12</a:t>
            </a:r>
            <a:r>
              <a:rPr lang="en-US" dirty="0" smtClean="0"/>
              <a:t> + </a:t>
            </a:r>
            <a:r>
              <a:rPr lang="en-US" b="1" dirty="0" smtClean="0">
                <a:solidFill>
                  <a:schemeClr val="accent1">
                    <a:lumMod val="40000"/>
                    <a:lumOff val="60000"/>
                  </a:schemeClr>
                </a:solidFill>
              </a:rPr>
              <a:t>5</a:t>
            </a:r>
            <a:r>
              <a:rPr lang="en-US" dirty="0" smtClean="0"/>
              <a:t> = </a:t>
            </a:r>
            <a:r>
              <a:rPr lang="en-US" b="1" dirty="0" smtClean="0">
                <a:solidFill>
                  <a:srgbClr val="00FF99"/>
                </a:solidFill>
              </a:rPr>
              <a:t>17</a:t>
            </a:r>
          </a:p>
          <a:p>
            <a:pPr marL="0" indent="0">
              <a:buNone/>
            </a:pPr>
            <a:r>
              <a:rPr lang="en-US" dirty="0" smtClean="0"/>
              <a:t>Binary:		</a:t>
            </a:r>
            <a:r>
              <a:rPr lang="en-US" b="1" dirty="0" smtClean="0">
                <a:solidFill>
                  <a:schemeClr val="accent6">
                    <a:lumMod val="40000"/>
                    <a:lumOff val="60000"/>
                  </a:schemeClr>
                </a:solidFill>
              </a:rPr>
              <a:t>0000  1100</a:t>
            </a:r>
          </a:p>
          <a:p>
            <a:pPr marL="0" indent="0">
              <a:buNone/>
            </a:pPr>
            <a:r>
              <a:rPr lang="en-US" sz="2000" b="1" dirty="0">
                <a:solidFill>
                  <a:schemeClr val="accent6">
                    <a:lumMod val="40000"/>
                    <a:lumOff val="60000"/>
                  </a:schemeClr>
                </a:solidFill>
              </a:rPr>
              <a:t>	</a:t>
            </a:r>
            <a:r>
              <a:rPr lang="en-US" sz="2000" b="1" dirty="0" smtClean="0">
                <a:solidFill>
                  <a:schemeClr val="accent6">
                    <a:lumMod val="40000"/>
                    <a:lumOff val="60000"/>
                  </a:schemeClr>
                </a:solidFill>
              </a:rPr>
              <a:t>	</a:t>
            </a:r>
            <a:r>
              <a:rPr lang="en-US" sz="2000" b="1" dirty="0" smtClean="0"/>
              <a:t>+</a:t>
            </a:r>
            <a:r>
              <a:rPr lang="en-US" sz="2000" b="1" dirty="0" smtClean="0">
                <a:solidFill>
                  <a:schemeClr val="accent6">
                    <a:lumMod val="40000"/>
                    <a:lumOff val="60000"/>
                  </a:schemeClr>
                </a:solidFill>
              </a:rPr>
              <a:t>	</a:t>
            </a:r>
            <a:r>
              <a:rPr lang="en-US" sz="2000" b="1" u="sng" dirty="0" smtClean="0">
                <a:solidFill>
                  <a:schemeClr val="accent1">
                    <a:lumMod val="40000"/>
                    <a:lumOff val="60000"/>
                  </a:schemeClr>
                </a:solidFill>
              </a:rPr>
              <a:t>0000  0101</a:t>
            </a:r>
            <a:endParaRPr lang="en-US" sz="2000" b="1" dirty="0" smtClean="0">
              <a:solidFill>
                <a:schemeClr val="accent1">
                  <a:lumMod val="40000"/>
                  <a:lumOff val="60000"/>
                </a:schemeClr>
              </a:solidFill>
            </a:endParaRPr>
          </a:p>
          <a:p>
            <a:pPr marL="0" indent="0">
              <a:buNone/>
            </a:pPr>
            <a:r>
              <a:rPr lang="en-US" b="1" dirty="0" smtClean="0">
                <a:solidFill>
                  <a:schemeClr val="accent1">
                    <a:lumMod val="40000"/>
                    <a:lumOff val="60000"/>
                  </a:schemeClr>
                </a:solidFill>
              </a:rPr>
              <a:t>			</a:t>
            </a:r>
            <a:r>
              <a:rPr lang="en-US" b="1" dirty="0" smtClean="0">
                <a:solidFill>
                  <a:srgbClr val="00FF99"/>
                </a:solidFill>
              </a:rPr>
              <a:t>0001  0001</a:t>
            </a:r>
            <a:endParaRPr lang="en-US" sz="2000" b="1" dirty="0">
              <a:solidFill>
                <a:srgbClr val="00FF99"/>
              </a:solidFill>
            </a:endParaRPr>
          </a:p>
        </p:txBody>
      </p:sp>
    </p:spTree>
    <p:extLst>
      <p:ext uri="{BB962C8B-B14F-4D97-AF65-F5344CB8AC3E}">
        <p14:creationId xmlns:p14="http://schemas.microsoft.com/office/powerpoint/2010/main" val="168505783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Negative Numbers in Binary</a:t>
            </a:r>
            <a:endParaRPr lang="en-US" dirty="0"/>
          </a:p>
        </p:txBody>
      </p:sp>
      <p:sp>
        <p:nvSpPr>
          <p:cNvPr id="3" name="Content Placeholder 2"/>
          <p:cNvSpPr>
            <a:spLocks noGrp="1"/>
          </p:cNvSpPr>
          <p:nvPr>
            <p:ph idx="1"/>
          </p:nvPr>
        </p:nvSpPr>
        <p:spPr>
          <a:xfrm>
            <a:off x="827700" y="2052925"/>
            <a:ext cx="7752278" cy="4195481"/>
          </a:xfrm>
        </p:spPr>
        <p:txBody>
          <a:bodyPr>
            <a:normAutofit/>
          </a:bodyPr>
          <a:lstStyle/>
          <a:p>
            <a:r>
              <a:rPr lang="en-US" dirty="0" smtClean="0"/>
              <a:t>Binary Subtraction</a:t>
            </a:r>
          </a:p>
          <a:p>
            <a:pPr marL="0" indent="0">
              <a:buNone/>
            </a:pPr>
            <a:r>
              <a:rPr lang="en-US" dirty="0" smtClean="0"/>
              <a:t>Decimal:	</a:t>
            </a:r>
            <a:r>
              <a:rPr lang="en-US" b="1" dirty="0" smtClean="0">
                <a:solidFill>
                  <a:schemeClr val="accent6">
                    <a:lumMod val="40000"/>
                    <a:lumOff val="60000"/>
                  </a:schemeClr>
                </a:solidFill>
              </a:rPr>
              <a:t>12</a:t>
            </a:r>
            <a:r>
              <a:rPr lang="en-US" dirty="0" smtClean="0"/>
              <a:t> - </a:t>
            </a:r>
            <a:r>
              <a:rPr lang="en-US" b="1" dirty="0" smtClean="0">
                <a:solidFill>
                  <a:schemeClr val="accent1">
                    <a:lumMod val="40000"/>
                    <a:lumOff val="60000"/>
                  </a:schemeClr>
                </a:solidFill>
              </a:rPr>
              <a:t>5</a:t>
            </a:r>
            <a:r>
              <a:rPr lang="en-US" dirty="0" smtClean="0"/>
              <a:t> = </a:t>
            </a:r>
            <a:r>
              <a:rPr lang="en-US" b="1" dirty="0" smtClean="0">
                <a:solidFill>
                  <a:schemeClr val="accent6">
                    <a:lumMod val="40000"/>
                    <a:lumOff val="60000"/>
                  </a:schemeClr>
                </a:solidFill>
              </a:rPr>
              <a:t>12</a:t>
            </a:r>
            <a:r>
              <a:rPr lang="en-US" b="1" dirty="0" smtClean="0">
                <a:solidFill>
                  <a:srgbClr val="00FF99"/>
                </a:solidFill>
              </a:rPr>
              <a:t> </a:t>
            </a:r>
            <a:r>
              <a:rPr lang="en-US" dirty="0" smtClean="0"/>
              <a:t>+</a:t>
            </a:r>
            <a:r>
              <a:rPr lang="en-US" b="1" dirty="0" smtClean="0">
                <a:solidFill>
                  <a:srgbClr val="00FF99"/>
                </a:solidFill>
              </a:rPr>
              <a:t> </a:t>
            </a:r>
            <a:r>
              <a:rPr lang="en-US" b="1" dirty="0" smtClean="0">
                <a:solidFill>
                  <a:schemeClr val="accent1">
                    <a:lumMod val="40000"/>
                    <a:lumOff val="60000"/>
                  </a:schemeClr>
                </a:solidFill>
              </a:rPr>
              <a:t>(-5)</a:t>
            </a:r>
            <a:r>
              <a:rPr lang="en-US" b="1" dirty="0" smtClean="0">
                <a:solidFill>
                  <a:srgbClr val="00FF99"/>
                </a:solidFill>
              </a:rPr>
              <a:t> </a:t>
            </a:r>
            <a:r>
              <a:rPr lang="en-US" dirty="0" smtClean="0"/>
              <a:t>=</a:t>
            </a:r>
            <a:r>
              <a:rPr lang="en-US" b="1" dirty="0" smtClean="0">
                <a:solidFill>
                  <a:srgbClr val="00FF99"/>
                </a:solidFill>
              </a:rPr>
              <a:t> 7</a:t>
            </a:r>
          </a:p>
          <a:p>
            <a:pPr marL="0" indent="0">
              <a:buNone/>
            </a:pPr>
            <a:endParaRPr lang="en-US" dirty="0" smtClean="0"/>
          </a:p>
          <a:p>
            <a:pPr marL="0" indent="0">
              <a:buNone/>
            </a:pPr>
            <a:r>
              <a:rPr lang="en-US" dirty="0" smtClean="0"/>
              <a:t>Binary:		</a:t>
            </a:r>
            <a:r>
              <a:rPr lang="en-US" b="1" dirty="0" smtClean="0">
                <a:solidFill>
                  <a:schemeClr val="accent6">
                    <a:lumMod val="40000"/>
                    <a:lumOff val="60000"/>
                  </a:schemeClr>
                </a:solidFill>
              </a:rPr>
              <a:t>0000  1100</a:t>
            </a:r>
          </a:p>
          <a:p>
            <a:pPr marL="0" indent="0">
              <a:buNone/>
            </a:pPr>
            <a:r>
              <a:rPr lang="en-US" sz="2000" b="1" dirty="0">
                <a:solidFill>
                  <a:schemeClr val="accent6">
                    <a:lumMod val="40000"/>
                    <a:lumOff val="60000"/>
                  </a:schemeClr>
                </a:solidFill>
              </a:rPr>
              <a:t>	</a:t>
            </a:r>
            <a:r>
              <a:rPr lang="en-US" sz="2000" b="1" dirty="0" smtClean="0">
                <a:solidFill>
                  <a:schemeClr val="accent6">
                    <a:lumMod val="40000"/>
                    <a:lumOff val="60000"/>
                  </a:schemeClr>
                </a:solidFill>
              </a:rPr>
              <a:t>	</a:t>
            </a:r>
            <a:r>
              <a:rPr lang="en-US" sz="2000" b="1" dirty="0" smtClean="0"/>
              <a:t>+</a:t>
            </a:r>
            <a:r>
              <a:rPr lang="en-US" sz="2000" b="1" dirty="0" smtClean="0">
                <a:solidFill>
                  <a:schemeClr val="accent6">
                    <a:lumMod val="40000"/>
                    <a:lumOff val="60000"/>
                  </a:schemeClr>
                </a:solidFill>
              </a:rPr>
              <a:t>	</a:t>
            </a:r>
            <a:r>
              <a:rPr lang="en-US" sz="2000" b="1" u="sng" dirty="0" smtClean="0">
                <a:solidFill>
                  <a:schemeClr val="accent1">
                    <a:lumMod val="40000"/>
                    <a:lumOff val="60000"/>
                  </a:schemeClr>
                </a:solidFill>
              </a:rPr>
              <a:t>1111  1011</a:t>
            </a:r>
            <a:r>
              <a:rPr lang="en-US" sz="2000" dirty="0" smtClean="0"/>
              <a:t> (2’s complement)</a:t>
            </a:r>
          </a:p>
          <a:p>
            <a:pPr marL="0" indent="0">
              <a:buNone/>
            </a:pPr>
            <a:r>
              <a:rPr lang="en-US" b="1" dirty="0" smtClean="0">
                <a:solidFill>
                  <a:schemeClr val="accent1">
                    <a:lumMod val="40000"/>
                    <a:lumOff val="60000"/>
                  </a:schemeClr>
                </a:solidFill>
              </a:rPr>
              <a:t>			</a:t>
            </a:r>
            <a:endParaRPr lang="en-US" sz="2000" b="1" dirty="0">
              <a:solidFill>
                <a:srgbClr val="00FF99"/>
              </a:solidFill>
            </a:endParaRPr>
          </a:p>
        </p:txBody>
      </p:sp>
    </p:spTree>
    <p:extLst>
      <p:ext uri="{BB962C8B-B14F-4D97-AF65-F5344CB8AC3E}">
        <p14:creationId xmlns:p14="http://schemas.microsoft.com/office/powerpoint/2010/main" val="273932622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Negative Numbers in Binary</a:t>
            </a:r>
            <a:endParaRPr lang="en-US" dirty="0"/>
          </a:p>
        </p:txBody>
      </p:sp>
      <p:sp>
        <p:nvSpPr>
          <p:cNvPr id="3" name="Content Placeholder 2"/>
          <p:cNvSpPr>
            <a:spLocks noGrp="1"/>
          </p:cNvSpPr>
          <p:nvPr>
            <p:ph idx="1"/>
          </p:nvPr>
        </p:nvSpPr>
        <p:spPr>
          <a:xfrm>
            <a:off x="827700" y="2052925"/>
            <a:ext cx="7752278" cy="4195481"/>
          </a:xfrm>
        </p:spPr>
        <p:txBody>
          <a:bodyPr>
            <a:normAutofit/>
          </a:bodyPr>
          <a:lstStyle/>
          <a:p>
            <a:r>
              <a:rPr lang="en-US" dirty="0" smtClean="0"/>
              <a:t>Binary Subtraction</a:t>
            </a:r>
          </a:p>
          <a:p>
            <a:pPr marL="0" indent="0">
              <a:buNone/>
            </a:pPr>
            <a:r>
              <a:rPr lang="en-US" dirty="0" smtClean="0"/>
              <a:t>Decimal:	</a:t>
            </a:r>
            <a:r>
              <a:rPr lang="en-US" b="1" dirty="0" smtClean="0">
                <a:solidFill>
                  <a:schemeClr val="accent6">
                    <a:lumMod val="40000"/>
                    <a:lumOff val="60000"/>
                  </a:schemeClr>
                </a:solidFill>
              </a:rPr>
              <a:t>12</a:t>
            </a:r>
            <a:r>
              <a:rPr lang="en-US" dirty="0" smtClean="0"/>
              <a:t> - </a:t>
            </a:r>
            <a:r>
              <a:rPr lang="en-US" b="1" dirty="0" smtClean="0">
                <a:solidFill>
                  <a:schemeClr val="accent1">
                    <a:lumMod val="40000"/>
                    <a:lumOff val="60000"/>
                  </a:schemeClr>
                </a:solidFill>
              </a:rPr>
              <a:t>5</a:t>
            </a:r>
            <a:r>
              <a:rPr lang="en-US" dirty="0" smtClean="0"/>
              <a:t> = </a:t>
            </a:r>
            <a:r>
              <a:rPr lang="en-US" b="1" dirty="0" smtClean="0">
                <a:solidFill>
                  <a:schemeClr val="accent6">
                    <a:lumMod val="40000"/>
                    <a:lumOff val="60000"/>
                  </a:schemeClr>
                </a:solidFill>
              </a:rPr>
              <a:t>12</a:t>
            </a:r>
            <a:r>
              <a:rPr lang="en-US" b="1" dirty="0" smtClean="0">
                <a:solidFill>
                  <a:srgbClr val="00FF99"/>
                </a:solidFill>
              </a:rPr>
              <a:t> </a:t>
            </a:r>
            <a:r>
              <a:rPr lang="en-US" dirty="0" smtClean="0"/>
              <a:t>+</a:t>
            </a:r>
            <a:r>
              <a:rPr lang="en-US" b="1" dirty="0" smtClean="0">
                <a:solidFill>
                  <a:srgbClr val="00FF99"/>
                </a:solidFill>
              </a:rPr>
              <a:t> </a:t>
            </a:r>
            <a:r>
              <a:rPr lang="en-US" b="1" dirty="0" smtClean="0">
                <a:solidFill>
                  <a:schemeClr val="accent1">
                    <a:lumMod val="40000"/>
                    <a:lumOff val="60000"/>
                  </a:schemeClr>
                </a:solidFill>
              </a:rPr>
              <a:t>(-5)</a:t>
            </a:r>
            <a:r>
              <a:rPr lang="en-US" b="1" dirty="0" smtClean="0">
                <a:solidFill>
                  <a:srgbClr val="00FF99"/>
                </a:solidFill>
              </a:rPr>
              <a:t> </a:t>
            </a:r>
            <a:r>
              <a:rPr lang="en-US" dirty="0" smtClean="0"/>
              <a:t>=</a:t>
            </a:r>
            <a:r>
              <a:rPr lang="en-US" b="1" dirty="0" smtClean="0">
                <a:solidFill>
                  <a:srgbClr val="00FF99"/>
                </a:solidFill>
              </a:rPr>
              <a:t> 7</a:t>
            </a:r>
          </a:p>
          <a:p>
            <a:pPr marL="0" indent="0">
              <a:buNone/>
            </a:pPr>
            <a:endParaRPr lang="en-US" dirty="0" smtClean="0"/>
          </a:p>
          <a:p>
            <a:pPr marL="0" indent="0">
              <a:buNone/>
            </a:pPr>
            <a:r>
              <a:rPr lang="en-US" dirty="0" smtClean="0"/>
              <a:t>Binary:		</a:t>
            </a:r>
            <a:r>
              <a:rPr lang="en-US" b="1" dirty="0" smtClean="0">
                <a:solidFill>
                  <a:schemeClr val="accent6">
                    <a:lumMod val="40000"/>
                    <a:lumOff val="60000"/>
                  </a:schemeClr>
                </a:solidFill>
              </a:rPr>
              <a:t>0000  1100</a:t>
            </a:r>
          </a:p>
          <a:p>
            <a:pPr marL="0" indent="0">
              <a:buNone/>
            </a:pPr>
            <a:r>
              <a:rPr lang="en-US" sz="2000" b="1" dirty="0">
                <a:solidFill>
                  <a:schemeClr val="accent6">
                    <a:lumMod val="40000"/>
                    <a:lumOff val="60000"/>
                  </a:schemeClr>
                </a:solidFill>
              </a:rPr>
              <a:t>	</a:t>
            </a:r>
            <a:r>
              <a:rPr lang="en-US" sz="2000" b="1" dirty="0" smtClean="0">
                <a:solidFill>
                  <a:schemeClr val="accent6">
                    <a:lumMod val="40000"/>
                    <a:lumOff val="60000"/>
                  </a:schemeClr>
                </a:solidFill>
              </a:rPr>
              <a:t>	</a:t>
            </a:r>
            <a:r>
              <a:rPr lang="en-US" sz="2000" b="1" dirty="0" smtClean="0"/>
              <a:t>+</a:t>
            </a:r>
            <a:r>
              <a:rPr lang="en-US" sz="2000" b="1" dirty="0" smtClean="0">
                <a:solidFill>
                  <a:schemeClr val="accent6">
                    <a:lumMod val="40000"/>
                    <a:lumOff val="60000"/>
                  </a:schemeClr>
                </a:solidFill>
              </a:rPr>
              <a:t>	</a:t>
            </a:r>
            <a:r>
              <a:rPr lang="en-US" sz="2000" b="1" u="sng" dirty="0" smtClean="0">
                <a:solidFill>
                  <a:schemeClr val="accent1">
                    <a:lumMod val="40000"/>
                    <a:lumOff val="60000"/>
                  </a:schemeClr>
                </a:solidFill>
              </a:rPr>
              <a:t>1111  1011</a:t>
            </a:r>
            <a:r>
              <a:rPr lang="en-US" sz="2000" dirty="0" smtClean="0"/>
              <a:t> (2’s complement)</a:t>
            </a:r>
          </a:p>
          <a:p>
            <a:pPr marL="0" indent="0">
              <a:buNone/>
            </a:pPr>
            <a:r>
              <a:rPr lang="en-US" b="1" dirty="0" smtClean="0">
                <a:solidFill>
                  <a:schemeClr val="accent1">
                    <a:lumMod val="40000"/>
                    <a:lumOff val="60000"/>
                  </a:schemeClr>
                </a:solidFill>
              </a:rPr>
              <a:t>			</a:t>
            </a:r>
            <a:r>
              <a:rPr lang="en-US" b="1" dirty="0" smtClean="0">
                <a:solidFill>
                  <a:srgbClr val="00FF99"/>
                </a:solidFill>
              </a:rPr>
              <a:t>                1</a:t>
            </a:r>
            <a:endParaRPr lang="en-US" sz="2000" b="1" dirty="0">
              <a:solidFill>
                <a:srgbClr val="00FF99"/>
              </a:solidFill>
            </a:endParaRPr>
          </a:p>
        </p:txBody>
      </p:sp>
    </p:spTree>
    <p:extLst>
      <p:ext uri="{BB962C8B-B14F-4D97-AF65-F5344CB8AC3E}">
        <p14:creationId xmlns:p14="http://schemas.microsoft.com/office/powerpoint/2010/main" val="59958044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Negative Numbers in Binary</a:t>
            </a:r>
            <a:endParaRPr lang="en-US" dirty="0"/>
          </a:p>
        </p:txBody>
      </p:sp>
      <p:sp>
        <p:nvSpPr>
          <p:cNvPr id="3" name="Content Placeholder 2"/>
          <p:cNvSpPr>
            <a:spLocks noGrp="1"/>
          </p:cNvSpPr>
          <p:nvPr>
            <p:ph idx="1"/>
          </p:nvPr>
        </p:nvSpPr>
        <p:spPr>
          <a:xfrm>
            <a:off x="827700" y="2052925"/>
            <a:ext cx="7752278" cy="4195481"/>
          </a:xfrm>
        </p:spPr>
        <p:txBody>
          <a:bodyPr>
            <a:normAutofit/>
          </a:bodyPr>
          <a:lstStyle/>
          <a:p>
            <a:r>
              <a:rPr lang="en-US" dirty="0" smtClean="0"/>
              <a:t>Binary Subtraction</a:t>
            </a:r>
          </a:p>
          <a:p>
            <a:pPr marL="0" indent="0">
              <a:buNone/>
            </a:pPr>
            <a:r>
              <a:rPr lang="en-US" dirty="0" smtClean="0"/>
              <a:t>Decimal:	</a:t>
            </a:r>
            <a:r>
              <a:rPr lang="en-US" b="1" dirty="0" smtClean="0">
                <a:solidFill>
                  <a:schemeClr val="accent6">
                    <a:lumMod val="40000"/>
                    <a:lumOff val="60000"/>
                  </a:schemeClr>
                </a:solidFill>
              </a:rPr>
              <a:t>12</a:t>
            </a:r>
            <a:r>
              <a:rPr lang="en-US" dirty="0" smtClean="0"/>
              <a:t> - </a:t>
            </a:r>
            <a:r>
              <a:rPr lang="en-US" b="1" dirty="0" smtClean="0">
                <a:solidFill>
                  <a:schemeClr val="accent1">
                    <a:lumMod val="40000"/>
                    <a:lumOff val="60000"/>
                  </a:schemeClr>
                </a:solidFill>
              </a:rPr>
              <a:t>5</a:t>
            </a:r>
            <a:r>
              <a:rPr lang="en-US" dirty="0" smtClean="0"/>
              <a:t> = </a:t>
            </a:r>
            <a:r>
              <a:rPr lang="en-US" b="1" dirty="0" smtClean="0">
                <a:solidFill>
                  <a:schemeClr val="accent6">
                    <a:lumMod val="40000"/>
                    <a:lumOff val="60000"/>
                  </a:schemeClr>
                </a:solidFill>
              </a:rPr>
              <a:t>12</a:t>
            </a:r>
            <a:r>
              <a:rPr lang="en-US" b="1" dirty="0" smtClean="0">
                <a:solidFill>
                  <a:srgbClr val="00FF99"/>
                </a:solidFill>
              </a:rPr>
              <a:t> </a:t>
            </a:r>
            <a:r>
              <a:rPr lang="en-US" dirty="0" smtClean="0"/>
              <a:t>+</a:t>
            </a:r>
            <a:r>
              <a:rPr lang="en-US" b="1" dirty="0" smtClean="0">
                <a:solidFill>
                  <a:srgbClr val="00FF99"/>
                </a:solidFill>
              </a:rPr>
              <a:t> </a:t>
            </a:r>
            <a:r>
              <a:rPr lang="en-US" b="1" dirty="0" smtClean="0">
                <a:solidFill>
                  <a:schemeClr val="accent1">
                    <a:lumMod val="40000"/>
                    <a:lumOff val="60000"/>
                  </a:schemeClr>
                </a:solidFill>
              </a:rPr>
              <a:t>(-5)</a:t>
            </a:r>
            <a:r>
              <a:rPr lang="en-US" b="1" dirty="0" smtClean="0">
                <a:solidFill>
                  <a:srgbClr val="00FF99"/>
                </a:solidFill>
              </a:rPr>
              <a:t> </a:t>
            </a:r>
            <a:r>
              <a:rPr lang="en-US" dirty="0" smtClean="0"/>
              <a:t>=</a:t>
            </a:r>
            <a:r>
              <a:rPr lang="en-US" b="1" dirty="0" smtClean="0">
                <a:solidFill>
                  <a:srgbClr val="00FF99"/>
                </a:solidFill>
              </a:rPr>
              <a:t> 7</a:t>
            </a:r>
          </a:p>
          <a:p>
            <a:pPr marL="0" indent="0">
              <a:buNone/>
            </a:pPr>
            <a:endParaRPr lang="en-US" dirty="0" smtClean="0"/>
          </a:p>
          <a:p>
            <a:pPr marL="0" indent="0">
              <a:buNone/>
            </a:pPr>
            <a:r>
              <a:rPr lang="en-US" dirty="0" smtClean="0"/>
              <a:t>Binary:		</a:t>
            </a:r>
            <a:r>
              <a:rPr lang="en-US" b="1" dirty="0" smtClean="0">
                <a:solidFill>
                  <a:schemeClr val="accent6">
                    <a:lumMod val="40000"/>
                    <a:lumOff val="60000"/>
                  </a:schemeClr>
                </a:solidFill>
              </a:rPr>
              <a:t>0000  1100</a:t>
            </a:r>
          </a:p>
          <a:p>
            <a:pPr marL="0" indent="0">
              <a:buNone/>
            </a:pPr>
            <a:r>
              <a:rPr lang="en-US" sz="2000" b="1" dirty="0">
                <a:solidFill>
                  <a:schemeClr val="accent6">
                    <a:lumMod val="40000"/>
                    <a:lumOff val="60000"/>
                  </a:schemeClr>
                </a:solidFill>
              </a:rPr>
              <a:t>	</a:t>
            </a:r>
            <a:r>
              <a:rPr lang="en-US" sz="2000" b="1" dirty="0" smtClean="0">
                <a:solidFill>
                  <a:schemeClr val="accent6">
                    <a:lumMod val="40000"/>
                    <a:lumOff val="60000"/>
                  </a:schemeClr>
                </a:solidFill>
              </a:rPr>
              <a:t>	</a:t>
            </a:r>
            <a:r>
              <a:rPr lang="en-US" sz="2000" b="1" dirty="0" smtClean="0"/>
              <a:t>+</a:t>
            </a:r>
            <a:r>
              <a:rPr lang="en-US" sz="2000" b="1" dirty="0" smtClean="0">
                <a:solidFill>
                  <a:schemeClr val="accent6">
                    <a:lumMod val="40000"/>
                    <a:lumOff val="60000"/>
                  </a:schemeClr>
                </a:solidFill>
              </a:rPr>
              <a:t>	</a:t>
            </a:r>
            <a:r>
              <a:rPr lang="en-US" sz="2000" b="1" u="sng" dirty="0" smtClean="0">
                <a:solidFill>
                  <a:schemeClr val="accent1">
                    <a:lumMod val="40000"/>
                    <a:lumOff val="60000"/>
                  </a:schemeClr>
                </a:solidFill>
              </a:rPr>
              <a:t>1111  1011</a:t>
            </a:r>
            <a:r>
              <a:rPr lang="en-US" sz="2000" dirty="0" smtClean="0"/>
              <a:t> (2’s complement)</a:t>
            </a:r>
          </a:p>
          <a:p>
            <a:pPr marL="0" indent="0">
              <a:buNone/>
            </a:pPr>
            <a:r>
              <a:rPr lang="en-US" b="1" dirty="0" smtClean="0">
                <a:solidFill>
                  <a:schemeClr val="accent1">
                    <a:lumMod val="40000"/>
                    <a:lumOff val="60000"/>
                  </a:schemeClr>
                </a:solidFill>
              </a:rPr>
              <a:t>			</a:t>
            </a:r>
            <a:r>
              <a:rPr lang="en-US" b="1" dirty="0" smtClean="0">
                <a:solidFill>
                  <a:srgbClr val="00FF99"/>
                </a:solidFill>
              </a:rPr>
              <a:t>              11</a:t>
            </a:r>
            <a:endParaRPr lang="en-US" sz="2000" b="1" dirty="0">
              <a:solidFill>
                <a:srgbClr val="00FF99"/>
              </a:solidFill>
            </a:endParaRPr>
          </a:p>
        </p:txBody>
      </p:sp>
    </p:spTree>
    <p:extLst>
      <p:ext uri="{BB962C8B-B14F-4D97-AF65-F5344CB8AC3E}">
        <p14:creationId xmlns:p14="http://schemas.microsoft.com/office/powerpoint/2010/main" val="231404672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Negative Numbers in Binary</a:t>
            </a:r>
            <a:endParaRPr lang="en-US" dirty="0"/>
          </a:p>
        </p:txBody>
      </p:sp>
      <p:sp>
        <p:nvSpPr>
          <p:cNvPr id="3" name="Content Placeholder 2"/>
          <p:cNvSpPr>
            <a:spLocks noGrp="1"/>
          </p:cNvSpPr>
          <p:nvPr>
            <p:ph idx="1"/>
          </p:nvPr>
        </p:nvSpPr>
        <p:spPr>
          <a:xfrm>
            <a:off x="827700" y="2052925"/>
            <a:ext cx="7752278" cy="4195481"/>
          </a:xfrm>
        </p:spPr>
        <p:txBody>
          <a:bodyPr>
            <a:normAutofit/>
          </a:bodyPr>
          <a:lstStyle/>
          <a:p>
            <a:r>
              <a:rPr lang="en-US" dirty="0" smtClean="0"/>
              <a:t>Binary Subtraction</a:t>
            </a:r>
          </a:p>
          <a:p>
            <a:pPr marL="0" indent="0">
              <a:buNone/>
            </a:pPr>
            <a:r>
              <a:rPr lang="en-US" dirty="0" smtClean="0"/>
              <a:t>Decimal:	</a:t>
            </a:r>
            <a:r>
              <a:rPr lang="en-US" b="1" dirty="0" smtClean="0">
                <a:solidFill>
                  <a:schemeClr val="accent6">
                    <a:lumMod val="40000"/>
                    <a:lumOff val="60000"/>
                  </a:schemeClr>
                </a:solidFill>
              </a:rPr>
              <a:t>12</a:t>
            </a:r>
            <a:r>
              <a:rPr lang="en-US" dirty="0" smtClean="0"/>
              <a:t> - </a:t>
            </a:r>
            <a:r>
              <a:rPr lang="en-US" b="1" dirty="0" smtClean="0">
                <a:solidFill>
                  <a:schemeClr val="accent1">
                    <a:lumMod val="40000"/>
                    <a:lumOff val="60000"/>
                  </a:schemeClr>
                </a:solidFill>
              </a:rPr>
              <a:t>5</a:t>
            </a:r>
            <a:r>
              <a:rPr lang="en-US" dirty="0" smtClean="0"/>
              <a:t> = </a:t>
            </a:r>
            <a:r>
              <a:rPr lang="en-US" b="1" dirty="0" smtClean="0">
                <a:solidFill>
                  <a:schemeClr val="accent6">
                    <a:lumMod val="40000"/>
                    <a:lumOff val="60000"/>
                  </a:schemeClr>
                </a:solidFill>
              </a:rPr>
              <a:t>12</a:t>
            </a:r>
            <a:r>
              <a:rPr lang="en-US" b="1" dirty="0" smtClean="0">
                <a:solidFill>
                  <a:srgbClr val="00FF99"/>
                </a:solidFill>
              </a:rPr>
              <a:t> </a:t>
            </a:r>
            <a:r>
              <a:rPr lang="en-US" dirty="0" smtClean="0"/>
              <a:t>+</a:t>
            </a:r>
            <a:r>
              <a:rPr lang="en-US" b="1" dirty="0" smtClean="0">
                <a:solidFill>
                  <a:srgbClr val="00FF99"/>
                </a:solidFill>
              </a:rPr>
              <a:t> </a:t>
            </a:r>
            <a:r>
              <a:rPr lang="en-US" b="1" dirty="0" smtClean="0">
                <a:solidFill>
                  <a:schemeClr val="accent1">
                    <a:lumMod val="40000"/>
                    <a:lumOff val="60000"/>
                  </a:schemeClr>
                </a:solidFill>
              </a:rPr>
              <a:t>(-5)</a:t>
            </a:r>
            <a:r>
              <a:rPr lang="en-US" b="1" dirty="0" smtClean="0">
                <a:solidFill>
                  <a:srgbClr val="00FF99"/>
                </a:solidFill>
              </a:rPr>
              <a:t> </a:t>
            </a:r>
            <a:r>
              <a:rPr lang="en-US" dirty="0" smtClean="0"/>
              <a:t>=</a:t>
            </a:r>
            <a:r>
              <a:rPr lang="en-US" b="1" dirty="0" smtClean="0">
                <a:solidFill>
                  <a:srgbClr val="00FF99"/>
                </a:solidFill>
              </a:rPr>
              <a:t> 7</a:t>
            </a:r>
          </a:p>
          <a:p>
            <a:pPr marL="0" indent="0">
              <a:buNone/>
            </a:pPr>
            <a:endParaRPr lang="en-US" dirty="0" smtClean="0"/>
          </a:p>
          <a:p>
            <a:pPr marL="0" indent="0">
              <a:buNone/>
            </a:pPr>
            <a:r>
              <a:rPr lang="en-US" dirty="0" smtClean="0"/>
              <a:t>Binary:		</a:t>
            </a:r>
            <a:r>
              <a:rPr lang="en-US" b="1" dirty="0" smtClean="0">
                <a:solidFill>
                  <a:schemeClr val="accent6">
                    <a:lumMod val="40000"/>
                    <a:lumOff val="60000"/>
                  </a:schemeClr>
                </a:solidFill>
              </a:rPr>
              <a:t>0000  1100</a:t>
            </a:r>
          </a:p>
          <a:p>
            <a:pPr marL="0" indent="0">
              <a:buNone/>
            </a:pPr>
            <a:r>
              <a:rPr lang="en-US" sz="2000" b="1" dirty="0">
                <a:solidFill>
                  <a:schemeClr val="accent6">
                    <a:lumMod val="40000"/>
                    <a:lumOff val="60000"/>
                  </a:schemeClr>
                </a:solidFill>
              </a:rPr>
              <a:t>	</a:t>
            </a:r>
            <a:r>
              <a:rPr lang="en-US" sz="2000" b="1" dirty="0" smtClean="0">
                <a:solidFill>
                  <a:schemeClr val="accent6">
                    <a:lumMod val="40000"/>
                    <a:lumOff val="60000"/>
                  </a:schemeClr>
                </a:solidFill>
              </a:rPr>
              <a:t>	</a:t>
            </a:r>
            <a:r>
              <a:rPr lang="en-US" sz="2000" b="1" dirty="0" smtClean="0"/>
              <a:t>+</a:t>
            </a:r>
            <a:r>
              <a:rPr lang="en-US" sz="2000" b="1" dirty="0" smtClean="0">
                <a:solidFill>
                  <a:schemeClr val="accent6">
                    <a:lumMod val="40000"/>
                    <a:lumOff val="60000"/>
                  </a:schemeClr>
                </a:solidFill>
              </a:rPr>
              <a:t>	</a:t>
            </a:r>
            <a:r>
              <a:rPr lang="en-US" sz="2000" b="1" u="sng" dirty="0" smtClean="0">
                <a:solidFill>
                  <a:schemeClr val="accent1">
                    <a:lumMod val="40000"/>
                    <a:lumOff val="60000"/>
                  </a:schemeClr>
                </a:solidFill>
              </a:rPr>
              <a:t>1111  1011</a:t>
            </a:r>
            <a:r>
              <a:rPr lang="en-US" sz="2000" dirty="0" smtClean="0"/>
              <a:t> (2’s complement)</a:t>
            </a:r>
          </a:p>
          <a:p>
            <a:pPr marL="0" indent="0">
              <a:buNone/>
            </a:pPr>
            <a:r>
              <a:rPr lang="en-US" b="1" dirty="0" smtClean="0">
                <a:solidFill>
                  <a:schemeClr val="accent1">
                    <a:lumMod val="40000"/>
                    <a:lumOff val="60000"/>
                  </a:schemeClr>
                </a:solidFill>
              </a:rPr>
              <a:t>			</a:t>
            </a:r>
            <a:r>
              <a:rPr lang="en-US" b="1" dirty="0" smtClean="0">
                <a:solidFill>
                  <a:srgbClr val="00FF99"/>
                </a:solidFill>
              </a:rPr>
              <a:t>            111</a:t>
            </a:r>
            <a:endParaRPr lang="en-US" sz="2000" b="1" dirty="0">
              <a:solidFill>
                <a:srgbClr val="00FF99"/>
              </a:solidFill>
            </a:endParaRPr>
          </a:p>
        </p:txBody>
      </p:sp>
    </p:spTree>
    <p:extLst>
      <p:ext uri="{BB962C8B-B14F-4D97-AF65-F5344CB8AC3E}">
        <p14:creationId xmlns:p14="http://schemas.microsoft.com/office/powerpoint/2010/main" val="416865938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Negative Numbers in Binary</a:t>
            </a:r>
            <a:endParaRPr lang="en-US" dirty="0"/>
          </a:p>
        </p:txBody>
      </p:sp>
      <p:sp>
        <p:nvSpPr>
          <p:cNvPr id="3" name="Content Placeholder 2"/>
          <p:cNvSpPr>
            <a:spLocks noGrp="1"/>
          </p:cNvSpPr>
          <p:nvPr>
            <p:ph idx="1"/>
          </p:nvPr>
        </p:nvSpPr>
        <p:spPr>
          <a:xfrm>
            <a:off x="827700" y="2052925"/>
            <a:ext cx="7752278" cy="4195481"/>
          </a:xfrm>
        </p:spPr>
        <p:txBody>
          <a:bodyPr>
            <a:normAutofit/>
          </a:bodyPr>
          <a:lstStyle/>
          <a:p>
            <a:r>
              <a:rPr lang="en-US" dirty="0" smtClean="0"/>
              <a:t>Binary Subtraction</a:t>
            </a:r>
          </a:p>
          <a:p>
            <a:pPr marL="0" indent="0">
              <a:buNone/>
            </a:pPr>
            <a:r>
              <a:rPr lang="en-US" dirty="0" smtClean="0"/>
              <a:t>Decimal:	</a:t>
            </a:r>
            <a:r>
              <a:rPr lang="en-US" b="1" dirty="0" smtClean="0">
                <a:solidFill>
                  <a:schemeClr val="accent6">
                    <a:lumMod val="40000"/>
                    <a:lumOff val="60000"/>
                  </a:schemeClr>
                </a:solidFill>
              </a:rPr>
              <a:t>12</a:t>
            </a:r>
            <a:r>
              <a:rPr lang="en-US" dirty="0" smtClean="0"/>
              <a:t> - </a:t>
            </a:r>
            <a:r>
              <a:rPr lang="en-US" b="1" dirty="0" smtClean="0">
                <a:solidFill>
                  <a:schemeClr val="accent1">
                    <a:lumMod val="40000"/>
                    <a:lumOff val="60000"/>
                  </a:schemeClr>
                </a:solidFill>
              </a:rPr>
              <a:t>5</a:t>
            </a:r>
            <a:r>
              <a:rPr lang="en-US" dirty="0" smtClean="0"/>
              <a:t> = </a:t>
            </a:r>
            <a:r>
              <a:rPr lang="en-US" b="1" dirty="0" smtClean="0">
                <a:solidFill>
                  <a:schemeClr val="accent6">
                    <a:lumMod val="40000"/>
                    <a:lumOff val="60000"/>
                  </a:schemeClr>
                </a:solidFill>
              </a:rPr>
              <a:t>12</a:t>
            </a:r>
            <a:r>
              <a:rPr lang="en-US" b="1" dirty="0" smtClean="0">
                <a:solidFill>
                  <a:srgbClr val="00FF99"/>
                </a:solidFill>
              </a:rPr>
              <a:t> </a:t>
            </a:r>
            <a:r>
              <a:rPr lang="en-US" dirty="0" smtClean="0"/>
              <a:t>+</a:t>
            </a:r>
            <a:r>
              <a:rPr lang="en-US" b="1" dirty="0" smtClean="0">
                <a:solidFill>
                  <a:srgbClr val="00FF99"/>
                </a:solidFill>
              </a:rPr>
              <a:t> </a:t>
            </a:r>
            <a:r>
              <a:rPr lang="en-US" b="1" dirty="0" smtClean="0">
                <a:solidFill>
                  <a:schemeClr val="accent1">
                    <a:lumMod val="40000"/>
                    <a:lumOff val="60000"/>
                  </a:schemeClr>
                </a:solidFill>
              </a:rPr>
              <a:t>(-5)</a:t>
            </a:r>
            <a:r>
              <a:rPr lang="en-US" b="1" dirty="0" smtClean="0">
                <a:solidFill>
                  <a:srgbClr val="00FF99"/>
                </a:solidFill>
              </a:rPr>
              <a:t> </a:t>
            </a:r>
            <a:r>
              <a:rPr lang="en-US" dirty="0" smtClean="0"/>
              <a:t>=</a:t>
            </a:r>
            <a:r>
              <a:rPr lang="en-US" b="1" dirty="0" smtClean="0">
                <a:solidFill>
                  <a:srgbClr val="00FF99"/>
                </a:solidFill>
              </a:rPr>
              <a:t> 7</a:t>
            </a:r>
          </a:p>
          <a:p>
            <a:pPr marL="0" indent="0">
              <a:buNone/>
            </a:pPr>
            <a:endParaRPr lang="en-US" dirty="0" smtClean="0"/>
          </a:p>
          <a:p>
            <a:pPr marL="0" indent="0">
              <a:buNone/>
            </a:pPr>
            <a:r>
              <a:rPr lang="en-US" dirty="0" smtClean="0"/>
              <a:t>Binary:		</a:t>
            </a:r>
            <a:r>
              <a:rPr lang="en-US" b="1" dirty="0" smtClean="0">
                <a:solidFill>
                  <a:schemeClr val="accent6">
                    <a:lumMod val="40000"/>
                    <a:lumOff val="60000"/>
                  </a:schemeClr>
                </a:solidFill>
              </a:rPr>
              <a:t>0000  1100</a:t>
            </a:r>
          </a:p>
          <a:p>
            <a:pPr marL="0" indent="0">
              <a:buNone/>
            </a:pPr>
            <a:r>
              <a:rPr lang="en-US" sz="2000" b="1" dirty="0">
                <a:solidFill>
                  <a:schemeClr val="accent6">
                    <a:lumMod val="40000"/>
                    <a:lumOff val="60000"/>
                  </a:schemeClr>
                </a:solidFill>
              </a:rPr>
              <a:t>	</a:t>
            </a:r>
            <a:r>
              <a:rPr lang="en-US" sz="2000" b="1" dirty="0" smtClean="0">
                <a:solidFill>
                  <a:schemeClr val="accent6">
                    <a:lumMod val="40000"/>
                    <a:lumOff val="60000"/>
                  </a:schemeClr>
                </a:solidFill>
              </a:rPr>
              <a:t>	</a:t>
            </a:r>
            <a:r>
              <a:rPr lang="en-US" sz="2000" b="1" dirty="0" smtClean="0"/>
              <a:t>+</a:t>
            </a:r>
            <a:r>
              <a:rPr lang="en-US" sz="2000" b="1" dirty="0" smtClean="0">
                <a:solidFill>
                  <a:schemeClr val="accent6">
                    <a:lumMod val="40000"/>
                    <a:lumOff val="60000"/>
                  </a:schemeClr>
                </a:solidFill>
              </a:rPr>
              <a:t>	</a:t>
            </a:r>
            <a:r>
              <a:rPr lang="en-US" sz="2000" b="1" u="sng" dirty="0" smtClean="0">
                <a:solidFill>
                  <a:schemeClr val="accent1">
                    <a:lumMod val="40000"/>
                    <a:lumOff val="60000"/>
                  </a:schemeClr>
                </a:solidFill>
              </a:rPr>
              <a:t>1111  1011</a:t>
            </a:r>
            <a:r>
              <a:rPr lang="en-US" sz="2000" dirty="0" smtClean="0"/>
              <a:t> (2’s complement)</a:t>
            </a:r>
          </a:p>
          <a:p>
            <a:pPr marL="0" indent="0">
              <a:buNone/>
            </a:pPr>
            <a:r>
              <a:rPr lang="en-US" b="1" dirty="0" smtClean="0">
                <a:solidFill>
                  <a:schemeClr val="accent1">
                    <a:lumMod val="40000"/>
                    <a:lumOff val="60000"/>
                  </a:schemeClr>
                </a:solidFill>
              </a:rPr>
              <a:t>			</a:t>
            </a:r>
            <a:r>
              <a:rPr lang="en-US" b="1" dirty="0" smtClean="0">
                <a:solidFill>
                  <a:srgbClr val="00FF99"/>
                </a:solidFill>
              </a:rPr>
              <a:t>          0111</a:t>
            </a:r>
            <a:endParaRPr lang="en-US" sz="2000" b="1" dirty="0">
              <a:solidFill>
                <a:srgbClr val="00FF99"/>
              </a:solidFill>
            </a:endParaRPr>
          </a:p>
        </p:txBody>
      </p:sp>
      <p:sp>
        <p:nvSpPr>
          <p:cNvPr id="4" name="TextBox 3"/>
          <p:cNvSpPr txBox="1"/>
          <p:nvPr/>
        </p:nvSpPr>
        <p:spPr>
          <a:xfrm>
            <a:off x="2640651" y="3144852"/>
            <a:ext cx="162370" cy="369332"/>
          </a:xfrm>
          <a:prstGeom prst="rect">
            <a:avLst/>
          </a:prstGeom>
          <a:noFill/>
        </p:spPr>
        <p:txBody>
          <a:bodyPr wrap="square" rtlCol="0">
            <a:spAutoFit/>
          </a:bodyPr>
          <a:lstStyle/>
          <a:p>
            <a:r>
              <a:rPr lang="en-US" dirty="0" smtClean="0"/>
              <a:t>1</a:t>
            </a:r>
            <a:endParaRPr lang="en-US" dirty="0"/>
          </a:p>
        </p:txBody>
      </p:sp>
    </p:spTree>
    <p:extLst>
      <p:ext uri="{BB962C8B-B14F-4D97-AF65-F5344CB8AC3E}">
        <p14:creationId xmlns:p14="http://schemas.microsoft.com/office/powerpoint/2010/main" val="108861882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Negative Numbers in Binary</a:t>
            </a:r>
            <a:endParaRPr lang="en-US" dirty="0"/>
          </a:p>
        </p:txBody>
      </p:sp>
      <p:sp>
        <p:nvSpPr>
          <p:cNvPr id="3" name="Content Placeholder 2"/>
          <p:cNvSpPr>
            <a:spLocks noGrp="1"/>
          </p:cNvSpPr>
          <p:nvPr>
            <p:ph idx="1"/>
          </p:nvPr>
        </p:nvSpPr>
        <p:spPr>
          <a:xfrm>
            <a:off x="827700" y="2052925"/>
            <a:ext cx="7752278" cy="4195481"/>
          </a:xfrm>
        </p:spPr>
        <p:txBody>
          <a:bodyPr>
            <a:normAutofit/>
          </a:bodyPr>
          <a:lstStyle/>
          <a:p>
            <a:r>
              <a:rPr lang="en-US" dirty="0" smtClean="0"/>
              <a:t>Binary Subtraction</a:t>
            </a:r>
          </a:p>
          <a:p>
            <a:pPr marL="0" indent="0">
              <a:buNone/>
            </a:pPr>
            <a:r>
              <a:rPr lang="en-US" dirty="0" smtClean="0"/>
              <a:t>Decimal:	</a:t>
            </a:r>
            <a:r>
              <a:rPr lang="en-US" b="1" dirty="0" smtClean="0">
                <a:solidFill>
                  <a:schemeClr val="accent6">
                    <a:lumMod val="40000"/>
                    <a:lumOff val="60000"/>
                  </a:schemeClr>
                </a:solidFill>
              </a:rPr>
              <a:t>12</a:t>
            </a:r>
            <a:r>
              <a:rPr lang="en-US" dirty="0" smtClean="0"/>
              <a:t> - </a:t>
            </a:r>
            <a:r>
              <a:rPr lang="en-US" b="1" dirty="0" smtClean="0">
                <a:solidFill>
                  <a:schemeClr val="accent1">
                    <a:lumMod val="40000"/>
                    <a:lumOff val="60000"/>
                  </a:schemeClr>
                </a:solidFill>
              </a:rPr>
              <a:t>5</a:t>
            </a:r>
            <a:r>
              <a:rPr lang="en-US" dirty="0" smtClean="0"/>
              <a:t> = </a:t>
            </a:r>
            <a:r>
              <a:rPr lang="en-US" b="1" dirty="0" smtClean="0">
                <a:solidFill>
                  <a:schemeClr val="accent6">
                    <a:lumMod val="40000"/>
                    <a:lumOff val="60000"/>
                  </a:schemeClr>
                </a:solidFill>
              </a:rPr>
              <a:t>12</a:t>
            </a:r>
            <a:r>
              <a:rPr lang="en-US" b="1" dirty="0" smtClean="0">
                <a:solidFill>
                  <a:srgbClr val="00FF99"/>
                </a:solidFill>
              </a:rPr>
              <a:t> </a:t>
            </a:r>
            <a:r>
              <a:rPr lang="en-US" dirty="0" smtClean="0"/>
              <a:t>+</a:t>
            </a:r>
            <a:r>
              <a:rPr lang="en-US" b="1" dirty="0" smtClean="0">
                <a:solidFill>
                  <a:srgbClr val="00FF99"/>
                </a:solidFill>
              </a:rPr>
              <a:t> </a:t>
            </a:r>
            <a:r>
              <a:rPr lang="en-US" b="1" dirty="0" smtClean="0">
                <a:solidFill>
                  <a:schemeClr val="accent1">
                    <a:lumMod val="40000"/>
                    <a:lumOff val="60000"/>
                  </a:schemeClr>
                </a:solidFill>
              </a:rPr>
              <a:t>(-5)</a:t>
            </a:r>
            <a:r>
              <a:rPr lang="en-US" b="1" dirty="0" smtClean="0">
                <a:solidFill>
                  <a:srgbClr val="00FF99"/>
                </a:solidFill>
              </a:rPr>
              <a:t> </a:t>
            </a:r>
            <a:r>
              <a:rPr lang="en-US" dirty="0" smtClean="0"/>
              <a:t>=</a:t>
            </a:r>
            <a:r>
              <a:rPr lang="en-US" b="1" dirty="0" smtClean="0">
                <a:solidFill>
                  <a:srgbClr val="00FF99"/>
                </a:solidFill>
              </a:rPr>
              <a:t> 7</a:t>
            </a:r>
          </a:p>
          <a:p>
            <a:pPr marL="0" indent="0">
              <a:buNone/>
            </a:pPr>
            <a:endParaRPr lang="en-US" dirty="0" smtClean="0"/>
          </a:p>
          <a:p>
            <a:pPr marL="0" indent="0">
              <a:buNone/>
            </a:pPr>
            <a:r>
              <a:rPr lang="en-US" dirty="0" smtClean="0"/>
              <a:t>Binary:		</a:t>
            </a:r>
            <a:r>
              <a:rPr lang="en-US" b="1" dirty="0" smtClean="0">
                <a:solidFill>
                  <a:schemeClr val="accent6">
                    <a:lumMod val="40000"/>
                    <a:lumOff val="60000"/>
                  </a:schemeClr>
                </a:solidFill>
              </a:rPr>
              <a:t>0000  1100</a:t>
            </a:r>
          </a:p>
          <a:p>
            <a:pPr marL="0" indent="0">
              <a:buNone/>
            </a:pPr>
            <a:r>
              <a:rPr lang="en-US" sz="2000" b="1" dirty="0">
                <a:solidFill>
                  <a:schemeClr val="accent6">
                    <a:lumMod val="40000"/>
                    <a:lumOff val="60000"/>
                  </a:schemeClr>
                </a:solidFill>
              </a:rPr>
              <a:t>	</a:t>
            </a:r>
            <a:r>
              <a:rPr lang="en-US" sz="2000" b="1" dirty="0" smtClean="0">
                <a:solidFill>
                  <a:schemeClr val="accent6">
                    <a:lumMod val="40000"/>
                    <a:lumOff val="60000"/>
                  </a:schemeClr>
                </a:solidFill>
              </a:rPr>
              <a:t>	</a:t>
            </a:r>
            <a:r>
              <a:rPr lang="en-US" sz="2000" b="1" dirty="0" smtClean="0"/>
              <a:t>+</a:t>
            </a:r>
            <a:r>
              <a:rPr lang="en-US" sz="2000" b="1" dirty="0" smtClean="0">
                <a:solidFill>
                  <a:schemeClr val="accent6">
                    <a:lumMod val="40000"/>
                    <a:lumOff val="60000"/>
                  </a:schemeClr>
                </a:solidFill>
              </a:rPr>
              <a:t>	</a:t>
            </a:r>
            <a:r>
              <a:rPr lang="en-US" sz="2000" b="1" u="sng" dirty="0" smtClean="0">
                <a:solidFill>
                  <a:schemeClr val="accent1">
                    <a:lumMod val="40000"/>
                    <a:lumOff val="60000"/>
                  </a:schemeClr>
                </a:solidFill>
              </a:rPr>
              <a:t>1111  1011</a:t>
            </a:r>
            <a:r>
              <a:rPr lang="en-US" sz="2000" dirty="0" smtClean="0"/>
              <a:t> (2’s complement)</a:t>
            </a:r>
          </a:p>
          <a:p>
            <a:pPr marL="0" indent="0">
              <a:buNone/>
            </a:pPr>
            <a:r>
              <a:rPr lang="en-US" b="1" dirty="0" smtClean="0">
                <a:solidFill>
                  <a:schemeClr val="accent1">
                    <a:lumMod val="40000"/>
                    <a:lumOff val="60000"/>
                  </a:schemeClr>
                </a:solidFill>
              </a:rPr>
              <a:t>			</a:t>
            </a:r>
            <a:r>
              <a:rPr lang="en-US" b="1" dirty="0" smtClean="0">
                <a:solidFill>
                  <a:srgbClr val="00FF99"/>
                </a:solidFill>
              </a:rPr>
              <a:t>      0  0111</a:t>
            </a:r>
            <a:endParaRPr lang="en-US" sz="2000" b="1" dirty="0">
              <a:solidFill>
                <a:srgbClr val="00FF99"/>
              </a:solidFill>
            </a:endParaRPr>
          </a:p>
        </p:txBody>
      </p:sp>
      <p:sp>
        <p:nvSpPr>
          <p:cNvPr id="4" name="TextBox 3"/>
          <p:cNvSpPr txBox="1"/>
          <p:nvPr/>
        </p:nvSpPr>
        <p:spPr>
          <a:xfrm>
            <a:off x="2495372" y="3093578"/>
            <a:ext cx="162370" cy="369332"/>
          </a:xfrm>
          <a:prstGeom prst="rect">
            <a:avLst/>
          </a:prstGeom>
          <a:noFill/>
        </p:spPr>
        <p:txBody>
          <a:bodyPr wrap="square" rtlCol="0">
            <a:spAutoFit/>
          </a:bodyPr>
          <a:lstStyle/>
          <a:p>
            <a:r>
              <a:rPr lang="en-US" dirty="0" smtClean="0"/>
              <a:t>1</a:t>
            </a:r>
            <a:endParaRPr lang="en-US" dirty="0"/>
          </a:p>
        </p:txBody>
      </p:sp>
    </p:spTree>
    <p:extLst>
      <p:ext uri="{BB962C8B-B14F-4D97-AF65-F5344CB8AC3E}">
        <p14:creationId xmlns:p14="http://schemas.microsoft.com/office/powerpoint/2010/main" val="407038323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Negative Numbers in Binary</a:t>
            </a:r>
            <a:endParaRPr lang="en-US" dirty="0"/>
          </a:p>
        </p:txBody>
      </p:sp>
      <p:sp>
        <p:nvSpPr>
          <p:cNvPr id="3" name="Content Placeholder 2"/>
          <p:cNvSpPr>
            <a:spLocks noGrp="1"/>
          </p:cNvSpPr>
          <p:nvPr>
            <p:ph idx="1"/>
          </p:nvPr>
        </p:nvSpPr>
        <p:spPr>
          <a:xfrm>
            <a:off x="827700" y="2052925"/>
            <a:ext cx="7752278" cy="4195481"/>
          </a:xfrm>
        </p:spPr>
        <p:txBody>
          <a:bodyPr>
            <a:normAutofit/>
          </a:bodyPr>
          <a:lstStyle/>
          <a:p>
            <a:r>
              <a:rPr lang="en-US" dirty="0" smtClean="0"/>
              <a:t>Binary Subtraction</a:t>
            </a:r>
          </a:p>
          <a:p>
            <a:pPr marL="0" indent="0">
              <a:buNone/>
            </a:pPr>
            <a:r>
              <a:rPr lang="en-US" dirty="0" smtClean="0"/>
              <a:t>Decimal:	</a:t>
            </a:r>
            <a:r>
              <a:rPr lang="en-US" b="1" dirty="0" smtClean="0">
                <a:solidFill>
                  <a:schemeClr val="accent6">
                    <a:lumMod val="40000"/>
                    <a:lumOff val="60000"/>
                  </a:schemeClr>
                </a:solidFill>
              </a:rPr>
              <a:t>12</a:t>
            </a:r>
            <a:r>
              <a:rPr lang="en-US" dirty="0" smtClean="0"/>
              <a:t> - </a:t>
            </a:r>
            <a:r>
              <a:rPr lang="en-US" b="1" dirty="0" smtClean="0">
                <a:solidFill>
                  <a:schemeClr val="accent1">
                    <a:lumMod val="40000"/>
                    <a:lumOff val="60000"/>
                  </a:schemeClr>
                </a:solidFill>
              </a:rPr>
              <a:t>5</a:t>
            </a:r>
            <a:r>
              <a:rPr lang="en-US" dirty="0" smtClean="0"/>
              <a:t> = </a:t>
            </a:r>
            <a:r>
              <a:rPr lang="en-US" b="1" dirty="0" smtClean="0">
                <a:solidFill>
                  <a:schemeClr val="accent6">
                    <a:lumMod val="40000"/>
                    <a:lumOff val="60000"/>
                  </a:schemeClr>
                </a:solidFill>
              </a:rPr>
              <a:t>12</a:t>
            </a:r>
            <a:r>
              <a:rPr lang="en-US" b="1" dirty="0" smtClean="0">
                <a:solidFill>
                  <a:srgbClr val="00FF99"/>
                </a:solidFill>
              </a:rPr>
              <a:t> </a:t>
            </a:r>
            <a:r>
              <a:rPr lang="en-US" dirty="0" smtClean="0"/>
              <a:t>+</a:t>
            </a:r>
            <a:r>
              <a:rPr lang="en-US" b="1" dirty="0" smtClean="0">
                <a:solidFill>
                  <a:srgbClr val="00FF99"/>
                </a:solidFill>
              </a:rPr>
              <a:t> </a:t>
            </a:r>
            <a:r>
              <a:rPr lang="en-US" b="1" dirty="0" smtClean="0">
                <a:solidFill>
                  <a:schemeClr val="accent1">
                    <a:lumMod val="40000"/>
                    <a:lumOff val="60000"/>
                  </a:schemeClr>
                </a:solidFill>
              </a:rPr>
              <a:t>(-5)</a:t>
            </a:r>
            <a:r>
              <a:rPr lang="en-US" b="1" dirty="0" smtClean="0">
                <a:solidFill>
                  <a:srgbClr val="00FF99"/>
                </a:solidFill>
              </a:rPr>
              <a:t> </a:t>
            </a:r>
            <a:r>
              <a:rPr lang="en-US" dirty="0" smtClean="0"/>
              <a:t>=</a:t>
            </a:r>
            <a:r>
              <a:rPr lang="en-US" b="1" dirty="0" smtClean="0">
                <a:solidFill>
                  <a:srgbClr val="00FF99"/>
                </a:solidFill>
              </a:rPr>
              <a:t> 7</a:t>
            </a:r>
          </a:p>
          <a:p>
            <a:pPr marL="0" indent="0">
              <a:buNone/>
            </a:pPr>
            <a:endParaRPr lang="en-US" dirty="0" smtClean="0"/>
          </a:p>
          <a:p>
            <a:pPr marL="0" indent="0">
              <a:buNone/>
            </a:pPr>
            <a:r>
              <a:rPr lang="en-US" dirty="0" smtClean="0"/>
              <a:t>Binary:		</a:t>
            </a:r>
            <a:r>
              <a:rPr lang="en-US" b="1" dirty="0" smtClean="0">
                <a:solidFill>
                  <a:schemeClr val="accent6">
                    <a:lumMod val="40000"/>
                    <a:lumOff val="60000"/>
                  </a:schemeClr>
                </a:solidFill>
              </a:rPr>
              <a:t>0000  1100</a:t>
            </a:r>
          </a:p>
          <a:p>
            <a:pPr marL="0" indent="0">
              <a:buNone/>
            </a:pPr>
            <a:r>
              <a:rPr lang="en-US" sz="2000" b="1" dirty="0">
                <a:solidFill>
                  <a:schemeClr val="accent6">
                    <a:lumMod val="40000"/>
                    <a:lumOff val="60000"/>
                  </a:schemeClr>
                </a:solidFill>
              </a:rPr>
              <a:t>	</a:t>
            </a:r>
            <a:r>
              <a:rPr lang="en-US" sz="2000" b="1" dirty="0" smtClean="0">
                <a:solidFill>
                  <a:schemeClr val="accent6">
                    <a:lumMod val="40000"/>
                    <a:lumOff val="60000"/>
                  </a:schemeClr>
                </a:solidFill>
              </a:rPr>
              <a:t>	</a:t>
            </a:r>
            <a:r>
              <a:rPr lang="en-US" sz="2000" b="1" dirty="0" smtClean="0"/>
              <a:t>+</a:t>
            </a:r>
            <a:r>
              <a:rPr lang="en-US" sz="2000" b="1" dirty="0" smtClean="0">
                <a:solidFill>
                  <a:schemeClr val="accent6">
                    <a:lumMod val="40000"/>
                    <a:lumOff val="60000"/>
                  </a:schemeClr>
                </a:solidFill>
              </a:rPr>
              <a:t>	</a:t>
            </a:r>
            <a:r>
              <a:rPr lang="en-US" sz="2000" b="1" u="sng" dirty="0" smtClean="0">
                <a:solidFill>
                  <a:schemeClr val="accent1">
                    <a:lumMod val="40000"/>
                    <a:lumOff val="60000"/>
                  </a:schemeClr>
                </a:solidFill>
              </a:rPr>
              <a:t>1111  1011</a:t>
            </a:r>
            <a:r>
              <a:rPr lang="en-US" sz="2000" dirty="0" smtClean="0"/>
              <a:t> (2’s complement)</a:t>
            </a:r>
          </a:p>
          <a:p>
            <a:pPr marL="0" indent="0">
              <a:buNone/>
            </a:pPr>
            <a:r>
              <a:rPr lang="en-US" b="1" dirty="0" smtClean="0">
                <a:solidFill>
                  <a:schemeClr val="accent1">
                    <a:lumMod val="40000"/>
                    <a:lumOff val="60000"/>
                  </a:schemeClr>
                </a:solidFill>
              </a:rPr>
              <a:t>			</a:t>
            </a:r>
            <a:r>
              <a:rPr lang="en-US" b="1" dirty="0" smtClean="0">
                <a:solidFill>
                  <a:srgbClr val="00FF99"/>
                </a:solidFill>
              </a:rPr>
              <a:t>    00  0111</a:t>
            </a:r>
            <a:endParaRPr lang="en-US" sz="2000" b="1" dirty="0">
              <a:solidFill>
                <a:srgbClr val="00FF99"/>
              </a:solidFill>
            </a:endParaRPr>
          </a:p>
        </p:txBody>
      </p:sp>
      <p:sp>
        <p:nvSpPr>
          <p:cNvPr id="4" name="TextBox 3"/>
          <p:cNvSpPr txBox="1"/>
          <p:nvPr/>
        </p:nvSpPr>
        <p:spPr>
          <a:xfrm>
            <a:off x="2350094" y="3102124"/>
            <a:ext cx="162370" cy="369332"/>
          </a:xfrm>
          <a:prstGeom prst="rect">
            <a:avLst/>
          </a:prstGeom>
          <a:noFill/>
        </p:spPr>
        <p:txBody>
          <a:bodyPr wrap="square" rtlCol="0">
            <a:spAutoFit/>
          </a:bodyPr>
          <a:lstStyle/>
          <a:p>
            <a:r>
              <a:rPr lang="en-US" dirty="0" smtClean="0"/>
              <a:t>1</a:t>
            </a:r>
            <a:endParaRPr lang="en-US" dirty="0"/>
          </a:p>
        </p:txBody>
      </p:sp>
    </p:spTree>
    <p:extLst>
      <p:ext uri="{BB962C8B-B14F-4D97-AF65-F5344CB8AC3E}">
        <p14:creationId xmlns:p14="http://schemas.microsoft.com/office/powerpoint/2010/main" val="3552021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Numbers</a:t>
            </a:r>
            <a:endParaRPr lang="en-US" dirty="0"/>
          </a:p>
        </p:txBody>
      </p:sp>
      <p:sp>
        <p:nvSpPr>
          <p:cNvPr id="3" name="Content Placeholder 2"/>
          <p:cNvSpPr>
            <a:spLocks noGrp="1"/>
          </p:cNvSpPr>
          <p:nvPr>
            <p:ph idx="1"/>
          </p:nvPr>
        </p:nvSpPr>
        <p:spPr>
          <a:xfrm>
            <a:off x="4247260" y="1853248"/>
            <a:ext cx="3810265" cy="4195481"/>
          </a:xfrm>
        </p:spPr>
        <p:txBody>
          <a:bodyPr>
            <a:normAutofit fontScale="92500" lnSpcReduction="20000"/>
          </a:bodyPr>
          <a:lstStyle/>
          <a:p>
            <a:r>
              <a:rPr lang="en-US" dirty="0" smtClean="0"/>
              <a:t>Conversion From Decimal to Binary</a:t>
            </a:r>
          </a:p>
          <a:p>
            <a:pPr marL="514350" indent="-514350">
              <a:buFont typeface="+mj-lt"/>
              <a:buAutoNum type="arabicPeriod"/>
            </a:pPr>
            <a:r>
              <a:rPr lang="en-US" sz="2600" dirty="0" smtClean="0">
                <a:solidFill>
                  <a:schemeClr val="accent3">
                    <a:lumMod val="40000"/>
                    <a:lumOff val="60000"/>
                  </a:schemeClr>
                </a:solidFill>
              </a:rPr>
              <a:t>Divide the number by 2</a:t>
            </a:r>
          </a:p>
          <a:p>
            <a:pPr marL="514350" indent="-514350">
              <a:buFont typeface="+mj-lt"/>
              <a:buAutoNum type="arabicPeriod"/>
            </a:pPr>
            <a:r>
              <a:rPr lang="en-US" sz="2600" dirty="0" smtClean="0">
                <a:solidFill>
                  <a:schemeClr val="accent3">
                    <a:lumMod val="40000"/>
                    <a:lumOff val="60000"/>
                  </a:schemeClr>
                </a:solidFill>
              </a:rPr>
              <a:t>Get the integer quotient for the next iteration</a:t>
            </a:r>
          </a:p>
          <a:p>
            <a:pPr marL="514350" indent="-514350">
              <a:buFont typeface="+mj-lt"/>
              <a:buAutoNum type="arabicPeriod"/>
            </a:pPr>
            <a:r>
              <a:rPr lang="en-US" sz="2600" dirty="0" smtClean="0">
                <a:solidFill>
                  <a:schemeClr val="accent3">
                    <a:lumMod val="40000"/>
                    <a:lumOff val="60000"/>
                  </a:schemeClr>
                </a:solidFill>
              </a:rPr>
              <a:t>Get the remainder for the binary digit</a:t>
            </a:r>
          </a:p>
          <a:p>
            <a:pPr marL="514350" indent="-514350">
              <a:buFont typeface="+mj-lt"/>
              <a:buAutoNum type="arabicPeriod"/>
            </a:pPr>
            <a:r>
              <a:rPr lang="en-US" sz="2600" b="1" dirty="0" smtClean="0">
                <a:solidFill>
                  <a:schemeClr val="accent6">
                    <a:lumMod val="40000"/>
                    <a:lumOff val="60000"/>
                  </a:schemeClr>
                </a:solidFill>
              </a:rPr>
              <a:t>Repeat the steps until the quotient is equal to 0</a:t>
            </a:r>
          </a:p>
          <a:p>
            <a:pPr marL="514350" indent="-514350">
              <a:buFont typeface="+mj-lt"/>
              <a:buAutoNum type="arabicPeriod"/>
            </a:pPr>
            <a:endParaRPr lang="en-US" sz="2600" dirty="0">
              <a:solidFill>
                <a:schemeClr val="accent3">
                  <a:lumMod val="40000"/>
                  <a:lumOff val="60000"/>
                </a:schemeClr>
              </a:solidFill>
            </a:endParaRPr>
          </a:p>
        </p:txBody>
      </p:sp>
      <p:sp>
        <p:nvSpPr>
          <p:cNvPr id="4" name="Content Placeholder 2"/>
          <p:cNvSpPr txBox="1">
            <a:spLocks/>
          </p:cNvSpPr>
          <p:nvPr/>
        </p:nvSpPr>
        <p:spPr>
          <a:xfrm>
            <a:off x="484710" y="1853247"/>
            <a:ext cx="3810265" cy="4195481"/>
          </a:xfrm>
          <a:prstGeom prst="rect">
            <a:avLst/>
          </a:prstGeom>
        </p:spPr>
        <p:txBody>
          <a:bodyPr vert="horz" lIns="91440" tIns="45720" rIns="91440" bIns="45720" rtlCol="0">
            <a:normAutofit/>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b="1" dirty="0" smtClean="0"/>
              <a:t>2230					</a:t>
            </a:r>
            <a:r>
              <a:rPr lang="en-US" b="1" dirty="0" smtClean="0">
                <a:solidFill>
                  <a:schemeClr val="accent6">
                    <a:lumMod val="40000"/>
                    <a:lumOff val="60000"/>
                  </a:schemeClr>
                </a:solidFill>
              </a:rPr>
              <a:t>0</a:t>
            </a:r>
          </a:p>
          <a:p>
            <a:pPr marL="0" indent="0">
              <a:buNone/>
            </a:pPr>
            <a:r>
              <a:rPr lang="en-US" b="1" dirty="0" smtClean="0">
                <a:solidFill>
                  <a:schemeClr val="accent6">
                    <a:lumMod val="40000"/>
                    <a:lumOff val="60000"/>
                  </a:schemeClr>
                </a:solidFill>
              </a:rPr>
              <a:t>1115					1</a:t>
            </a:r>
          </a:p>
          <a:p>
            <a:pPr marL="0" indent="0">
              <a:buNone/>
            </a:pPr>
            <a:r>
              <a:rPr lang="en-US" b="1" dirty="0" smtClean="0">
                <a:solidFill>
                  <a:schemeClr val="accent6">
                    <a:lumMod val="40000"/>
                    <a:lumOff val="60000"/>
                  </a:schemeClr>
                </a:solidFill>
              </a:rPr>
              <a:t>557</a:t>
            </a:r>
          </a:p>
          <a:p>
            <a:pPr marL="0" indent="0">
              <a:buNone/>
            </a:pPr>
            <a:endParaRPr lang="en-US" b="1" dirty="0" smtClean="0">
              <a:solidFill>
                <a:schemeClr val="accent6">
                  <a:lumMod val="40000"/>
                  <a:lumOff val="60000"/>
                </a:schemeClr>
              </a:solidFill>
            </a:endParaRPr>
          </a:p>
          <a:p>
            <a:pPr marL="514350" indent="-514350">
              <a:buFont typeface="+mj-lt"/>
              <a:buAutoNum type="arabicPeriod"/>
            </a:pPr>
            <a:endParaRPr lang="en-US" dirty="0">
              <a:solidFill>
                <a:schemeClr val="accent3">
                  <a:lumMod val="40000"/>
                  <a:lumOff val="60000"/>
                </a:schemeClr>
              </a:solidFill>
            </a:endParaRPr>
          </a:p>
        </p:txBody>
      </p:sp>
    </p:spTree>
    <p:extLst>
      <p:ext uri="{BB962C8B-B14F-4D97-AF65-F5344CB8AC3E}">
        <p14:creationId xmlns:p14="http://schemas.microsoft.com/office/powerpoint/2010/main" val="180088607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Negative Numbers in Binary</a:t>
            </a:r>
            <a:endParaRPr lang="en-US" dirty="0"/>
          </a:p>
        </p:txBody>
      </p:sp>
      <p:sp>
        <p:nvSpPr>
          <p:cNvPr id="3" name="Content Placeholder 2"/>
          <p:cNvSpPr>
            <a:spLocks noGrp="1"/>
          </p:cNvSpPr>
          <p:nvPr>
            <p:ph idx="1"/>
          </p:nvPr>
        </p:nvSpPr>
        <p:spPr>
          <a:xfrm>
            <a:off x="827700" y="2052925"/>
            <a:ext cx="7752278" cy="4195481"/>
          </a:xfrm>
        </p:spPr>
        <p:txBody>
          <a:bodyPr>
            <a:normAutofit/>
          </a:bodyPr>
          <a:lstStyle/>
          <a:p>
            <a:r>
              <a:rPr lang="en-US" dirty="0" smtClean="0"/>
              <a:t>Binary Subtraction</a:t>
            </a:r>
          </a:p>
          <a:p>
            <a:pPr marL="0" indent="0">
              <a:buNone/>
            </a:pPr>
            <a:r>
              <a:rPr lang="en-US" dirty="0" smtClean="0"/>
              <a:t>Decimal:	</a:t>
            </a:r>
            <a:r>
              <a:rPr lang="en-US" b="1" dirty="0" smtClean="0">
                <a:solidFill>
                  <a:schemeClr val="accent6">
                    <a:lumMod val="40000"/>
                    <a:lumOff val="60000"/>
                  </a:schemeClr>
                </a:solidFill>
              </a:rPr>
              <a:t>12</a:t>
            </a:r>
            <a:r>
              <a:rPr lang="en-US" dirty="0" smtClean="0"/>
              <a:t> - </a:t>
            </a:r>
            <a:r>
              <a:rPr lang="en-US" b="1" dirty="0" smtClean="0">
                <a:solidFill>
                  <a:schemeClr val="accent1">
                    <a:lumMod val="40000"/>
                    <a:lumOff val="60000"/>
                  </a:schemeClr>
                </a:solidFill>
              </a:rPr>
              <a:t>5</a:t>
            </a:r>
            <a:r>
              <a:rPr lang="en-US" dirty="0" smtClean="0"/>
              <a:t> = </a:t>
            </a:r>
            <a:r>
              <a:rPr lang="en-US" b="1" dirty="0" smtClean="0">
                <a:solidFill>
                  <a:schemeClr val="accent6">
                    <a:lumMod val="40000"/>
                    <a:lumOff val="60000"/>
                  </a:schemeClr>
                </a:solidFill>
              </a:rPr>
              <a:t>12</a:t>
            </a:r>
            <a:r>
              <a:rPr lang="en-US" b="1" dirty="0" smtClean="0">
                <a:solidFill>
                  <a:srgbClr val="00FF99"/>
                </a:solidFill>
              </a:rPr>
              <a:t> </a:t>
            </a:r>
            <a:r>
              <a:rPr lang="en-US" dirty="0" smtClean="0"/>
              <a:t>+</a:t>
            </a:r>
            <a:r>
              <a:rPr lang="en-US" b="1" dirty="0" smtClean="0">
                <a:solidFill>
                  <a:srgbClr val="00FF99"/>
                </a:solidFill>
              </a:rPr>
              <a:t> </a:t>
            </a:r>
            <a:r>
              <a:rPr lang="en-US" b="1" dirty="0" smtClean="0">
                <a:solidFill>
                  <a:schemeClr val="accent1">
                    <a:lumMod val="40000"/>
                    <a:lumOff val="60000"/>
                  </a:schemeClr>
                </a:solidFill>
              </a:rPr>
              <a:t>(-5)</a:t>
            </a:r>
            <a:r>
              <a:rPr lang="en-US" b="1" dirty="0" smtClean="0">
                <a:solidFill>
                  <a:srgbClr val="00FF99"/>
                </a:solidFill>
              </a:rPr>
              <a:t> </a:t>
            </a:r>
            <a:r>
              <a:rPr lang="en-US" dirty="0" smtClean="0"/>
              <a:t>=</a:t>
            </a:r>
            <a:r>
              <a:rPr lang="en-US" b="1" dirty="0" smtClean="0">
                <a:solidFill>
                  <a:srgbClr val="00FF99"/>
                </a:solidFill>
              </a:rPr>
              <a:t> 7</a:t>
            </a:r>
          </a:p>
          <a:p>
            <a:pPr marL="0" indent="0">
              <a:buNone/>
            </a:pPr>
            <a:endParaRPr lang="en-US" dirty="0" smtClean="0"/>
          </a:p>
          <a:p>
            <a:pPr marL="0" indent="0">
              <a:buNone/>
            </a:pPr>
            <a:r>
              <a:rPr lang="en-US" dirty="0" smtClean="0"/>
              <a:t>Binary:		</a:t>
            </a:r>
            <a:r>
              <a:rPr lang="en-US" b="1" dirty="0" smtClean="0">
                <a:solidFill>
                  <a:schemeClr val="accent6">
                    <a:lumMod val="40000"/>
                    <a:lumOff val="60000"/>
                  </a:schemeClr>
                </a:solidFill>
              </a:rPr>
              <a:t>0000  1100</a:t>
            </a:r>
          </a:p>
          <a:p>
            <a:pPr marL="0" indent="0">
              <a:buNone/>
            </a:pPr>
            <a:r>
              <a:rPr lang="en-US" sz="2000" b="1" dirty="0">
                <a:solidFill>
                  <a:schemeClr val="accent6">
                    <a:lumMod val="40000"/>
                    <a:lumOff val="60000"/>
                  </a:schemeClr>
                </a:solidFill>
              </a:rPr>
              <a:t>	</a:t>
            </a:r>
            <a:r>
              <a:rPr lang="en-US" sz="2000" b="1" dirty="0" smtClean="0">
                <a:solidFill>
                  <a:schemeClr val="accent6">
                    <a:lumMod val="40000"/>
                    <a:lumOff val="60000"/>
                  </a:schemeClr>
                </a:solidFill>
              </a:rPr>
              <a:t>	</a:t>
            </a:r>
            <a:r>
              <a:rPr lang="en-US" sz="2000" b="1" dirty="0" smtClean="0"/>
              <a:t>+</a:t>
            </a:r>
            <a:r>
              <a:rPr lang="en-US" sz="2000" b="1" dirty="0" smtClean="0">
                <a:solidFill>
                  <a:schemeClr val="accent6">
                    <a:lumMod val="40000"/>
                    <a:lumOff val="60000"/>
                  </a:schemeClr>
                </a:solidFill>
              </a:rPr>
              <a:t>	</a:t>
            </a:r>
            <a:r>
              <a:rPr lang="en-US" sz="2000" b="1" u="sng" dirty="0" smtClean="0">
                <a:solidFill>
                  <a:schemeClr val="accent1">
                    <a:lumMod val="40000"/>
                    <a:lumOff val="60000"/>
                  </a:schemeClr>
                </a:solidFill>
              </a:rPr>
              <a:t>1111  1011</a:t>
            </a:r>
            <a:r>
              <a:rPr lang="en-US" sz="2000" dirty="0" smtClean="0"/>
              <a:t> (2’s complement)</a:t>
            </a:r>
          </a:p>
          <a:p>
            <a:pPr marL="0" indent="0">
              <a:buNone/>
            </a:pPr>
            <a:r>
              <a:rPr lang="en-US" b="1" dirty="0" smtClean="0">
                <a:solidFill>
                  <a:schemeClr val="accent1">
                    <a:lumMod val="40000"/>
                    <a:lumOff val="60000"/>
                  </a:schemeClr>
                </a:solidFill>
              </a:rPr>
              <a:t>			</a:t>
            </a:r>
            <a:r>
              <a:rPr lang="en-US" b="1" dirty="0" smtClean="0">
                <a:solidFill>
                  <a:srgbClr val="00FF99"/>
                </a:solidFill>
              </a:rPr>
              <a:t>  000  0111</a:t>
            </a:r>
            <a:endParaRPr lang="en-US" sz="2000" b="1" dirty="0">
              <a:solidFill>
                <a:srgbClr val="00FF99"/>
              </a:solidFill>
            </a:endParaRPr>
          </a:p>
        </p:txBody>
      </p:sp>
      <p:sp>
        <p:nvSpPr>
          <p:cNvPr id="4" name="TextBox 3"/>
          <p:cNvSpPr txBox="1"/>
          <p:nvPr/>
        </p:nvSpPr>
        <p:spPr>
          <a:xfrm>
            <a:off x="2204815" y="3085032"/>
            <a:ext cx="162370" cy="369332"/>
          </a:xfrm>
          <a:prstGeom prst="rect">
            <a:avLst/>
          </a:prstGeom>
          <a:noFill/>
        </p:spPr>
        <p:txBody>
          <a:bodyPr wrap="square" rtlCol="0">
            <a:spAutoFit/>
          </a:bodyPr>
          <a:lstStyle/>
          <a:p>
            <a:r>
              <a:rPr lang="en-US" dirty="0" smtClean="0"/>
              <a:t>1</a:t>
            </a:r>
            <a:endParaRPr lang="en-US" dirty="0"/>
          </a:p>
        </p:txBody>
      </p:sp>
    </p:spTree>
    <p:extLst>
      <p:ext uri="{BB962C8B-B14F-4D97-AF65-F5344CB8AC3E}">
        <p14:creationId xmlns:p14="http://schemas.microsoft.com/office/powerpoint/2010/main" val="33525120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Negative Numbers in Binary</a:t>
            </a:r>
            <a:endParaRPr lang="en-US" dirty="0"/>
          </a:p>
        </p:txBody>
      </p:sp>
      <p:sp>
        <p:nvSpPr>
          <p:cNvPr id="3" name="Content Placeholder 2"/>
          <p:cNvSpPr>
            <a:spLocks noGrp="1"/>
          </p:cNvSpPr>
          <p:nvPr>
            <p:ph idx="1"/>
          </p:nvPr>
        </p:nvSpPr>
        <p:spPr>
          <a:xfrm>
            <a:off x="827700" y="2052925"/>
            <a:ext cx="7752278" cy="4195481"/>
          </a:xfrm>
        </p:spPr>
        <p:txBody>
          <a:bodyPr>
            <a:normAutofit/>
          </a:bodyPr>
          <a:lstStyle/>
          <a:p>
            <a:r>
              <a:rPr lang="en-US" dirty="0" smtClean="0"/>
              <a:t>Binary Subtraction</a:t>
            </a:r>
          </a:p>
          <a:p>
            <a:pPr marL="0" indent="0">
              <a:buNone/>
            </a:pPr>
            <a:r>
              <a:rPr lang="en-US" dirty="0" smtClean="0"/>
              <a:t>Decimal:	</a:t>
            </a:r>
            <a:r>
              <a:rPr lang="en-US" b="1" dirty="0" smtClean="0">
                <a:solidFill>
                  <a:schemeClr val="accent6">
                    <a:lumMod val="40000"/>
                    <a:lumOff val="60000"/>
                  </a:schemeClr>
                </a:solidFill>
              </a:rPr>
              <a:t>12</a:t>
            </a:r>
            <a:r>
              <a:rPr lang="en-US" dirty="0" smtClean="0"/>
              <a:t> - </a:t>
            </a:r>
            <a:r>
              <a:rPr lang="en-US" b="1" dirty="0" smtClean="0">
                <a:solidFill>
                  <a:schemeClr val="accent1">
                    <a:lumMod val="40000"/>
                    <a:lumOff val="60000"/>
                  </a:schemeClr>
                </a:solidFill>
              </a:rPr>
              <a:t>5</a:t>
            </a:r>
            <a:r>
              <a:rPr lang="en-US" dirty="0" smtClean="0"/>
              <a:t> = </a:t>
            </a:r>
            <a:r>
              <a:rPr lang="en-US" b="1" dirty="0" smtClean="0">
                <a:solidFill>
                  <a:schemeClr val="accent6">
                    <a:lumMod val="40000"/>
                    <a:lumOff val="60000"/>
                  </a:schemeClr>
                </a:solidFill>
              </a:rPr>
              <a:t>12</a:t>
            </a:r>
            <a:r>
              <a:rPr lang="en-US" b="1" dirty="0" smtClean="0">
                <a:solidFill>
                  <a:srgbClr val="00FF99"/>
                </a:solidFill>
              </a:rPr>
              <a:t> </a:t>
            </a:r>
            <a:r>
              <a:rPr lang="en-US" dirty="0" smtClean="0"/>
              <a:t>+</a:t>
            </a:r>
            <a:r>
              <a:rPr lang="en-US" b="1" dirty="0" smtClean="0">
                <a:solidFill>
                  <a:srgbClr val="00FF99"/>
                </a:solidFill>
              </a:rPr>
              <a:t> </a:t>
            </a:r>
            <a:r>
              <a:rPr lang="en-US" b="1" dirty="0" smtClean="0">
                <a:solidFill>
                  <a:schemeClr val="accent1">
                    <a:lumMod val="40000"/>
                    <a:lumOff val="60000"/>
                  </a:schemeClr>
                </a:solidFill>
              </a:rPr>
              <a:t>(-5)</a:t>
            </a:r>
            <a:r>
              <a:rPr lang="en-US" b="1" dirty="0" smtClean="0">
                <a:solidFill>
                  <a:srgbClr val="00FF99"/>
                </a:solidFill>
              </a:rPr>
              <a:t> </a:t>
            </a:r>
            <a:r>
              <a:rPr lang="en-US" dirty="0" smtClean="0"/>
              <a:t>=</a:t>
            </a:r>
            <a:r>
              <a:rPr lang="en-US" b="1" dirty="0" smtClean="0">
                <a:solidFill>
                  <a:srgbClr val="00FF99"/>
                </a:solidFill>
              </a:rPr>
              <a:t> 7</a:t>
            </a:r>
          </a:p>
          <a:p>
            <a:pPr marL="0" indent="0">
              <a:buNone/>
            </a:pPr>
            <a:endParaRPr lang="en-US" dirty="0" smtClean="0"/>
          </a:p>
          <a:p>
            <a:pPr marL="0" indent="0">
              <a:buNone/>
            </a:pPr>
            <a:r>
              <a:rPr lang="en-US" dirty="0" smtClean="0"/>
              <a:t>Binary:		</a:t>
            </a:r>
            <a:r>
              <a:rPr lang="en-US" b="1" dirty="0" smtClean="0">
                <a:solidFill>
                  <a:schemeClr val="accent6">
                    <a:lumMod val="40000"/>
                    <a:lumOff val="60000"/>
                  </a:schemeClr>
                </a:solidFill>
              </a:rPr>
              <a:t>0000  1100</a:t>
            </a:r>
          </a:p>
          <a:p>
            <a:pPr marL="0" indent="0">
              <a:buNone/>
            </a:pPr>
            <a:r>
              <a:rPr lang="en-US" sz="2000" b="1" dirty="0">
                <a:solidFill>
                  <a:schemeClr val="accent6">
                    <a:lumMod val="40000"/>
                    <a:lumOff val="60000"/>
                  </a:schemeClr>
                </a:solidFill>
              </a:rPr>
              <a:t>	</a:t>
            </a:r>
            <a:r>
              <a:rPr lang="en-US" sz="2000" b="1" dirty="0" smtClean="0">
                <a:solidFill>
                  <a:schemeClr val="accent6">
                    <a:lumMod val="40000"/>
                    <a:lumOff val="60000"/>
                  </a:schemeClr>
                </a:solidFill>
              </a:rPr>
              <a:t>	</a:t>
            </a:r>
            <a:r>
              <a:rPr lang="en-US" sz="2000" b="1" dirty="0" smtClean="0"/>
              <a:t>+</a:t>
            </a:r>
            <a:r>
              <a:rPr lang="en-US" sz="2000" b="1" dirty="0" smtClean="0">
                <a:solidFill>
                  <a:schemeClr val="accent6">
                    <a:lumMod val="40000"/>
                    <a:lumOff val="60000"/>
                  </a:schemeClr>
                </a:solidFill>
              </a:rPr>
              <a:t>	</a:t>
            </a:r>
            <a:r>
              <a:rPr lang="en-US" sz="2000" b="1" u="sng" dirty="0" smtClean="0">
                <a:solidFill>
                  <a:schemeClr val="accent1">
                    <a:lumMod val="40000"/>
                    <a:lumOff val="60000"/>
                  </a:schemeClr>
                </a:solidFill>
              </a:rPr>
              <a:t>1111  1011</a:t>
            </a:r>
            <a:r>
              <a:rPr lang="en-US" sz="2000" dirty="0" smtClean="0"/>
              <a:t> (2’s complement)</a:t>
            </a:r>
          </a:p>
          <a:p>
            <a:pPr marL="0" indent="0">
              <a:buNone/>
            </a:pPr>
            <a:r>
              <a:rPr lang="en-US" b="1" dirty="0" smtClean="0">
                <a:solidFill>
                  <a:schemeClr val="accent1">
                    <a:lumMod val="40000"/>
                    <a:lumOff val="60000"/>
                  </a:schemeClr>
                </a:solidFill>
              </a:rPr>
              <a:t>			</a:t>
            </a:r>
            <a:r>
              <a:rPr lang="en-US" b="1" dirty="0" smtClean="0">
                <a:solidFill>
                  <a:srgbClr val="00FF99"/>
                </a:solidFill>
              </a:rPr>
              <a:t>0000  0111</a:t>
            </a:r>
            <a:endParaRPr lang="en-US" sz="2000" b="1" dirty="0">
              <a:solidFill>
                <a:srgbClr val="00FF99"/>
              </a:solidFill>
            </a:endParaRPr>
          </a:p>
        </p:txBody>
      </p:sp>
      <p:sp>
        <p:nvSpPr>
          <p:cNvPr id="4" name="TextBox 3"/>
          <p:cNvSpPr txBox="1"/>
          <p:nvPr/>
        </p:nvSpPr>
        <p:spPr>
          <a:xfrm>
            <a:off x="1999714" y="3085032"/>
            <a:ext cx="2674835" cy="369332"/>
          </a:xfrm>
          <a:prstGeom prst="rect">
            <a:avLst/>
          </a:prstGeom>
          <a:noFill/>
        </p:spPr>
        <p:txBody>
          <a:bodyPr wrap="square" rtlCol="0">
            <a:spAutoFit/>
          </a:bodyPr>
          <a:lstStyle/>
          <a:p>
            <a:r>
              <a:rPr lang="en-US" dirty="0" smtClean="0"/>
              <a:t>1 - overflow</a:t>
            </a:r>
            <a:endParaRPr lang="en-US" dirty="0"/>
          </a:p>
        </p:txBody>
      </p:sp>
    </p:spTree>
    <p:extLst>
      <p:ext uri="{BB962C8B-B14F-4D97-AF65-F5344CB8AC3E}">
        <p14:creationId xmlns:p14="http://schemas.microsoft.com/office/powerpoint/2010/main" val="331556432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smtClean="0"/>
              <a:t>Represent -23 in </a:t>
            </a:r>
          </a:p>
          <a:p>
            <a:pPr lvl="1"/>
            <a:r>
              <a:rPr lang="en-US" dirty="0" smtClean="0"/>
              <a:t>Sign Magnitude Representation</a:t>
            </a:r>
          </a:p>
          <a:p>
            <a:pPr lvl="1"/>
            <a:r>
              <a:rPr lang="en-US" dirty="0" smtClean="0"/>
              <a:t>One’s Complement Representation</a:t>
            </a:r>
          </a:p>
          <a:p>
            <a:pPr lvl="1"/>
            <a:r>
              <a:rPr lang="en-US" dirty="0" smtClean="0"/>
              <a:t>Two’s Complement Representation</a:t>
            </a:r>
            <a:endParaRPr lang="en-US" dirty="0"/>
          </a:p>
        </p:txBody>
      </p:sp>
    </p:spTree>
    <p:extLst>
      <p:ext uri="{BB962C8B-B14F-4D97-AF65-F5344CB8AC3E}">
        <p14:creationId xmlns:p14="http://schemas.microsoft.com/office/powerpoint/2010/main" val="250304333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smtClean="0"/>
              <a:t>Represent -23 in </a:t>
            </a:r>
          </a:p>
          <a:p>
            <a:pPr lvl="1"/>
            <a:r>
              <a:rPr lang="en-US" dirty="0" smtClean="0"/>
              <a:t>Sign Magnitude Representation</a:t>
            </a:r>
          </a:p>
          <a:p>
            <a:pPr marL="457207" lvl="1" indent="0">
              <a:buNone/>
            </a:pPr>
            <a:r>
              <a:rPr lang="en-US" dirty="0" smtClean="0"/>
              <a:t>23 – 		0001  0111</a:t>
            </a:r>
          </a:p>
          <a:p>
            <a:pPr marL="457207" lvl="1" indent="0">
              <a:buNone/>
            </a:pPr>
            <a:r>
              <a:rPr lang="en-US" dirty="0" smtClean="0"/>
              <a:t>-23– 		</a:t>
            </a:r>
            <a:r>
              <a:rPr lang="en-US" b="1" dirty="0" smtClean="0">
                <a:solidFill>
                  <a:srgbClr val="00FF99"/>
                </a:solidFill>
              </a:rPr>
              <a:t>1001  0111</a:t>
            </a:r>
          </a:p>
          <a:p>
            <a:pPr lvl="1"/>
            <a:r>
              <a:rPr lang="en-US" dirty="0" smtClean="0"/>
              <a:t>One’s Complement Representation</a:t>
            </a:r>
          </a:p>
          <a:p>
            <a:pPr lvl="1"/>
            <a:r>
              <a:rPr lang="en-US" dirty="0" smtClean="0"/>
              <a:t>Two’s Complement Representation</a:t>
            </a:r>
            <a:endParaRPr lang="en-US" dirty="0"/>
          </a:p>
        </p:txBody>
      </p:sp>
    </p:spTree>
    <p:extLst>
      <p:ext uri="{BB962C8B-B14F-4D97-AF65-F5344CB8AC3E}">
        <p14:creationId xmlns:p14="http://schemas.microsoft.com/office/powerpoint/2010/main" val="293345763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smtClean="0"/>
              <a:t>Represent -23 in </a:t>
            </a:r>
          </a:p>
          <a:p>
            <a:pPr lvl="1"/>
            <a:r>
              <a:rPr lang="en-US" dirty="0" smtClean="0"/>
              <a:t>Sign Magnitude Representation</a:t>
            </a:r>
          </a:p>
          <a:p>
            <a:pPr lvl="1"/>
            <a:r>
              <a:rPr lang="en-US" dirty="0" smtClean="0"/>
              <a:t>One’s Complement Representation</a:t>
            </a:r>
          </a:p>
          <a:p>
            <a:pPr marL="457207" lvl="1" indent="0">
              <a:buNone/>
            </a:pPr>
            <a:r>
              <a:rPr lang="en-US" dirty="0"/>
              <a:t>23 – 		0001 </a:t>
            </a:r>
            <a:r>
              <a:rPr lang="en-US" dirty="0" smtClean="0"/>
              <a:t> 0111</a:t>
            </a:r>
            <a:endParaRPr lang="en-US" dirty="0"/>
          </a:p>
          <a:p>
            <a:pPr marL="457207" lvl="1" indent="0">
              <a:buNone/>
            </a:pPr>
            <a:r>
              <a:rPr lang="en-US" dirty="0" smtClean="0"/>
              <a:t>-23– </a:t>
            </a:r>
            <a:r>
              <a:rPr lang="en-US" dirty="0"/>
              <a:t>		</a:t>
            </a:r>
            <a:r>
              <a:rPr lang="en-US" b="1" dirty="0" smtClean="0">
                <a:solidFill>
                  <a:srgbClr val="00FF99"/>
                </a:solidFill>
              </a:rPr>
              <a:t>1110  1000</a:t>
            </a:r>
            <a:endParaRPr lang="en-US" dirty="0" smtClean="0"/>
          </a:p>
          <a:p>
            <a:pPr lvl="1"/>
            <a:r>
              <a:rPr lang="en-US" dirty="0" smtClean="0"/>
              <a:t>Two’s Complement Representation</a:t>
            </a:r>
            <a:endParaRPr lang="en-US" dirty="0"/>
          </a:p>
        </p:txBody>
      </p:sp>
    </p:spTree>
    <p:extLst>
      <p:ext uri="{BB962C8B-B14F-4D97-AF65-F5344CB8AC3E}">
        <p14:creationId xmlns:p14="http://schemas.microsoft.com/office/powerpoint/2010/main" val="428141141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smtClean="0"/>
              <a:t>Represent -23 in </a:t>
            </a:r>
          </a:p>
          <a:p>
            <a:pPr lvl="1"/>
            <a:r>
              <a:rPr lang="en-US" dirty="0" smtClean="0"/>
              <a:t>Sign Magnitude Representation</a:t>
            </a:r>
          </a:p>
          <a:p>
            <a:pPr lvl="1"/>
            <a:r>
              <a:rPr lang="en-US" dirty="0" smtClean="0"/>
              <a:t>One’s Complement Representation</a:t>
            </a:r>
          </a:p>
          <a:p>
            <a:pPr marL="457207" lvl="1" indent="0">
              <a:buNone/>
            </a:pPr>
            <a:r>
              <a:rPr lang="en-US" dirty="0" smtClean="0"/>
              <a:t>Two’s Complement Representation</a:t>
            </a:r>
          </a:p>
          <a:p>
            <a:pPr marL="457207" lvl="1" indent="0">
              <a:buNone/>
            </a:pPr>
            <a:r>
              <a:rPr lang="en-US" dirty="0" smtClean="0"/>
              <a:t>23 	– </a:t>
            </a:r>
            <a:r>
              <a:rPr lang="en-US" dirty="0"/>
              <a:t>		0001 </a:t>
            </a:r>
            <a:r>
              <a:rPr lang="en-US" dirty="0" smtClean="0"/>
              <a:t> 0111</a:t>
            </a:r>
            <a:endParaRPr lang="en-US" dirty="0"/>
          </a:p>
          <a:p>
            <a:pPr marL="457207" lvl="1" indent="0">
              <a:buNone/>
            </a:pPr>
            <a:r>
              <a:rPr lang="en-US" dirty="0"/>
              <a:t>-</a:t>
            </a:r>
            <a:r>
              <a:rPr lang="en-US" dirty="0" smtClean="0"/>
              <a:t>23 	– </a:t>
            </a:r>
            <a:r>
              <a:rPr lang="en-US" dirty="0"/>
              <a:t>		</a:t>
            </a:r>
            <a:r>
              <a:rPr lang="en-US" b="1" dirty="0">
                <a:solidFill>
                  <a:srgbClr val="00FF99"/>
                </a:solidFill>
              </a:rPr>
              <a:t>1110 </a:t>
            </a:r>
            <a:r>
              <a:rPr lang="en-US" b="1" dirty="0" smtClean="0">
                <a:solidFill>
                  <a:srgbClr val="00FF99"/>
                </a:solidFill>
              </a:rPr>
              <a:t> 1001</a:t>
            </a:r>
            <a:endParaRPr lang="en-US" dirty="0"/>
          </a:p>
          <a:p>
            <a:pPr lvl="1"/>
            <a:endParaRPr lang="en-US" dirty="0"/>
          </a:p>
        </p:txBody>
      </p:sp>
    </p:spTree>
    <p:extLst>
      <p:ext uri="{BB962C8B-B14F-4D97-AF65-F5344CB8AC3E}">
        <p14:creationId xmlns:p14="http://schemas.microsoft.com/office/powerpoint/2010/main" val="240373429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smtClean="0"/>
              <a:t>Represent Given X as 23 and Y as 15, </a:t>
            </a:r>
          </a:p>
          <a:p>
            <a:pPr lvl="1"/>
            <a:r>
              <a:rPr lang="en-US" dirty="0" smtClean="0"/>
              <a:t>Calculate X+Y</a:t>
            </a:r>
          </a:p>
          <a:p>
            <a:pPr lvl="1"/>
            <a:r>
              <a:rPr lang="en-US" dirty="0" smtClean="0"/>
              <a:t>Calculate X-Y</a:t>
            </a:r>
            <a:endParaRPr lang="en-US" dirty="0"/>
          </a:p>
          <a:p>
            <a:pPr lvl="1"/>
            <a:endParaRPr lang="en-US" dirty="0"/>
          </a:p>
        </p:txBody>
      </p:sp>
    </p:spTree>
    <p:extLst>
      <p:ext uri="{BB962C8B-B14F-4D97-AF65-F5344CB8AC3E}">
        <p14:creationId xmlns:p14="http://schemas.microsoft.com/office/powerpoint/2010/main" val="294065942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smtClean="0"/>
              <a:t>Represent Given X as 23 and Y as 15, </a:t>
            </a:r>
          </a:p>
          <a:p>
            <a:pPr lvl="1"/>
            <a:r>
              <a:rPr lang="en-US" dirty="0" smtClean="0"/>
              <a:t>Calculate X+Y</a:t>
            </a:r>
          </a:p>
          <a:p>
            <a:pPr marL="457207" lvl="1" indent="0">
              <a:buNone/>
            </a:pPr>
            <a:r>
              <a:rPr lang="en-US" dirty="0" smtClean="0"/>
              <a:t>X = 		0001  0111</a:t>
            </a:r>
          </a:p>
          <a:p>
            <a:pPr marL="457207" lvl="1" indent="0">
              <a:buNone/>
            </a:pPr>
            <a:r>
              <a:rPr lang="en-US" dirty="0" smtClean="0"/>
              <a:t>Y = 		0000  1111</a:t>
            </a:r>
          </a:p>
          <a:p>
            <a:pPr marL="457207" lvl="1" indent="0">
              <a:buNone/>
            </a:pPr>
            <a:r>
              <a:rPr lang="en-US" dirty="0" smtClean="0"/>
              <a:t>X+Y =	</a:t>
            </a:r>
            <a:r>
              <a:rPr lang="en-US" b="1" dirty="0" smtClean="0">
                <a:solidFill>
                  <a:srgbClr val="00FF99"/>
                </a:solidFill>
              </a:rPr>
              <a:t>0010  0110</a:t>
            </a:r>
          </a:p>
          <a:p>
            <a:pPr lvl="1"/>
            <a:r>
              <a:rPr lang="en-US" dirty="0" smtClean="0"/>
              <a:t>Calculate X-Y</a:t>
            </a:r>
            <a:endParaRPr lang="en-US" dirty="0"/>
          </a:p>
          <a:p>
            <a:pPr lvl="1"/>
            <a:endParaRPr lang="en-US" dirty="0"/>
          </a:p>
        </p:txBody>
      </p:sp>
    </p:spTree>
    <p:extLst>
      <p:ext uri="{BB962C8B-B14F-4D97-AF65-F5344CB8AC3E}">
        <p14:creationId xmlns:p14="http://schemas.microsoft.com/office/powerpoint/2010/main" val="377249623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smtClean="0"/>
              <a:t>Represent Given X as 23 and Y as 15, </a:t>
            </a:r>
          </a:p>
          <a:p>
            <a:pPr lvl="1"/>
            <a:r>
              <a:rPr lang="en-US" dirty="0" smtClean="0"/>
              <a:t>Calculate X+Y</a:t>
            </a:r>
          </a:p>
          <a:p>
            <a:pPr lvl="1"/>
            <a:r>
              <a:rPr lang="en-US" dirty="0" smtClean="0"/>
              <a:t>Calculate X-Y</a:t>
            </a:r>
            <a:endParaRPr lang="en-US" dirty="0"/>
          </a:p>
          <a:p>
            <a:pPr marL="457207" lvl="1" indent="0">
              <a:buNone/>
            </a:pPr>
            <a:r>
              <a:rPr lang="en-US" dirty="0"/>
              <a:t>X = 		0001 </a:t>
            </a:r>
            <a:r>
              <a:rPr lang="en-US" dirty="0" smtClean="0"/>
              <a:t> 0111</a:t>
            </a:r>
            <a:endParaRPr lang="en-US" dirty="0"/>
          </a:p>
          <a:p>
            <a:pPr marL="457207" lvl="1" indent="0">
              <a:buNone/>
            </a:pPr>
            <a:r>
              <a:rPr lang="en-US" dirty="0"/>
              <a:t>Y = 		0000 </a:t>
            </a:r>
            <a:r>
              <a:rPr lang="en-US" dirty="0" smtClean="0"/>
              <a:t> 1111</a:t>
            </a:r>
          </a:p>
          <a:p>
            <a:pPr marL="457207" lvl="1" indent="0">
              <a:buNone/>
            </a:pPr>
            <a:r>
              <a:rPr lang="en-US" dirty="0" smtClean="0"/>
              <a:t>-Y =		1111  0001</a:t>
            </a:r>
            <a:endParaRPr lang="en-US" dirty="0"/>
          </a:p>
          <a:p>
            <a:pPr marL="457207" lvl="1" indent="0">
              <a:buNone/>
            </a:pPr>
            <a:r>
              <a:rPr lang="en-US" dirty="0"/>
              <a:t>X+Y =	</a:t>
            </a:r>
            <a:r>
              <a:rPr lang="en-US" b="1" dirty="0" smtClean="0">
                <a:solidFill>
                  <a:srgbClr val="00FF99"/>
                </a:solidFill>
              </a:rPr>
              <a:t>0000 1000</a:t>
            </a:r>
            <a:endParaRPr lang="en-US" b="1" dirty="0">
              <a:solidFill>
                <a:srgbClr val="00FF99"/>
              </a:solidFill>
            </a:endParaRPr>
          </a:p>
        </p:txBody>
      </p:sp>
    </p:spTree>
    <p:extLst>
      <p:ext uri="{BB962C8B-B14F-4D97-AF65-F5344CB8AC3E}">
        <p14:creationId xmlns:p14="http://schemas.microsoft.com/office/powerpoint/2010/main" val="1022181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Numbers</a:t>
            </a:r>
            <a:endParaRPr lang="en-US" dirty="0"/>
          </a:p>
        </p:txBody>
      </p:sp>
      <p:sp>
        <p:nvSpPr>
          <p:cNvPr id="3" name="Content Placeholder 2"/>
          <p:cNvSpPr>
            <a:spLocks noGrp="1"/>
          </p:cNvSpPr>
          <p:nvPr>
            <p:ph idx="1"/>
          </p:nvPr>
        </p:nvSpPr>
        <p:spPr>
          <a:xfrm>
            <a:off x="4247260" y="1853248"/>
            <a:ext cx="3810265" cy="4195481"/>
          </a:xfrm>
        </p:spPr>
        <p:txBody>
          <a:bodyPr>
            <a:normAutofit fontScale="92500" lnSpcReduction="20000"/>
          </a:bodyPr>
          <a:lstStyle/>
          <a:p>
            <a:r>
              <a:rPr lang="en-US" dirty="0" smtClean="0"/>
              <a:t>Conversion From Decimal to Binary</a:t>
            </a:r>
          </a:p>
          <a:p>
            <a:pPr marL="514350" indent="-514350">
              <a:buFont typeface="+mj-lt"/>
              <a:buAutoNum type="arabicPeriod"/>
            </a:pPr>
            <a:r>
              <a:rPr lang="en-US" sz="2600" dirty="0" smtClean="0">
                <a:solidFill>
                  <a:schemeClr val="accent3">
                    <a:lumMod val="40000"/>
                    <a:lumOff val="60000"/>
                  </a:schemeClr>
                </a:solidFill>
              </a:rPr>
              <a:t>Divide the number by 2</a:t>
            </a:r>
          </a:p>
          <a:p>
            <a:pPr marL="514350" indent="-514350">
              <a:buFont typeface="+mj-lt"/>
              <a:buAutoNum type="arabicPeriod"/>
            </a:pPr>
            <a:r>
              <a:rPr lang="en-US" sz="2600" dirty="0" smtClean="0">
                <a:solidFill>
                  <a:schemeClr val="accent3">
                    <a:lumMod val="40000"/>
                    <a:lumOff val="60000"/>
                  </a:schemeClr>
                </a:solidFill>
              </a:rPr>
              <a:t>Get the integer quotient for the next iteration</a:t>
            </a:r>
          </a:p>
          <a:p>
            <a:pPr marL="514350" indent="-514350">
              <a:buFont typeface="+mj-lt"/>
              <a:buAutoNum type="arabicPeriod"/>
            </a:pPr>
            <a:r>
              <a:rPr lang="en-US" sz="2600" dirty="0" smtClean="0">
                <a:solidFill>
                  <a:schemeClr val="accent3">
                    <a:lumMod val="40000"/>
                    <a:lumOff val="60000"/>
                  </a:schemeClr>
                </a:solidFill>
              </a:rPr>
              <a:t>Get the remainder for the binary digit</a:t>
            </a:r>
          </a:p>
          <a:p>
            <a:pPr marL="514350" indent="-514350">
              <a:buFont typeface="+mj-lt"/>
              <a:buAutoNum type="arabicPeriod"/>
            </a:pPr>
            <a:r>
              <a:rPr lang="en-US" sz="2600" b="1" dirty="0" smtClean="0">
                <a:solidFill>
                  <a:schemeClr val="accent6">
                    <a:lumMod val="40000"/>
                    <a:lumOff val="60000"/>
                  </a:schemeClr>
                </a:solidFill>
              </a:rPr>
              <a:t>Repeat the steps until the quotient is equal to 0</a:t>
            </a:r>
          </a:p>
          <a:p>
            <a:pPr marL="514350" indent="-514350">
              <a:buFont typeface="+mj-lt"/>
              <a:buAutoNum type="arabicPeriod"/>
            </a:pPr>
            <a:endParaRPr lang="en-US" sz="2600" dirty="0">
              <a:solidFill>
                <a:schemeClr val="accent3">
                  <a:lumMod val="40000"/>
                  <a:lumOff val="60000"/>
                </a:schemeClr>
              </a:solidFill>
            </a:endParaRPr>
          </a:p>
        </p:txBody>
      </p:sp>
      <p:sp>
        <p:nvSpPr>
          <p:cNvPr id="4" name="Content Placeholder 2"/>
          <p:cNvSpPr txBox="1">
            <a:spLocks/>
          </p:cNvSpPr>
          <p:nvPr/>
        </p:nvSpPr>
        <p:spPr>
          <a:xfrm>
            <a:off x="484710" y="1853247"/>
            <a:ext cx="3810265" cy="4195481"/>
          </a:xfrm>
          <a:prstGeom prst="rect">
            <a:avLst/>
          </a:prstGeom>
        </p:spPr>
        <p:txBody>
          <a:bodyPr vert="horz" lIns="91440" tIns="45720" rIns="91440" bIns="45720" rtlCol="0">
            <a:normAutofit/>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b="1" dirty="0" smtClean="0"/>
              <a:t>2230					</a:t>
            </a:r>
            <a:r>
              <a:rPr lang="en-US" b="1" dirty="0" smtClean="0">
                <a:solidFill>
                  <a:schemeClr val="accent6">
                    <a:lumMod val="40000"/>
                    <a:lumOff val="60000"/>
                  </a:schemeClr>
                </a:solidFill>
              </a:rPr>
              <a:t>0</a:t>
            </a:r>
          </a:p>
          <a:p>
            <a:pPr marL="0" indent="0">
              <a:buNone/>
            </a:pPr>
            <a:r>
              <a:rPr lang="en-US" b="1" dirty="0" smtClean="0">
                <a:solidFill>
                  <a:schemeClr val="accent6">
                    <a:lumMod val="40000"/>
                    <a:lumOff val="60000"/>
                  </a:schemeClr>
                </a:solidFill>
              </a:rPr>
              <a:t>1115					1</a:t>
            </a:r>
          </a:p>
          <a:p>
            <a:pPr marL="0" indent="0">
              <a:buNone/>
            </a:pPr>
            <a:r>
              <a:rPr lang="en-US" b="1" dirty="0" smtClean="0">
                <a:solidFill>
                  <a:schemeClr val="accent6">
                    <a:lumMod val="40000"/>
                    <a:lumOff val="60000"/>
                  </a:schemeClr>
                </a:solidFill>
              </a:rPr>
              <a:t>557						1</a:t>
            </a:r>
          </a:p>
          <a:p>
            <a:pPr marL="0" indent="0">
              <a:buNone/>
            </a:pPr>
            <a:endParaRPr lang="en-US" b="1" dirty="0" smtClean="0">
              <a:solidFill>
                <a:schemeClr val="accent6">
                  <a:lumMod val="40000"/>
                  <a:lumOff val="60000"/>
                </a:schemeClr>
              </a:solidFill>
            </a:endParaRPr>
          </a:p>
          <a:p>
            <a:pPr marL="514350" indent="-514350">
              <a:buFont typeface="+mj-lt"/>
              <a:buAutoNum type="arabicPeriod"/>
            </a:pPr>
            <a:endParaRPr lang="en-US" dirty="0">
              <a:solidFill>
                <a:schemeClr val="accent3">
                  <a:lumMod val="40000"/>
                  <a:lumOff val="60000"/>
                </a:schemeClr>
              </a:solidFill>
            </a:endParaRPr>
          </a:p>
        </p:txBody>
      </p:sp>
    </p:spTree>
    <p:extLst>
      <p:ext uri="{BB962C8B-B14F-4D97-AF65-F5344CB8AC3E}">
        <p14:creationId xmlns:p14="http://schemas.microsoft.com/office/powerpoint/2010/main" val="3487782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Numbers</a:t>
            </a:r>
            <a:endParaRPr lang="en-US" dirty="0"/>
          </a:p>
        </p:txBody>
      </p:sp>
      <p:sp>
        <p:nvSpPr>
          <p:cNvPr id="3" name="Content Placeholder 2"/>
          <p:cNvSpPr>
            <a:spLocks noGrp="1"/>
          </p:cNvSpPr>
          <p:nvPr>
            <p:ph idx="1"/>
          </p:nvPr>
        </p:nvSpPr>
        <p:spPr>
          <a:xfrm>
            <a:off x="4247260" y="1853248"/>
            <a:ext cx="3810265" cy="4195481"/>
          </a:xfrm>
        </p:spPr>
        <p:txBody>
          <a:bodyPr>
            <a:normAutofit fontScale="92500" lnSpcReduction="20000"/>
          </a:bodyPr>
          <a:lstStyle/>
          <a:p>
            <a:r>
              <a:rPr lang="en-US" dirty="0" smtClean="0"/>
              <a:t>Conversion From Decimal to Binary</a:t>
            </a:r>
          </a:p>
          <a:p>
            <a:pPr marL="514350" indent="-514350">
              <a:buFont typeface="+mj-lt"/>
              <a:buAutoNum type="arabicPeriod"/>
            </a:pPr>
            <a:r>
              <a:rPr lang="en-US" sz="2600" dirty="0" smtClean="0">
                <a:solidFill>
                  <a:schemeClr val="accent3">
                    <a:lumMod val="40000"/>
                    <a:lumOff val="60000"/>
                  </a:schemeClr>
                </a:solidFill>
              </a:rPr>
              <a:t>Divide the number by 2</a:t>
            </a:r>
          </a:p>
          <a:p>
            <a:pPr marL="514350" indent="-514350">
              <a:buFont typeface="+mj-lt"/>
              <a:buAutoNum type="arabicPeriod"/>
            </a:pPr>
            <a:r>
              <a:rPr lang="en-US" sz="2600" dirty="0" smtClean="0">
                <a:solidFill>
                  <a:schemeClr val="accent3">
                    <a:lumMod val="40000"/>
                    <a:lumOff val="60000"/>
                  </a:schemeClr>
                </a:solidFill>
              </a:rPr>
              <a:t>Get the integer quotient for the next iteration</a:t>
            </a:r>
          </a:p>
          <a:p>
            <a:pPr marL="514350" indent="-514350">
              <a:buFont typeface="+mj-lt"/>
              <a:buAutoNum type="arabicPeriod"/>
            </a:pPr>
            <a:r>
              <a:rPr lang="en-US" sz="2600" dirty="0" smtClean="0">
                <a:solidFill>
                  <a:schemeClr val="accent3">
                    <a:lumMod val="40000"/>
                    <a:lumOff val="60000"/>
                  </a:schemeClr>
                </a:solidFill>
              </a:rPr>
              <a:t>Get the remainder for the binary digit</a:t>
            </a:r>
          </a:p>
          <a:p>
            <a:pPr marL="514350" indent="-514350">
              <a:buFont typeface="+mj-lt"/>
              <a:buAutoNum type="arabicPeriod"/>
            </a:pPr>
            <a:r>
              <a:rPr lang="en-US" sz="2600" b="1" dirty="0" smtClean="0">
                <a:solidFill>
                  <a:schemeClr val="accent6">
                    <a:lumMod val="40000"/>
                    <a:lumOff val="60000"/>
                  </a:schemeClr>
                </a:solidFill>
              </a:rPr>
              <a:t>Repeat the steps until the quotient is equal to 0</a:t>
            </a:r>
          </a:p>
          <a:p>
            <a:pPr marL="514350" indent="-514350">
              <a:buFont typeface="+mj-lt"/>
              <a:buAutoNum type="arabicPeriod"/>
            </a:pPr>
            <a:endParaRPr lang="en-US" sz="2600" dirty="0">
              <a:solidFill>
                <a:schemeClr val="accent3">
                  <a:lumMod val="40000"/>
                  <a:lumOff val="60000"/>
                </a:schemeClr>
              </a:solidFill>
            </a:endParaRPr>
          </a:p>
        </p:txBody>
      </p:sp>
      <p:sp>
        <p:nvSpPr>
          <p:cNvPr id="4" name="Content Placeholder 2"/>
          <p:cNvSpPr txBox="1">
            <a:spLocks/>
          </p:cNvSpPr>
          <p:nvPr/>
        </p:nvSpPr>
        <p:spPr>
          <a:xfrm>
            <a:off x="484710" y="1853247"/>
            <a:ext cx="3810265" cy="4195481"/>
          </a:xfrm>
          <a:prstGeom prst="rect">
            <a:avLst/>
          </a:prstGeom>
        </p:spPr>
        <p:txBody>
          <a:bodyPr vert="horz" lIns="91440" tIns="45720" rIns="91440" bIns="45720" rtlCol="0">
            <a:normAutofit/>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b="1" dirty="0" smtClean="0"/>
              <a:t>2230					</a:t>
            </a:r>
            <a:r>
              <a:rPr lang="en-US" b="1" dirty="0" smtClean="0">
                <a:solidFill>
                  <a:schemeClr val="accent6">
                    <a:lumMod val="40000"/>
                    <a:lumOff val="60000"/>
                  </a:schemeClr>
                </a:solidFill>
              </a:rPr>
              <a:t>0</a:t>
            </a:r>
          </a:p>
          <a:p>
            <a:pPr marL="0" indent="0">
              <a:buNone/>
            </a:pPr>
            <a:r>
              <a:rPr lang="en-US" b="1" dirty="0" smtClean="0">
                <a:solidFill>
                  <a:schemeClr val="accent6">
                    <a:lumMod val="40000"/>
                    <a:lumOff val="60000"/>
                  </a:schemeClr>
                </a:solidFill>
              </a:rPr>
              <a:t>1115					1</a:t>
            </a:r>
          </a:p>
          <a:p>
            <a:pPr marL="0" indent="0">
              <a:buNone/>
            </a:pPr>
            <a:r>
              <a:rPr lang="en-US" b="1" dirty="0" smtClean="0">
                <a:solidFill>
                  <a:schemeClr val="accent6">
                    <a:lumMod val="40000"/>
                    <a:lumOff val="60000"/>
                  </a:schemeClr>
                </a:solidFill>
              </a:rPr>
              <a:t>557						1</a:t>
            </a:r>
          </a:p>
          <a:p>
            <a:pPr marL="0" indent="0">
              <a:buNone/>
            </a:pPr>
            <a:r>
              <a:rPr lang="en-US" b="1" dirty="0" smtClean="0">
                <a:solidFill>
                  <a:schemeClr val="accent6">
                    <a:lumMod val="40000"/>
                    <a:lumOff val="60000"/>
                  </a:schemeClr>
                </a:solidFill>
              </a:rPr>
              <a:t>278</a:t>
            </a:r>
          </a:p>
          <a:p>
            <a:pPr marL="0" indent="0">
              <a:buNone/>
            </a:pPr>
            <a:endParaRPr lang="en-US" b="1" dirty="0" smtClean="0">
              <a:solidFill>
                <a:schemeClr val="accent6">
                  <a:lumMod val="40000"/>
                  <a:lumOff val="60000"/>
                </a:schemeClr>
              </a:solidFill>
            </a:endParaRPr>
          </a:p>
          <a:p>
            <a:pPr marL="514350" indent="-514350">
              <a:buFont typeface="+mj-lt"/>
              <a:buAutoNum type="arabicPeriod"/>
            </a:pPr>
            <a:endParaRPr lang="en-US" dirty="0">
              <a:solidFill>
                <a:schemeClr val="accent3">
                  <a:lumMod val="40000"/>
                  <a:lumOff val="60000"/>
                </a:schemeClr>
              </a:solidFill>
            </a:endParaRPr>
          </a:p>
        </p:txBody>
      </p:sp>
    </p:spTree>
    <p:extLst>
      <p:ext uri="{BB962C8B-B14F-4D97-AF65-F5344CB8AC3E}">
        <p14:creationId xmlns:p14="http://schemas.microsoft.com/office/powerpoint/2010/main" val="3597197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Numbers</a:t>
            </a:r>
            <a:endParaRPr lang="en-US" dirty="0"/>
          </a:p>
        </p:txBody>
      </p:sp>
      <p:sp>
        <p:nvSpPr>
          <p:cNvPr id="3" name="Content Placeholder 2"/>
          <p:cNvSpPr>
            <a:spLocks noGrp="1"/>
          </p:cNvSpPr>
          <p:nvPr>
            <p:ph idx="1"/>
          </p:nvPr>
        </p:nvSpPr>
        <p:spPr>
          <a:xfrm>
            <a:off x="4247260" y="1853248"/>
            <a:ext cx="3810265" cy="4195481"/>
          </a:xfrm>
        </p:spPr>
        <p:txBody>
          <a:bodyPr>
            <a:normAutofit fontScale="92500" lnSpcReduction="20000"/>
          </a:bodyPr>
          <a:lstStyle/>
          <a:p>
            <a:r>
              <a:rPr lang="en-US" dirty="0" smtClean="0"/>
              <a:t>Conversion From Decimal to Binary</a:t>
            </a:r>
          </a:p>
          <a:p>
            <a:pPr marL="514350" indent="-514350">
              <a:buFont typeface="+mj-lt"/>
              <a:buAutoNum type="arabicPeriod"/>
            </a:pPr>
            <a:r>
              <a:rPr lang="en-US" sz="2600" dirty="0" smtClean="0">
                <a:solidFill>
                  <a:schemeClr val="accent3">
                    <a:lumMod val="40000"/>
                    <a:lumOff val="60000"/>
                  </a:schemeClr>
                </a:solidFill>
              </a:rPr>
              <a:t>Divide the number by 2</a:t>
            </a:r>
          </a:p>
          <a:p>
            <a:pPr marL="514350" indent="-514350">
              <a:buFont typeface="+mj-lt"/>
              <a:buAutoNum type="arabicPeriod"/>
            </a:pPr>
            <a:r>
              <a:rPr lang="en-US" sz="2600" dirty="0" smtClean="0">
                <a:solidFill>
                  <a:schemeClr val="accent3">
                    <a:lumMod val="40000"/>
                    <a:lumOff val="60000"/>
                  </a:schemeClr>
                </a:solidFill>
              </a:rPr>
              <a:t>Get the integer quotient for the next iteration</a:t>
            </a:r>
          </a:p>
          <a:p>
            <a:pPr marL="514350" indent="-514350">
              <a:buFont typeface="+mj-lt"/>
              <a:buAutoNum type="arabicPeriod"/>
            </a:pPr>
            <a:r>
              <a:rPr lang="en-US" sz="2600" dirty="0" smtClean="0">
                <a:solidFill>
                  <a:schemeClr val="accent3">
                    <a:lumMod val="40000"/>
                    <a:lumOff val="60000"/>
                  </a:schemeClr>
                </a:solidFill>
              </a:rPr>
              <a:t>Get the remainder for the binary digit</a:t>
            </a:r>
          </a:p>
          <a:p>
            <a:pPr marL="514350" indent="-514350">
              <a:buFont typeface="+mj-lt"/>
              <a:buAutoNum type="arabicPeriod"/>
            </a:pPr>
            <a:r>
              <a:rPr lang="en-US" sz="2600" b="1" dirty="0" smtClean="0">
                <a:solidFill>
                  <a:schemeClr val="accent6">
                    <a:lumMod val="40000"/>
                    <a:lumOff val="60000"/>
                  </a:schemeClr>
                </a:solidFill>
              </a:rPr>
              <a:t>Repeat the steps until the quotient is equal to 0</a:t>
            </a:r>
          </a:p>
          <a:p>
            <a:pPr marL="514350" indent="-514350">
              <a:buFont typeface="+mj-lt"/>
              <a:buAutoNum type="arabicPeriod"/>
            </a:pPr>
            <a:endParaRPr lang="en-US" sz="2600" dirty="0">
              <a:solidFill>
                <a:schemeClr val="accent3">
                  <a:lumMod val="40000"/>
                  <a:lumOff val="60000"/>
                </a:schemeClr>
              </a:solidFill>
            </a:endParaRPr>
          </a:p>
        </p:txBody>
      </p:sp>
      <p:sp>
        <p:nvSpPr>
          <p:cNvPr id="4" name="Content Placeholder 2"/>
          <p:cNvSpPr txBox="1">
            <a:spLocks/>
          </p:cNvSpPr>
          <p:nvPr/>
        </p:nvSpPr>
        <p:spPr>
          <a:xfrm>
            <a:off x="484710" y="1853247"/>
            <a:ext cx="3810265" cy="4195481"/>
          </a:xfrm>
          <a:prstGeom prst="rect">
            <a:avLst/>
          </a:prstGeom>
        </p:spPr>
        <p:txBody>
          <a:bodyPr vert="horz" lIns="91440" tIns="45720" rIns="91440" bIns="45720" rtlCol="0">
            <a:normAutofit/>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b="1" dirty="0" smtClean="0"/>
              <a:t>2230					</a:t>
            </a:r>
            <a:r>
              <a:rPr lang="en-US" b="1" dirty="0" smtClean="0">
                <a:solidFill>
                  <a:schemeClr val="accent6">
                    <a:lumMod val="40000"/>
                    <a:lumOff val="60000"/>
                  </a:schemeClr>
                </a:solidFill>
              </a:rPr>
              <a:t>0</a:t>
            </a:r>
          </a:p>
          <a:p>
            <a:pPr marL="0" indent="0">
              <a:buNone/>
            </a:pPr>
            <a:r>
              <a:rPr lang="en-US" b="1" dirty="0" smtClean="0">
                <a:solidFill>
                  <a:schemeClr val="accent6">
                    <a:lumMod val="40000"/>
                    <a:lumOff val="60000"/>
                  </a:schemeClr>
                </a:solidFill>
              </a:rPr>
              <a:t>1115					1</a:t>
            </a:r>
          </a:p>
          <a:p>
            <a:pPr marL="0" indent="0">
              <a:buNone/>
            </a:pPr>
            <a:r>
              <a:rPr lang="en-US" b="1" dirty="0" smtClean="0">
                <a:solidFill>
                  <a:schemeClr val="accent6">
                    <a:lumMod val="40000"/>
                    <a:lumOff val="60000"/>
                  </a:schemeClr>
                </a:solidFill>
              </a:rPr>
              <a:t>557						1</a:t>
            </a:r>
          </a:p>
          <a:p>
            <a:pPr marL="0" indent="0">
              <a:buNone/>
            </a:pPr>
            <a:r>
              <a:rPr lang="en-US" b="1" dirty="0" smtClean="0">
                <a:solidFill>
                  <a:schemeClr val="accent6">
                    <a:lumMod val="40000"/>
                    <a:lumOff val="60000"/>
                  </a:schemeClr>
                </a:solidFill>
              </a:rPr>
              <a:t>278						0</a:t>
            </a:r>
          </a:p>
          <a:p>
            <a:pPr marL="0" indent="0">
              <a:buNone/>
            </a:pPr>
            <a:endParaRPr lang="en-US" b="1" dirty="0" smtClean="0">
              <a:solidFill>
                <a:schemeClr val="accent6">
                  <a:lumMod val="40000"/>
                  <a:lumOff val="60000"/>
                </a:schemeClr>
              </a:solidFill>
            </a:endParaRPr>
          </a:p>
          <a:p>
            <a:pPr marL="514350" indent="-514350">
              <a:buFont typeface="+mj-lt"/>
              <a:buAutoNum type="arabicPeriod"/>
            </a:pPr>
            <a:endParaRPr lang="en-US" dirty="0">
              <a:solidFill>
                <a:schemeClr val="accent3">
                  <a:lumMod val="40000"/>
                  <a:lumOff val="60000"/>
                </a:schemeClr>
              </a:solidFill>
            </a:endParaRPr>
          </a:p>
        </p:txBody>
      </p:sp>
    </p:spTree>
    <p:extLst>
      <p:ext uri="{BB962C8B-B14F-4D97-AF65-F5344CB8AC3E}">
        <p14:creationId xmlns:p14="http://schemas.microsoft.com/office/powerpoint/2010/main" val="2776894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Numbers</a:t>
            </a:r>
            <a:endParaRPr lang="en-US" dirty="0"/>
          </a:p>
        </p:txBody>
      </p:sp>
      <p:sp>
        <p:nvSpPr>
          <p:cNvPr id="3" name="Content Placeholder 2"/>
          <p:cNvSpPr>
            <a:spLocks noGrp="1"/>
          </p:cNvSpPr>
          <p:nvPr>
            <p:ph idx="1"/>
          </p:nvPr>
        </p:nvSpPr>
        <p:spPr>
          <a:xfrm>
            <a:off x="4247260" y="1853248"/>
            <a:ext cx="3810265" cy="4195481"/>
          </a:xfrm>
        </p:spPr>
        <p:txBody>
          <a:bodyPr>
            <a:normAutofit fontScale="92500" lnSpcReduction="20000"/>
          </a:bodyPr>
          <a:lstStyle/>
          <a:p>
            <a:r>
              <a:rPr lang="en-US" dirty="0" smtClean="0"/>
              <a:t>Conversion From Decimal to Binary</a:t>
            </a:r>
          </a:p>
          <a:p>
            <a:pPr marL="514350" indent="-514350">
              <a:buFont typeface="+mj-lt"/>
              <a:buAutoNum type="arabicPeriod"/>
            </a:pPr>
            <a:r>
              <a:rPr lang="en-US" sz="2600" dirty="0" smtClean="0">
                <a:solidFill>
                  <a:schemeClr val="accent3">
                    <a:lumMod val="40000"/>
                    <a:lumOff val="60000"/>
                  </a:schemeClr>
                </a:solidFill>
              </a:rPr>
              <a:t>Divide the number by 2</a:t>
            </a:r>
          </a:p>
          <a:p>
            <a:pPr marL="514350" indent="-514350">
              <a:buFont typeface="+mj-lt"/>
              <a:buAutoNum type="arabicPeriod"/>
            </a:pPr>
            <a:r>
              <a:rPr lang="en-US" sz="2600" dirty="0" smtClean="0">
                <a:solidFill>
                  <a:schemeClr val="accent3">
                    <a:lumMod val="40000"/>
                    <a:lumOff val="60000"/>
                  </a:schemeClr>
                </a:solidFill>
              </a:rPr>
              <a:t>Get the integer quotient for the next iteration</a:t>
            </a:r>
          </a:p>
          <a:p>
            <a:pPr marL="514350" indent="-514350">
              <a:buFont typeface="+mj-lt"/>
              <a:buAutoNum type="arabicPeriod"/>
            </a:pPr>
            <a:r>
              <a:rPr lang="en-US" sz="2600" dirty="0" smtClean="0">
                <a:solidFill>
                  <a:schemeClr val="accent3">
                    <a:lumMod val="40000"/>
                    <a:lumOff val="60000"/>
                  </a:schemeClr>
                </a:solidFill>
              </a:rPr>
              <a:t>Get the remainder for the binary digit</a:t>
            </a:r>
          </a:p>
          <a:p>
            <a:pPr marL="514350" indent="-514350">
              <a:buFont typeface="+mj-lt"/>
              <a:buAutoNum type="arabicPeriod"/>
            </a:pPr>
            <a:r>
              <a:rPr lang="en-US" sz="2600" b="1" dirty="0" smtClean="0">
                <a:solidFill>
                  <a:schemeClr val="accent6">
                    <a:lumMod val="40000"/>
                    <a:lumOff val="60000"/>
                  </a:schemeClr>
                </a:solidFill>
              </a:rPr>
              <a:t>Repeat the steps until the quotient is equal to 0</a:t>
            </a:r>
          </a:p>
          <a:p>
            <a:pPr marL="514350" indent="-514350">
              <a:buFont typeface="+mj-lt"/>
              <a:buAutoNum type="arabicPeriod"/>
            </a:pPr>
            <a:endParaRPr lang="en-US" sz="2600" dirty="0">
              <a:solidFill>
                <a:schemeClr val="accent3">
                  <a:lumMod val="40000"/>
                  <a:lumOff val="60000"/>
                </a:schemeClr>
              </a:solidFill>
            </a:endParaRPr>
          </a:p>
        </p:txBody>
      </p:sp>
      <p:sp>
        <p:nvSpPr>
          <p:cNvPr id="4" name="Content Placeholder 2"/>
          <p:cNvSpPr txBox="1">
            <a:spLocks/>
          </p:cNvSpPr>
          <p:nvPr/>
        </p:nvSpPr>
        <p:spPr>
          <a:xfrm>
            <a:off x="484710" y="1853247"/>
            <a:ext cx="3810265" cy="4195481"/>
          </a:xfrm>
          <a:prstGeom prst="rect">
            <a:avLst/>
          </a:prstGeom>
        </p:spPr>
        <p:txBody>
          <a:bodyPr vert="horz" lIns="91440" tIns="45720" rIns="91440" bIns="45720" rtlCol="0">
            <a:normAutofit/>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b="1" dirty="0" smtClean="0"/>
              <a:t>2230					</a:t>
            </a:r>
            <a:r>
              <a:rPr lang="en-US" b="1" dirty="0" smtClean="0">
                <a:solidFill>
                  <a:schemeClr val="accent6">
                    <a:lumMod val="40000"/>
                    <a:lumOff val="60000"/>
                  </a:schemeClr>
                </a:solidFill>
              </a:rPr>
              <a:t>0</a:t>
            </a:r>
          </a:p>
          <a:p>
            <a:pPr marL="0" indent="0">
              <a:buNone/>
            </a:pPr>
            <a:r>
              <a:rPr lang="en-US" b="1" dirty="0" smtClean="0">
                <a:solidFill>
                  <a:schemeClr val="accent6">
                    <a:lumMod val="40000"/>
                    <a:lumOff val="60000"/>
                  </a:schemeClr>
                </a:solidFill>
              </a:rPr>
              <a:t>1115					1</a:t>
            </a:r>
          </a:p>
          <a:p>
            <a:pPr marL="0" indent="0">
              <a:buNone/>
            </a:pPr>
            <a:r>
              <a:rPr lang="en-US" b="1" dirty="0" smtClean="0">
                <a:solidFill>
                  <a:schemeClr val="accent6">
                    <a:lumMod val="40000"/>
                    <a:lumOff val="60000"/>
                  </a:schemeClr>
                </a:solidFill>
              </a:rPr>
              <a:t>557						1</a:t>
            </a:r>
          </a:p>
          <a:p>
            <a:pPr marL="0" indent="0">
              <a:buNone/>
            </a:pPr>
            <a:r>
              <a:rPr lang="en-US" b="1" dirty="0" smtClean="0">
                <a:solidFill>
                  <a:schemeClr val="accent6">
                    <a:lumMod val="40000"/>
                    <a:lumOff val="60000"/>
                  </a:schemeClr>
                </a:solidFill>
              </a:rPr>
              <a:t>278						0</a:t>
            </a:r>
          </a:p>
          <a:p>
            <a:pPr marL="0" indent="0">
              <a:buNone/>
            </a:pPr>
            <a:r>
              <a:rPr lang="en-US" b="1" dirty="0" smtClean="0">
                <a:solidFill>
                  <a:schemeClr val="accent6">
                    <a:lumMod val="40000"/>
                    <a:lumOff val="60000"/>
                  </a:schemeClr>
                </a:solidFill>
              </a:rPr>
              <a:t>139</a:t>
            </a:r>
          </a:p>
          <a:p>
            <a:pPr marL="514350" indent="-514350">
              <a:buFont typeface="+mj-lt"/>
              <a:buAutoNum type="arabicPeriod"/>
            </a:pPr>
            <a:endParaRPr lang="en-US" dirty="0">
              <a:solidFill>
                <a:schemeClr val="accent3">
                  <a:lumMod val="40000"/>
                  <a:lumOff val="60000"/>
                </a:schemeClr>
              </a:solidFill>
            </a:endParaRPr>
          </a:p>
        </p:txBody>
      </p:sp>
    </p:spTree>
    <p:extLst>
      <p:ext uri="{BB962C8B-B14F-4D97-AF65-F5344CB8AC3E}">
        <p14:creationId xmlns:p14="http://schemas.microsoft.com/office/powerpoint/2010/main" val="9857347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Numbers</a:t>
            </a:r>
            <a:endParaRPr lang="en-US" dirty="0"/>
          </a:p>
        </p:txBody>
      </p:sp>
      <p:sp>
        <p:nvSpPr>
          <p:cNvPr id="3" name="Content Placeholder 2"/>
          <p:cNvSpPr>
            <a:spLocks noGrp="1"/>
          </p:cNvSpPr>
          <p:nvPr>
            <p:ph idx="1"/>
          </p:nvPr>
        </p:nvSpPr>
        <p:spPr>
          <a:xfrm>
            <a:off x="4247260" y="1853248"/>
            <a:ext cx="3810265" cy="4195481"/>
          </a:xfrm>
        </p:spPr>
        <p:txBody>
          <a:bodyPr>
            <a:normAutofit fontScale="92500" lnSpcReduction="20000"/>
          </a:bodyPr>
          <a:lstStyle/>
          <a:p>
            <a:r>
              <a:rPr lang="en-US" dirty="0" smtClean="0"/>
              <a:t>Conversion From Decimal to Binary</a:t>
            </a:r>
          </a:p>
          <a:p>
            <a:pPr marL="514350" indent="-514350">
              <a:buFont typeface="+mj-lt"/>
              <a:buAutoNum type="arabicPeriod"/>
            </a:pPr>
            <a:r>
              <a:rPr lang="en-US" sz="2600" dirty="0" smtClean="0">
                <a:solidFill>
                  <a:schemeClr val="accent3">
                    <a:lumMod val="40000"/>
                    <a:lumOff val="60000"/>
                  </a:schemeClr>
                </a:solidFill>
              </a:rPr>
              <a:t>Divide the number by 2</a:t>
            </a:r>
          </a:p>
          <a:p>
            <a:pPr marL="514350" indent="-514350">
              <a:buFont typeface="+mj-lt"/>
              <a:buAutoNum type="arabicPeriod"/>
            </a:pPr>
            <a:r>
              <a:rPr lang="en-US" sz="2600" dirty="0" smtClean="0">
                <a:solidFill>
                  <a:schemeClr val="accent3">
                    <a:lumMod val="40000"/>
                    <a:lumOff val="60000"/>
                  </a:schemeClr>
                </a:solidFill>
              </a:rPr>
              <a:t>Get the integer quotient for the next iteration</a:t>
            </a:r>
          </a:p>
          <a:p>
            <a:pPr marL="514350" indent="-514350">
              <a:buFont typeface="+mj-lt"/>
              <a:buAutoNum type="arabicPeriod"/>
            </a:pPr>
            <a:r>
              <a:rPr lang="en-US" sz="2600" dirty="0" smtClean="0">
                <a:solidFill>
                  <a:schemeClr val="accent3">
                    <a:lumMod val="40000"/>
                    <a:lumOff val="60000"/>
                  </a:schemeClr>
                </a:solidFill>
              </a:rPr>
              <a:t>Get the remainder for the binary digit</a:t>
            </a:r>
          </a:p>
          <a:p>
            <a:pPr marL="514350" indent="-514350">
              <a:buFont typeface="+mj-lt"/>
              <a:buAutoNum type="arabicPeriod"/>
            </a:pPr>
            <a:r>
              <a:rPr lang="en-US" sz="2600" b="1" dirty="0" smtClean="0">
                <a:solidFill>
                  <a:schemeClr val="accent6">
                    <a:lumMod val="40000"/>
                    <a:lumOff val="60000"/>
                  </a:schemeClr>
                </a:solidFill>
              </a:rPr>
              <a:t>Repeat the steps until the quotient is equal to 0</a:t>
            </a:r>
          </a:p>
          <a:p>
            <a:pPr marL="514350" indent="-514350">
              <a:buFont typeface="+mj-lt"/>
              <a:buAutoNum type="arabicPeriod"/>
            </a:pPr>
            <a:endParaRPr lang="en-US" sz="2600" dirty="0">
              <a:solidFill>
                <a:schemeClr val="accent3">
                  <a:lumMod val="40000"/>
                  <a:lumOff val="60000"/>
                </a:schemeClr>
              </a:solidFill>
            </a:endParaRPr>
          </a:p>
        </p:txBody>
      </p:sp>
      <p:sp>
        <p:nvSpPr>
          <p:cNvPr id="4" name="Content Placeholder 2"/>
          <p:cNvSpPr txBox="1">
            <a:spLocks/>
          </p:cNvSpPr>
          <p:nvPr/>
        </p:nvSpPr>
        <p:spPr>
          <a:xfrm>
            <a:off x="484710" y="1853247"/>
            <a:ext cx="3810265" cy="4195481"/>
          </a:xfrm>
          <a:prstGeom prst="rect">
            <a:avLst/>
          </a:prstGeom>
        </p:spPr>
        <p:txBody>
          <a:bodyPr vert="horz" lIns="91440" tIns="45720" rIns="91440" bIns="45720" rtlCol="0">
            <a:normAutofit/>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b="1" dirty="0" smtClean="0"/>
              <a:t>2230					</a:t>
            </a:r>
            <a:r>
              <a:rPr lang="en-US" b="1" dirty="0" smtClean="0">
                <a:solidFill>
                  <a:schemeClr val="accent6">
                    <a:lumMod val="40000"/>
                    <a:lumOff val="60000"/>
                  </a:schemeClr>
                </a:solidFill>
              </a:rPr>
              <a:t>0</a:t>
            </a:r>
          </a:p>
          <a:p>
            <a:pPr marL="0" indent="0">
              <a:buNone/>
            </a:pPr>
            <a:r>
              <a:rPr lang="en-US" b="1" dirty="0" smtClean="0">
                <a:solidFill>
                  <a:schemeClr val="accent6">
                    <a:lumMod val="40000"/>
                    <a:lumOff val="60000"/>
                  </a:schemeClr>
                </a:solidFill>
              </a:rPr>
              <a:t>1115					1</a:t>
            </a:r>
          </a:p>
          <a:p>
            <a:pPr marL="0" indent="0">
              <a:buNone/>
            </a:pPr>
            <a:r>
              <a:rPr lang="en-US" b="1" dirty="0" smtClean="0">
                <a:solidFill>
                  <a:schemeClr val="accent6">
                    <a:lumMod val="40000"/>
                    <a:lumOff val="60000"/>
                  </a:schemeClr>
                </a:solidFill>
              </a:rPr>
              <a:t>557						1</a:t>
            </a:r>
          </a:p>
          <a:p>
            <a:pPr marL="0" indent="0">
              <a:buNone/>
            </a:pPr>
            <a:r>
              <a:rPr lang="en-US" b="1" dirty="0" smtClean="0">
                <a:solidFill>
                  <a:schemeClr val="accent6">
                    <a:lumMod val="40000"/>
                    <a:lumOff val="60000"/>
                  </a:schemeClr>
                </a:solidFill>
              </a:rPr>
              <a:t>278						0</a:t>
            </a:r>
          </a:p>
          <a:p>
            <a:pPr marL="0" indent="0">
              <a:buNone/>
            </a:pPr>
            <a:r>
              <a:rPr lang="en-US" b="1" dirty="0" smtClean="0">
                <a:solidFill>
                  <a:schemeClr val="accent6">
                    <a:lumMod val="40000"/>
                    <a:lumOff val="60000"/>
                  </a:schemeClr>
                </a:solidFill>
              </a:rPr>
              <a:t>139						1</a:t>
            </a:r>
          </a:p>
          <a:p>
            <a:pPr marL="514350" indent="-514350">
              <a:buFont typeface="+mj-lt"/>
              <a:buAutoNum type="arabicPeriod"/>
            </a:pPr>
            <a:endParaRPr lang="en-US" dirty="0">
              <a:solidFill>
                <a:schemeClr val="accent3">
                  <a:lumMod val="40000"/>
                  <a:lumOff val="60000"/>
                </a:schemeClr>
              </a:solidFill>
            </a:endParaRPr>
          </a:p>
        </p:txBody>
      </p:sp>
    </p:spTree>
    <p:extLst>
      <p:ext uri="{BB962C8B-B14F-4D97-AF65-F5344CB8AC3E}">
        <p14:creationId xmlns:p14="http://schemas.microsoft.com/office/powerpoint/2010/main" val="1919842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Numbers</a:t>
            </a:r>
            <a:endParaRPr lang="en-US" dirty="0"/>
          </a:p>
        </p:txBody>
      </p:sp>
      <p:sp>
        <p:nvSpPr>
          <p:cNvPr id="3" name="Content Placeholder 2"/>
          <p:cNvSpPr>
            <a:spLocks noGrp="1"/>
          </p:cNvSpPr>
          <p:nvPr>
            <p:ph idx="1"/>
          </p:nvPr>
        </p:nvSpPr>
        <p:spPr>
          <a:xfrm>
            <a:off x="4247260" y="1853248"/>
            <a:ext cx="3810265" cy="4195481"/>
          </a:xfrm>
        </p:spPr>
        <p:txBody>
          <a:bodyPr>
            <a:normAutofit fontScale="92500" lnSpcReduction="20000"/>
          </a:bodyPr>
          <a:lstStyle/>
          <a:p>
            <a:r>
              <a:rPr lang="en-US" dirty="0" smtClean="0"/>
              <a:t>Conversion From Decimal to Binary</a:t>
            </a:r>
          </a:p>
          <a:p>
            <a:pPr marL="514350" indent="-514350">
              <a:buFont typeface="+mj-lt"/>
              <a:buAutoNum type="arabicPeriod"/>
            </a:pPr>
            <a:r>
              <a:rPr lang="en-US" sz="2600" dirty="0" smtClean="0">
                <a:solidFill>
                  <a:schemeClr val="accent3">
                    <a:lumMod val="40000"/>
                    <a:lumOff val="60000"/>
                  </a:schemeClr>
                </a:solidFill>
              </a:rPr>
              <a:t>Divide the number by 2</a:t>
            </a:r>
          </a:p>
          <a:p>
            <a:pPr marL="514350" indent="-514350">
              <a:buFont typeface="+mj-lt"/>
              <a:buAutoNum type="arabicPeriod"/>
            </a:pPr>
            <a:r>
              <a:rPr lang="en-US" sz="2600" dirty="0" smtClean="0">
                <a:solidFill>
                  <a:schemeClr val="accent3">
                    <a:lumMod val="40000"/>
                    <a:lumOff val="60000"/>
                  </a:schemeClr>
                </a:solidFill>
              </a:rPr>
              <a:t>Get the integer quotient for the next iteration</a:t>
            </a:r>
          </a:p>
          <a:p>
            <a:pPr marL="514350" indent="-514350">
              <a:buFont typeface="+mj-lt"/>
              <a:buAutoNum type="arabicPeriod"/>
            </a:pPr>
            <a:r>
              <a:rPr lang="en-US" sz="2600" dirty="0" smtClean="0">
                <a:solidFill>
                  <a:schemeClr val="accent3">
                    <a:lumMod val="40000"/>
                    <a:lumOff val="60000"/>
                  </a:schemeClr>
                </a:solidFill>
              </a:rPr>
              <a:t>Get the remainder for the binary digit</a:t>
            </a:r>
          </a:p>
          <a:p>
            <a:pPr marL="514350" indent="-514350">
              <a:buFont typeface="+mj-lt"/>
              <a:buAutoNum type="arabicPeriod"/>
            </a:pPr>
            <a:r>
              <a:rPr lang="en-US" sz="2600" b="1" dirty="0" smtClean="0">
                <a:solidFill>
                  <a:schemeClr val="accent6">
                    <a:lumMod val="40000"/>
                    <a:lumOff val="60000"/>
                  </a:schemeClr>
                </a:solidFill>
              </a:rPr>
              <a:t>Repeat the steps until the quotient is equal to 0</a:t>
            </a:r>
          </a:p>
          <a:p>
            <a:pPr marL="514350" indent="-514350">
              <a:buFont typeface="+mj-lt"/>
              <a:buAutoNum type="arabicPeriod"/>
            </a:pPr>
            <a:endParaRPr lang="en-US" sz="2600" dirty="0">
              <a:solidFill>
                <a:schemeClr val="accent3">
                  <a:lumMod val="40000"/>
                  <a:lumOff val="60000"/>
                </a:schemeClr>
              </a:solidFill>
            </a:endParaRPr>
          </a:p>
        </p:txBody>
      </p:sp>
      <p:sp>
        <p:nvSpPr>
          <p:cNvPr id="4" name="Content Placeholder 2"/>
          <p:cNvSpPr txBox="1">
            <a:spLocks/>
          </p:cNvSpPr>
          <p:nvPr/>
        </p:nvSpPr>
        <p:spPr>
          <a:xfrm>
            <a:off x="484710" y="1853247"/>
            <a:ext cx="3810265" cy="4195481"/>
          </a:xfrm>
          <a:prstGeom prst="rect">
            <a:avLst/>
          </a:prstGeom>
        </p:spPr>
        <p:txBody>
          <a:bodyPr vert="horz" lIns="91440" tIns="45720" rIns="91440" bIns="45720" rtlCol="0">
            <a:normAutofit/>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b="1" dirty="0" smtClean="0"/>
              <a:t>2230					</a:t>
            </a:r>
            <a:r>
              <a:rPr lang="en-US" b="1" dirty="0" smtClean="0">
                <a:solidFill>
                  <a:schemeClr val="accent6">
                    <a:lumMod val="40000"/>
                    <a:lumOff val="60000"/>
                  </a:schemeClr>
                </a:solidFill>
              </a:rPr>
              <a:t>0</a:t>
            </a:r>
          </a:p>
          <a:p>
            <a:pPr marL="0" indent="0">
              <a:buNone/>
            </a:pPr>
            <a:r>
              <a:rPr lang="en-US" b="1" dirty="0" smtClean="0">
                <a:solidFill>
                  <a:schemeClr val="accent6">
                    <a:lumMod val="40000"/>
                    <a:lumOff val="60000"/>
                  </a:schemeClr>
                </a:solidFill>
              </a:rPr>
              <a:t>1115					1</a:t>
            </a:r>
          </a:p>
          <a:p>
            <a:pPr marL="0" indent="0">
              <a:buNone/>
            </a:pPr>
            <a:r>
              <a:rPr lang="en-US" b="1" dirty="0" smtClean="0">
                <a:solidFill>
                  <a:schemeClr val="accent6">
                    <a:lumMod val="40000"/>
                    <a:lumOff val="60000"/>
                  </a:schemeClr>
                </a:solidFill>
              </a:rPr>
              <a:t>557						1</a:t>
            </a:r>
          </a:p>
          <a:p>
            <a:pPr marL="0" indent="0">
              <a:buNone/>
            </a:pPr>
            <a:r>
              <a:rPr lang="en-US" b="1" dirty="0" smtClean="0">
                <a:solidFill>
                  <a:schemeClr val="accent6">
                    <a:lumMod val="40000"/>
                    <a:lumOff val="60000"/>
                  </a:schemeClr>
                </a:solidFill>
              </a:rPr>
              <a:t>278						0</a:t>
            </a:r>
          </a:p>
          <a:p>
            <a:pPr marL="0" indent="0">
              <a:buNone/>
            </a:pPr>
            <a:r>
              <a:rPr lang="en-US" b="1" dirty="0" smtClean="0">
                <a:solidFill>
                  <a:schemeClr val="accent6">
                    <a:lumMod val="40000"/>
                    <a:lumOff val="60000"/>
                  </a:schemeClr>
                </a:solidFill>
              </a:rPr>
              <a:t>139						1</a:t>
            </a:r>
          </a:p>
          <a:p>
            <a:pPr marL="0" indent="0">
              <a:buNone/>
            </a:pPr>
            <a:r>
              <a:rPr lang="en-US" b="1" dirty="0" smtClean="0">
                <a:solidFill>
                  <a:schemeClr val="accent6">
                    <a:lumMod val="40000"/>
                    <a:lumOff val="60000"/>
                  </a:schemeClr>
                </a:solidFill>
              </a:rPr>
              <a:t>69						</a:t>
            </a:r>
          </a:p>
          <a:p>
            <a:pPr marL="514350" indent="-514350">
              <a:buFont typeface="+mj-lt"/>
              <a:buAutoNum type="arabicPeriod"/>
            </a:pPr>
            <a:endParaRPr lang="en-US" dirty="0">
              <a:solidFill>
                <a:schemeClr val="accent3">
                  <a:lumMod val="40000"/>
                  <a:lumOff val="60000"/>
                </a:schemeClr>
              </a:solidFill>
            </a:endParaRPr>
          </a:p>
        </p:txBody>
      </p:sp>
    </p:spTree>
    <p:extLst>
      <p:ext uri="{BB962C8B-B14F-4D97-AF65-F5344CB8AC3E}">
        <p14:creationId xmlns:p14="http://schemas.microsoft.com/office/powerpoint/2010/main" val="735674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Numbers</a:t>
            </a:r>
            <a:endParaRPr lang="en-US" dirty="0"/>
          </a:p>
        </p:txBody>
      </p:sp>
      <p:sp>
        <p:nvSpPr>
          <p:cNvPr id="3" name="Content Placeholder 2"/>
          <p:cNvSpPr>
            <a:spLocks noGrp="1"/>
          </p:cNvSpPr>
          <p:nvPr>
            <p:ph idx="1"/>
          </p:nvPr>
        </p:nvSpPr>
        <p:spPr>
          <a:xfrm>
            <a:off x="4247260" y="1853248"/>
            <a:ext cx="3810265" cy="4195481"/>
          </a:xfrm>
        </p:spPr>
        <p:txBody>
          <a:bodyPr>
            <a:normAutofit fontScale="92500" lnSpcReduction="20000"/>
          </a:bodyPr>
          <a:lstStyle/>
          <a:p>
            <a:r>
              <a:rPr lang="en-US" dirty="0" smtClean="0"/>
              <a:t>Conversion From Decimal to Binary</a:t>
            </a:r>
          </a:p>
          <a:p>
            <a:pPr marL="514350" indent="-514350">
              <a:buFont typeface="+mj-lt"/>
              <a:buAutoNum type="arabicPeriod"/>
            </a:pPr>
            <a:r>
              <a:rPr lang="en-US" sz="2600" dirty="0" smtClean="0">
                <a:solidFill>
                  <a:schemeClr val="accent3">
                    <a:lumMod val="40000"/>
                    <a:lumOff val="60000"/>
                  </a:schemeClr>
                </a:solidFill>
              </a:rPr>
              <a:t>Divide the number by 2</a:t>
            </a:r>
          </a:p>
          <a:p>
            <a:pPr marL="514350" indent="-514350">
              <a:buFont typeface="+mj-lt"/>
              <a:buAutoNum type="arabicPeriod"/>
            </a:pPr>
            <a:r>
              <a:rPr lang="en-US" sz="2600" dirty="0" smtClean="0">
                <a:solidFill>
                  <a:schemeClr val="accent3">
                    <a:lumMod val="40000"/>
                    <a:lumOff val="60000"/>
                  </a:schemeClr>
                </a:solidFill>
              </a:rPr>
              <a:t>Get the integer quotient for the next iteration</a:t>
            </a:r>
          </a:p>
          <a:p>
            <a:pPr marL="514350" indent="-514350">
              <a:buFont typeface="+mj-lt"/>
              <a:buAutoNum type="arabicPeriod"/>
            </a:pPr>
            <a:r>
              <a:rPr lang="en-US" sz="2600" dirty="0" smtClean="0">
                <a:solidFill>
                  <a:schemeClr val="accent3">
                    <a:lumMod val="40000"/>
                    <a:lumOff val="60000"/>
                  </a:schemeClr>
                </a:solidFill>
              </a:rPr>
              <a:t>Get the remainder for the binary digit</a:t>
            </a:r>
          </a:p>
          <a:p>
            <a:pPr marL="514350" indent="-514350">
              <a:buFont typeface="+mj-lt"/>
              <a:buAutoNum type="arabicPeriod"/>
            </a:pPr>
            <a:r>
              <a:rPr lang="en-US" sz="2600" b="1" dirty="0" smtClean="0">
                <a:solidFill>
                  <a:schemeClr val="accent6">
                    <a:lumMod val="40000"/>
                    <a:lumOff val="60000"/>
                  </a:schemeClr>
                </a:solidFill>
              </a:rPr>
              <a:t>Repeat the steps until the quotient is equal to 0</a:t>
            </a:r>
          </a:p>
          <a:p>
            <a:pPr marL="514350" indent="-514350">
              <a:buFont typeface="+mj-lt"/>
              <a:buAutoNum type="arabicPeriod"/>
            </a:pPr>
            <a:endParaRPr lang="en-US" sz="2600" dirty="0">
              <a:solidFill>
                <a:schemeClr val="accent3">
                  <a:lumMod val="40000"/>
                  <a:lumOff val="60000"/>
                </a:schemeClr>
              </a:solidFill>
            </a:endParaRPr>
          </a:p>
        </p:txBody>
      </p:sp>
      <p:sp>
        <p:nvSpPr>
          <p:cNvPr id="4" name="Content Placeholder 2"/>
          <p:cNvSpPr txBox="1">
            <a:spLocks/>
          </p:cNvSpPr>
          <p:nvPr/>
        </p:nvSpPr>
        <p:spPr>
          <a:xfrm>
            <a:off x="484710" y="1853247"/>
            <a:ext cx="3810265" cy="4195481"/>
          </a:xfrm>
          <a:prstGeom prst="rect">
            <a:avLst/>
          </a:prstGeom>
        </p:spPr>
        <p:txBody>
          <a:bodyPr vert="horz" lIns="91440" tIns="45720" rIns="91440" bIns="45720" rtlCol="0">
            <a:normAutofit/>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b="1" dirty="0" smtClean="0"/>
              <a:t>2230					</a:t>
            </a:r>
            <a:r>
              <a:rPr lang="en-US" b="1" dirty="0" smtClean="0">
                <a:solidFill>
                  <a:schemeClr val="accent6">
                    <a:lumMod val="40000"/>
                    <a:lumOff val="60000"/>
                  </a:schemeClr>
                </a:solidFill>
              </a:rPr>
              <a:t>0</a:t>
            </a:r>
          </a:p>
          <a:p>
            <a:pPr marL="0" indent="0">
              <a:buNone/>
            </a:pPr>
            <a:r>
              <a:rPr lang="en-US" b="1" dirty="0" smtClean="0">
                <a:solidFill>
                  <a:schemeClr val="accent6">
                    <a:lumMod val="40000"/>
                    <a:lumOff val="60000"/>
                  </a:schemeClr>
                </a:solidFill>
              </a:rPr>
              <a:t>1115					1</a:t>
            </a:r>
          </a:p>
          <a:p>
            <a:pPr marL="0" indent="0">
              <a:buNone/>
            </a:pPr>
            <a:r>
              <a:rPr lang="en-US" b="1" dirty="0" smtClean="0">
                <a:solidFill>
                  <a:schemeClr val="accent6">
                    <a:lumMod val="40000"/>
                    <a:lumOff val="60000"/>
                  </a:schemeClr>
                </a:solidFill>
              </a:rPr>
              <a:t>557						1</a:t>
            </a:r>
          </a:p>
          <a:p>
            <a:pPr marL="0" indent="0">
              <a:buNone/>
            </a:pPr>
            <a:r>
              <a:rPr lang="en-US" b="1" dirty="0" smtClean="0">
                <a:solidFill>
                  <a:schemeClr val="accent6">
                    <a:lumMod val="40000"/>
                    <a:lumOff val="60000"/>
                  </a:schemeClr>
                </a:solidFill>
              </a:rPr>
              <a:t>278						0</a:t>
            </a:r>
          </a:p>
          <a:p>
            <a:pPr marL="0" indent="0">
              <a:buNone/>
            </a:pPr>
            <a:r>
              <a:rPr lang="en-US" b="1" dirty="0" smtClean="0">
                <a:solidFill>
                  <a:schemeClr val="accent6">
                    <a:lumMod val="40000"/>
                    <a:lumOff val="60000"/>
                  </a:schemeClr>
                </a:solidFill>
              </a:rPr>
              <a:t>139						1</a:t>
            </a:r>
          </a:p>
          <a:p>
            <a:pPr marL="0" indent="0">
              <a:buNone/>
            </a:pPr>
            <a:r>
              <a:rPr lang="en-US" b="1" dirty="0" smtClean="0">
                <a:solidFill>
                  <a:schemeClr val="accent6">
                    <a:lumMod val="40000"/>
                    <a:lumOff val="60000"/>
                  </a:schemeClr>
                </a:solidFill>
              </a:rPr>
              <a:t>69						1</a:t>
            </a:r>
          </a:p>
          <a:p>
            <a:pPr marL="514350" indent="-514350">
              <a:buFont typeface="+mj-lt"/>
              <a:buAutoNum type="arabicPeriod"/>
            </a:pPr>
            <a:endParaRPr lang="en-US" dirty="0">
              <a:solidFill>
                <a:schemeClr val="accent3">
                  <a:lumMod val="40000"/>
                  <a:lumOff val="60000"/>
                </a:schemeClr>
              </a:solidFill>
            </a:endParaRPr>
          </a:p>
        </p:txBody>
      </p:sp>
    </p:spTree>
    <p:extLst>
      <p:ext uri="{BB962C8B-B14F-4D97-AF65-F5344CB8AC3E}">
        <p14:creationId xmlns:p14="http://schemas.microsoft.com/office/powerpoint/2010/main" val="1436840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Numbers</a:t>
            </a:r>
            <a:endParaRPr lang="en-US" dirty="0"/>
          </a:p>
        </p:txBody>
      </p:sp>
      <p:sp>
        <p:nvSpPr>
          <p:cNvPr id="3" name="Content Placeholder 2"/>
          <p:cNvSpPr>
            <a:spLocks noGrp="1"/>
          </p:cNvSpPr>
          <p:nvPr>
            <p:ph idx="1"/>
          </p:nvPr>
        </p:nvSpPr>
        <p:spPr>
          <a:xfrm>
            <a:off x="4247260" y="1853248"/>
            <a:ext cx="3810265" cy="4195481"/>
          </a:xfrm>
        </p:spPr>
        <p:txBody>
          <a:bodyPr>
            <a:normAutofit fontScale="92500" lnSpcReduction="20000"/>
          </a:bodyPr>
          <a:lstStyle/>
          <a:p>
            <a:r>
              <a:rPr lang="en-US" dirty="0" smtClean="0"/>
              <a:t>Conversion From Decimal to Binary</a:t>
            </a:r>
          </a:p>
          <a:p>
            <a:pPr marL="514350" indent="-514350">
              <a:buFont typeface="+mj-lt"/>
              <a:buAutoNum type="arabicPeriod"/>
            </a:pPr>
            <a:r>
              <a:rPr lang="en-US" sz="2600" dirty="0" smtClean="0">
                <a:solidFill>
                  <a:schemeClr val="accent3">
                    <a:lumMod val="40000"/>
                    <a:lumOff val="60000"/>
                  </a:schemeClr>
                </a:solidFill>
              </a:rPr>
              <a:t>Divide the number by 2</a:t>
            </a:r>
          </a:p>
          <a:p>
            <a:pPr marL="514350" indent="-514350">
              <a:buFont typeface="+mj-lt"/>
              <a:buAutoNum type="arabicPeriod"/>
            </a:pPr>
            <a:r>
              <a:rPr lang="en-US" sz="2600" dirty="0" smtClean="0">
                <a:solidFill>
                  <a:schemeClr val="accent3">
                    <a:lumMod val="40000"/>
                    <a:lumOff val="60000"/>
                  </a:schemeClr>
                </a:solidFill>
              </a:rPr>
              <a:t>Get the integer quotient for the next iteration</a:t>
            </a:r>
          </a:p>
          <a:p>
            <a:pPr marL="514350" indent="-514350">
              <a:buFont typeface="+mj-lt"/>
              <a:buAutoNum type="arabicPeriod"/>
            </a:pPr>
            <a:r>
              <a:rPr lang="en-US" sz="2600" dirty="0" smtClean="0">
                <a:solidFill>
                  <a:schemeClr val="accent3">
                    <a:lumMod val="40000"/>
                    <a:lumOff val="60000"/>
                  </a:schemeClr>
                </a:solidFill>
              </a:rPr>
              <a:t>Get the remainder for the binary digit</a:t>
            </a:r>
          </a:p>
          <a:p>
            <a:pPr marL="514350" indent="-514350">
              <a:buFont typeface="+mj-lt"/>
              <a:buAutoNum type="arabicPeriod"/>
            </a:pPr>
            <a:r>
              <a:rPr lang="en-US" sz="2600" b="1" dirty="0" smtClean="0">
                <a:solidFill>
                  <a:schemeClr val="accent6">
                    <a:lumMod val="40000"/>
                    <a:lumOff val="60000"/>
                  </a:schemeClr>
                </a:solidFill>
              </a:rPr>
              <a:t>Repeat the steps until the quotient is equal to 0</a:t>
            </a:r>
          </a:p>
          <a:p>
            <a:pPr marL="514350" indent="-514350">
              <a:buFont typeface="+mj-lt"/>
              <a:buAutoNum type="arabicPeriod"/>
            </a:pPr>
            <a:endParaRPr lang="en-US" sz="2600" dirty="0">
              <a:solidFill>
                <a:schemeClr val="accent3">
                  <a:lumMod val="40000"/>
                  <a:lumOff val="60000"/>
                </a:schemeClr>
              </a:solidFill>
            </a:endParaRPr>
          </a:p>
        </p:txBody>
      </p:sp>
      <p:sp>
        <p:nvSpPr>
          <p:cNvPr id="4" name="Content Placeholder 2"/>
          <p:cNvSpPr txBox="1">
            <a:spLocks/>
          </p:cNvSpPr>
          <p:nvPr/>
        </p:nvSpPr>
        <p:spPr>
          <a:xfrm>
            <a:off x="484710" y="1853247"/>
            <a:ext cx="3810265" cy="4195481"/>
          </a:xfrm>
          <a:prstGeom prst="rect">
            <a:avLst/>
          </a:prstGeom>
        </p:spPr>
        <p:txBody>
          <a:bodyPr vert="horz" lIns="91440" tIns="45720" rIns="91440" bIns="45720" rtlCol="0">
            <a:normAutofit/>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b="1" dirty="0" smtClean="0"/>
              <a:t>2230					</a:t>
            </a:r>
            <a:r>
              <a:rPr lang="en-US" b="1" dirty="0" smtClean="0">
                <a:solidFill>
                  <a:schemeClr val="accent6">
                    <a:lumMod val="40000"/>
                    <a:lumOff val="60000"/>
                  </a:schemeClr>
                </a:solidFill>
              </a:rPr>
              <a:t>0</a:t>
            </a:r>
          </a:p>
          <a:p>
            <a:pPr marL="0" indent="0">
              <a:buNone/>
            </a:pPr>
            <a:r>
              <a:rPr lang="en-US" b="1" dirty="0" smtClean="0">
                <a:solidFill>
                  <a:schemeClr val="accent6">
                    <a:lumMod val="40000"/>
                    <a:lumOff val="60000"/>
                  </a:schemeClr>
                </a:solidFill>
              </a:rPr>
              <a:t>1115					1</a:t>
            </a:r>
          </a:p>
          <a:p>
            <a:pPr marL="0" indent="0">
              <a:buNone/>
            </a:pPr>
            <a:r>
              <a:rPr lang="en-US" b="1" dirty="0" smtClean="0">
                <a:solidFill>
                  <a:schemeClr val="accent6">
                    <a:lumMod val="40000"/>
                    <a:lumOff val="60000"/>
                  </a:schemeClr>
                </a:solidFill>
              </a:rPr>
              <a:t>557						1</a:t>
            </a:r>
          </a:p>
          <a:p>
            <a:pPr marL="0" indent="0">
              <a:buNone/>
            </a:pPr>
            <a:r>
              <a:rPr lang="en-US" b="1" dirty="0" smtClean="0">
                <a:solidFill>
                  <a:schemeClr val="accent6">
                    <a:lumMod val="40000"/>
                    <a:lumOff val="60000"/>
                  </a:schemeClr>
                </a:solidFill>
              </a:rPr>
              <a:t>278						0</a:t>
            </a:r>
          </a:p>
          <a:p>
            <a:pPr marL="0" indent="0">
              <a:buNone/>
            </a:pPr>
            <a:r>
              <a:rPr lang="en-US" b="1" dirty="0" smtClean="0">
                <a:solidFill>
                  <a:schemeClr val="accent6">
                    <a:lumMod val="40000"/>
                    <a:lumOff val="60000"/>
                  </a:schemeClr>
                </a:solidFill>
              </a:rPr>
              <a:t>139						1</a:t>
            </a:r>
          </a:p>
          <a:p>
            <a:pPr marL="0" indent="0">
              <a:buNone/>
            </a:pPr>
            <a:r>
              <a:rPr lang="en-US" b="1" dirty="0" smtClean="0">
                <a:solidFill>
                  <a:schemeClr val="accent6">
                    <a:lumMod val="40000"/>
                    <a:lumOff val="60000"/>
                  </a:schemeClr>
                </a:solidFill>
              </a:rPr>
              <a:t>69						1</a:t>
            </a:r>
          </a:p>
          <a:p>
            <a:pPr marL="0" indent="0">
              <a:buNone/>
            </a:pPr>
            <a:r>
              <a:rPr lang="en-US" b="1" dirty="0" smtClean="0">
                <a:solidFill>
                  <a:schemeClr val="accent6">
                    <a:lumMod val="40000"/>
                    <a:lumOff val="60000"/>
                  </a:schemeClr>
                </a:solidFill>
              </a:rPr>
              <a:t>34</a:t>
            </a:r>
          </a:p>
          <a:p>
            <a:pPr marL="0" indent="0">
              <a:buNone/>
            </a:pPr>
            <a:endParaRPr lang="en-US" dirty="0">
              <a:solidFill>
                <a:schemeClr val="accent3">
                  <a:lumMod val="40000"/>
                  <a:lumOff val="60000"/>
                </a:schemeClr>
              </a:solidFill>
            </a:endParaRPr>
          </a:p>
        </p:txBody>
      </p:sp>
    </p:spTree>
    <p:extLst>
      <p:ext uri="{BB962C8B-B14F-4D97-AF65-F5344CB8AC3E}">
        <p14:creationId xmlns:p14="http://schemas.microsoft.com/office/powerpoint/2010/main" val="1053566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Bitwise operators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517493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Numbers</a:t>
            </a:r>
            <a:endParaRPr lang="en-US" dirty="0"/>
          </a:p>
        </p:txBody>
      </p:sp>
      <p:sp>
        <p:nvSpPr>
          <p:cNvPr id="3" name="Content Placeholder 2"/>
          <p:cNvSpPr>
            <a:spLocks noGrp="1"/>
          </p:cNvSpPr>
          <p:nvPr>
            <p:ph idx="1"/>
          </p:nvPr>
        </p:nvSpPr>
        <p:spPr>
          <a:xfrm>
            <a:off x="4247260" y="1853248"/>
            <a:ext cx="3810265" cy="4195481"/>
          </a:xfrm>
        </p:spPr>
        <p:txBody>
          <a:bodyPr>
            <a:normAutofit fontScale="92500" lnSpcReduction="20000"/>
          </a:bodyPr>
          <a:lstStyle/>
          <a:p>
            <a:r>
              <a:rPr lang="en-US" dirty="0" smtClean="0"/>
              <a:t>Conversion From Decimal to Binary</a:t>
            </a:r>
          </a:p>
          <a:p>
            <a:pPr marL="514350" indent="-514350">
              <a:buFont typeface="+mj-lt"/>
              <a:buAutoNum type="arabicPeriod"/>
            </a:pPr>
            <a:r>
              <a:rPr lang="en-US" sz="2600" dirty="0" smtClean="0">
                <a:solidFill>
                  <a:schemeClr val="accent3">
                    <a:lumMod val="40000"/>
                    <a:lumOff val="60000"/>
                  </a:schemeClr>
                </a:solidFill>
              </a:rPr>
              <a:t>Divide the number by 2</a:t>
            </a:r>
          </a:p>
          <a:p>
            <a:pPr marL="514350" indent="-514350">
              <a:buFont typeface="+mj-lt"/>
              <a:buAutoNum type="arabicPeriod"/>
            </a:pPr>
            <a:r>
              <a:rPr lang="en-US" sz="2600" dirty="0" smtClean="0">
                <a:solidFill>
                  <a:schemeClr val="accent3">
                    <a:lumMod val="40000"/>
                    <a:lumOff val="60000"/>
                  </a:schemeClr>
                </a:solidFill>
              </a:rPr>
              <a:t>Get the integer quotient for the next iteration</a:t>
            </a:r>
          </a:p>
          <a:p>
            <a:pPr marL="514350" indent="-514350">
              <a:buFont typeface="+mj-lt"/>
              <a:buAutoNum type="arabicPeriod"/>
            </a:pPr>
            <a:r>
              <a:rPr lang="en-US" sz="2600" dirty="0" smtClean="0">
                <a:solidFill>
                  <a:schemeClr val="accent3">
                    <a:lumMod val="40000"/>
                    <a:lumOff val="60000"/>
                  </a:schemeClr>
                </a:solidFill>
              </a:rPr>
              <a:t>Get the remainder for the binary digit</a:t>
            </a:r>
          </a:p>
          <a:p>
            <a:pPr marL="514350" indent="-514350">
              <a:buFont typeface="+mj-lt"/>
              <a:buAutoNum type="arabicPeriod"/>
            </a:pPr>
            <a:r>
              <a:rPr lang="en-US" sz="2600" b="1" dirty="0" smtClean="0">
                <a:solidFill>
                  <a:schemeClr val="accent6">
                    <a:lumMod val="40000"/>
                    <a:lumOff val="60000"/>
                  </a:schemeClr>
                </a:solidFill>
              </a:rPr>
              <a:t>Repeat the steps until the quotient is equal to 0</a:t>
            </a:r>
          </a:p>
          <a:p>
            <a:pPr marL="514350" indent="-514350">
              <a:buFont typeface="+mj-lt"/>
              <a:buAutoNum type="arabicPeriod"/>
            </a:pPr>
            <a:endParaRPr lang="en-US" sz="2600" dirty="0">
              <a:solidFill>
                <a:schemeClr val="accent3">
                  <a:lumMod val="40000"/>
                  <a:lumOff val="60000"/>
                </a:schemeClr>
              </a:solidFill>
            </a:endParaRPr>
          </a:p>
        </p:txBody>
      </p:sp>
      <p:sp>
        <p:nvSpPr>
          <p:cNvPr id="4" name="Content Placeholder 2"/>
          <p:cNvSpPr txBox="1">
            <a:spLocks/>
          </p:cNvSpPr>
          <p:nvPr/>
        </p:nvSpPr>
        <p:spPr>
          <a:xfrm>
            <a:off x="484710" y="1853247"/>
            <a:ext cx="3810265" cy="4195481"/>
          </a:xfrm>
          <a:prstGeom prst="rect">
            <a:avLst/>
          </a:prstGeom>
        </p:spPr>
        <p:txBody>
          <a:bodyPr vert="horz" lIns="91440" tIns="45720" rIns="91440" bIns="45720" rtlCol="0">
            <a:normAutofit/>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b="1" dirty="0" smtClean="0"/>
              <a:t>2230					</a:t>
            </a:r>
            <a:r>
              <a:rPr lang="en-US" b="1" dirty="0" smtClean="0">
                <a:solidFill>
                  <a:schemeClr val="accent6">
                    <a:lumMod val="40000"/>
                    <a:lumOff val="60000"/>
                  </a:schemeClr>
                </a:solidFill>
              </a:rPr>
              <a:t>0</a:t>
            </a:r>
          </a:p>
          <a:p>
            <a:pPr marL="0" indent="0">
              <a:buNone/>
            </a:pPr>
            <a:r>
              <a:rPr lang="en-US" b="1" dirty="0" smtClean="0">
                <a:solidFill>
                  <a:schemeClr val="accent6">
                    <a:lumMod val="40000"/>
                    <a:lumOff val="60000"/>
                  </a:schemeClr>
                </a:solidFill>
              </a:rPr>
              <a:t>1115					1</a:t>
            </a:r>
          </a:p>
          <a:p>
            <a:pPr marL="0" indent="0">
              <a:buNone/>
            </a:pPr>
            <a:r>
              <a:rPr lang="en-US" b="1" dirty="0" smtClean="0">
                <a:solidFill>
                  <a:schemeClr val="accent6">
                    <a:lumMod val="40000"/>
                    <a:lumOff val="60000"/>
                  </a:schemeClr>
                </a:solidFill>
              </a:rPr>
              <a:t>557						1</a:t>
            </a:r>
          </a:p>
          <a:p>
            <a:pPr marL="0" indent="0">
              <a:buNone/>
            </a:pPr>
            <a:r>
              <a:rPr lang="en-US" b="1" dirty="0" smtClean="0">
                <a:solidFill>
                  <a:schemeClr val="accent6">
                    <a:lumMod val="40000"/>
                    <a:lumOff val="60000"/>
                  </a:schemeClr>
                </a:solidFill>
              </a:rPr>
              <a:t>278						0</a:t>
            </a:r>
          </a:p>
          <a:p>
            <a:pPr marL="0" indent="0">
              <a:buNone/>
            </a:pPr>
            <a:r>
              <a:rPr lang="en-US" b="1" dirty="0" smtClean="0">
                <a:solidFill>
                  <a:schemeClr val="accent6">
                    <a:lumMod val="40000"/>
                    <a:lumOff val="60000"/>
                  </a:schemeClr>
                </a:solidFill>
              </a:rPr>
              <a:t>139						1</a:t>
            </a:r>
          </a:p>
          <a:p>
            <a:pPr marL="0" indent="0">
              <a:buNone/>
            </a:pPr>
            <a:r>
              <a:rPr lang="en-US" b="1" dirty="0" smtClean="0">
                <a:solidFill>
                  <a:schemeClr val="accent6">
                    <a:lumMod val="40000"/>
                    <a:lumOff val="60000"/>
                  </a:schemeClr>
                </a:solidFill>
              </a:rPr>
              <a:t>69						1</a:t>
            </a:r>
          </a:p>
          <a:p>
            <a:pPr marL="0" indent="0">
              <a:buNone/>
            </a:pPr>
            <a:r>
              <a:rPr lang="en-US" b="1" dirty="0" smtClean="0">
                <a:solidFill>
                  <a:schemeClr val="accent6">
                    <a:lumMod val="40000"/>
                    <a:lumOff val="60000"/>
                  </a:schemeClr>
                </a:solidFill>
              </a:rPr>
              <a:t>34						0</a:t>
            </a:r>
          </a:p>
          <a:p>
            <a:pPr marL="0" indent="0">
              <a:buNone/>
            </a:pPr>
            <a:endParaRPr lang="en-US" dirty="0">
              <a:solidFill>
                <a:schemeClr val="accent3">
                  <a:lumMod val="40000"/>
                  <a:lumOff val="60000"/>
                </a:schemeClr>
              </a:solidFill>
            </a:endParaRPr>
          </a:p>
        </p:txBody>
      </p:sp>
    </p:spTree>
    <p:extLst>
      <p:ext uri="{BB962C8B-B14F-4D97-AF65-F5344CB8AC3E}">
        <p14:creationId xmlns:p14="http://schemas.microsoft.com/office/powerpoint/2010/main" val="5163030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Numbers</a:t>
            </a:r>
            <a:endParaRPr lang="en-US" dirty="0"/>
          </a:p>
        </p:txBody>
      </p:sp>
      <p:sp>
        <p:nvSpPr>
          <p:cNvPr id="3" name="Content Placeholder 2"/>
          <p:cNvSpPr>
            <a:spLocks noGrp="1"/>
          </p:cNvSpPr>
          <p:nvPr>
            <p:ph idx="1"/>
          </p:nvPr>
        </p:nvSpPr>
        <p:spPr>
          <a:xfrm>
            <a:off x="4247260" y="1853248"/>
            <a:ext cx="3810265" cy="4195481"/>
          </a:xfrm>
        </p:spPr>
        <p:txBody>
          <a:bodyPr>
            <a:normAutofit fontScale="92500" lnSpcReduction="20000"/>
          </a:bodyPr>
          <a:lstStyle/>
          <a:p>
            <a:r>
              <a:rPr lang="en-US" dirty="0" smtClean="0"/>
              <a:t>Conversion From Decimal to Binary</a:t>
            </a:r>
          </a:p>
          <a:p>
            <a:pPr marL="514350" indent="-514350">
              <a:buFont typeface="+mj-lt"/>
              <a:buAutoNum type="arabicPeriod"/>
            </a:pPr>
            <a:r>
              <a:rPr lang="en-US" sz="2600" dirty="0" smtClean="0">
                <a:solidFill>
                  <a:schemeClr val="accent3">
                    <a:lumMod val="40000"/>
                    <a:lumOff val="60000"/>
                  </a:schemeClr>
                </a:solidFill>
              </a:rPr>
              <a:t>Divide the number by 2</a:t>
            </a:r>
          </a:p>
          <a:p>
            <a:pPr marL="514350" indent="-514350">
              <a:buFont typeface="+mj-lt"/>
              <a:buAutoNum type="arabicPeriod"/>
            </a:pPr>
            <a:r>
              <a:rPr lang="en-US" sz="2600" dirty="0" smtClean="0">
                <a:solidFill>
                  <a:schemeClr val="accent3">
                    <a:lumMod val="40000"/>
                    <a:lumOff val="60000"/>
                  </a:schemeClr>
                </a:solidFill>
              </a:rPr>
              <a:t>Get the integer quotient for the next iteration</a:t>
            </a:r>
          </a:p>
          <a:p>
            <a:pPr marL="514350" indent="-514350">
              <a:buFont typeface="+mj-lt"/>
              <a:buAutoNum type="arabicPeriod"/>
            </a:pPr>
            <a:r>
              <a:rPr lang="en-US" sz="2600" dirty="0" smtClean="0">
                <a:solidFill>
                  <a:schemeClr val="accent3">
                    <a:lumMod val="40000"/>
                    <a:lumOff val="60000"/>
                  </a:schemeClr>
                </a:solidFill>
              </a:rPr>
              <a:t>Get the remainder for the binary digit</a:t>
            </a:r>
          </a:p>
          <a:p>
            <a:pPr marL="514350" indent="-514350">
              <a:buFont typeface="+mj-lt"/>
              <a:buAutoNum type="arabicPeriod"/>
            </a:pPr>
            <a:r>
              <a:rPr lang="en-US" sz="2600" b="1" dirty="0" smtClean="0">
                <a:solidFill>
                  <a:schemeClr val="accent6">
                    <a:lumMod val="40000"/>
                    <a:lumOff val="60000"/>
                  </a:schemeClr>
                </a:solidFill>
              </a:rPr>
              <a:t>Repeat the steps until the quotient is equal to 0</a:t>
            </a:r>
          </a:p>
          <a:p>
            <a:pPr marL="514350" indent="-514350">
              <a:buFont typeface="+mj-lt"/>
              <a:buAutoNum type="arabicPeriod"/>
            </a:pPr>
            <a:endParaRPr lang="en-US" sz="2600" dirty="0">
              <a:solidFill>
                <a:schemeClr val="accent3">
                  <a:lumMod val="40000"/>
                  <a:lumOff val="60000"/>
                </a:schemeClr>
              </a:solidFill>
            </a:endParaRPr>
          </a:p>
        </p:txBody>
      </p:sp>
      <p:sp>
        <p:nvSpPr>
          <p:cNvPr id="4" name="Content Placeholder 2"/>
          <p:cNvSpPr txBox="1">
            <a:spLocks/>
          </p:cNvSpPr>
          <p:nvPr/>
        </p:nvSpPr>
        <p:spPr>
          <a:xfrm>
            <a:off x="484710" y="1853247"/>
            <a:ext cx="3810265" cy="4195481"/>
          </a:xfrm>
          <a:prstGeom prst="rect">
            <a:avLst/>
          </a:prstGeom>
        </p:spPr>
        <p:txBody>
          <a:bodyPr vert="horz" lIns="91440" tIns="45720" rIns="91440" bIns="45720" rtlCol="0">
            <a:normAutofit/>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b="1" dirty="0" smtClean="0"/>
              <a:t>2230					</a:t>
            </a:r>
            <a:r>
              <a:rPr lang="en-US" b="1" dirty="0" smtClean="0">
                <a:solidFill>
                  <a:schemeClr val="accent6">
                    <a:lumMod val="40000"/>
                    <a:lumOff val="60000"/>
                  </a:schemeClr>
                </a:solidFill>
              </a:rPr>
              <a:t>0</a:t>
            </a:r>
          </a:p>
          <a:p>
            <a:pPr marL="0" indent="0">
              <a:buNone/>
            </a:pPr>
            <a:r>
              <a:rPr lang="en-US" b="1" dirty="0" smtClean="0">
                <a:solidFill>
                  <a:schemeClr val="accent6">
                    <a:lumMod val="40000"/>
                    <a:lumOff val="60000"/>
                  </a:schemeClr>
                </a:solidFill>
              </a:rPr>
              <a:t>1115					1</a:t>
            </a:r>
          </a:p>
          <a:p>
            <a:pPr marL="0" indent="0">
              <a:buNone/>
            </a:pPr>
            <a:r>
              <a:rPr lang="en-US" b="1" dirty="0" smtClean="0">
                <a:solidFill>
                  <a:schemeClr val="accent6">
                    <a:lumMod val="40000"/>
                    <a:lumOff val="60000"/>
                  </a:schemeClr>
                </a:solidFill>
              </a:rPr>
              <a:t>557						1</a:t>
            </a:r>
          </a:p>
          <a:p>
            <a:pPr marL="0" indent="0">
              <a:buNone/>
            </a:pPr>
            <a:r>
              <a:rPr lang="en-US" b="1" dirty="0" smtClean="0">
                <a:solidFill>
                  <a:schemeClr val="accent6">
                    <a:lumMod val="40000"/>
                    <a:lumOff val="60000"/>
                  </a:schemeClr>
                </a:solidFill>
              </a:rPr>
              <a:t>278						0</a:t>
            </a:r>
          </a:p>
          <a:p>
            <a:pPr marL="0" indent="0">
              <a:buNone/>
            </a:pPr>
            <a:r>
              <a:rPr lang="en-US" b="1" dirty="0" smtClean="0">
                <a:solidFill>
                  <a:schemeClr val="accent6">
                    <a:lumMod val="40000"/>
                    <a:lumOff val="60000"/>
                  </a:schemeClr>
                </a:solidFill>
              </a:rPr>
              <a:t>139						1</a:t>
            </a:r>
          </a:p>
          <a:p>
            <a:pPr marL="0" indent="0">
              <a:buNone/>
            </a:pPr>
            <a:r>
              <a:rPr lang="en-US" b="1" dirty="0" smtClean="0">
                <a:solidFill>
                  <a:schemeClr val="accent6">
                    <a:lumMod val="40000"/>
                    <a:lumOff val="60000"/>
                  </a:schemeClr>
                </a:solidFill>
              </a:rPr>
              <a:t>69						1</a:t>
            </a:r>
          </a:p>
          <a:p>
            <a:pPr marL="0" indent="0">
              <a:buNone/>
            </a:pPr>
            <a:r>
              <a:rPr lang="en-US" b="1" dirty="0" smtClean="0">
                <a:solidFill>
                  <a:schemeClr val="accent6">
                    <a:lumMod val="40000"/>
                    <a:lumOff val="60000"/>
                  </a:schemeClr>
                </a:solidFill>
              </a:rPr>
              <a:t>34						0</a:t>
            </a:r>
          </a:p>
          <a:p>
            <a:pPr marL="0" indent="0">
              <a:buNone/>
            </a:pPr>
            <a:r>
              <a:rPr lang="en-US" b="1" dirty="0" smtClean="0">
                <a:solidFill>
                  <a:schemeClr val="accent6">
                    <a:lumMod val="40000"/>
                    <a:lumOff val="60000"/>
                  </a:schemeClr>
                </a:solidFill>
              </a:rPr>
              <a:t>17</a:t>
            </a:r>
          </a:p>
          <a:p>
            <a:pPr marL="0" indent="0">
              <a:buNone/>
            </a:pPr>
            <a:endParaRPr lang="en-US" dirty="0">
              <a:solidFill>
                <a:schemeClr val="accent3">
                  <a:lumMod val="40000"/>
                  <a:lumOff val="60000"/>
                </a:schemeClr>
              </a:solidFill>
            </a:endParaRPr>
          </a:p>
        </p:txBody>
      </p:sp>
    </p:spTree>
    <p:extLst>
      <p:ext uri="{BB962C8B-B14F-4D97-AF65-F5344CB8AC3E}">
        <p14:creationId xmlns:p14="http://schemas.microsoft.com/office/powerpoint/2010/main" val="34434585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Numbers</a:t>
            </a:r>
            <a:endParaRPr lang="en-US" dirty="0"/>
          </a:p>
        </p:txBody>
      </p:sp>
      <p:sp>
        <p:nvSpPr>
          <p:cNvPr id="3" name="Content Placeholder 2"/>
          <p:cNvSpPr>
            <a:spLocks noGrp="1"/>
          </p:cNvSpPr>
          <p:nvPr>
            <p:ph idx="1"/>
          </p:nvPr>
        </p:nvSpPr>
        <p:spPr>
          <a:xfrm>
            <a:off x="4247260" y="1853248"/>
            <a:ext cx="3810265" cy="4195481"/>
          </a:xfrm>
        </p:spPr>
        <p:txBody>
          <a:bodyPr>
            <a:normAutofit fontScale="92500" lnSpcReduction="20000"/>
          </a:bodyPr>
          <a:lstStyle/>
          <a:p>
            <a:r>
              <a:rPr lang="en-US" dirty="0" smtClean="0"/>
              <a:t>Conversion From Decimal to Binary</a:t>
            </a:r>
          </a:p>
          <a:p>
            <a:pPr marL="514350" indent="-514350">
              <a:buFont typeface="+mj-lt"/>
              <a:buAutoNum type="arabicPeriod"/>
            </a:pPr>
            <a:r>
              <a:rPr lang="en-US" sz="2600" dirty="0" smtClean="0">
                <a:solidFill>
                  <a:schemeClr val="accent3">
                    <a:lumMod val="40000"/>
                    <a:lumOff val="60000"/>
                  </a:schemeClr>
                </a:solidFill>
              </a:rPr>
              <a:t>Divide the number by 2</a:t>
            </a:r>
          </a:p>
          <a:p>
            <a:pPr marL="514350" indent="-514350">
              <a:buFont typeface="+mj-lt"/>
              <a:buAutoNum type="arabicPeriod"/>
            </a:pPr>
            <a:r>
              <a:rPr lang="en-US" sz="2600" dirty="0" smtClean="0">
                <a:solidFill>
                  <a:schemeClr val="accent3">
                    <a:lumMod val="40000"/>
                    <a:lumOff val="60000"/>
                  </a:schemeClr>
                </a:solidFill>
              </a:rPr>
              <a:t>Get the integer quotient for the next iteration</a:t>
            </a:r>
          </a:p>
          <a:p>
            <a:pPr marL="514350" indent="-514350">
              <a:buFont typeface="+mj-lt"/>
              <a:buAutoNum type="arabicPeriod"/>
            </a:pPr>
            <a:r>
              <a:rPr lang="en-US" sz="2600" dirty="0" smtClean="0">
                <a:solidFill>
                  <a:schemeClr val="accent3">
                    <a:lumMod val="40000"/>
                    <a:lumOff val="60000"/>
                  </a:schemeClr>
                </a:solidFill>
              </a:rPr>
              <a:t>Get the remainder for the binary digit</a:t>
            </a:r>
          </a:p>
          <a:p>
            <a:pPr marL="514350" indent="-514350">
              <a:buFont typeface="+mj-lt"/>
              <a:buAutoNum type="arabicPeriod"/>
            </a:pPr>
            <a:r>
              <a:rPr lang="en-US" sz="2600" b="1" dirty="0" smtClean="0">
                <a:solidFill>
                  <a:schemeClr val="accent6">
                    <a:lumMod val="40000"/>
                    <a:lumOff val="60000"/>
                  </a:schemeClr>
                </a:solidFill>
              </a:rPr>
              <a:t>Repeat the steps until the quotient is equal to 0</a:t>
            </a:r>
          </a:p>
          <a:p>
            <a:pPr marL="514350" indent="-514350">
              <a:buFont typeface="+mj-lt"/>
              <a:buAutoNum type="arabicPeriod"/>
            </a:pPr>
            <a:endParaRPr lang="en-US" sz="2600" dirty="0">
              <a:solidFill>
                <a:schemeClr val="accent3">
                  <a:lumMod val="40000"/>
                  <a:lumOff val="60000"/>
                </a:schemeClr>
              </a:solidFill>
            </a:endParaRPr>
          </a:p>
        </p:txBody>
      </p:sp>
      <p:sp>
        <p:nvSpPr>
          <p:cNvPr id="4" name="Content Placeholder 2"/>
          <p:cNvSpPr txBox="1">
            <a:spLocks/>
          </p:cNvSpPr>
          <p:nvPr/>
        </p:nvSpPr>
        <p:spPr>
          <a:xfrm>
            <a:off x="484710" y="1853247"/>
            <a:ext cx="3810265" cy="4195481"/>
          </a:xfrm>
          <a:prstGeom prst="rect">
            <a:avLst/>
          </a:prstGeom>
        </p:spPr>
        <p:txBody>
          <a:bodyPr vert="horz" lIns="91440" tIns="45720" rIns="91440" bIns="45720" rtlCol="0">
            <a:normAutofit/>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b="1" dirty="0" smtClean="0"/>
              <a:t>2230					</a:t>
            </a:r>
            <a:r>
              <a:rPr lang="en-US" b="1" dirty="0" smtClean="0">
                <a:solidFill>
                  <a:schemeClr val="accent6">
                    <a:lumMod val="40000"/>
                    <a:lumOff val="60000"/>
                  </a:schemeClr>
                </a:solidFill>
              </a:rPr>
              <a:t>0</a:t>
            </a:r>
          </a:p>
          <a:p>
            <a:pPr marL="0" indent="0">
              <a:buNone/>
            </a:pPr>
            <a:r>
              <a:rPr lang="en-US" b="1" dirty="0" smtClean="0">
                <a:solidFill>
                  <a:schemeClr val="accent6">
                    <a:lumMod val="40000"/>
                    <a:lumOff val="60000"/>
                  </a:schemeClr>
                </a:solidFill>
              </a:rPr>
              <a:t>1115					1</a:t>
            </a:r>
          </a:p>
          <a:p>
            <a:pPr marL="0" indent="0">
              <a:buNone/>
            </a:pPr>
            <a:r>
              <a:rPr lang="en-US" b="1" dirty="0" smtClean="0">
                <a:solidFill>
                  <a:schemeClr val="accent6">
                    <a:lumMod val="40000"/>
                    <a:lumOff val="60000"/>
                  </a:schemeClr>
                </a:solidFill>
              </a:rPr>
              <a:t>557						1</a:t>
            </a:r>
          </a:p>
          <a:p>
            <a:pPr marL="0" indent="0">
              <a:buNone/>
            </a:pPr>
            <a:r>
              <a:rPr lang="en-US" b="1" dirty="0" smtClean="0">
                <a:solidFill>
                  <a:schemeClr val="accent6">
                    <a:lumMod val="40000"/>
                    <a:lumOff val="60000"/>
                  </a:schemeClr>
                </a:solidFill>
              </a:rPr>
              <a:t>278						0</a:t>
            </a:r>
          </a:p>
          <a:p>
            <a:pPr marL="0" indent="0">
              <a:buNone/>
            </a:pPr>
            <a:r>
              <a:rPr lang="en-US" b="1" dirty="0" smtClean="0">
                <a:solidFill>
                  <a:schemeClr val="accent6">
                    <a:lumMod val="40000"/>
                    <a:lumOff val="60000"/>
                  </a:schemeClr>
                </a:solidFill>
              </a:rPr>
              <a:t>139						1</a:t>
            </a:r>
          </a:p>
          <a:p>
            <a:pPr marL="0" indent="0">
              <a:buNone/>
            </a:pPr>
            <a:r>
              <a:rPr lang="en-US" b="1" dirty="0" smtClean="0">
                <a:solidFill>
                  <a:schemeClr val="accent6">
                    <a:lumMod val="40000"/>
                    <a:lumOff val="60000"/>
                  </a:schemeClr>
                </a:solidFill>
              </a:rPr>
              <a:t>69						1</a:t>
            </a:r>
          </a:p>
          <a:p>
            <a:pPr marL="0" indent="0">
              <a:buNone/>
            </a:pPr>
            <a:r>
              <a:rPr lang="en-US" b="1" dirty="0" smtClean="0">
                <a:solidFill>
                  <a:schemeClr val="accent6">
                    <a:lumMod val="40000"/>
                    <a:lumOff val="60000"/>
                  </a:schemeClr>
                </a:solidFill>
              </a:rPr>
              <a:t>34						0</a:t>
            </a:r>
          </a:p>
          <a:p>
            <a:pPr marL="0" indent="0">
              <a:buNone/>
            </a:pPr>
            <a:r>
              <a:rPr lang="en-US" b="1" dirty="0" smtClean="0">
                <a:solidFill>
                  <a:schemeClr val="accent6">
                    <a:lumMod val="40000"/>
                    <a:lumOff val="60000"/>
                  </a:schemeClr>
                </a:solidFill>
              </a:rPr>
              <a:t>17						1</a:t>
            </a:r>
          </a:p>
          <a:p>
            <a:pPr marL="0" indent="0">
              <a:buNone/>
            </a:pPr>
            <a:endParaRPr lang="en-US" b="1" dirty="0" smtClean="0">
              <a:solidFill>
                <a:schemeClr val="accent6">
                  <a:lumMod val="40000"/>
                  <a:lumOff val="60000"/>
                </a:schemeClr>
              </a:solidFill>
            </a:endParaRPr>
          </a:p>
          <a:p>
            <a:pPr marL="0" indent="0">
              <a:buNone/>
            </a:pPr>
            <a:endParaRPr lang="en-US" dirty="0">
              <a:solidFill>
                <a:schemeClr val="accent3">
                  <a:lumMod val="40000"/>
                  <a:lumOff val="60000"/>
                </a:schemeClr>
              </a:solidFill>
            </a:endParaRPr>
          </a:p>
        </p:txBody>
      </p:sp>
    </p:spTree>
    <p:extLst>
      <p:ext uri="{BB962C8B-B14F-4D97-AF65-F5344CB8AC3E}">
        <p14:creationId xmlns:p14="http://schemas.microsoft.com/office/powerpoint/2010/main" val="17474695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Numbers</a:t>
            </a:r>
            <a:endParaRPr lang="en-US" dirty="0"/>
          </a:p>
        </p:txBody>
      </p:sp>
      <p:sp>
        <p:nvSpPr>
          <p:cNvPr id="3" name="Content Placeholder 2"/>
          <p:cNvSpPr>
            <a:spLocks noGrp="1"/>
          </p:cNvSpPr>
          <p:nvPr>
            <p:ph idx="1"/>
          </p:nvPr>
        </p:nvSpPr>
        <p:spPr>
          <a:xfrm>
            <a:off x="4247260" y="1853248"/>
            <a:ext cx="3810265" cy="4195481"/>
          </a:xfrm>
        </p:spPr>
        <p:txBody>
          <a:bodyPr>
            <a:normAutofit fontScale="92500" lnSpcReduction="20000"/>
          </a:bodyPr>
          <a:lstStyle/>
          <a:p>
            <a:r>
              <a:rPr lang="en-US" dirty="0" smtClean="0"/>
              <a:t>Conversion From Decimal to Binary</a:t>
            </a:r>
          </a:p>
          <a:p>
            <a:pPr marL="514350" indent="-514350">
              <a:buFont typeface="+mj-lt"/>
              <a:buAutoNum type="arabicPeriod"/>
            </a:pPr>
            <a:r>
              <a:rPr lang="en-US" sz="2600" dirty="0" smtClean="0">
                <a:solidFill>
                  <a:schemeClr val="accent3">
                    <a:lumMod val="40000"/>
                    <a:lumOff val="60000"/>
                  </a:schemeClr>
                </a:solidFill>
              </a:rPr>
              <a:t>Divide the number by 2</a:t>
            </a:r>
          </a:p>
          <a:p>
            <a:pPr marL="514350" indent="-514350">
              <a:buFont typeface="+mj-lt"/>
              <a:buAutoNum type="arabicPeriod"/>
            </a:pPr>
            <a:r>
              <a:rPr lang="en-US" sz="2600" dirty="0" smtClean="0">
                <a:solidFill>
                  <a:schemeClr val="accent3">
                    <a:lumMod val="40000"/>
                    <a:lumOff val="60000"/>
                  </a:schemeClr>
                </a:solidFill>
              </a:rPr>
              <a:t>Get the integer quotient for the next iteration</a:t>
            </a:r>
          </a:p>
          <a:p>
            <a:pPr marL="514350" indent="-514350">
              <a:buFont typeface="+mj-lt"/>
              <a:buAutoNum type="arabicPeriod"/>
            </a:pPr>
            <a:r>
              <a:rPr lang="en-US" sz="2600" dirty="0" smtClean="0">
                <a:solidFill>
                  <a:schemeClr val="accent3">
                    <a:lumMod val="40000"/>
                    <a:lumOff val="60000"/>
                  </a:schemeClr>
                </a:solidFill>
              </a:rPr>
              <a:t>Get the remainder for the binary digit</a:t>
            </a:r>
          </a:p>
          <a:p>
            <a:pPr marL="514350" indent="-514350">
              <a:buFont typeface="+mj-lt"/>
              <a:buAutoNum type="arabicPeriod"/>
            </a:pPr>
            <a:r>
              <a:rPr lang="en-US" sz="2600" b="1" dirty="0" smtClean="0">
                <a:solidFill>
                  <a:schemeClr val="accent6">
                    <a:lumMod val="40000"/>
                    <a:lumOff val="60000"/>
                  </a:schemeClr>
                </a:solidFill>
              </a:rPr>
              <a:t>Repeat the steps until the quotient is equal to 0</a:t>
            </a:r>
          </a:p>
          <a:p>
            <a:pPr marL="514350" indent="-514350">
              <a:buFont typeface="+mj-lt"/>
              <a:buAutoNum type="arabicPeriod"/>
            </a:pPr>
            <a:endParaRPr lang="en-US" sz="2600" dirty="0">
              <a:solidFill>
                <a:schemeClr val="accent3">
                  <a:lumMod val="40000"/>
                  <a:lumOff val="60000"/>
                </a:schemeClr>
              </a:solidFill>
            </a:endParaRPr>
          </a:p>
        </p:txBody>
      </p:sp>
      <p:sp>
        <p:nvSpPr>
          <p:cNvPr id="4" name="Content Placeholder 2"/>
          <p:cNvSpPr txBox="1">
            <a:spLocks/>
          </p:cNvSpPr>
          <p:nvPr/>
        </p:nvSpPr>
        <p:spPr>
          <a:xfrm>
            <a:off x="484710" y="1853247"/>
            <a:ext cx="3810265" cy="4195481"/>
          </a:xfrm>
          <a:prstGeom prst="rect">
            <a:avLst/>
          </a:prstGeom>
        </p:spPr>
        <p:txBody>
          <a:bodyPr vert="horz" lIns="91440" tIns="45720" rIns="91440" bIns="45720" rtlCol="0">
            <a:normAutofit/>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b="1" dirty="0" smtClean="0"/>
              <a:t>2230					</a:t>
            </a:r>
            <a:r>
              <a:rPr lang="en-US" b="1" dirty="0" smtClean="0">
                <a:solidFill>
                  <a:schemeClr val="accent6">
                    <a:lumMod val="40000"/>
                    <a:lumOff val="60000"/>
                  </a:schemeClr>
                </a:solidFill>
              </a:rPr>
              <a:t>0</a:t>
            </a:r>
          </a:p>
          <a:p>
            <a:pPr marL="0" indent="0">
              <a:buNone/>
            </a:pPr>
            <a:r>
              <a:rPr lang="en-US" b="1" dirty="0" smtClean="0">
                <a:solidFill>
                  <a:schemeClr val="accent6">
                    <a:lumMod val="40000"/>
                    <a:lumOff val="60000"/>
                  </a:schemeClr>
                </a:solidFill>
              </a:rPr>
              <a:t>1115					1</a:t>
            </a:r>
          </a:p>
          <a:p>
            <a:pPr marL="0" indent="0">
              <a:buNone/>
            </a:pPr>
            <a:r>
              <a:rPr lang="en-US" b="1" dirty="0" smtClean="0">
                <a:solidFill>
                  <a:schemeClr val="accent6">
                    <a:lumMod val="40000"/>
                    <a:lumOff val="60000"/>
                  </a:schemeClr>
                </a:solidFill>
              </a:rPr>
              <a:t>557						1</a:t>
            </a:r>
          </a:p>
          <a:p>
            <a:pPr marL="0" indent="0">
              <a:buNone/>
            </a:pPr>
            <a:r>
              <a:rPr lang="en-US" b="1" dirty="0" smtClean="0">
                <a:solidFill>
                  <a:schemeClr val="accent6">
                    <a:lumMod val="40000"/>
                    <a:lumOff val="60000"/>
                  </a:schemeClr>
                </a:solidFill>
              </a:rPr>
              <a:t>278						0</a:t>
            </a:r>
          </a:p>
          <a:p>
            <a:pPr marL="0" indent="0">
              <a:buNone/>
            </a:pPr>
            <a:r>
              <a:rPr lang="en-US" b="1" dirty="0" smtClean="0">
                <a:solidFill>
                  <a:schemeClr val="accent6">
                    <a:lumMod val="40000"/>
                    <a:lumOff val="60000"/>
                  </a:schemeClr>
                </a:solidFill>
              </a:rPr>
              <a:t>139						1</a:t>
            </a:r>
          </a:p>
          <a:p>
            <a:pPr marL="0" indent="0">
              <a:buNone/>
            </a:pPr>
            <a:r>
              <a:rPr lang="en-US" b="1" dirty="0" smtClean="0">
                <a:solidFill>
                  <a:schemeClr val="accent6">
                    <a:lumMod val="40000"/>
                    <a:lumOff val="60000"/>
                  </a:schemeClr>
                </a:solidFill>
              </a:rPr>
              <a:t>69						1</a:t>
            </a:r>
          </a:p>
          <a:p>
            <a:pPr marL="0" indent="0">
              <a:buNone/>
            </a:pPr>
            <a:r>
              <a:rPr lang="en-US" b="1" dirty="0" smtClean="0">
                <a:solidFill>
                  <a:schemeClr val="accent6">
                    <a:lumMod val="40000"/>
                    <a:lumOff val="60000"/>
                  </a:schemeClr>
                </a:solidFill>
              </a:rPr>
              <a:t>34						0</a:t>
            </a:r>
          </a:p>
          <a:p>
            <a:pPr marL="0" indent="0">
              <a:buNone/>
            </a:pPr>
            <a:r>
              <a:rPr lang="en-US" b="1" dirty="0" smtClean="0">
                <a:solidFill>
                  <a:schemeClr val="accent6">
                    <a:lumMod val="40000"/>
                    <a:lumOff val="60000"/>
                  </a:schemeClr>
                </a:solidFill>
              </a:rPr>
              <a:t>17						1</a:t>
            </a:r>
          </a:p>
          <a:p>
            <a:pPr marL="0" indent="0">
              <a:buNone/>
            </a:pPr>
            <a:r>
              <a:rPr lang="en-US" b="1" dirty="0" smtClean="0">
                <a:solidFill>
                  <a:schemeClr val="accent6">
                    <a:lumMod val="40000"/>
                    <a:lumOff val="60000"/>
                  </a:schemeClr>
                </a:solidFill>
              </a:rPr>
              <a:t>8</a:t>
            </a:r>
          </a:p>
          <a:p>
            <a:pPr marL="0" indent="0">
              <a:buNone/>
            </a:pPr>
            <a:endParaRPr lang="en-US" dirty="0">
              <a:solidFill>
                <a:schemeClr val="accent3">
                  <a:lumMod val="40000"/>
                  <a:lumOff val="60000"/>
                </a:schemeClr>
              </a:solidFill>
            </a:endParaRPr>
          </a:p>
        </p:txBody>
      </p:sp>
    </p:spTree>
    <p:extLst>
      <p:ext uri="{BB962C8B-B14F-4D97-AF65-F5344CB8AC3E}">
        <p14:creationId xmlns:p14="http://schemas.microsoft.com/office/powerpoint/2010/main" val="41431511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Numbers</a:t>
            </a:r>
            <a:endParaRPr lang="en-US" dirty="0"/>
          </a:p>
        </p:txBody>
      </p:sp>
      <p:sp>
        <p:nvSpPr>
          <p:cNvPr id="3" name="Content Placeholder 2"/>
          <p:cNvSpPr>
            <a:spLocks noGrp="1"/>
          </p:cNvSpPr>
          <p:nvPr>
            <p:ph idx="1"/>
          </p:nvPr>
        </p:nvSpPr>
        <p:spPr>
          <a:xfrm>
            <a:off x="4247260" y="1853248"/>
            <a:ext cx="3810265" cy="4195481"/>
          </a:xfrm>
        </p:spPr>
        <p:txBody>
          <a:bodyPr>
            <a:normAutofit fontScale="92500" lnSpcReduction="20000"/>
          </a:bodyPr>
          <a:lstStyle/>
          <a:p>
            <a:r>
              <a:rPr lang="en-US" dirty="0" smtClean="0"/>
              <a:t>Conversion From Decimal to Binary</a:t>
            </a:r>
          </a:p>
          <a:p>
            <a:pPr marL="514350" indent="-514350">
              <a:buFont typeface="+mj-lt"/>
              <a:buAutoNum type="arabicPeriod"/>
            </a:pPr>
            <a:r>
              <a:rPr lang="en-US" sz="2600" dirty="0" smtClean="0">
                <a:solidFill>
                  <a:schemeClr val="accent3">
                    <a:lumMod val="40000"/>
                    <a:lumOff val="60000"/>
                  </a:schemeClr>
                </a:solidFill>
              </a:rPr>
              <a:t>Divide the number by 2</a:t>
            </a:r>
          </a:p>
          <a:p>
            <a:pPr marL="514350" indent="-514350">
              <a:buFont typeface="+mj-lt"/>
              <a:buAutoNum type="arabicPeriod"/>
            </a:pPr>
            <a:r>
              <a:rPr lang="en-US" sz="2600" dirty="0" smtClean="0">
                <a:solidFill>
                  <a:schemeClr val="accent3">
                    <a:lumMod val="40000"/>
                    <a:lumOff val="60000"/>
                  </a:schemeClr>
                </a:solidFill>
              </a:rPr>
              <a:t>Get the integer quotient for the next iteration</a:t>
            </a:r>
          </a:p>
          <a:p>
            <a:pPr marL="514350" indent="-514350">
              <a:buFont typeface="+mj-lt"/>
              <a:buAutoNum type="arabicPeriod"/>
            </a:pPr>
            <a:r>
              <a:rPr lang="en-US" sz="2600" dirty="0" smtClean="0">
                <a:solidFill>
                  <a:schemeClr val="accent3">
                    <a:lumMod val="40000"/>
                    <a:lumOff val="60000"/>
                  </a:schemeClr>
                </a:solidFill>
              </a:rPr>
              <a:t>Get the remainder for the binary digit</a:t>
            </a:r>
          </a:p>
          <a:p>
            <a:pPr marL="514350" indent="-514350">
              <a:buFont typeface="+mj-lt"/>
              <a:buAutoNum type="arabicPeriod"/>
            </a:pPr>
            <a:r>
              <a:rPr lang="en-US" sz="2600" b="1" dirty="0" smtClean="0">
                <a:solidFill>
                  <a:schemeClr val="accent6">
                    <a:lumMod val="40000"/>
                    <a:lumOff val="60000"/>
                  </a:schemeClr>
                </a:solidFill>
              </a:rPr>
              <a:t>Repeat the steps until the quotient is equal to 0</a:t>
            </a:r>
          </a:p>
          <a:p>
            <a:pPr marL="514350" indent="-514350">
              <a:buFont typeface="+mj-lt"/>
              <a:buAutoNum type="arabicPeriod"/>
            </a:pPr>
            <a:endParaRPr lang="en-US" sz="2600" dirty="0">
              <a:solidFill>
                <a:schemeClr val="accent3">
                  <a:lumMod val="40000"/>
                  <a:lumOff val="60000"/>
                </a:schemeClr>
              </a:solidFill>
            </a:endParaRPr>
          </a:p>
        </p:txBody>
      </p:sp>
      <p:sp>
        <p:nvSpPr>
          <p:cNvPr id="4" name="Content Placeholder 2"/>
          <p:cNvSpPr txBox="1">
            <a:spLocks/>
          </p:cNvSpPr>
          <p:nvPr/>
        </p:nvSpPr>
        <p:spPr>
          <a:xfrm>
            <a:off x="484710" y="1853247"/>
            <a:ext cx="3810265" cy="4195481"/>
          </a:xfrm>
          <a:prstGeom prst="rect">
            <a:avLst/>
          </a:prstGeom>
        </p:spPr>
        <p:txBody>
          <a:bodyPr vert="horz" lIns="91440" tIns="45720" rIns="91440" bIns="45720" rtlCol="0">
            <a:normAutofit/>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b="1" dirty="0" smtClean="0"/>
              <a:t>2230					</a:t>
            </a:r>
            <a:r>
              <a:rPr lang="en-US" b="1" dirty="0" smtClean="0">
                <a:solidFill>
                  <a:schemeClr val="accent6">
                    <a:lumMod val="40000"/>
                    <a:lumOff val="60000"/>
                  </a:schemeClr>
                </a:solidFill>
              </a:rPr>
              <a:t>0</a:t>
            </a:r>
          </a:p>
          <a:p>
            <a:pPr marL="0" indent="0">
              <a:buNone/>
            </a:pPr>
            <a:r>
              <a:rPr lang="en-US" b="1" dirty="0" smtClean="0">
                <a:solidFill>
                  <a:schemeClr val="accent6">
                    <a:lumMod val="40000"/>
                    <a:lumOff val="60000"/>
                  </a:schemeClr>
                </a:solidFill>
              </a:rPr>
              <a:t>1115					1</a:t>
            </a:r>
          </a:p>
          <a:p>
            <a:pPr marL="0" indent="0">
              <a:buNone/>
            </a:pPr>
            <a:r>
              <a:rPr lang="en-US" b="1" dirty="0" smtClean="0">
                <a:solidFill>
                  <a:schemeClr val="accent6">
                    <a:lumMod val="40000"/>
                    <a:lumOff val="60000"/>
                  </a:schemeClr>
                </a:solidFill>
              </a:rPr>
              <a:t>557						1</a:t>
            </a:r>
          </a:p>
          <a:p>
            <a:pPr marL="0" indent="0">
              <a:buNone/>
            </a:pPr>
            <a:r>
              <a:rPr lang="en-US" b="1" dirty="0" smtClean="0">
                <a:solidFill>
                  <a:schemeClr val="accent6">
                    <a:lumMod val="40000"/>
                    <a:lumOff val="60000"/>
                  </a:schemeClr>
                </a:solidFill>
              </a:rPr>
              <a:t>278						0</a:t>
            </a:r>
          </a:p>
          <a:p>
            <a:pPr marL="0" indent="0">
              <a:buNone/>
            </a:pPr>
            <a:r>
              <a:rPr lang="en-US" b="1" dirty="0" smtClean="0">
                <a:solidFill>
                  <a:schemeClr val="accent6">
                    <a:lumMod val="40000"/>
                    <a:lumOff val="60000"/>
                  </a:schemeClr>
                </a:solidFill>
              </a:rPr>
              <a:t>139						1</a:t>
            </a:r>
          </a:p>
          <a:p>
            <a:pPr marL="0" indent="0">
              <a:buNone/>
            </a:pPr>
            <a:r>
              <a:rPr lang="en-US" b="1" dirty="0" smtClean="0">
                <a:solidFill>
                  <a:schemeClr val="accent6">
                    <a:lumMod val="40000"/>
                    <a:lumOff val="60000"/>
                  </a:schemeClr>
                </a:solidFill>
              </a:rPr>
              <a:t>69						1</a:t>
            </a:r>
          </a:p>
          <a:p>
            <a:pPr marL="0" indent="0">
              <a:buNone/>
            </a:pPr>
            <a:r>
              <a:rPr lang="en-US" b="1" dirty="0" smtClean="0">
                <a:solidFill>
                  <a:schemeClr val="accent6">
                    <a:lumMod val="40000"/>
                    <a:lumOff val="60000"/>
                  </a:schemeClr>
                </a:solidFill>
              </a:rPr>
              <a:t>34						0</a:t>
            </a:r>
          </a:p>
          <a:p>
            <a:pPr marL="0" indent="0">
              <a:buNone/>
            </a:pPr>
            <a:r>
              <a:rPr lang="en-US" b="1" dirty="0" smtClean="0">
                <a:solidFill>
                  <a:schemeClr val="accent6">
                    <a:lumMod val="40000"/>
                    <a:lumOff val="60000"/>
                  </a:schemeClr>
                </a:solidFill>
              </a:rPr>
              <a:t>17						1</a:t>
            </a:r>
          </a:p>
          <a:p>
            <a:pPr marL="0" indent="0">
              <a:buNone/>
            </a:pPr>
            <a:r>
              <a:rPr lang="en-US" b="1" dirty="0" smtClean="0">
                <a:solidFill>
                  <a:schemeClr val="accent6">
                    <a:lumMod val="40000"/>
                    <a:lumOff val="60000"/>
                  </a:schemeClr>
                </a:solidFill>
              </a:rPr>
              <a:t>8						0</a:t>
            </a:r>
          </a:p>
          <a:p>
            <a:pPr marL="0" indent="0">
              <a:buNone/>
            </a:pPr>
            <a:endParaRPr lang="en-US" dirty="0">
              <a:solidFill>
                <a:schemeClr val="accent3">
                  <a:lumMod val="40000"/>
                  <a:lumOff val="60000"/>
                </a:schemeClr>
              </a:solidFill>
            </a:endParaRPr>
          </a:p>
        </p:txBody>
      </p:sp>
    </p:spTree>
    <p:extLst>
      <p:ext uri="{BB962C8B-B14F-4D97-AF65-F5344CB8AC3E}">
        <p14:creationId xmlns:p14="http://schemas.microsoft.com/office/powerpoint/2010/main" val="14036891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Numbers</a:t>
            </a:r>
            <a:endParaRPr lang="en-US" dirty="0"/>
          </a:p>
        </p:txBody>
      </p:sp>
      <p:sp>
        <p:nvSpPr>
          <p:cNvPr id="3" name="Content Placeholder 2"/>
          <p:cNvSpPr>
            <a:spLocks noGrp="1"/>
          </p:cNvSpPr>
          <p:nvPr>
            <p:ph idx="1"/>
          </p:nvPr>
        </p:nvSpPr>
        <p:spPr>
          <a:xfrm>
            <a:off x="4247260" y="1853248"/>
            <a:ext cx="3810265" cy="4195481"/>
          </a:xfrm>
        </p:spPr>
        <p:txBody>
          <a:bodyPr>
            <a:normAutofit fontScale="92500" lnSpcReduction="20000"/>
          </a:bodyPr>
          <a:lstStyle/>
          <a:p>
            <a:r>
              <a:rPr lang="en-US" dirty="0" smtClean="0"/>
              <a:t>Conversion From Decimal to Binary</a:t>
            </a:r>
          </a:p>
          <a:p>
            <a:pPr marL="514350" indent="-514350">
              <a:buFont typeface="+mj-lt"/>
              <a:buAutoNum type="arabicPeriod"/>
            </a:pPr>
            <a:r>
              <a:rPr lang="en-US" sz="2600" dirty="0" smtClean="0">
                <a:solidFill>
                  <a:schemeClr val="accent3">
                    <a:lumMod val="40000"/>
                    <a:lumOff val="60000"/>
                  </a:schemeClr>
                </a:solidFill>
              </a:rPr>
              <a:t>Divide the number by 2</a:t>
            </a:r>
          </a:p>
          <a:p>
            <a:pPr marL="514350" indent="-514350">
              <a:buFont typeface="+mj-lt"/>
              <a:buAutoNum type="arabicPeriod"/>
            </a:pPr>
            <a:r>
              <a:rPr lang="en-US" sz="2600" dirty="0" smtClean="0">
                <a:solidFill>
                  <a:schemeClr val="accent3">
                    <a:lumMod val="40000"/>
                    <a:lumOff val="60000"/>
                  </a:schemeClr>
                </a:solidFill>
              </a:rPr>
              <a:t>Get the integer quotient for the next iteration</a:t>
            </a:r>
          </a:p>
          <a:p>
            <a:pPr marL="514350" indent="-514350">
              <a:buFont typeface="+mj-lt"/>
              <a:buAutoNum type="arabicPeriod"/>
            </a:pPr>
            <a:r>
              <a:rPr lang="en-US" sz="2600" dirty="0" smtClean="0">
                <a:solidFill>
                  <a:schemeClr val="accent3">
                    <a:lumMod val="40000"/>
                    <a:lumOff val="60000"/>
                  </a:schemeClr>
                </a:solidFill>
              </a:rPr>
              <a:t>Get the remainder for the binary digit</a:t>
            </a:r>
          </a:p>
          <a:p>
            <a:pPr marL="514350" indent="-514350">
              <a:buFont typeface="+mj-lt"/>
              <a:buAutoNum type="arabicPeriod"/>
            </a:pPr>
            <a:r>
              <a:rPr lang="en-US" sz="2600" b="1" dirty="0" smtClean="0">
                <a:solidFill>
                  <a:schemeClr val="accent6">
                    <a:lumMod val="40000"/>
                    <a:lumOff val="60000"/>
                  </a:schemeClr>
                </a:solidFill>
              </a:rPr>
              <a:t>Repeat the steps until the quotient is equal to 0</a:t>
            </a:r>
          </a:p>
          <a:p>
            <a:pPr marL="514350" indent="-514350">
              <a:buFont typeface="+mj-lt"/>
              <a:buAutoNum type="arabicPeriod"/>
            </a:pPr>
            <a:endParaRPr lang="en-US" sz="2600" dirty="0">
              <a:solidFill>
                <a:schemeClr val="accent3">
                  <a:lumMod val="40000"/>
                  <a:lumOff val="60000"/>
                </a:schemeClr>
              </a:solidFill>
            </a:endParaRPr>
          </a:p>
        </p:txBody>
      </p:sp>
      <p:sp>
        <p:nvSpPr>
          <p:cNvPr id="4" name="Content Placeholder 2"/>
          <p:cNvSpPr txBox="1">
            <a:spLocks/>
          </p:cNvSpPr>
          <p:nvPr/>
        </p:nvSpPr>
        <p:spPr>
          <a:xfrm>
            <a:off x="484710" y="1853247"/>
            <a:ext cx="3810265" cy="4923568"/>
          </a:xfrm>
          <a:prstGeom prst="rect">
            <a:avLst/>
          </a:prstGeom>
        </p:spPr>
        <p:txBody>
          <a:bodyPr vert="horz" lIns="91440" tIns="45720" rIns="91440" bIns="45720" rtlCol="0">
            <a:normAutofit/>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b="1" dirty="0" smtClean="0"/>
              <a:t>2230					</a:t>
            </a:r>
            <a:r>
              <a:rPr lang="en-US" b="1" dirty="0" smtClean="0">
                <a:solidFill>
                  <a:schemeClr val="accent6">
                    <a:lumMod val="40000"/>
                    <a:lumOff val="60000"/>
                  </a:schemeClr>
                </a:solidFill>
              </a:rPr>
              <a:t>0</a:t>
            </a:r>
          </a:p>
          <a:p>
            <a:pPr marL="0" indent="0">
              <a:buNone/>
            </a:pPr>
            <a:r>
              <a:rPr lang="en-US" b="1" dirty="0" smtClean="0">
                <a:solidFill>
                  <a:schemeClr val="accent6">
                    <a:lumMod val="40000"/>
                    <a:lumOff val="60000"/>
                  </a:schemeClr>
                </a:solidFill>
              </a:rPr>
              <a:t>1115					1</a:t>
            </a:r>
          </a:p>
          <a:p>
            <a:pPr marL="0" indent="0">
              <a:buNone/>
            </a:pPr>
            <a:r>
              <a:rPr lang="en-US" b="1" dirty="0" smtClean="0">
                <a:solidFill>
                  <a:schemeClr val="accent6">
                    <a:lumMod val="40000"/>
                    <a:lumOff val="60000"/>
                  </a:schemeClr>
                </a:solidFill>
              </a:rPr>
              <a:t>557						1</a:t>
            </a:r>
          </a:p>
          <a:p>
            <a:pPr marL="0" indent="0">
              <a:buNone/>
            </a:pPr>
            <a:r>
              <a:rPr lang="en-US" b="1" dirty="0" smtClean="0">
                <a:solidFill>
                  <a:schemeClr val="accent6">
                    <a:lumMod val="40000"/>
                    <a:lumOff val="60000"/>
                  </a:schemeClr>
                </a:solidFill>
              </a:rPr>
              <a:t>278						0</a:t>
            </a:r>
          </a:p>
          <a:p>
            <a:pPr marL="0" indent="0">
              <a:buNone/>
            </a:pPr>
            <a:r>
              <a:rPr lang="en-US" b="1" dirty="0" smtClean="0">
                <a:solidFill>
                  <a:schemeClr val="accent6">
                    <a:lumMod val="40000"/>
                    <a:lumOff val="60000"/>
                  </a:schemeClr>
                </a:solidFill>
              </a:rPr>
              <a:t>139						1</a:t>
            </a:r>
          </a:p>
          <a:p>
            <a:pPr marL="0" indent="0">
              <a:buNone/>
            </a:pPr>
            <a:r>
              <a:rPr lang="en-US" b="1" dirty="0" smtClean="0">
                <a:solidFill>
                  <a:schemeClr val="accent6">
                    <a:lumMod val="40000"/>
                    <a:lumOff val="60000"/>
                  </a:schemeClr>
                </a:solidFill>
              </a:rPr>
              <a:t>69						1</a:t>
            </a:r>
          </a:p>
          <a:p>
            <a:pPr marL="0" indent="0">
              <a:buNone/>
            </a:pPr>
            <a:r>
              <a:rPr lang="en-US" b="1" dirty="0" smtClean="0">
                <a:solidFill>
                  <a:schemeClr val="accent6">
                    <a:lumMod val="40000"/>
                    <a:lumOff val="60000"/>
                  </a:schemeClr>
                </a:solidFill>
              </a:rPr>
              <a:t>34						0</a:t>
            </a:r>
          </a:p>
          <a:p>
            <a:pPr marL="0" indent="0">
              <a:buNone/>
            </a:pPr>
            <a:r>
              <a:rPr lang="en-US" b="1" dirty="0" smtClean="0">
                <a:solidFill>
                  <a:schemeClr val="accent6">
                    <a:lumMod val="40000"/>
                    <a:lumOff val="60000"/>
                  </a:schemeClr>
                </a:solidFill>
              </a:rPr>
              <a:t>17						1</a:t>
            </a:r>
          </a:p>
          <a:p>
            <a:pPr marL="0" indent="0">
              <a:buNone/>
            </a:pPr>
            <a:r>
              <a:rPr lang="en-US" b="1" dirty="0" smtClean="0">
                <a:solidFill>
                  <a:schemeClr val="accent6">
                    <a:lumMod val="40000"/>
                    <a:lumOff val="60000"/>
                  </a:schemeClr>
                </a:solidFill>
              </a:rPr>
              <a:t>8						0</a:t>
            </a:r>
          </a:p>
          <a:p>
            <a:pPr marL="0" indent="0">
              <a:buNone/>
            </a:pPr>
            <a:r>
              <a:rPr lang="en-US" b="1" dirty="0" smtClean="0">
                <a:solidFill>
                  <a:schemeClr val="accent6">
                    <a:lumMod val="40000"/>
                    <a:lumOff val="60000"/>
                  </a:schemeClr>
                </a:solidFill>
              </a:rPr>
              <a:t>4</a:t>
            </a:r>
          </a:p>
          <a:p>
            <a:pPr marL="0" indent="0">
              <a:buNone/>
            </a:pPr>
            <a:endParaRPr lang="en-US" dirty="0">
              <a:solidFill>
                <a:schemeClr val="accent3">
                  <a:lumMod val="40000"/>
                  <a:lumOff val="60000"/>
                </a:schemeClr>
              </a:solidFill>
            </a:endParaRPr>
          </a:p>
        </p:txBody>
      </p:sp>
    </p:spTree>
    <p:extLst>
      <p:ext uri="{BB962C8B-B14F-4D97-AF65-F5344CB8AC3E}">
        <p14:creationId xmlns:p14="http://schemas.microsoft.com/office/powerpoint/2010/main" val="13628675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Numbers</a:t>
            </a:r>
            <a:endParaRPr lang="en-US" dirty="0"/>
          </a:p>
        </p:txBody>
      </p:sp>
      <p:sp>
        <p:nvSpPr>
          <p:cNvPr id="3" name="Content Placeholder 2"/>
          <p:cNvSpPr>
            <a:spLocks noGrp="1"/>
          </p:cNvSpPr>
          <p:nvPr>
            <p:ph idx="1"/>
          </p:nvPr>
        </p:nvSpPr>
        <p:spPr>
          <a:xfrm>
            <a:off x="4247260" y="1853248"/>
            <a:ext cx="3810265" cy="4195481"/>
          </a:xfrm>
        </p:spPr>
        <p:txBody>
          <a:bodyPr>
            <a:normAutofit fontScale="92500" lnSpcReduction="20000"/>
          </a:bodyPr>
          <a:lstStyle/>
          <a:p>
            <a:r>
              <a:rPr lang="en-US" dirty="0" smtClean="0"/>
              <a:t>Conversion From Decimal to Binary</a:t>
            </a:r>
          </a:p>
          <a:p>
            <a:pPr marL="514350" indent="-514350">
              <a:buFont typeface="+mj-lt"/>
              <a:buAutoNum type="arabicPeriod"/>
            </a:pPr>
            <a:r>
              <a:rPr lang="en-US" sz="2600" dirty="0" smtClean="0">
                <a:solidFill>
                  <a:schemeClr val="accent3">
                    <a:lumMod val="40000"/>
                    <a:lumOff val="60000"/>
                  </a:schemeClr>
                </a:solidFill>
              </a:rPr>
              <a:t>Divide the number by 2</a:t>
            </a:r>
          </a:p>
          <a:p>
            <a:pPr marL="514350" indent="-514350">
              <a:buFont typeface="+mj-lt"/>
              <a:buAutoNum type="arabicPeriod"/>
            </a:pPr>
            <a:r>
              <a:rPr lang="en-US" sz="2600" dirty="0" smtClean="0">
                <a:solidFill>
                  <a:schemeClr val="accent3">
                    <a:lumMod val="40000"/>
                    <a:lumOff val="60000"/>
                  </a:schemeClr>
                </a:solidFill>
              </a:rPr>
              <a:t>Get the integer quotient for the next iteration</a:t>
            </a:r>
          </a:p>
          <a:p>
            <a:pPr marL="514350" indent="-514350">
              <a:buFont typeface="+mj-lt"/>
              <a:buAutoNum type="arabicPeriod"/>
            </a:pPr>
            <a:r>
              <a:rPr lang="en-US" sz="2600" dirty="0" smtClean="0">
                <a:solidFill>
                  <a:schemeClr val="accent3">
                    <a:lumMod val="40000"/>
                    <a:lumOff val="60000"/>
                  </a:schemeClr>
                </a:solidFill>
              </a:rPr>
              <a:t>Get the remainder for the binary digit</a:t>
            </a:r>
          </a:p>
          <a:p>
            <a:pPr marL="514350" indent="-514350">
              <a:buFont typeface="+mj-lt"/>
              <a:buAutoNum type="arabicPeriod"/>
            </a:pPr>
            <a:r>
              <a:rPr lang="en-US" sz="2600" b="1" dirty="0" smtClean="0">
                <a:solidFill>
                  <a:schemeClr val="accent6">
                    <a:lumMod val="40000"/>
                    <a:lumOff val="60000"/>
                  </a:schemeClr>
                </a:solidFill>
              </a:rPr>
              <a:t>Repeat the steps until the quotient is equal to 0</a:t>
            </a:r>
          </a:p>
          <a:p>
            <a:pPr marL="514350" indent="-514350">
              <a:buFont typeface="+mj-lt"/>
              <a:buAutoNum type="arabicPeriod"/>
            </a:pPr>
            <a:endParaRPr lang="en-US" sz="2600" dirty="0">
              <a:solidFill>
                <a:schemeClr val="accent3">
                  <a:lumMod val="40000"/>
                  <a:lumOff val="60000"/>
                </a:schemeClr>
              </a:solidFill>
            </a:endParaRPr>
          </a:p>
        </p:txBody>
      </p:sp>
      <p:sp>
        <p:nvSpPr>
          <p:cNvPr id="4" name="Content Placeholder 2"/>
          <p:cNvSpPr txBox="1">
            <a:spLocks/>
          </p:cNvSpPr>
          <p:nvPr/>
        </p:nvSpPr>
        <p:spPr>
          <a:xfrm>
            <a:off x="484710" y="1853247"/>
            <a:ext cx="3810265" cy="4923568"/>
          </a:xfrm>
          <a:prstGeom prst="rect">
            <a:avLst/>
          </a:prstGeom>
        </p:spPr>
        <p:txBody>
          <a:bodyPr vert="horz" lIns="91440" tIns="45720" rIns="91440" bIns="45720" rtlCol="0">
            <a:normAutofit/>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b="1" dirty="0" smtClean="0"/>
              <a:t>2230					</a:t>
            </a:r>
            <a:r>
              <a:rPr lang="en-US" b="1" dirty="0" smtClean="0">
                <a:solidFill>
                  <a:schemeClr val="accent6">
                    <a:lumMod val="40000"/>
                    <a:lumOff val="60000"/>
                  </a:schemeClr>
                </a:solidFill>
              </a:rPr>
              <a:t>0</a:t>
            </a:r>
          </a:p>
          <a:p>
            <a:pPr marL="0" indent="0">
              <a:buNone/>
            </a:pPr>
            <a:r>
              <a:rPr lang="en-US" b="1" dirty="0" smtClean="0">
                <a:solidFill>
                  <a:schemeClr val="accent6">
                    <a:lumMod val="40000"/>
                    <a:lumOff val="60000"/>
                  </a:schemeClr>
                </a:solidFill>
              </a:rPr>
              <a:t>1115					1</a:t>
            </a:r>
          </a:p>
          <a:p>
            <a:pPr marL="0" indent="0">
              <a:buNone/>
            </a:pPr>
            <a:r>
              <a:rPr lang="en-US" b="1" dirty="0" smtClean="0">
                <a:solidFill>
                  <a:schemeClr val="accent6">
                    <a:lumMod val="40000"/>
                    <a:lumOff val="60000"/>
                  </a:schemeClr>
                </a:solidFill>
              </a:rPr>
              <a:t>557						1</a:t>
            </a:r>
          </a:p>
          <a:p>
            <a:pPr marL="0" indent="0">
              <a:buNone/>
            </a:pPr>
            <a:r>
              <a:rPr lang="en-US" b="1" dirty="0" smtClean="0">
                <a:solidFill>
                  <a:schemeClr val="accent6">
                    <a:lumMod val="40000"/>
                    <a:lumOff val="60000"/>
                  </a:schemeClr>
                </a:solidFill>
              </a:rPr>
              <a:t>278						0</a:t>
            </a:r>
          </a:p>
          <a:p>
            <a:pPr marL="0" indent="0">
              <a:buNone/>
            </a:pPr>
            <a:r>
              <a:rPr lang="en-US" b="1" dirty="0" smtClean="0">
                <a:solidFill>
                  <a:schemeClr val="accent6">
                    <a:lumMod val="40000"/>
                    <a:lumOff val="60000"/>
                  </a:schemeClr>
                </a:solidFill>
              </a:rPr>
              <a:t>139						1</a:t>
            </a:r>
          </a:p>
          <a:p>
            <a:pPr marL="0" indent="0">
              <a:buNone/>
            </a:pPr>
            <a:r>
              <a:rPr lang="en-US" b="1" dirty="0" smtClean="0">
                <a:solidFill>
                  <a:schemeClr val="accent6">
                    <a:lumMod val="40000"/>
                    <a:lumOff val="60000"/>
                  </a:schemeClr>
                </a:solidFill>
              </a:rPr>
              <a:t>69						1</a:t>
            </a:r>
          </a:p>
          <a:p>
            <a:pPr marL="0" indent="0">
              <a:buNone/>
            </a:pPr>
            <a:r>
              <a:rPr lang="en-US" b="1" dirty="0" smtClean="0">
                <a:solidFill>
                  <a:schemeClr val="accent6">
                    <a:lumMod val="40000"/>
                    <a:lumOff val="60000"/>
                  </a:schemeClr>
                </a:solidFill>
              </a:rPr>
              <a:t>34						0</a:t>
            </a:r>
          </a:p>
          <a:p>
            <a:pPr marL="0" indent="0">
              <a:buNone/>
            </a:pPr>
            <a:r>
              <a:rPr lang="en-US" b="1" dirty="0" smtClean="0">
                <a:solidFill>
                  <a:schemeClr val="accent6">
                    <a:lumMod val="40000"/>
                    <a:lumOff val="60000"/>
                  </a:schemeClr>
                </a:solidFill>
              </a:rPr>
              <a:t>17						1</a:t>
            </a:r>
          </a:p>
          <a:p>
            <a:pPr marL="0" indent="0">
              <a:buNone/>
            </a:pPr>
            <a:r>
              <a:rPr lang="en-US" b="1" dirty="0" smtClean="0">
                <a:solidFill>
                  <a:schemeClr val="accent6">
                    <a:lumMod val="40000"/>
                    <a:lumOff val="60000"/>
                  </a:schemeClr>
                </a:solidFill>
              </a:rPr>
              <a:t>8						0</a:t>
            </a:r>
          </a:p>
          <a:p>
            <a:pPr marL="0" indent="0">
              <a:buNone/>
            </a:pPr>
            <a:r>
              <a:rPr lang="en-US" b="1" dirty="0" smtClean="0">
                <a:solidFill>
                  <a:schemeClr val="accent6">
                    <a:lumMod val="40000"/>
                    <a:lumOff val="60000"/>
                  </a:schemeClr>
                </a:solidFill>
              </a:rPr>
              <a:t>4						0</a:t>
            </a:r>
          </a:p>
          <a:p>
            <a:pPr marL="0" indent="0">
              <a:buNone/>
            </a:pPr>
            <a:endParaRPr lang="en-US" dirty="0">
              <a:solidFill>
                <a:schemeClr val="accent3">
                  <a:lumMod val="40000"/>
                  <a:lumOff val="60000"/>
                </a:schemeClr>
              </a:solidFill>
            </a:endParaRPr>
          </a:p>
        </p:txBody>
      </p:sp>
    </p:spTree>
    <p:extLst>
      <p:ext uri="{BB962C8B-B14F-4D97-AF65-F5344CB8AC3E}">
        <p14:creationId xmlns:p14="http://schemas.microsoft.com/office/powerpoint/2010/main" val="13544199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Numbers</a:t>
            </a:r>
            <a:endParaRPr lang="en-US" dirty="0"/>
          </a:p>
        </p:txBody>
      </p:sp>
      <p:sp>
        <p:nvSpPr>
          <p:cNvPr id="3" name="Content Placeholder 2"/>
          <p:cNvSpPr>
            <a:spLocks noGrp="1"/>
          </p:cNvSpPr>
          <p:nvPr>
            <p:ph idx="1"/>
          </p:nvPr>
        </p:nvSpPr>
        <p:spPr>
          <a:xfrm>
            <a:off x="4247260" y="1853248"/>
            <a:ext cx="3810265" cy="4195481"/>
          </a:xfrm>
        </p:spPr>
        <p:txBody>
          <a:bodyPr>
            <a:normAutofit fontScale="92500" lnSpcReduction="20000"/>
          </a:bodyPr>
          <a:lstStyle/>
          <a:p>
            <a:r>
              <a:rPr lang="en-US" dirty="0" smtClean="0"/>
              <a:t>Conversion From Decimal to Binary</a:t>
            </a:r>
          </a:p>
          <a:p>
            <a:pPr marL="514350" indent="-514350">
              <a:buFont typeface="+mj-lt"/>
              <a:buAutoNum type="arabicPeriod"/>
            </a:pPr>
            <a:r>
              <a:rPr lang="en-US" sz="2600" dirty="0" smtClean="0">
                <a:solidFill>
                  <a:schemeClr val="accent3">
                    <a:lumMod val="40000"/>
                    <a:lumOff val="60000"/>
                  </a:schemeClr>
                </a:solidFill>
              </a:rPr>
              <a:t>Divide the number by 2</a:t>
            </a:r>
          </a:p>
          <a:p>
            <a:pPr marL="514350" indent="-514350">
              <a:buFont typeface="+mj-lt"/>
              <a:buAutoNum type="arabicPeriod"/>
            </a:pPr>
            <a:r>
              <a:rPr lang="en-US" sz="2600" dirty="0" smtClean="0">
                <a:solidFill>
                  <a:schemeClr val="accent3">
                    <a:lumMod val="40000"/>
                    <a:lumOff val="60000"/>
                  </a:schemeClr>
                </a:solidFill>
              </a:rPr>
              <a:t>Get the integer quotient for the next iteration</a:t>
            </a:r>
          </a:p>
          <a:p>
            <a:pPr marL="514350" indent="-514350">
              <a:buFont typeface="+mj-lt"/>
              <a:buAutoNum type="arabicPeriod"/>
            </a:pPr>
            <a:r>
              <a:rPr lang="en-US" sz="2600" dirty="0" smtClean="0">
                <a:solidFill>
                  <a:schemeClr val="accent3">
                    <a:lumMod val="40000"/>
                    <a:lumOff val="60000"/>
                  </a:schemeClr>
                </a:solidFill>
              </a:rPr>
              <a:t>Get the remainder for the binary digit</a:t>
            </a:r>
          </a:p>
          <a:p>
            <a:pPr marL="514350" indent="-514350">
              <a:buFont typeface="+mj-lt"/>
              <a:buAutoNum type="arabicPeriod"/>
            </a:pPr>
            <a:r>
              <a:rPr lang="en-US" sz="2600" b="1" dirty="0" smtClean="0">
                <a:solidFill>
                  <a:schemeClr val="accent6">
                    <a:lumMod val="40000"/>
                    <a:lumOff val="60000"/>
                  </a:schemeClr>
                </a:solidFill>
              </a:rPr>
              <a:t>Repeat the steps until the quotient is equal to 0</a:t>
            </a:r>
          </a:p>
          <a:p>
            <a:pPr marL="514350" indent="-514350">
              <a:buFont typeface="+mj-lt"/>
              <a:buAutoNum type="arabicPeriod"/>
            </a:pPr>
            <a:endParaRPr lang="en-US" sz="2600" dirty="0">
              <a:solidFill>
                <a:schemeClr val="accent3">
                  <a:lumMod val="40000"/>
                  <a:lumOff val="60000"/>
                </a:schemeClr>
              </a:solidFill>
            </a:endParaRPr>
          </a:p>
        </p:txBody>
      </p:sp>
      <p:sp>
        <p:nvSpPr>
          <p:cNvPr id="4" name="Content Placeholder 2"/>
          <p:cNvSpPr txBox="1">
            <a:spLocks/>
          </p:cNvSpPr>
          <p:nvPr/>
        </p:nvSpPr>
        <p:spPr>
          <a:xfrm>
            <a:off x="484710" y="1853247"/>
            <a:ext cx="3810265" cy="4923568"/>
          </a:xfrm>
          <a:prstGeom prst="rect">
            <a:avLst/>
          </a:prstGeom>
        </p:spPr>
        <p:txBody>
          <a:bodyPr vert="horz" lIns="91440" tIns="45720" rIns="91440" bIns="45720" rtlCol="0">
            <a:normAutofit/>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b="1" dirty="0" smtClean="0"/>
              <a:t>2230					</a:t>
            </a:r>
            <a:r>
              <a:rPr lang="en-US" b="1" dirty="0" smtClean="0">
                <a:solidFill>
                  <a:schemeClr val="accent6">
                    <a:lumMod val="40000"/>
                    <a:lumOff val="60000"/>
                  </a:schemeClr>
                </a:solidFill>
              </a:rPr>
              <a:t>0</a:t>
            </a:r>
          </a:p>
          <a:p>
            <a:pPr marL="0" indent="0">
              <a:buNone/>
            </a:pPr>
            <a:r>
              <a:rPr lang="en-US" b="1" dirty="0" smtClean="0">
                <a:solidFill>
                  <a:schemeClr val="accent6">
                    <a:lumMod val="40000"/>
                    <a:lumOff val="60000"/>
                  </a:schemeClr>
                </a:solidFill>
              </a:rPr>
              <a:t>1115					1</a:t>
            </a:r>
          </a:p>
          <a:p>
            <a:pPr marL="0" indent="0">
              <a:buNone/>
            </a:pPr>
            <a:r>
              <a:rPr lang="en-US" b="1" dirty="0" smtClean="0">
                <a:solidFill>
                  <a:schemeClr val="accent6">
                    <a:lumMod val="40000"/>
                    <a:lumOff val="60000"/>
                  </a:schemeClr>
                </a:solidFill>
              </a:rPr>
              <a:t>557						1</a:t>
            </a:r>
          </a:p>
          <a:p>
            <a:pPr marL="0" indent="0">
              <a:buNone/>
            </a:pPr>
            <a:r>
              <a:rPr lang="en-US" b="1" dirty="0" smtClean="0">
                <a:solidFill>
                  <a:schemeClr val="accent6">
                    <a:lumMod val="40000"/>
                    <a:lumOff val="60000"/>
                  </a:schemeClr>
                </a:solidFill>
              </a:rPr>
              <a:t>278						0</a:t>
            </a:r>
          </a:p>
          <a:p>
            <a:pPr marL="0" indent="0">
              <a:buNone/>
            </a:pPr>
            <a:r>
              <a:rPr lang="en-US" b="1" dirty="0" smtClean="0">
                <a:solidFill>
                  <a:schemeClr val="accent6">
                    <a:lumMod val="40000"/>
                    <a:lumOff val="60000"/>
                  </a:schemeClr>
                </a:solidFill>
              </a:rPr>
              <a:t>139						1</a:t>
            </a:r>
          </a:p>
          <a:p>
            <a:pPr marL="0" indent="0">
              <a:buNone/>
            </a:pPr>
            <a:r>
              <a:rPr lang="en-US" b="1" dirty="0" smtClean="0">
                <a:solidFill>
                  <a:schemeClr val="accent6">
                    <a:lumMod val="40000"/>
                    <a:lumOff val="60000"/>
                  </a:schemeClr>
                </a:solidFill>
              </a:rPr>
              <a:t>69						1</a:t>
            </a:r>
          </a:p>
          <a:p>
            <a:pPr marL="0" indent="0">
              <a:buNone/>
            </a:pPr>
            <a:r>
              <a:rPr lang="en-US" b="1" dirty="0" smtClean="0">
                <a:solidFill>
                  <a:schemeClr val="accent6">
                    <a:lumMod val="40000"/>
                    <a:lumOff val="60000"/>
                  </a:schemeClr>
                </a:solidFill>
              </a:rPr>
              <a:t>34						0</a:t>
            </a:r>
          </a:p>
          <a:p>
            <a:pPr marL="0" indent="0">
              <a:buNone/>
            </a:pPr>
            <a:r>
              <a:rPr lang="en-US" b="1" dirty="0" smtClean="0">
                <a:solidFill>
                  <a:schemeClr val="accent6">
                    <a:lumMod val="40000"/>
                    <a:lumOff val="60000"/>
                  </a:schemeClr>
                </a:solidFill>
              </a:rPr>
              <a:t>17						1</a:t>
            </a:r>
          </a:p>
          <a:p>
            <a:pPr marL="0" indent="0">
              <a:buNone/>
            </a:pPr>
            <a:r>
              <a:rPr lang="en-US" b="1" dirty="0" smtClean="0">
                <a:solidFill>
                  <a:schemeClr val="accent6">
                    <a:lumMod val="40000"/>
                    <a:lumOff val="60000"/>
                  </a:schemeClr>
                </a:solidFill>
              </a:rPr>
              <a:t>8						0</a:t>
            </a:r>
          </a:p>
          <a:p>
            <a:pPr marL="0" indent="0">
              <a:buNone/>
            </a:pPr>
            <a:r>
              <a:rPr lang="en-US" b="1" dirty="0" smtClean="0">
                <a:solidFill>
                  <a:schemeClr val="accent6">
                    <a:lumMod val="40000"/>
                    <a:lumOff val="60000"/>
                  </a:schemeClr>
                </a:solidFill>
              </a:rPr>
              <a:t>4						0</a:t>
            </a:r>
          </a:p>
          <a:p>
            <a:pPr marL="0" indent="0">
              <a:buNone/>
            </a:pPr>
            <a:r>
              <a:rPr lang="en-US" b="1" dirty="0" smtClean="0">
                <a:solidFill>
                  <a:schemeClr val="accent6">
                    <a:lumMod val="40000"/>
                    <a:lumOff val="60000"/>
                  </a:schemeClr>
                </a:solidFill>
              </a:rPr>
              <a:t>2</a:t>
            </a:r>
          </a:p>
          <a:p>
            <a:pPr marL="0" indent="0">
              <a:buNone/>
            </a:pPr>
            <a:endParaRPr lang="en-US" dirty="0">
              <a:solidFill>
                <a:schemeClr val="accent3">
                  <a:lumMod val="40000"/>
                  <a:lumOff val="60000"/>
                </a:schemeClr>
              </a:solidFill>
            </a:endParaRPr>
          </a:p>
        </p:txBody>
      </p:sp>
    </p:spTree>
    <p:extLst>
      <p:ext uri="{BB962C8B-B14F-4D97-AF65-F5344CB8AC3E}">
        <p14:creationId xmlns:p14="http://schemas.microsoft.com/office/powerpoint/2010/main" val="13677489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Numbers</a:t>
            </a:r>
            <a:endParaRPr lang="en-US" dirty="0"/>
          </a:p>
        </p:txBody>
      </p:sp>
      <p:sp>
        <p:nvSpPr>
          <p:cNvPr id="3" name="Content Placeholder 2"/>
          <p:cNvSpPr>
            <a:spLocks noGrp="1"/>
          </p:cNvSpPr>
          <p:nvPr>
            <p:ph idx="1"/>
          </p:nvPr>
        </p:nvSpPr>
        <p:spPr>
          <a:xfrm>
            <a:off x="4247260" y="1853248"/>
            <a:ext cx="3810265" cy="4195481"/>
          </a:xfrm>
        </p:spPr>
        <p:txBody>
          <a:bodyPr>
            <a:normAutofit fontScale="92500" lnSpcReduction="20000"/>
          </a:bodyPr>
          <a:lstStyle/>
          <a:p>
            <a:r>
              <a:rPr lang="en-US" dirty="0" smtClean="0"/>
              <a:t>Conversion From Decimal to Binary</a:t>
            </a:r>
          </a:p>
          <a:p>
            <a:pPr marL="514350" indent="-514350">
              <a:buFont typeface="+mj-lt"/>
              <a:buAutoNum type="arabicPeriod"/>
            </a:pPr>
            <a:r>
              <a:rPr lang="en-US" sz="2600" dirty="0" smtClean="0">
                <a:solidFill>
                  <a:schemeClr val="accent3">
                    <a:lumMod val="40000"/>
                    <a:lumOff val="60000"/>
                  </a:schemeClr>
                </a:solidFill>
              </a:rPr>
              <a:t>Divide the number by 2</a:t>
            </a:r>
          </a:p>
          <a:p>
            <a:pPr marL="514350" indent="-514350">
              <a:buFont typeface="+mj-lt"/>
              <a:buAutoNum type="arabicPeriod"/>
            </a:pPr>
            <a:r>
              <a:rPr lang="en-US" sz="2600" dirty="0" smtClean="0">
                <a:solidFill>
                  <a:schemeClr val="accent3">
                    <a:lumMod val="40000"/>
                    <a:lumOff val="60000"/>
                  </a:schemeClr>
                </a:solidFill>
              </a:rPr>
              <a:t>Get the integer quotient for the next iteration</a:t>
            </a:r>
          </a:p>
          <a:p>
            <a:pPr marL="514350" indent="-514350">
              <a:buFont typeface="+mj-lt"/>
              <a:buAutoNum type="arabicPeriod"/>
            </a:pPr>
            <a:r>
              <a:rPr lang="en-US" sz="2600" dirty="0" smtClean="0">
                <a:solidFill>
                  <a:schemeClr val="accent3">
                    <a:lumMod val="40000"/>
                    <a:lumOff val="60000"/>
                  </a:schemeClr>
                </a:solidFill>
              </a:rPr>
              <a:t>Get the remainder for the binary digit</a:t>
            </a:r>
          </a:p>
          <a:p>
            <a:pPr marL="514350" indent="-514350">
              <a:buFont typeface="+mj-lt"/>
              <a:buAutoNum type="arabicPeriod"/>
            </a:pPr>
            <a:r>
              <a:rPr lang="en-US" sz="2600" b="1" dirty="0" smtClean="0">
                <a:solidFill>
                  <a:schemeClr val="accent6">
                    <a:lumMod val="40000"/>
                    <a:lumOff val="60000"/>
                  </a:schemeClr>
                </a:solidFill>
              </a:rPr>
              <a:t>Repeat the steps until the quotient is equal to 0</a:t>
            </a:r>
          </a:p>
          <a:p>
            <a:pPr marL="514350" indent="-514350">
              <a:buFont typeface="+mj-lt"/>
              <a:buAutoNum type="arabicPeriod"/>
            </a:pPr>
            <a:endParaRPr lang="en-US" sz="2600" dirty="0">
              <a:solidFill>
                <a:schemeClr val="accent3">
                  <a:lumMod val="40000"/>
                  <a:lumOff val="60000"/>
                </a:schemeClr>
              </a:solidFill>
            </a:endParaRPr>
          </a:p>
        </p:txBody>
      </p:sp>
      <p:sp>
        <p:nvSpPr>
          <p:cNvPr id="4" name="Content Placeholder 2"/>
          <p:cNvSpPr txBox="1">
            <a:spLocks/>
          </p:cNvSpPr>
          <p:nvPr/>
        </p:nvSpPr>
        <p:spPr>
          <a:xfrm>
            <a:off x="484710" y="1853247"/>
            <a:ext cx="3810265" cy="4923568"/>
          </a:xfrm>
          <a:prstGeom prst="rect">
            <a:avLst/>
          </a:prstGeom>
        </p:spPr>
        <p:txBody>
          <a:bodyPr vert="horz" lIns="91440" tIns="45720" rIns="91440" bIns="45720" rtlCol="0">
            <a:normAutofit/>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b="1" dirty="0" smtClean="0"/>
              <a:t>2230					</a:t>
            </a:r>
            <a:r>
              <a:rPr lang="en-US" b="1" dirty="0" smtClean="0">
                <a:solidFill>
                  <a:schemeClr val="accent6">
                    <a:lumMod val="40000"/>
                    <a:lumOff val="60000"/>
                  </a:schemeClr>
                </a:solidFill>
              </a:rPr>
              <a:t>0</a:t>
            </a:r>
          </a:p>
          <a:p>
            <a:pPr marL="0" indent="0">
              <a:buNone/>
            </a:pPr>
            <a:r>
              <a:rPr lang="en-US" b="1" dirty="0" smtClean="0">
                <a:solidFill>
                  <a:schemeClr val="accent6">
                    <a:lumMod val="40000"/>
                    <a:lumOff val="60000"/>
                  </a:schemeClr>
                </a:solidFill>
              </a:rPr>
              <a:t>1115					1</a:t>
            </a:r>
          </a:p>
          <a:p>
            <a:pPr marL="0" indent="0">
              <a:buNone/>
            </a:pPr>
            <a:r>
              <a:rPr lang="en-US" b="1" dirty="0" smtClean="0">
                <a:solidFill>
                  <a:schemeClr val="accent6">
                    <a:lumMod val="40000"/>
                    <a:lumOff val="60000"/>
                  </a:schemeClr>
                </a:solidFill>
              </a:rPr>
              <a:t>557						1</a:t>
            </a:r>
          </a:p>
          <a:p>
            <a:pPr marL="0" indent="0">
              <a:buNone/>
            </a:pPr>
            <a:r>
              <a:rPr lang="en-US" b="1" dirty="0" smtClean="0">
                <a:solidFill>
                  <a:schemeClr val="accent6">
                    <a:lumMod val="40000"/>
                    <a:lumOff val="60000"/>
                  </a:schemeClr>
                </a:solidFill>
              </a:rPr>
              <a:t>278						0</a:t>
            </a:r>
          </a:p>
          <a:p>
            <a:pPr marL="0" indent="0">
              <a:buNone/>
            </a:pPr>
            <a:r>
              <a:rPr lang="en-US" b="1" dirty="0" smtClean="0">
                <a:solidFill>
                  <a:schemeClr val="accent6">
                    <a:lumMod val="40000"/>
                    <a:lumOff val="60000"/>
                  </a:schemeClr>
                </a:solidFill>
              </a:rPr>
              <a:t>139						1</a:t>
            </a:r>
          </a:p>
          <a:p>
            <a:pPr marL="0" indent="0">
              <a:buNone/>
            </a:pPr>
            <a:r>
              <a:rPr lang="en-US" b="1" dirty="0" smtClean="0">
                <a:solidFill>
                  <a:schemeClr val="accent6">
                    <a:lumMod val="40000"/>
                    <a:lumOff val="60000"/>
                  </a:schemeClr>
                </a:solidFill>
              </a:rPr>
              <a:t>69						1</a:t>
            </a:r>
          </a:p>
          <a:p>
            <a:pPr marL="0" indent="0">
              <a:buNone/>
            </a:pPr>
            <a:r>
              <a:rPr lang="en-US" b="1" dirty="0" smtClean="0">
                <a:solidFill>
                  <a:schemeClr val="accent6">
                    <a:lumMod val="40000"/>
                    <a:lumOff val="60000"/>
                  </a:schemeClr>
                </a:solidFill>
              </a:rPr>
              <a:t>34						0</a:t>
            </a:r>
          </a:p>
          <a:p>
            <a:pPr marL="0" indent="0">
              <a:buNone/>
            </a:pPr>
            <a:r>
              <a:rPr lang="en-US" b="1" dirty="0" smtClean="0">
                <a:solidFill>
                  <a:schemeClr val="accent6">
                    <a:lumMod val="40000"/>
                    <a:lumOff val="60000"/>
                  </a:schemeClr>
                </a:solidFill>
              </a:rPr>
              <a:t>17						1</a:t>
            </a:r>
          </a:p>
          <a:p>
            <a:pPr marL="0" indent="0">
              <a:buNone/>
            </a:pPr>
            <a:r>
              <a:rPr lang="en-US" b="1" dirty="0" smtClean="0">
                <a:solidFill>
                  <a:schemeClr val="accent6">
                    <a:lumMod val="40000"/>
                    <a:lumOff val="60000"/>
                  </a:schemeClr>
                </a:solidFill>
              </a:rPr>
              <a:t>8						0</a:t>
            </a:r>
          </a:p>
          <a:p>
            <a:pPr marL="0" indent="0">
              <a:buNone/>
            </a:pPr>
            <a:r>
              <a:rPr lang="en-US" b="1" dirty="0" smtClean="0">
                <a:solidFill>
                  <a:schemeClr val="accent6">
                    <a:lumMod val="40000"/>
                    <a:lumOff val="60000"/>
                  </a:schemeClr>
                </a:solidFill>
              </a:rPr>
              <a:t>4						0</a:t>
            </a:r>
          </a:p>
          <a:p>
            <a:pPr marL="0" indent="0">
              <a:buNone/>
            </a:pPr>
            <a:r>
              <a:rPr lang="en-US" b="1" dirty="0" smtClean="0">
                <a:solidFill>
                  <a:schemeClr val="accent6">
                    <a:lumMod val="40000"/>
                    <a:lumOff val="60000"/>
                  </a:schemeClr>
                </a:solidFill>
              </a:rPr>
              <a:t>2						0</a:t>
            </a:r>
          </a:p>
          <a:p>
            <a:pPr marL="0" indent="0">
              <a:buNone/>
            </a:pPr>
            <a:endParaRPr lang="en-US" b="1" dirty="0" smtClean="0">
              <a:solidFill>
                <a:schemeClr val="accent6">
                  <a:lumMod val="40000"/>
                  <a:lumOff val="60000"/>
                </a:schemeClr>
              </a:solidFill>
            </a:endParaRPr>
          </a:p>
          <a:p>
            <a:pPr marL="0" indent="0">
              <a:buNone/>
            </a:pPr>
            <a:endParaRPr lang="en-US" b="1" dirty="0" smtClean="0">
              <a:solidFill>
                <a:schemeClr val="accent6">
                  <a:lumMod val="40000"/>
                  <a:lumOff val="60000"/>
                </a:schemeClr>
              </a:solidFill>
            </a:endParaRPr>
          </a:p>
          <a:p>
            <a:pPr marL="0" indent="0">
              <a:buNone/>
            </a:pPr>
            <a:endParaRPr lang="en-US" dirty="0">
              <a:solidFill>
                <a:schemeClr val="accent3">
                  <a:lumMod val="40000"/>
                  <a:lumOff val="60000"/>
                </a:schemeClr>
              </a:solidFill>
            </a:endParaRPr>
          </a:p>
        </p:txBody>
      </p:sp>
    </p:spTree>
    <p:extLst>
      <p:ext uri="{BB962C8B-B14F-4D97-AF65-F5344CB8AC3E}">
        <p14:creationId xmlns:p14="http://schemas.microsoft.com/office/powerpoint/2010/main" val="12961026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Numbers</a:t>
            </a:r>
            <a:endParaRPr lang="en-US" dirty="0"/>
          </a:p>
        </p:txBody>
      </p:sp>
      <p:sp>
        <p:nvSpPr>
          <p:cNvPr id="3" name="Content Placeholder 2"/>
          <p:cNvSpPr>
            <a:spLocks noGrp="1"/>
          </p:cNvSpPr>
          <p:nvPr>
            <p:ph idx="1"/>
          </p:nvPr>
        </p:nvSpPr>
        <p:spPr>
          <a:xfrm>
            <a:off x="4247260" y="1853248"/>
            <a:ext cx="3810265" cy="4195481"/>
          </a:xfrm>
        </p:spPr>
        <p:txBody>
          <a:bodyPr>
            <a:normAutofit fontScale="92500" lnSpcReduction="20000"/>
          </a:bodyPr>
          <a:lstStyle/>
          <a:p>
            <a:r>
              <a:rPr lang="en-US" dirty="0" smtClean="0"/>
              <a:t>Conversion From Decimal to Binary</a:t>
            </a:r>
          </a:p>
          <a:p>
            <a:pPr marL="514350" indent="-514350">
              <a:buFont typeface="+mj-lt"/>
              <a:buAutoNum type="arabicPeriod"/>
            </a:pPr>
            <a:r>
              <a:rPr lang="en-US" sz="2600" dirty="0" smtClean="0">
                <a:solidFill>
                  <a:schemeClr val="accent3">
                    <a:lumMod val="40000"/>
                    <a:lumOff val="60000"/>
                  </a:schemeClr>
                </a:solidFill>
              </a:rPr>
              <a:t>Divide the number by 2</a:t>
            </a:r>
          </a:p>
          <a:p>
            <a:pPr marL="514350" indent="-514350">
              <a:buFont typeface="+mj-lt"/>
              <a:buAutoNum type="arabicPeriod"/>
            </a:pPr>
            <a:r>
              <a:rPr lang="en-US" sz="2600" dirty="0" smtClean="0">
                <a:solidFill>
                  <a:schemeClr val="accent3">
                    <a:lumMod val="40000"/>
                    <a:lumOff val="60000"/>
                  </a:schemeClr>
                </a:solidFill>
              </a:rPr>
              <a:t>Get the integer quotient for the next iteration</a:t>
            </a:r>
          </a:p>
          <a:p>
            <a:pPr marL="514350" indent="-514350">
              <a:buFont typeface="+mj-lt"/>
              <a:buAutoNum type="arabicPeriod"/>
            </a:pPr>
            <a:r>
              <a:rPr lang="en-US" sz="2600" dirty="0" smtClean="0">
                <a:solidFill>
                  <a:schemeClr val="accent3">
                    <a:lumMod val="40000"/>
                    <a:lumOff val="60000"/>
                  </a:schemeClr>
                </a:solidFill>
              </a:rPr>
              <a:t>Get the remainder for the binary digit</a:t>
            </a:r>
          </a:p>
          <a:p>
            <a:pPr marL="514350" indent="-514350">
              <a:buFont typeface="+mj-lt"/>
              <a:buAutoNum type="arabicPeriod"/>
            </a:pPr>
            <a:r>
              <a:rPr lang="en-US" sz="2600" b="1" dirty="0" smtClean="0">
                <a:solidFill>
                  <a:schemeClr val="accent6">
                    <a:lumMod val="40000"/>
                    <a:lumOff val="60000"/>
                  </a:schemeClr>
                </a:solidFill>
              </a:rPr>
              <a:t>Repeat the steps until the quotient is equal to 0</a:t>
            </a:r>
          </a:p>
          <a:p>
            <a:pPr marL="514350" indent="-514350">
              <a:buFont typeface="+mj-lt"/>
              <a:buAutoNum type="arabicPeriod"/>
            </a:pPr>
            <a:endParaRPr lang="en-US" sz="2600" dirty="0">
              <a:solidFill>
                <a:schemeClr val="accent3">
                  <a:lumMod val="40000"/>
                  <a:lumOff val="60000"/>
                </a:schemeClr>
              </a:solidFill>
            </a:endParaRPr>
          </a:p>
        </p:txBody>
      </p:sp>
      <p:sp>
        <p:nvSpPr>
          <p:cNvPr id="4" name="Content Placeholder 2"/>
          <p:cNvSpPr txBox="1">
            <a:spLocks/>
          </p:cNvSpPr>
          <p:nvPr/>
        </p:nvSpPr>
        <p:spPr>
          <a:xfrm>
            <a:off x="484710" y="1853247"/>
            <a:ext cx="3810265" cy="4923568"/>
          </a:xfrm>
          <a:prstGeom prst="rect">
            <a:avLst/>
          </a:prstGeom>
        </p:spPr>
        <p:txBody>
          <a:bodyPr vert="horz" lIns="91440" tIns="45720" rIns="91440" bIns="45720" rtlCol="0">
            <a:normAutofit lnSpcReduction="10000"/>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b="1" dirty="0" smtClean="0"/>
              <a:t>2230					</a:t>
            </a:r>
            <a:r>
              <a:rPr lang="en-US" b="1" dirty="0" smtClean="0">
                <a:solidFill>
                  <a:schemeClr val="accent6">
                    <a:lumMod val="40000"/>
                    <a:lumOff val="60000"/>
                  </a:schemeClr>
                </a:solidFill>
              </a:rPr>
              <a:t>0</a:t>
            </a:r>
          </a:p>
          <a:p>
            <a:pPr marL="0" indent="0">
              <a:buNone/>
            </a:pPr>
            <a:r>
              <a:rPr lang="en-US" b="1" dirty="0" smtClean="0">
                <a:solidFill>
                  <a:schemeClr val="accent6">
                    <a:lumMod val="40000"/>
                    <a:lumOff val="60000"/>
                  </a:schemeClr>
                </a:solidFill>
              </a:rPr>
              <a:t>1115					1</a:t>
            </a:r>
          </a:p>
          <a:p>
            <a:pPr marL="0" indent="0">
              <a:buNone/>
            </a:pPr>
            <a:r>
              <a:rPr lang="en-US" b="1" dirty="0" smtClean="0">
                <a:solidFill>
                  <a:schemeClr val="accent6">
                    <a:lumMod val="40000"/>
                    <a:lumOff val="60000"/>
                  </a:schemeClr>
                </a:solidFill>
              </a:rPr>
              <a:t>557						1</a:t>
            </a:r>
          </a:p>
          <a:p>
            <a:pPr marL="0" indent="0">
              <a:buNone/>
            </a:pPr>
            <a:r>
              <a:rPr lang="en-US" b="1" dirty="0" smtClean="0">
                <a:solidFill>
                  <a:schemeClr val="accent6">
                    <a:lumMod val="40000"/>
                    <a:lumOff val="60000"/>
                  </a:schemeClr>
                </a:solidFill>
              </a:rPr>
              <a:t>278						0</a:t>
            </a:r>
          </a:p>
          <a:p>
            <a:pPr marL="0" indent="0">
              <a:buNone/>
            </a:pPr>
            <a:r>
              <a:rPr lang="en-US" b="1" dirty="0" smtClean="0">
                <a:solidFill>
                  <a:schemeClr val="accent6">
                    <a:lumMod val="40000"/>
                    <a:lumOff val="60000"/>
                  </a:schemeClr>
                </a:solidFill>
              </a:rPr>
              <a:t>139						1</a:t>
            </a:r>
          </a:p>
          <a:p>
            <a:pPr marL="0" indent="0">
              <a:buNone/>
            </a:pPr>
            <a:r>
              <a:rPr lang="en-US" b="1" dirty="0" smtClean="0">
                <a:solidFill>
                  <a:schemeClr val="accent6">
                    <a:lumMod val="40000"/>
                    <a:lumOff val="60000"/>
                  </a:schemeClr>
                </a:solidFill>
              </a:rPr>
              <a:t>69						1</a:t>
            </a:r>
          </a:p>
          <a:p>
            <a:pPr marL="0" indent="0">
              <a:buNone/>
            </a:pPr>
            <a:r>
              <a:rPr lang="en-US" b="1" dirty="0" smtClean="0">
                <a:solidFill>
                  <a:schemeClr val="accent6">
                    <a:lumMod val="40000"/>
                    <a:lumOff val="60000"/>
                  </a:schemeClr>
                </a:solidFill>
              </a:rPr>
              <a:t>34						0</a:t>
            </a:r>
          </a:p>
          <a:p>
            <a:pPr marL="0" indent="0">
              <a:buNone/>
            </a:pPr>
            <a:r>
              <a:rPr lang="en-US" b="1" dirty="0" smtClean="0">
                <a:solidFill>
                  <a:schemeClr val="accent6">
                    <a:lumMod val="40000"/>
                    <a:lumOff val="60000"/>
                  </a:schemeClr>
                </a:solidFill>
              </a:rPr>
              <a:t>17						1</a:t>
            </a:r>
          </a:p>
          <a:p>
            <a:pPr marL="0" indent="0">
              <a:buNone/>
            </a:pPr>
            <a:r>
              <a:rPr lang="en-US" b="1" dirty="0" smtClean="0">
                <a:solidFill>
                  <a:schemeClr val="accent6">
                    <a:lumMod val="40000"/>
                    <a:lumOff val="60000"/>
                  </a:schemeClr>
                </a:solidFill>
              </a:rPr>
              <a:t>8						0</a:t>
            </a:r>
          </a:p>
          <a:p>
            <a:pPr marL="0" indent="0">
              <a:buNone/>
            </a:pPr>
            <a:r>
              <a:rPr lang="en-US" b="1" dirty="0" smtClean="0">
                <a:solidFill>
                  <a:schemeClr val="accent6">
                    <a:lumMod val="40000"/>
                    <a:lumOff val="60000"/>
                  </a:schemeClr>
                </a:solidFill>
              </a:rPr>
              <a:t>4						0</a:t>
            </a:r>
          </a:p>
          <a:p>
            <a:pPr marL="0" indent="0">
              <a:buNone/>
            </a:pPr>
            <a:r>
              <a:rPr lang="en-US" b="1" dirty="0" smtClean="0">
                <a:solidFill>
                  <a:schemeClr val="accent6">
                    <a:lumMod val="40000"/>
                    <a:lumOff val="60000"/>
                  </a:schemeClr>
                </a:solidFill>
              </a:rPr>
              <a:t>2						0</a:t>
            </a:r>
          </a:p>
          <a:p>
            <a:pPr marL="0" indent="0">
              <a:buNone/>
            </a:pPr>
            <a:r>
              <a:rPr lang="en-US" b="1" dirty="0" smtClean="0">
                <a:solidFill>
                  <a:schemeClr val="accent6">
                    <a:lumMod val="40000"/>
                    <a:lumOff val="60000"/>
                  </a:schemeClr>
                </a:solidFill>
              </a:rPr>
              <a:t>1</a:t>
            </a:r>
          </a:p>
          <a:p>
            <a:pPr marL="0" indent="0">
              <a:buNone/>
            </a:pPr>
            <a:endParaRPr lang="en-US" b="1" dirty="0" smtClean="0">
              <a:solidFill>
                <a:schemeClr val="accent6">
                  <a:lumMod val="40000"/>
                  <a:lumOff val="60000"/>
                </a:schemeClr>
              </a:solidFill>
            </a:endParaRPr>
          </a:p>
          <a:p>
            <a:pPr marL="0" indent="0">
              <a:buNone/>
            </a:pPr>
            <a:endParaRPr lang="en-US" dirty="0">
              <a:solidFill>
                <a:schemeClr val="accent3">
                  <a:lumMod val="40000"/>
                  <a:lumOff val="60000"/>
                </a:schemeClr>
              </a:solidFill>
            </a:endParaRPr>
          </a:p>
        </p:txBody>
      </p:sp>
    </p:spTree>
    <p:extLst>
      <p:ext uri="{BB962C8B-B14F-4D97-AF65-F5344CB8AC3E}">
        <p14:creationId xmlns:p14="http://schemas.microsoft.com/office/powerpoint/2010/main" val="2982978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to cover</a:t>
            </a:r>
            <a:endParaRPr lang="en-US" dirty="0"/>
          </a:p>
        </p:txBody>
      </p:sp>
      <p:sp>
        <p:nvSpPr>
          <p:cNvPr id="3" name="Content Placeholder 2"/>
          <p:cNvSpPr>
            <a:spLocks noGrp="1"/>
          </p:cNvSpPr>
          <p:nvPr>
            <p:ph idx="1"/>
          </p:nvPr>
        </p:nvSpPr>
        <p:spPr/>
        <p:txBody>
          <a:bodyPr/>
          <a:lstStyle/>
          <a:p>
            <a:r>
              <a:rPr lang="en-US" dirty="0" smtClean="0"/>
              <a:t>Binary representation of numbers</a:t>
            </a:r>
          </a:p>
          <a:p>
            <a:r>
              <a:rPr lang="en-US" dirty="0" smtClean="0"/>
              <a:t>Hexadecimal representation of numbers</a:t>
            </a:r>
          </a:p>
          <a:p>
            <a:r>
              <a:rPr lang="en-US" dirty="0" smtClean="0"/>
              <a:t>Operators</a:t>
            </a:r>
          </a:p>
          <a:p>
            <a:pPr lvl="1"/>
            <a:r>
              <a:rPr lang="en-US" dirty="0" smtClean="0"/>
              <a:t>Not ~</a:t>
            </a:r>
          </a:p>
          <a:p>
            <a:pPr lvl="1"/>
            <a:r>
              <a:rPr lang="en-US" dirty="0" smtClean="0"/>
              <a:t>And &amp;</a:t>
            </a:r>
          </a:p>
          <a:p>
            <a:pPr lvl="1"/>
            <a:r>
              <a:rPr lang="en-US" dirty="0" smtClean="0"/>
              <a:t>OR |</a:t>
            </a:r>
          </a:p>
          <a:p>
            <a:pPr lvl="1"/>
            <a:r>
              <a:rPr lang="en-US" dirty="0" smtClean="0"/>
              <a:t>XOR ^</a:t>
            </a:r>
          </a:p>
          <a:p>
            <a:r>
              <a:rPr lang="en-US" dirty="0" smtClean="0"/>
              <a:t>Shifting Operators</a:t>
            </a:r>
          </a:p>
          <a:p>
            <a:r>
              <a:rPr lang="en-US" dirty="0" smtClean="0"/>
              <a:t>Signed vs Unsigned  values</a:t>
            </a:r>
            <a:endParaRPr lang="en-US" dirty="0"/>
          </a:p>
        </p:txBody>
      </p:sp>
    </p:spTree>
    <p:extLst>
      <p:ext uri="{BB962C8B-B14F-4D97-AF65-F5344CB8AC3E}">
        <p14:creationId xmlns:p14="http://schemas.microsoft.com/office/powerpoint/2010/main" val="18296642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Numbers</a:t>
            </a:r>
            <a:endParaRPr lang="en-US" dirty="0"/>
          </a:p>
        </p:txBody>
      </p:sp>
      <p:sp>
        <p:nvSpPr>
          <p:cNvPr id="3" name="Content Placeholder 2"/>
          <p:cNvSpPr>
            <a:spLocks noGrp="1"/>
          </p:cNvSpPr>
          <p:nvPr>
            <p:ph idx="1"/>
          </p:nvPr>
        </p:nvSpPr>
        <p:spPr>
          <a:xfrm>
            <a:off x="4247260" y="1853248"/>
            <a:ext cx="3810265" cy="4195481"/>
          </a:xfrm>
        </p:spPr>
        <p:txBody>
          <a:bodyPr>
            <a:normAutofit fontScale="92500" lnSpcReduction="20000"/>
          </a:bodyPr>
          <a:lstStyle/>
          <a:p>
            <a:r>
              <a:rPr lang="en-US" dirty="0" smtClean="0"/>
              <a:t>Conversion From Decimal to Binary</a:t>
            </a:r>
          </a:p>
          <a:p>
            <a:pPr marL="514350" indent="-514350">
              <a:buFont typeface="+mj-lt"/>
              <a:buAutoNum type="arabicPeriod"/>
            </a:pPr>
            <a:r>
              <a:rPr lang="en-US" sz="2600" dirty="0" smtClean="0">
                <a:solidFill>
                  <a:schemeClr val="accent3">
                    <a:lumMod val="40000"/>
                    <a:lumOff val="60000"/>
                  </a:schemeClr>
                </a:solidFill>
              </a:rPr>
              <a:t>Divide the number by 2</a:t>
            </a:r>
          </a:p>
          <a:p>
            <a:pPr marL="514350" indent="-514350">
              <a:buFont typeface="+mj-lt"/>
              <a:buAutoNum type="arabicPeriod"/>
            </a:pPr>
            <a:r>
              <a:rPr lang="en-US" sz="2600" dirty="0" smtClean="0">
                <a:solidFill>
                  <a:schemeClr val="accent3">
                    <a:lumMod val="40000"/>
                    <a:lumOff val="60000"/>
                  </a:schemeClr>
                </a:solidFill>
              </a:rPr>
              <a:t>Get the integer quotient for the next iteration</a:t>
            </a:r>
          </a:p>
          <a:p>
            <a:pPr marL="514350" indent="-514350">
              <a:buFont typeface="+mj-lt"/>
              <a:buAutoNum type="arabicPeriod"/>
            </a:pPr>
            <a:r>
              <a:rPr lang="en-US" sz="2600" dirty="0" smtClean="0">
                <a:solidFill>
                  <a:schemeClr val="accent3">
                    <a:lumMod val="40000"/>
                    <a:lumOff val="60000"/>
                  </a:schemeClr>
                </a:solidFill>
              </a:rPr>
              <a:t>Get the remainder for the binary digit</a:t>
            </a:r>
          </a:p>
          <a:p>
            <a:pPr marL="514350" indent="-514350">
              <a:buFont typeface="+mj-lt"/>
              <a:buAutoNum type="arabicPeriod"/>
            </a:pPr>
            <a:r>
              <a:rPr lang="en-US" sz="2600" b="1" dirty="0" smtClean="0">
                <a:solidFill>
                  <a:schemeClr val="accent6">
                    <a:lumMod val="40000"/>
                    <a:lumOff val="60000"/>
                  </a:schemeClr>
                </a:solidFill>
              </a:rPr>
              <a:t>Repeat the steps until the quotient is equal to 0</a:t>
            </a:r>
          </a:p>
          <a:p>
            <a:pPr marL="514350" indent="-514350">
              <a:buFont typeface="+mj-lt"/>
              <a:buAutoNum type="arabicPeriod"/>
            </a:pPr>
            <a:endParaRPr lang="en-US" sz="2600" dirty="0">
              <a:solidFill>
                <a:schemeClr val="accent3">
                  <a:lumMod val="40000"/>
                  <a:lumOff val="60000"/>
                </a:schemeClr>
              </a:solidFill>
            </a:endParaRPr>
          </a:p>
        </p:txBody>
      </p:sp>
      <p:sp>
        <p:nvSpPr>
          <p:cNvPr id="4" name="Content Placeholder 2"/>
          <p:cNvSpPr txBox="1">
            <a:spLocks/>
          </p:cNvSpPr>
          <p:nvPr/>
        </p:nvSpPr>
        <p:spPr>
          <a:xfrm>
            <a:off x="484710" y="1853247"/>
            <a:ext cx="3810265" cy="4923568"/>
          </a:xfrm>
          <a:prstGeom prst="rect">
            <a:avLst/>
          </a:prstGeom>
        </p:spPr>
        <p:txBody>
          <a:bodyPr vert="horz" lIns="91440" tIns="45720" rIns="91440" bIns="45720" rtlCol="0">
            <a:normAutofit lnSpcReduction="10000"/>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b="1" dirty="0" smtClean="0"/>
              <a:t>2230					</a:t>
            </a:r>
            <a:r>
              <a:rPr lang="en-US" b="1" dirty="0" smtClean="0">
                <a:solidFill>
                  <a:schemeClr val="accent6">
                    <a:lumMod val="40000"/>
                    <a:lumOff val="60000"/>
                  </a:schemeClr>
                </a:solidFill>
              </a:rPr>
              <a:t>0</a:t>
            </a:r>
          </a:p>
          <a:p>
            <a:pPr marL="0" indent="0">
              <a:buNone/>
            </a:pPr>
            <a:r>
              <a:rPr lang="en-US" b="1" dirty="0" smtClean="0">
                <a:solidFill>
                  <a:schemeClr val="accent6">
                    <a:lumMod val="40000"/>
                    <a:lumOff val="60000"/>
                  </a:schemeClr>
                </a:solidFill>
              </a:rPr>
              <a:t>1115					1</a:t>
            </a:r>
          </a:p>
          <a:p>
            <a:pPr marL="0" indent="0">
              <a:buNone/>
            </a:pPr>
            <a:r>
              <a:rPr lang="en-US" b="1" dirty="0" smtClean="0">
                <a:solidFill>
                  <a:schemeClr val="accent6">
                    <a:lumMod val="40000"/>
                    <a:lumOff val="60000"/>
                  </a:schemeClr>
                </a:solidFill>
              </a:rPr>
              <a:t>557						1</a:t>
            </a:r>
          </a:p>
          <a:p>
            <a:pPr marL="0" indent="0">
              <a:buNone/>
            </a:pPr>
            <a:r>
              <a:rPr lang="en-US" b="1" dirty="0" smtClean="0">
                <a:solidFill>
                  <a:schemeClr val="accent6">
                    <a:lumMod val="40000"/>
                    <a:lumOff val="60000"/>
                  </a:schemeClr>
                </a:solidFill>
              </a:rPr>
              <a:t>278						0</a:t>
            </a:r>
          </a:p>
          <a:p>
            <a:pPr marL="0" indent="0">
              <a:buNone/>
            </a:pPr>
            <a:r>
              <a:rPr lang="en-US" b="1" dirty="0" smtClean="0">
                <a:solidFill>
                  <a:schemeClr val="accent6">
                    <a:lumMod val="40000"/>
                    <a:lumOff val="60000"/>
                  </a:schemeClr>
                </a:solidFill>
              </a:rPr>
              <a:t>139						1</a:t>
            </a:r>
          </a:p>
          <a:p>
            <a:pPr marL="0" indent="0">
              <a:buNone/>
            </a:pPr>
            <a:r>
              <a:rPr lang="en-US" b="1" dirty="0" smtClean="0">
                <a:solidFill>
                  <a:schemeClr val="accent6">
                    <a:lumMod val="40000"/>
                    <a:lumOff val="60000"/>
                  </a:schemeClr>
                </a:solidFill>
              </a:rPr>
              <a:t>69						1</a:t>
            </a:r>
          </a:p>
          <a:p>
            <a:pPr marL="0" indent="0">
              <a:buNone/>
            </a:pPr>
            <a:r>
              <a:rPr lang="en-US" b="1" dirty="0" smtClean="0">
                <a:solidFill>
                  <a:schemeClr val="accent6">
                    <a:lumMod val="40000"/>
                    <a:lumOff val="60000"/>
                  </a:schemeClr>
                </a:solidFill>
              </a:rPr>
              <a:t>34						0</a:t>
            </a:r>
          </a:p>
          <a:p>
            <a:pPr marL="0" indent="0">
              <a:buNone/>
            </a:pPr>
            <a:r>
              <a:rPr lang="en-US" b="1" dirty="0" smtClean="0">
                <a:solidFill>
                  <a:schemeClr val="accent6">
                    <a:lumMod val="40000"/>
                    <a:lumOff val="60000"/>
                  </a:schemeClr>
                </a:solidFill>
              </a:rPr>
              <a:t>17						1</a:t>
            </a:r>
          </a:p>
          <a:p>
            <a:pPr marL="0" indent="0">
              <a:buNone/>
            </a:pPr>
            <a:r>
              <a:rPr lang="en-US" b="1" dirty="0" smtClean="0">
                <a:solidFill>
                  <a:schemeClr val="accent6">
                    <a:lumMod val="40000"/>
                    <a:lumOff val="60000"/>
                  </a:schemeClr>
                </a:solidFill>
              </a:rPr>
              <a:t>8						0</a:t>
            </a:r>
          </a:p>
          <a:p>
            <a:pPr marL="0" indent="0">
              <a:buNone/>
            </a:pPr>
            <a:r>
              <a:rPr lang="en-US" b="1" dirty="0" smtClean="0">
                <a:solidFill>
                  <a:schemeClr val="accent6">
                    <a:lumMod val="40000"/>
                    <a:lumOff val="60000"/>
                  </a:schemeClr>
                </a:solidFill>
              </a:rPr>
              <a:t>4						0</a:t>
            </a:r>
          </a:p>
          <a:p>
            <a:pPr marL="0" indent="0">
              <a:buNone/>
            </a:pPr>
            <a:r>
              <a:rPr lang="en-US" b="1" dirty="0" smtClean="0">
                <a:solidFill>
                  <a:schemeClr val="accent6">
                    <a:lumMod val="40000"/>
                    <a:lumOff val="60000"/>
                  </a:schemeClr>
                </a:solidFill>
              </a:rPr>
              <a:t>2						0</a:t>
            </a:r>
          </a:p>
          <a:p>
            <a:pPr marL="0" indent="0">
              <a:buNone/>
            </a:pPr>
            <a:r>
              <a:rPr lang="en-US" b="1" dirty="0" smtClean="0">
                <a:solidFill>
                  <a:schemeClr val="accent6">
                    <a:lumMod val="40000"/>
                    <a:lumOff val="60000"/>
                  </a:schemeClr>
                </a:solidFill>
              </a:rPr>
              <a:t>1						1</a:t>
            </a:r>
          </a:p>
          <a:p>
            <a:pPr marL="0" indent="0">
              <a:buNone/>
            </a:pPr>
            <a:endParaRPr lang="en-US" b="1" dirty="0" smtClean="0">
              <a:solidFill>
                <a:schemeClr val="accent6">
                  <a:lumMod val="40000"/>
                  <a:lumOff val="60000"/>
                </a:schemeClr>
              </a:solidFill>
            </a:endParaRPr>
          </a:p>
          <a:p>
            <a:pPr marL="0" indent="0">
              <a:buNone/>
            </a:pPr>
            <a:endParaRPr lang="en-US" dirty="0">
              <a:solidFill>
                <a:schemeClr val="accent3">
                  <a:lumMod val="40000"/>
                  <a:lumOff val="60000"/>
                </a:schemeClr>
              </a:solidFill>
            </a:endParaRPr>
          </a:p>
        </p:txBody>
      </p:sp>
    </p:spTree>
    <p:extLst>
      <p:ext uri="{BB962C8B-B14F-4D97-AF65-F5344CB8AC3E}">
        <p14:creationId xmlns:p14="http://schemas.microsoft.com/office/powerpoint/2010/main" val="19939628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Numbers</a:t>
            </a:r>
            <a:endParaRPr lang="en-US" dirty="0"/>
          </a:p>
        </p:txBody>
      </p:sp>
      <p:sp>
        <p:nvSpPr>
          <p:cNvPr id="3" name="Content Placeholder 2"/>
          <p:cNvSpPr>
            <a:spLocks noGrp="1"/>
          </p:cNvSpPr>
          <p:nvPr>
            <p:ph idx="1"/>
          </p:nvPr>
        </p:nvSpPr>
        <p:spPr>
          <a:xfrm>
            <a:off x="4247260" y="1853248"/>
            <a:ext cx="3810265" cy="4195481"/>
          </a:xfrm>
        </p:spPr>
        <p:txBody>
          <a:bodyPr>
            <a:normAutofit fontScale="92500" lnSpcReduction="20000"/>
          </a:bodyPr>
          <a:lstStyle/>
          <a:p>
            <a:r>
              <a:rPr lang="en-US" dirty="0" smtClean="0"/>
              <a:t>Conversion From Decimal to Binary</a:t>
            </a:r>
          </a:p>
          <a:p>
            <a:pPr marL="514350" indent="-514350">
              <a:buFont typeface="+mj-lt"/>
              <a:buAutoNum type="arabicPeriod"/>
            </a:pPr>
            <a:r>
              <a:rPr lang="en-US" sz="2600" dirty="0" smtClean="0">
                <a:solidFill>
                  <a:schemeClr val="accent3">
                    <a:lumMod val="40000"/>
                    <a:lumOff val="60000"/>
                  </a:schemeClr>
                </a:solidFill>
              </a:rPr>
              <a:t>Divide the number by 2</a:t>
            </a:r>
          </a:p>
          <a:p>
            <a:pPr marL="514350" indent="-514350">
              <a:buFont typeface="+mj-lt"/>
              <a:buAutoNum type="arabicPeriod"/>
            </a:pPr>
            <a:r>
              <a:rPr lang="en-US" sz="2600" dirty="0" smtClean="0">
                <a:solidFill>
                  <a:schemeClr val="accent3">
                    <a:lumMod val="40000"/>
                    <a:lumOff val="60000"/>
                  </a:schemeClr>
                </a:solidFill>
              </a:rPr>
              <a:t>Get the integer quotient for the next iteration</a:t>
            </a:r>
          </a:p>
          <a:p>
            <a:pPr marL="514350" indent="-514350">
              <a:buFont typeface="+mj-lt"/>
              <a:buAutoNum type="arabicPeriod"/>
            </a:pPr>
            <a:r>
              <a:rPr lang="en-US" sz="2600" dirty="0" smtClean="0">
                <a:solidFill>
                  <a:schemeClr val="accent3">
                    <a:lumMod val="40000"/>
                    <a:lumOff val="60000"/>
                  </a:schemeClr>
                </a:solidFill>
              </a:rPr>
              <a:t>Get the remainder for the binary digit</a:t>
            </a:r>
          </a:p>
          <a:p>
            <a:pPr marL="514350" indent="-514350">
              <a:buFont typeface="+mj-lt"/>
              <a:buAutoNum type="arabicPeriod"/>
            </a:pPr>
            <a:r>
              <a:rPr lang="en-US" sz="2600" b="1" dirty="0" smtClean="0">
                <a:solidFill>
                  <a:schemeClr val="accent6">
                    <a:lumMod val="40000"/>
                    <a:lumOff val="60000"/>
                  </a:schemeClr>
                </a:solidFill>
              </a:rPr>
              <a:t>Repeat the steps until the quotient is equal to 0</a:t>
            </a:r>
          </a:p>
          <a:p>
            <a:pPr marL="514350" indent="-514350">
              <a:buFont typeface="+mj-lt"/>
              <a:buAutoNum type="arabicPeriod"/>
            </a:pPr>
            <a:endParaRPr lang="en-US" sz="2600" dirty="0">
              <a:solidFill>
                <a:schemeClr val="accent3">
                  <a:lumMod val="40000"/>
                  <a:lumOff val="60000"/>
                </a:schemeClr>
              </a:solidFill>
            </a:endParaRPr>
          </a:p>
        </p:txBody>
      </p:sp>
      <p:sp>
        <p:nvSpPr>
          <p:cNvPr id="4" name="Content Placeholder 2"/>
          <p:cNvSpPr txBox="1">
            <a:spLocks/>
          </p:cNvSpPr>
          <p:nvPr/>
        </p:nvSpPr>
        <p:spPr>
          <a:xfrm>
            <a:off x="484710" y="1853247"/>
            <a:ext cx="3810265" cy="4923568"/>
          </a:xfrm>
          <a:prstGeom prst="rect">
            <a:avLst/>
          </a:prstGeom>
        </p:spPr>
        <p:txBody>
          <a:bodyPr vert="horz" lIns="91440" tIns="45720" rIns="91440" bIns="45720" rtlCol="0">
            <a:normAutofit lnSpcReduction="10000"/>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b="1" dirty="0" smtClean="0"/>
              <a:t>2230					</a:t>
            </a:r>
            <a:r>
              <a:rPr lang="en-US" b="1" dirty="0" smtClean="0">
                <a:solidFill>
                  <a:schemeClr val="accent6">
                    <a:lumMod val="40000"/>
                    <a:lumOff val="60000"/>
                  </a:schemeClr>
                </a:solidFill>
              </a:rPr>
              <a:t>0</a:t>
            </a:r>
          </a:p>
          <a:p>
            <a:pPr marL="0" indent="0">
              <a:buNone/>
            </a:pPr>
            <a:r>
              <a:rPr lang="en-US" b="1" dirty="0" smtClean="0">
                <a:solidFill>
                  <a:schemeClr val="accent6">
                    <a:lumMod val="40000"/>
                    <a:lumOff val="60000"/>
                  </a:schemeClr>
                </a:solidFill>
              </a:rPr>
              <a:t>1115					1</a:t>
            </a:r>
          </a:p>
          <a:p>
            <a:pPr marL="0" indent="0">
              <a:buNone/>
            </a:pPr>
            <a:r>
              <a:rPr lang="en-US" b="1" dirty="0" smtClean="0">
                <a:solidFill>
                  <a:schemeClr val="accent6">
                    <a:lumMod val="40000"/>
                    <a:lumOff val="60000"/>
                  </a:schemeClr>
                </a:solidFill>
              </a:rPr>
              <a:t>557						1</a:t>
            </a:r>
          </a:p>
          <a:p>
            <a:pPr marL="0" indent="0">
              <a:buNone/>
            </a:pPr>
            <a:r>
              <a:rPr lang="en-US" b="1" dirty="0" smtClean="0">
                <a:solidFill>
                  <a:schemeClr val="accent6">
                    <a:lumMod val="40000"/>
                    <a:lumOff val="60000"/>
                  </a:schemeClr>
                </a:solidFill>
              </a:rPr>
              <a:t>278						0</a:t>
            </a:r>
          </a:p>
          <a:p>
            <a:pPr marL="0" indent="0">
              <a:buNone/>
            </a:pPr>
            <a:r>
              <a:rPr lang="en-US" b="1" dirty="0" smtClean="0">
                <a:solidFill>
                  <a:schemeClr val="accent6">
                    <a:lumMod val="40000"/>
                    <a:lumOff val="60000"/>
                  </a:schemeClr>
                </a:solidFill>
              </a:rPr>
              <a:t>139						1</a:t>
            </a:r>
          </a:p>
          <a:p>
            <a:pPr marL="0" indent="0">
              <a:buNone/>
            </a:pPr>
            <a:r>
              <a:rPr lang="en-US" b="1" dirty="0" smtClean="0">
                <a:solidFill>
                  <a:schemeClr val="accent6">
                    <a:lumMod val="40000"/>
                    <a:lumOff val="60000"/>
                  </a:schemeClr>
                </a:solidFill>
              </a:rPr>
              <a:t>69						1</a:t>
            </a:r>
          </a:p>
          <a:p>
            <a:pPr marL="0" indent="0">
              <a:buNone/>
            </a:pPr>
            <a:r>
              <a:rPr lang="en-US" b="1" dirty="0" smtClean="0">
                <a:solidFill>
                  <a:schemeClr val="accent6">
                    <a:lumMod val="40000"/>
                    <a:lumOff val="60000"/>
                  </a:schemeClr>
                </a:solidFill>
              </a:rPr>
              <a:t>34						0</a:t>
            </a:r>
          </a:p>
          <a:p>
            <a:pPr marL="0" indent="0">
              <a:buNone/>
            </a:pPr>
            <a:r>
              <a:rPr lang="en-US" b="1" dirty="0" smtClean="0">
                <a:solidFill>
                  <a:schemeClr val="accent6">
                    <a:lumMod val="40000"/>
                    <a:lumOff val="60000"/>
                  </a:schemeClr>
                </a:solidFill>
              </a:rPr>
              <a:t>17						1</a:t>
            </a:r>
          </a:p>
          <a:p>
            <a:pPr marL="0" indent="0">
              <a:buNone/>
            </a:pPr>
            <a:r>
              <a:rPr lang="en-US" b="1" dirty="0" smtClean="0">
                <a:solidFill>
                  <a:schemeClr val="accent6">
                    <a:lumMod val="40000"/>
                    <a:lumOff val="60000"/>
                  </a:schemeClr>
                </a:solidFill>
              </a:rPr>
              <a:t>8						0</a:t>
            </a:r>
          </a:p>
          <a:p>
            <a:pPr marL="0" indent="0">
              <a:buNone/>
            </a:pPr>
            <a:r>
              <a:rPr lang="en-US" b="1" dirty="0" smtClean="0">
                <a:solidFill>
                  <a:schemeClr val="accent6">
                    <a:lumMod val="40000"/>
                    <a:lumOff val="60000"/>
                  </a:schemeClr>
                </a:solidFill>
              </a:rPr>
              <a:t>4						0</a:t>
            </a:r>
          </a:p>
          <a:p>
            <a:pPr marL="0" indent="0">
              <a:buNone/>
            </a:pPr>
            <a:r>
              <a:rPr lang="en-US" b="1" dirty="0" smtClean="0">
                <a:solidFill>
                  <a:schemeClr val="accent6">
                    <a:lumMod val="40000"/>
                    <a:lumOff val="60000"/>
                  </a:schemeClr>
                </a:solidFill>
              </a:rPr>
              <a:t>2						0</a:t>
            </a:r>
          </a:p>
          <a:p>
            <a:pPr marL="0" indent="0">
              <a:buNone/>
            </a:pPr>
            <a:r>
              <a:rPr lang="en-US" b="1" dirty="0" smtClean="0">
                <a:solidFill>
                  <a:schemeClr val="accent6">
                    <a:lumMod val="40000"/>
                    <a:lumOff val="60000"/>
                  </a:schemeClr>
                </a:solidFill>
              </a:rPr>
              <a:t>1						1</a:t>
            </a:r>
          </a:p>
          <a:p>
            <a:pPr marL="0" indent="0">
              <a:buNone/>
            </a:pPr>
            <a:endParaRPr lang="en-US" b="1" dirty="0" smtClean="0">
              <a:solidFill>
                <a:schemeClr val="accent6">
                  <a:lumMod val="40000"/>
                  <a:lumOff val="60000"/>
                </a:schemeClr>
              </a:solidFill>
            </a:endParaRPr>
          </a:p>
          <a:p>
            <a:pPr marL="0" indent="0">
              <a:buNone/>
            </a:pPr>
            <a:endParaRPr lang="en-US" dirty="0">
              <a:solidFill>
                <a:schemeClr val="accent3">
                  <a:lumMod val="40000"/>
                  <a:lumOff val="60000"/>
                </a:schemeClr>
              </a:solidFill>
            </a:endParaRPr>
          </a:p>
        </p:txBody>
      </p:sp>
      <p:sp>
        <p:nvSpPr>
          <p:cNvPr id="5" name="TextBox 4"/>
          <p:cNvSpPr txBox="1"/>
          <p:nvPr/>
        </p:nvSpPr>
        <p:spPr>
          <a:xfrm>
            <a:off x="1606611" y="1524794"/>
            <a:ext cx="1384418" cy="923330"/>
          </a:xfrm>
          <a:prstGeom prst="rect">
            <a:avLst/>
          </a:prstGeom>
          <a:noFill/>
        </p:spPr>
        <p:txBody>
          <a:bodyPr wrap="square" rtlCol="0">
            <a:spAutoFit/>
          </a:bodyPr>
          <a:lstStyle/>
          <a:p>
            <a:r>
              <a:rPr lang="en-US" dirty="0" smtClean="0"/>
              <a:t>Least Significant Digit</a:t>
            </a:r>
            <a:endParaRPr lang="en-US" dirty="0"/>
          </a:p>
        </p:txBody>
      </p:sp>
      <p:sp>
        <p:nvSpPr>
          <p:cNvPr id="6" name="TextBox 5"/>
          <p:cNvSpPr txBox="1"/>
          <p:nvPr/>
        </p:nvSpPr>
        <p:spPr>
          <a:xfrm>
            <a:off x="1606611" y="5853485"/>
            <a:ext cx="1384418" cy="923330"/>
          </a:xfrm>
          <a:prstGeom prst="rect">
            <a:avLst/>
          </a:prstGeom>
          <a:noFill/>
        </p:spPr>
        <p:txBody>
          <a:bodyPr wrap="square" rtlCol="0">
            <a:spAutoFit/>
          </a:bodyPr>
          <a:lstStyle/>
          <a:p>
            <a:r>
              <a:rPr lang="en-US" dirty="0" smtClean="0"/>
              <a:t>Most</a:t>
            </a:r>
          </a:p>
          <a:p>
            <a:r>
              <a:rPr lang="en-US" dirty="0" smtClean="0"/>
              <a:t>Significant Digit</a:t>
            </a:r>
            <a:endParaRPr lang="en-US" dirty="0"/>
          </a:p>
        </p:txBody>
      </p:sp>
    </p:spTree>
    <p:extLst>
      <p:ext uri="{BB962C8B-B14F-4D97-AF65-F5344CB8AC3E}">
        <p14:creationId xmlns:p14="http://schemas.microsoft.com/office/powerpoint/2010/main" val="20831931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Numbers</a:t>
            </a:r>
            <a:endParaRPr lang="en-US" dirty="0"/>
          </a:p>
        </p:txBody>
      </p:sp>
      <p:sp>
        <p:nvSpPr>
          <p:cNvPr id="3" name="Content Placeholder 2"/>
          <p:cNvSpPr>
            <a:spLocks noGrp="1"/>
          </p:cNvSpPr>
          <p:nvPr>
            <p:ph idx="1"/>
          </p:nvPr>
        </p:nvSpPr>
        <p:spPr>
          <a:xfrm>
            <a:off x="4247260" y="1853248"/>
            <a:ext cx="3810265" cy="4195481"/>
          </a:xfrm>
        </p:spPr>
        <p:txBody>
          <a:bodyPr>
            <a:normAutofit fontScale="92500" lnSpcReduction="20000"/>
          </a:bodyPr>
          <a:lstStyle/>
          <a:p>
            <a:r>
              <a:rPr lang="en-US" dirty="0" smtClean="0"/>
              <a:t>Conversion From Decimal to Binary</a:t>
            </a:r>
          </a:p>
          <a:p>
            <a:pPr marL="514350" indent="-514350">
              <a:buFont typeface="+mj-lt"/>
              <a:buAutoNum type="arabicPeriod"/>
            </a:pPr>
            <a:r>
              <a:rPr lang="en-US" sz="2600" dirty="0" smtClean="0">
                <a:solidFill>
                  <a:schemeClr val="accent3">
                    <a:lumMod val="40000"/>
                    <a:lumOff val="60000"/>
                  </a:schemeClr>
                </a:solidFill>
              </a:rPr>
              <a:t>Divide the number by 2</a:t>
            </a:r>
          </a:p>
          <a:p>
            <a:pPr marL="514350" indent="-514350">
              <a:buFont typeface="+mj-lt"/>
              <a:buAutoNum type="arabicPeriod"/>
            </a:pPr>
            <a:r>
              <a:rPr lang="en-US" sz="2600" dirty="0" smtClean="0">
                <a:solidFill>
                  <a:schemeClr val="accent3">
                    <a:lumMod val="40000"/>
                    <a:lumOff val="60000"/>
                  </a:schemeClr>
                </a:solidFill>
              </a:rPr>
              <a:t>Get the integer quotient for the next iteration</a:t>
            </a:r>
          </a:p>
          <a:p>
            <a:pPr marL="514350" indent="-514350">
              <a:buFont typeface="+mj-lt"/>
              <a:buAutoNum type="arabicPeriod"/>
            </a:pPr>
            <a:r>
              <a:rPr lang="en-US" sz="2600" dirty="0" smtClean="0">
                <a:solidFill>
                  <a:schemeClr val="accent3">
                    <a:lumMod val="40000"/>
                    <a:lumOff val="60000"/>
                  </a:schemeClr>
                </a:solidFill>
              </a:rPr>
              <a:t>Get the remainder for the binary digit</a:t>
            </a:r>
          </a:p>
          <a:p>
            <a:pPr marL="514350" indent="-514350">
              <a:buFont typeface="+mj-lt"/>
              <a:buAutoNum type="arabicPeriod"/>
            </a:pPr>
            <a:r>
              <a:rPr lang="en-US" sz="2600" b="1" dirty="0" smtClean="0">
                <a:solidFill>
                  <a:schemeClr val="accent6">
                    <a:lumMod val="40000"/>
                    <a:lumOff val="60000"/>
                  </a:schemeClr>
                </a:solidFill>
              </a:rPr>
              <a:t>Repeat the steps until the quotient is equal to 0</a:t>
            </a:r>
          </a:p>
          <a:p>
            <a:pPr marL="514350" indent="-514350">
              <a:buFont typeface="+mj-lt"/>
              <a:buAutoNum type="arabicPeriod"/>
            </a:pPr>
            <a:endParaRPr lang="en-US" sz="2600" dirty="0">
              <a:solidFill>
                <a:schemeClr val="accent3">
                  <a:lumMod val="40000"/>
                  <a:lumOff val="60000"/>
                </a:schemeClr>
              </a:solidFill>
            </a:endParaRPr>
          </a:p>
        </p:txBody>
      </p:sp>
      <p:sp>
        <p:nvSpPr>
          <p:cNvPr id="4" name="Content Placeholder 2"/>
          <p:cNvSpPr txBox="1">
            <a:spLocks/>
          </p:cNvSpPr>
          <p:nvPr/>
        </p:nvSpPr>
        <p:spPr>
          <a:xfrm>
            <a:off x="484710" y="1853247"/>
            <a:ext cx="3810265" cy="4923568"/>
          </a:xfrm>
          <a:prstGeom prst="rect">
            <a:avLst/>
          </a:prstGeom>
        </p:spPr>
        <p:txBody>
          <a:bodyPr vert="horz" lIns="91440" tIns="45720" rIns="91440" bIns="45720" rtlCol="0">
            <a:normAutofit lnSpcReduction="10000"/>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b="1" dirty="0" smtClean="0"/>
              <a:t>2230					</a:t>
            </a:r>
            <a:r>
              <a:rPr lang="en-US" b="1" dirty="0" smtClean="0">
                <a:solidFill>
                  <a:schemeClr val="accent6">
                    <a:lumMod val="40000"/>
                    <a:lumOff val="60000"/>
                  </a:schemeClr>
                </a:solidFill>
              </a:rPr>
              <a:t>0</a:t>
            </a:r>
          </a:p>
          <a:p>
            <a:pPr marL="0" indent="0">
              <a:buNone/>
            </a:pPr>
            <a:r>
              <a:rPr lang="en-US" b="1" dirty="0" smtClean="0">
                <a:solidFill>
                  <a:schemeClr val="accent6">
                    <a:lumMod val="40000"/>
                    <a:lumOff val="60000"/>
                  </a:schemeClr>
                </a:solidFill>
              </a:rPr>
              <a:t>1115					1</a:t>
            </a:r>
          </a:p>
          <a:p>
            <a:pPr marL="0" indent="0">
              <a:buNone/>
            </a:pPr>
            <a:r>
              <a:rPr lang="en-US" b="1" dirty="0" smtClean="0">
                <a:solidFill>
                  <a:schemeClr val="accent6">
                    <a:lumMod val="40000"/>
                    <a:lumOff val="60000"/>
                  </a:schemeClr>
                </a:solidFill>
              </a:rPr>
              <a:t>557						1</a:t>
            </a:r>
          </a:p>
          <a:p>
            <a:pPr marL="0" indent="0">
              <a:buNone/>
            </a:pPr>
            <a:r>
              <a:rPr lang="en-US" b="1" dirty="0" smtClean="0">
                <a:solidFill>
                  <a:schemeClr val="accent6">
                    <a:lumMod val="40000"/>
                    <a:lumOff val="60000"/>
                  </a:schemeClr>
                </a:solidFill>
              </a:rPr>
              <a:t>278						0</a:t>
            </a:r>
          </a:p>
          <a:p>
            <a:pPr marL="0" indent="0">
              <a:buNone/>
            </a:pPr>
            <a:r>
              <a:rPr lang="en-US" b="1" dirty="0" smtClean="0">
                <a:solidFill>
                  <a:schemeClr val="accent6">
                    <a:lumMod val="40000"/>
                    <a:lumOff val="60000"/>
                  </a:schemeClr>
                </a:solidFill>
              </a:rPr>
              <a:t>139						1</a:t>
            </a:r>
          </a:p>
          <a:p>
            <a:pPr marL="0" indent="0">
              <a:buNone/>
            </a:pPr>
            <a:r>
              <a:rPr lang="en-US" b="1" dirty="0" smtClean="0">
                <a:solidFill>
                  <a:schemeClr val="accent6">
                    <a:lumMod val="40000"/>
                    <a:lumOff val="60000"/>
                  </a:schemeClr>
                </a:solidFill>
              </a:rPr>
              <a:t>69						1</a:t>
            </a:r>
          </a:p>
          <a:p>
            <a:pPr marL="0" indent="0">
              <a:buNone/>
            </a:pPr>
            <a:r>
              <a:rPr lang="en-US" b="1" dirty="0" smtClean="0">
                <a:solidFill>
                  <a:schemeClr val="accent6">
                    <a:lumMod val="40000"/>
                    <a:lumOff val="60000"/>
                  </a:schemeClr>
                </a:solidFill>
              </a:rPr>
              <a:t>34						0</a:t>
            </a:r>
          </a:p>
          <a:p>
            <a:pPr marL="0" indent="0">
              <a:buNone/>
            </a:pPr>
            <a:r>
              <a:rPr lang="en-US" b="1" dirty="0" smtClean="0">
                <a:solidFill>
                  <a:schemeClr val="accent6">
                    <a:lumMod val="40000"/>
                    <a:lumOff val="60000"/>
                  </a:schemeClr>
                </a:solidFill>
              </a:rPr>
              <a:t>17						1</a:t>
            </a:r>
          </a:p>
          <a:p>
            <a:pPr marL="0" indent="0">
              <a:buNone/>
            </a:pPr>
            <a:r>
              <a:rPr lang="en-US" b="1" dirty="0" smtClean="0">
                <a:solidFill>
                  <a:schemeClr val="accent6">
                    <a:lumMod val="40000"/>
                    <a:lumOff val="60000"/>
                  </a:schemeClr>
                </a:solidFill>
              </a:rPr>
              <a:t>8						0</a:t>
            </a:r>
          </a:p>
          <a:p>
            <a:pPr marL="0" indent="0">
              <a:buNone/>
            </a:pPr>
            <a:r>
              <a:rPr lang="en-US" b="1" dirty="0" smtClean="0">
                <a:solidFill>
                  <a:schemeClr val="accent6">
                    <a:lumMod val="40000"/>
                    <a:lumOff val="60000"/>
                  </a:schemeClr>
                </a:solidFill>
              </a:rPr>
              <a:t>4						0</a:t>
            </a:r>
          </a:p>
          <a:p>
            <a:pPr marL="0" indent="0">
              <a:buNone/>
            </a:pPr>
            <a:r>
              <a:rPr lang="en-US" b="1" dirty="0" smtClean="0">
                <a:solidFill>
                  <a:schemeClr val="accent6">
                    <a:lumMod val="40000"/>
                    <a:lumOff val="60000"/>
                  </a:schemeClr>
                </a:solidFill>
              </a:rPr>
              <a:t>2						0</a:t>
            </a:r>
          </a:p>
          <a:p>
            <a:pPr marL="0" indent="0">
              <a:buNone/>
            </a:pPr>
            <a:r>
              <a:rPr lang="en-US" b="1" dirty="0" smtClean="0">
                <a:solidFill>
                  <a:schemeClr val="accent6">
                    <a:lumMod val="40000"/>
                    <a:lumOff val="60000"/>
                  </a:schemeClr>
                </a:solidFill>
              </a:rPr>
              <a:t>1						1</a:t>
            </a:r>
          </a:p>
          <a:p>
            <a:pPr marL="0" indent="0">
              <a:buNone/>
            </a:pPr>
            <a:endParaRPr lang="en-US" b="1" dirty="0" smtClean="0">
              <a:solidFill>
                <a:schemeClr val="accent6">
                  <a:lumMod val="40000"/>
                  <a:lumOff val="60000"/>
                </a:schemeClr>
              </a:solidFill>
            </a:endParaRPr>
          </a:p>
          <a:p>
            <a:pPr marL="0" indent="0">
              <a:buNone/>
            </a:pPr>
            <a:endParaRPr lang="en-US" dirty="0">
              <a:solidFill>
                <a:schemeClr val="accent3">
                  <a:lumMod val="40000"/>
                  <a:lumOff val="60000"/>
                </a:schemeClr>
              </a:solidFill>
            </a:endParaRPr>
          </a:p>
        </p:txBody>
      </p:sp>
      <p:sp>
        <p:nvSpPr>
          <p:cNvPr id="5" name="TextBox 4"/>
          <p:cNvSpPr txBox="1"/>
          <p:nvPr/>
        </p:nvSpPr>
        <p:spPr>
          <a:xfrm>
            <a:off x="1606611" y="1524794"/>
            <a:ext cx="1384418" cy="923330"/>
          </a:xfrm>
          <a:prstGeom prst="rect">
            <a:avLst/>
          </a:prstGeom>
          <a:noFill/>
        </p:spPr>
        <p:txBody>
          <a:bodyPr wrap="square" rtlCol="0">
            <a:spAutoFit/>
          </a:bodyPr>
          <a:lstStyle/>
          <a:p>
            <a:r>
              <a:rPr lang="en-US" dirty="0" smtClean="0"/>
              <a:t>Least</a:t>
            </a:r>
          </a:p>
          <a:p>
            <a:r>
              <a:rPr lang="en-US" dirty="0" smtClean="0"/>
              <a:t>Significant Digit</a:t>
            </a:r>
            <a:endParaRPr lang="en-US" dirty="0"/>
          </a:p>
        </p:txBody>
      </p:sp>
      <p:sp>
        <p:nvSpPr>
          <p:cNvPr id="6" name="TextBox 5"/>
          <p:cNvSpPr txBox="1"/>
          <p:nvPr/>
        </p:nvSpPr>
        <p:spPr>
          <a:xfrm>
            <a:off x="1606611" y="5853485"/>
            <a:ext cx="1384418" cy="923330"/>
          </a:xfrm>
          <a:prstGeom prst="rect">
            <a:avLst/>
          </a:prstGeom>
          <a:noFill/>
        </p:spPr>
        <p:txBody>
          <a:bodyPr wrap="square" rtlCol="0">
            <a:spAutoFit/>
          </a:bodyPr>
          <a:lstStyle/>
          <a:p>
            <a:r>
              <a:rPr lang="en-US" dirty="0" smtClean="0"/>
              <a:t>Most</a:t>
            </a:r>
          </a:p>
          <a:p>
            <a:r>
              <a:rPr lang="en-US" dirty="0" smtClean="0"/>
              <a:t>Significant Digit</a:t>
            </a:r>
            <a:endParaRPr lang="en-US" dirty="0"/>
          </a:p>
        </p:txBody>
      </p:sp>
      <p:sp>
        <p:nvSpPr>
          <p:cNvPr id="7" name="TextBox 6"/>
          <p:cNvSpPr txBox="1"/>
          <p:nvPr/>
        </p:nvSpPr>
        <p:spPr>
          <a:xfrm>
            <a:off x="4862557" y="5905144"/>
            <a:ext cx="3315768" cy="523220"/>
          </a:xfrm>
          <a:prstGeom prst="rect">
            <a:avLst/>
          </a:prstGeom>
          <a:noFill/>
          <a:ln w="28575">
            <a:solidFill>
              <a:schemeClr val="tx1"/>
            </a:solidFill>
          </a:ln>
        </p:spPr>
        <p:txBody>
          <a:bodyPr wrap="square" rtlCol="0">
            <a:spAutoFit/>
          </a:bodyPr>
          <a:lstStyle/>
          <a:p>
            <a:pPr algn="ctr"/>
            <a:r>
              <a:rPr lang="en-US" sz="2800" b="1" dirty="0" smtClean="0"/>
              <a:t>100010110110</a:t>
            </a:r>
            <a:endParaRPr lang="en-US" sz="2800" b="1" dirty="0"/>
          </a:p>
        </p:txBody>
      </p:sp>
    </p:spTree>
    <p:extLst>
      <p:ext uri="{BB962C8B-B14F-4D97-AF65-F5344CB8AC3E}">
        <p14:creationId xmlns:p14="http://schemas.microsoft.com/office/powerpoint/2010/main" val="12083310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Numbers</a:t>
            </a:r>
            <a:endParaRPr lang="en-US" dirty="0"/>
          </a:p>
        </p:txBody>
      </p:sp>
      <p:sp>
        <p:nvSpPr>
          <p:cNvPr id="3" name="Content Placeholder 2"/>
          <p:cNvSpPr>
            <a:spLocks noGrp="1"/>
          </p:cNvSpPr>
          <p:nvPr>
            <p:ph idx="1"/>
          </p:nvPr>
        </p:nvSpPr>
        <p:spPr>
          <a:xfrm>
            <a:off x="484710" y="1853248"/>
            <a:ext cx="7572816" cy="4195481"/>
          </a:xfrm>
        </p:spPr>
        <p:txBody>
          <a:bodyPr>
            <a:normAutofit/>
          </a:bodyPr>
          <a:lstStyle/>
          <a:p>
            <a:r>
              <a:rPr lang="en-US" dirty="0" smtClean="0"/>
              <a:t>Conversion From Binary to Decimal</a:t>
            </a:r>
          </a:p>
          <a:p>
            <a:pPr marL="514350" indent="-514350">
              <a:buFont typeface="+mj-lt"/>
              <a:buAutoNum type="arabicPeriod"/>
            </a:pPr>
            <a:r>
              <a:rPr lang="en-US" sz="2600" dirty="0" smtClean="0">
                <a:solidFill>
                  <a:schemeClr val="accent3">
                    <a:lumMod val="40000"/>
                    <a:lumOff val="60000"/>
                  </a:schemeClr>
                </a:solidFill>
              </a:rPr>
              <a:t>Label digits from 0 to N from least significant bit to most significant bit.</a:t>
            </a:r>
          </a:p>
          <a:p>
            <a:pPr marL="514350" indent="-514350">
              <a:buFont typeface="+mj-lt"/>
              <a:buAutoNum type="arabicPeriod"/>
            </a:pPr>
            <a:r>
              <a:rPr lang="en-US" sz="2600" dirty="0" smtClean="0">
                <a:solidFill>
                  <a:schemeClr val="accent3">
                    <a:lumMod val="40000"/>
                    <a:lumOff val="60000"/>
                  </a:schemeClr>
                </a:solidFill>
              </a:rPr>
              <a:t>Multiply digit at index by 2</a:t>
            </a:r>
            <a:r>
              <a:rPr lang="en-US" sz="2600" baseline="30000" dirty="0" smtClean="0">
                <a:solidFill>
                  <a:schemeClr val="accent3">
                    <a:lumMod val="40000"/>
                    <a:lumOff val="60000"/>
                  </a:schemeClr>
                </a:solidFill>
              </a:rPr>
              <a:t>index</a:t>
            </a:r>
          </a:p>
          <a:p>
            <a:pPr marL="514350" indent="-514350">
              <a:buFont typeface="+mj-lt"/>
              <a:buAutoNum type="arabicPeriod"/>
            </a:pPr>
            <a:r>
              <a:rPr lang="en-US" sz="2600" dirty="0" smtClean="0">
                <a:solidFill>
                  <a:schemeClr val="accent3">
                    <a:lumMod val="40000"/>
                    <a:lumOff val="60000"/>
                  </a:schemeClr>
                </a:solidFill>
              </a:rPr>
              <a:t>Add all the numbers</a:t>
            </a:r>
          </a:p>
          <a:p>
            <a:pPr marL="514350" indent="-514350">
              <a:buFont typeface="+mj-lt"/>
              <a:buAutoNum type="arabicPeriod"/>
            </a:pPr>
            <a:endParaRPr lang="en-US" sz="2600" dirty="0">
              <a:solidFill>
                <a:schemeClr val="accent3">
                  <a:lumMod val="40000"/>
                  <a:lumOff val="60000"/>
                </a:schemeClr>
              </a:solidFill>
            </a:endParaRPr>
          </a:p>
        </p:txBody>
      </p:sp>
    </p:spTree>
    <p:extLst>
      <p:ext uri="{BB962C8B-B14F-4D97-AF65-F5344CB8AC3E}">
        <p14:creationId xmlns:p14="http://schemas.microsoft.com/office/powerpoint/2010/main" val="5151106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Numbers</a:t>
            </a:r>
            <a:endParaRPr lang="en-US" dirty="0"/>
          </a:p>
        </p:txBody>
      </p:sp>
      <p:sp>
        <p:nvSpPr>
          <p:cNvPr id="3" name="Content Placeholder 2"/>
          <p:cNvSpPr>
            <a:spLocks noGrp="1"/>
          </p:cNvSpPr>
          <p:nvPr>
            <p:ph idx="1"/>
          </p:nvPr>
        </p:nvSpPr>
        <p:spPr>
          <a:xfrm>
            <a:off x="4247260" y="1853248"/>
            <a:ext cx="3810265" cy="4195481"/>
          </a:xfrm>
        </p:spPr>
        <p:txBody>
          <a:bodyPr>
            <a:normAutofit/>
          </a:bodyPr>
          <a:lstStyle/>
          <a:p>
            <a:r>
              <a:rPr lang="en-US" dirty="0"/>
              <a:t>Conversion From Binary to Decimal</a:t>
            </a:r>
          </a:p>
          <a:p>
            <a:pPr marL="514350" indent="-514350">
              <a:buFont typeface="+mj-lt"/>
              <a:buAutoNum type="arabicPeriod"/>
            </a:pPr>
            <a:r>
              <a:rPr lang="en-US" dirty="0">
                <a:solidFill>
                  <a:schemeClr val="accent3">
                    <a:lumMod val="40000"/>
                    <a:lumOff val="60000"/>
                  </a:schemeClr>
                </a:solidFill>
              </a:rPr>
              <a:t>Label digits from 0 to N from least significant bit to most significant bit.</a:t>
            </a:r>
          </a:p>
          <a:p>
            <a:pPr marL="514350" indent="-514350">
              <a:buFont typeface="+mj-lt"/>
              <a:buAutoNum type="arabicPeriod"/>
            </a:pPr>
            <a:r>
              <a:rPr lang="en-US" dirty="0">
                <a:solidFill>
                  <a:schemeClr val="accent3">
                    <a:lumMod val="40000"/>
                    <a:lumOff val="60000"/>
                  </a:schemeClr>
                </a:solidFill>
              </a:rPr>
              <a:t>Multiply </a:t>
            </a:r>
            <a:r>
              <a:rPr lang="en-US" dirty="0" smtClean="0">
                <a:solidFill>
                  <a:schemeClr val="accent3">
                    <a:lumMod val="40000"/>
                    <a:lumOff val="60000"/>
                  </a:schemeClr>
                </a:solidFill>
              </a:rPr>
              <a:t>digit at index </a:t>
            </a:r>
            <a:r>
              <a:rPr lang="en-US" dirty="0">
                <a:solidFill>
                  <a:schemeClr val="accent3">
                    <a:lumMod val="40000"/>
                    <a:lumOff val="60000"/>
                  </a:schemeClr>
                </a:solidFill>
              </a:rPr>
              <a:t>by </a:t>
            </a:r>
            <a:r>
              <a:rPr lang="en-US" dirty="0" smtClean="0">
                <a:solidFill>
                  <a:schemeClr val="accent3">
                    <a:lumMod val="40000"/>
                    <a:lumOff val="60000"/>
                  </a:schemeClr>
                </a:solidFill>
              </a:rPr>
              <a:t>2</a:t>
            </a:r>
            <a:r>
              <a:rPr lang="en-US" baseline="30000" dirty="0" smtClean="0">
                <a:solidFill>
                  <a:schemeClr val="accent3">
                    <a:lumMod val="40000"/>
                    <a:lumOff val="60000"/>
                  </a:schemeClr>
                </a:solidFill>
              </a:rPr>
              <a:t>index</a:t>
            </a:r>
            <a:endParaRPr lang="en-US" baseline="30000" dirty="0">
              <a:solidFill>
                <a:schemeClr val="accent3">
                  <a:lumMod val="40000"/>
                  <a:lumOff val="60000"/>
                </a:schemeClr>
              </a:solidFill>
            </a:endParaRPr>
          </a:p>
          <a:p>
            <a:pPr marL="514350" indent="-514350">
              <a:buFont typeface="+mj-lt"/>
              <a:buAutoNum type="arabicPeriod"/>
            </a:pPr>
            <a:r>
              <a:rPr lang="en-US" dirty="0">
                <a:solidFill>
                  <a:schemeClr val="accent3">
                    <a:lumMod val="40000"/>
                    <a:lumOff val="60000"/>
                  </a:schemeClr>
                </a:solidFill>
              </a:rPr>
              <a:t>Add all the numbers</a:t>
            </a:r>
          </a:p>
          <a:p>
            <a:pPr marL="0" indent="0">
              <a:buNone/>
            </a:pPr>
            <a:endParaRPr lang="en-US" sz="2600" dirty="0">
              <a:solidFill>
                <a:schemeClr val="accent3">
                  <a:lumMod val="40000"/>
                  <a:lumOff val="60000"/>
                </a:schemeClr>
              </a:solidFill>
            </a:endParaRPr>
          </a:p>
        </p:txBody>
      </p:sp>
      <p:sp>
        <p:nvSpPr>
          <p:cNvPr id="4" name="Content Placeholder 2"/>
          <p:cNvSpPr txBox="1">
            <a:spLocks/>
          </p:cNvSpPr>
          <p:nvPr/>
        </p:nvSpPr>
        <p:spPr>
          <a:xfrm>
            <a:off x="484710" y="1853247"/>
            <a:ext cx="3810265" cy="4906476"/>
          </a:xfrm>
          <a:prstGeom prst="rect">
            <a:avLst/>
          </a:prstGeom>
        </p:spPr>
        <p:txBody>
          <a:bodyPr vert="horz" lIns="91440" tIns="45720" rIns="91440" bIns="45720" rtlCol="0">
            <a:normAutofit/>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buNone/>
            </a:pPr>
            <a:r>
              <a:rPr lang="en-US" sz="4000" b="1" dirty="0" smtClean="0"/>
              <a:t>100010110110</a:t>
            </a:r>
            <a:endParaRPr lang="en-US" sz="4400" b="1" dirty="0"/>
          </a:p>
          <a:p>
            <a:pPr marL="0" indent="0" algn="ctr">
              <a:buNone/>
            </a:pPr>
            <a:endParaRPr lang="en-US" b="1" dirty="0"/>
          </a:p>
          <a:p>
            <a:pPr marL="514350" indent="-514350">
              <a:buFont typeface="+mj-lt"/>
              <a:buAutoNum type="arabicPeriod"/>
            </a:pPr>
            <a:endParaRPr lang="en-US" dirty="0">
              <a:solidFill>
                <a:schemeClr val="accent3">
                  <a:lumMod val="40000"/>
                  <a:lumOff val="60000"/>
                </a:schemeClr>
              </a:solidFill>
            </a:endParaRPr>
          </a:p>
        </p:txBody>
      </p:sp>
      <p:sp>
        <p:nvSpPr>
          <p:cNvPr id="15" name="TextBox 14"/>
          <p:cNvSpPr txBox="1"/>
          <p:nvPr/>
        </p:nvSpPr>
        <p:spPr>
          <a:xfrm>
            <a:off x="4247260" y="4768553"/>
            <a:ext cx="4452359" cy="923330"/>
          </a:xfrm>
          <a:prstGeom prst="rect">
            <a:avLst/>
          </a:prstGeom>
          <a:noFill/>
        </p:spPr>
        <p:txBody>
          <a:bodyPr wrap="square" rtlCol="0">
            <a:spAutoFit/>
          </a:bodyPr>
          <a:lstStyle/>
          <a:p>
            <a:endParaRPr lang="en-US" dirty="0"/>
          </a:p>
          <a:p>
            <a:endParaRPr lang="en-US" dirty="0"/>
          </a:p>
          <a:p>
            <a:endParaRPr lang="en-US" dirty="0"/>
          </a:p>
        </p:txBody>
      </p:sp>
    </p:spTree>
    <p:extLst>
      <p:ext uri="{BB962C8B-B14F-4D97-AF65-F5344CB8AC3E}">
        <p14:creationId xmlns:p14="http://schemas.microsoft.com/office/powerpoint/2010/main" val="18720710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Numbers</a:t>
            </a:r>
            <a:endParaRPr lang="en-US" dirty="0"/>
          </a:p>
        </p:txBody>
      </p:sp>
      <p:sp>
        <p:nvSpPr>
          <p:cNvPr id="3" name="Content Placeholder 2"/>
          <p:cNvSpPr>
            <a:spLocks noGrp="1"/>
          </p:cNvSpPr>
          <p:nvPr>
            <p:ph idx="1"/>
          </p:nvPr>
        </p:nvSpPr>
        <p:spPr>
          <a:xfrm>
            <a:off x="4247260" y="1853248"/>
            <a:ext cx="3810265" cy="4195481"/>
          </a:xfrm>
        </p:spPr>
        <p:txBody>
          <a:bodyPr>
            <a:normAutofit/>
          </a:bodyPr>
          <a:lstStyle/>
          <a:p>
            <a:r>
              <a:rPr lang="en-US" dirty="0"/>
              <a:t>Conversion From Binary to Decimal</a:t>
            </a:r>
          </a:p>
          <a:p>
            <a:pPr marL="514350" indent="-514350">
              <a:buFont typeface="+mj-lt"/>
              <a:buAutoNum type="arabicPeriod"/>
            </a:pPr>
            <a:r>
              <a:rPr lang="en-US" b="1" dirty="0">
                <a:solidFill>
                  <a:schemeClr val="accent6">
                    <a:lumMod val="40000"/>
                    <a:lumOff val="60000"/>
                  </a:schemeClr>
                </a:solidFill>
              </a:rPr>
              <a:t>Label digits from 0 to N from least significant bit to most significant bit.</a:t>
            </a:r>
          </a:p>
          <a:p>
            <a:pPr marL="514350" indent="-514350">
              <a:buFont typeface="+mj-lt"/>
              <a:buAutoNum type="arabicPeriod"/>
            </a:pPr>
            <a:r>
              <a:rPr lang="en-US" dirty="0">
                <a:solidFill>
                  <a:schemeClr val="accent3">
                    <a:lumMod val="40000"/>
                    <a:lumOff val="60000"/>
                  </a:schemeClr>
                </a:solidFill>
              </a:rPr>
              <a:t>Multiply </a:t>
            </a:r>
            <a:r>
              <a:rPr lang="en-US" dirty="0" smtClean="0">
                <a:solidFill>
                  <a:schemeClr val="accent3">
                    <a:lumMod val="40000"/>
                    <a:lumOff val="60000"/>
                  </a:schemeClr>
                </a:solidFill>
              </a:rPr>
              <a:t>digit at index </a:t>
            </a:r>
            <a:r>
              <a:rPr lang="en-US" dirty="0">
                <a:solidFill>
                  <a:schemeClr val="accent3">
                    <a:lumMod val="40000"/>
                    <a:lumOff val="60000"/>
                  </a:schemeClr>
                </a:solidFill>
              </a:rPr>
              <a:t>by </a:t>
            </a:r>
            <a:r>
              <a:rPr lang="en-US" dirty="0" smtClean="0">
                <a:solidFill>
                  <a:schemeClr val="accent3">
                    <a:lumMod val="40000"/>
                    <a:lumOff val="60000"/>
                  </a:schemeClr>
                </a:solidFill>
              </a:rPr>
              <a:t>2</a:t>
            </a:r>
            <a:r>
              <a:rPr lang="en-US" baseline="30000" dirty="0" smtClean="0">
                <a:solidFill>
                  <a:schemeClr val="accent3">
                    <a:lumMod val="40000"/>
                    <a:lumOff val="60000"/>
                  </a:schemeClr>
                </a:solidFill>
              </a:rPr>
              <a:t>index</a:t>
            </a:r>
            <a:endParaRPr lang="en-US" baseline="30000" dirty="0">
              <a:solidFill>
                <a:schemeClr val="accent3">
                  <a:lumMod val="40000"/>
                  <a:lumOff val="60000"/>
                </a:schemeClr>
              </a:solidFill>
            </a:endParaRPr>
          </a:p>
          <a:p>
            <a:pPr marL="514350" indent="-514350">
              <a:buFont typeface="+mj-lt"/>
              <a:buAutoNum type="arabicPeriod"/>
            </a:pPr>
            <a:r>
              <a:rPr lang="en-US" dirty="0">
                <a:solidFill>
                  <a:schemeClr val="accent3">
                    <a:lumMod val="40000"/>
                    <a:lumOff val="60000"/>
                  </a:schemeClr>
                </a:solidFill>
              </a:rPr>
              <a:t>Add all the numbers</a:t>
            </a:r>
          </a:p>
          <a:p>
            <a:pPr marL="0" indent="0">
              <a:buNone/>
            </a:pPr>
            <a:endParaRPr lang="en-US" sz="2600" dirty="0">
              <a:solidFill>
                <a:schemeClr val="accent3">
                  <a:lumMod val="40000"/>
                  <a:lumOff val="60000"/>
                </a:schemeClr>
              </a:solidFill>
            </a:endParaRPr>
          </a:p>
        </p:txBody>
      </p:sp>
      <p:sp>
        <p:nvSpPr>
          <p:cNvPr id="4" name="Content Placeholder 2"/>
          <p:cNvSpPr txBox="1">
            <a:spLocks/>
          </p:cNvSpPr>
          <p:nvPr/>
        </p:nvSpPr>
        <p:spPr>
          <a:xfrm>
            <a:off x="484710" y="1853247"/>
            <a:ext cx="3810265" cy="4906476"/>
          </a:xfrm>
          <a:prstGeom prst="rect">
            <a:avLst/>
          </a:prstGeom>
        </p:spPr>
        <p:txBody>
          <a:bodyPr vert="horz" lIns="91440" tIns="45720" rIns="91440" bIns="45720" rtlCol="0">
            <a:normAutofit/>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buNone/>
            </a:pPr>
            <a:r>
              <a:rPr lang="en-US" sz="4000" b="1" dirty="0" smtClean="0"/>
              <a:t>100010110110</a:t>
            </a:r>
            <a:endParaRPr lang="en-US" sz="4400" b="1" dirty="0"/>
          </a:p>
          <a:p>
            <a:pPr marL="0" indent="0" algn="ctr">
              <a:buNone/>
            </a:pPr>
            <a:endParaRPr lang="en-US" b="1" dirty="0"/>
          </a:p>
          <a:p>
            <a:pPr marL="514350" indent="-514350">
              <a:buFont typeface="+mj-lt"/>
              <a:buAutoNum type="arabicPeriod"/>
            </a:pPr>
            <a:endParaRPr lang="en-US" dirty="0">
              <a:solidFill>
                <a:schemeClr val="accent3">
                  <a:lumMod val="40000"/>
                  <a:lumOff val="60000"/>
                </a:schemeClr>
              </a:solidFill>
            </a:endParaRPr>
          </a:p>
        </p:txBody>
      </p:sp>
      <p:sp>
        <p:nvSpPr>
          <p:cNvPr id="5" name="TextBox 4"/>
          <p:cNvSpPr txBox="1"/>
          <p:nvPr/>
        </p:nvSpPr>
        <p:spPr>
          <a:xfrm>
            <a:off x="3824243" y="2375732"/>
            <a:ext cx="299103" cy="369332"/>
          </a:xfrm>
          <a:prstGeom prst="rect">
            <a:avLst/>
          </a:prstGeom>
          <a:noFill/>
        </p:spPr>
        <p:txBody>
          <a:bodyPr wrap="square" rtlCol="0">
            <a:spAutoFit/>
          </a:bodyPr>
          <a:lstStyle/>
          <a:p>
            <a:r>
              <a:rPr lang="en-US" dirty="0" smtClean="0">
                <a:solidFill>
                  <a:schemeClr val="accent3">
                    <a:lumMod val="40000"/>
                    <a:lumOff val="60000"/>
                  </a:schemeClr>
                </a:solidFill>
              </a:rPr>
              <a:t>0</a:t>
            </a:r>
            <a:endParaRPr lang="en-US" dirty="0">
              <a:solidFill>
                <a:schemeClr val="accent3">
                  <a:lumMod val="40000"/>
                  <a:lumOff val="60000"/>
                </a:schemeClr>
              </a:solidFill>
            </a:endParaRPr>
          </a:p>
        </p:txBody>
      </p:sp>
      <p:sp>
        <p:nvSpPr>
          <p:cNvPr id="6" name="TextBox 5"/>
          <p:cNvSpPr txBox="1"/>
          <p:nvPr/>
        </p:nvSpPr>
        <p:spPr>
          <a:xfrm>
            <a:off x="3558187" y="2375732"/>
            <a:ext cx="299103" cy="369332"/>
          </a:xfrm>
          <a:prstGeom prst="rect">
            <a:avLst/>
          </a:prstGeom>
          <a:noFill/>
        </p:spPr>
        <p:txBody>
          <a:bodyPr wrap="square" rtlCol="0">
            <a:spAutoFit/>
          </a:bodyPr>
          <a:lstStyle/>
          <a:p>
            <a:r>
              <a:rPr lang="en-US" dirty="0" smtClean="0">
                <a:solidFill>
                  <a:schemeClr val="accent3">
                    <a:lumMod val="40000"/>
                    <a:lumOff val="60000"/>
                  </a:schemeClr>
                </a:solidFill>
              </a:rPr>
              <a:t>1</a:t>
            </a:r>
            <a:endParaRPr lang="en-US" dirty="0">
              <a:solidFill>
                <a:schemeClr val="accent3">
                  <a:lumMod val="40000"/>
                  <a:lumOff val="60000"/>
                </a:schemeClr>
              </a:solidFill>
            </a:endParaRPr>
          </a:p>
        </p:txBody>
      </p:sp>
      <p:sp>
        <p:nvSpPr>
          <p:cNvPr id="7" name="TextBox 6"/>
          <p:cNvSpPr txBox="1"/>
          <p:nvPr/>
        </p:nvSpPr>
        <p:spPr>
          <a:xfrm>
            <a:off x="3267629" y="2375731"/>
            <a:ext cx="299103" cy="369332"/>
          </a:xfrm>
          <a:prstGeom prst="rect">
            <a:avLst/>
          </a:prstGeom>
          <a:noFill/>
        </p:spPr>
        <p:txBody>
          <a:bodyPr wrap="square" rtlCol="0">
            <a:spAutoFit/>
          </a:bodyPr>
          <a:lstStyle/>
          <a:p>
            <a:r>
              <a:rPr lang="en-US" dirty="0" smtClean="0">
                <a:solidFill>
                  <a:schemeClr val="accent3">
                    <a:lumMod val="40000"/>
                    <a:lumOff val="60000"/>
                  </a:schemeClr>
                </a:solidFill>
              </a:rPr>
              <a:t>2</a:t>
            </a:r>
            <a:endParaRPr lang="en-US" dirty="0">
              <a:solidFill>
                <a:schemeClr val="accent3">
                  <a:lumMod val="40000"/>
                  <a:lumOff val="60000"/>
                </a:schemeClr>
              </a:solidFill>
            </a:endParaRPr>
          </a:p>
        </p:txBody>
      </p:sp>
      <p:sp>
        <p:nvSpPr>
          <p:cNvPr id="8" name="TextBox 7"/>
          <p:cNvSpPr txBox="1"/>
          <p:nvPr/>
        </p:nvSpPr>
        <p:spPr>
          <a:xfrm>
            <a:off x="2965395" y="2375731"/>
            <a:ext cx="299103" cy="369332"/>
          </a:xfrm>
          <a:prstGeom prst="rect">
            <a:avLst/>
          </a:prstGeom>
          <a:noFill/>
        </p:spPr>
        <p:txBody>
          <a:bodyPr wrap="square" rtlCol="0">
            <a:spAutoFit/>
          </a:bodyPr>
          <a:lstStyle/>
          <a:p>
            <a:r>
              <a:rPr lang="en-US" dirty="0" smtClean="0">
                <a:solidFill>
                  <a:schemeClr val="accent3">
                    <a:lumMod val="40000"/>
                    <a:lumOff val="60000"/>
                  </a:schemeClr>
                </a:solidFill>
              </a:rPr>
              <a:t>3</a:t>
            </a:r>
            <a:endParaRPr lang="en-US" dirty="0">
              <a:solidFill>
                <a:schemeClr val="accent3">
                  <a:lumMod val="40000"/>
                  <a:lumOff val="60000"/>
                </a:schemeClr>
              </a:solidFill>
            </a:endParaRPr>
          </a:p>
        </p:txBody>
      </p:sp>
      <p:sp>
        <p:nvSpPr>
          <p:cNvPr id="9" name="TextBox 8"/>
          <p:cNvSpPr txBox="1"/>
          <p:nvPr/>
        </p:nvSpPr>
        <p:spPr>
          <a:xfrm>
            <a:off x="2681249" y="2375731"/>
            <a:ext cx="299103" cy="369332"/>
          </a:xfrm>
          <a:prstGeom prst="rect">
            <a:avLst/>
          </a:prstGeom>
          <a:noFill/>
        </p:spPr>
        <p:txBody>
          <a:bodyPr wrap="square" rtlCol="0">
            <a:spAutoFit/>
          </a:bodyPr>
          <a:lstStyle/>
          <a:p>
            <a:r>
              <a:rPr lang="en-US" dirty="0" smtClean="0">
                <a:solidFill>
                  <a:schemeClr val="accent3">
                    <a:lumMod val="40000"/>
                    <a:lumOff val="60000"/>
                  </a:schemeClr>
                </a:solidFill>
              </a:rPr>
              <a:t>4</a:t>
            </a:r>
            <a:endParaRPr lang="en-US" dirty="0">
              <a:solidFill>
                <a:schemeClr val="accent3">
                  <a:lumMod val="40000"/>
                  <a:lumOff val="60000"/>
                </a:schemeClr>
              </a:solidFill>
            </a:endParaRPr>
          </a:p>
        </p:txBody>
      </p:sp>
      <p:sp>
        <p:nvSpPr>
          <p:cNvPr id="10" name="TextBox 9"/>
          <p:cNvSpPr txBox="1"/>
          <p:nvPr/>
        </p:nvSpPr>
        <p:spPr>
          <a:xfrm>
            <a:off x="2382144" y="2375731"/>
            <a:ext cx="299103" cy="369332"/>
          </a:xfrm>
          <a:prstGeom prst="rect">
            <a:avLst/>
          </a:prstGeom>
          <a:noFill/>
        </p:spPr>
        <p:txBody>
          <a:bodyPr wrap="square" rtlCol="0">
            <a:spAutoFit/>
          </a:bodyPr>
          <a:lstStyle/>
          <a:p>
            <a:r>
              <a:rPr lang="en-US" dirty="0" smtClean="0">
                <a:solidFill>
                  <a:schemeClr val="accent3">
                    <a:lumMod val="40000"/>
                    <a:lumOff val="60000"/>
                  </a:schemeClr>
                </a:solidFill>
              </a:rPr>
              <a:t>5</a:t>
            </a:r>
            <a:endParaRPr lang="en-US" dirty="0">
              <a:solidFill>
                <a:schemeClr val="accent3">
                  <a:lumMod val="40000"/>
                  <a:lumOff val="60000"/>
                </a:schemeClr>
              </a:solidFill>
            </a:endParaRPr>
          </a:p>
        </p:txBody>
      </p:sp>
      <p:sp>
        <p:nvSpPr>
          <p:cNvPr id="11" name="TextBox 10"/>
          <p:cNvSpPr txBox="1"/>
          <p:nvPr/>
        </p:nvSpPr>
        <p:spPr>
          <a:xfrm>
            <a:off x="2090521" y="2375731"/>
            <a:ext cx="299103" cy="369332"/>
          </a:xfrm>
          <a:prstGeom prst="rect">
            <a:avLst/>
          </a:prstGeom>
          <a:noFill/>
        </p:spPr>
        <p:txBody>
          <a:bodyPr wrap="square" rtlCol="0">
            <a:spAutoFit/>
          </a:bodyPr>
          <a:lstStyle/>
          <a:p>
            <a:r>
              <a:rPr lang="en-US" dirty="0" smtClean="0">
                <a:solidFill>
                  <a:schemeClr val="accent3">
                    <a:lumMod val="40000"/>
                    <a:lumOff val="60000"/>
                  </a:schemeClr>
                </a:solidFill>
              </a:rPr>
              <a:t>6</a:t>
            </a:r>
            <a:endParaRPr lang="en-US" dirty="0">
              <a:solidFill>
                <a:schemeClr val="accent3">
                  <a:lumMod val="40000"/>
                  <a:lumOff val="60000"/>
                </a:schemeClr>
              </a:solidFill>
            </a:endParaRPr>
          </a:p>
        </p:txBody>
      </p:sp>
      <p:sp>
        <p:nvSpPr>
          <p:cNvPr id="12" name="TextBox 11"/>
          <p:cNvSpPr txBox="1"/>
          <p:nvPr/>
        </p:nvSpPr>
        <p:spPr>
          <a:xfrm>
            <a:off x="1808430" y="2375730"/>
            <a:ext cx="299103" cy="369332"/>
          </a:xfrm>
          <a:prstGeom prst="rect">
            <a:avLst/>
          </a:prstGeom>
          <a:noFill/>
        </p:spPr>
        <p:txBody>
          <a:bodyPr wrap="square" rtlCol="0">
            <a:spAutoFit/>
          </a:bodyPr>
          <a:lstStyle/>
          <a:p>
            <a:r>
              <a:rPr lang="en-US" dirty="0" smtClean="0">
                <a:solidFill>
                  <a:schemeClr val="accent3">
                    <a:lumMod val="40000"/>
                    <a:lumOff val="60000"/>
                  </a:schemeClr>
                </a:solidFill>
              </a:rPr>
              <a:t>7</a:t>
            </a:r>
            <a:endParaRPr lang="en-US" dirty="0">
              <a:solidFill>
                <a:schemeClr val="accent3">
                  <a:lumMod val="40000"/>
                  <a:lumOff val="60000"/>
                </a:schemeClr>
              </a:solidFill>
            </a:endParaRPr>
          </a:p>
        </p:txBody>
      </p:sp>
      <p:sp>
        <p:nvSpPr>
          <p:cNvPr id="13" name="TextBox 12"/>
          <p:cNvSpPr txBox="1"/>
          <p:nvPr/>
        </p:nvSpPr>
        <p:spPr>
          <a:xfrm>
            <a:off x="1508343" y="2375730"/>
            <a:ext cx="299103" cy="369332"/>
          </a:xfrm>
          <a:prstGeom prst="rect">
            <a:avLst/>
          </a:prstGeom>
          <a:noFill/>
        </p:spPr>
        <p:txBody>
          <a:bodyPr wrap="square" rtlCol="0">
            <a:spAutoFit/>
          </a:bodyPr>
          <a:lstStyle/>
          <a:p>
            <a:r>
              <a:rPr lang="en-US" dirty="0" smtClean="0">
                <a:solidFill>
                  <a:schemeClr val="accent3">
                    <a:lumMod val="40000"/>
                    <a:lumOff val="60000"/>
                  </a:schemeClr>
                </a:solidFill>
              </a:rPr>
              <a:t>8</a:t>
            </a:r>
            <a:endParaRPr lang="en-US" dirty="0">
              <a:solidFill>
                <a:schemeClr val="accent3">
                  <a:lumMod val="40000"/>
                  <a:lumOff val="60000"/>
                </a:schemeClr>
              </a:solidFill>
            </a:endParaRPr>
          </a:p>
        </p:txBody>
      </p:sp>
      <p:sp>
        <p:nvSpPr>
          <p:cNvPr id="14" name="TextBox 13"/>
          <p:cNvSpPr txBox="1"/>
          <p:nvPr/>
        </p:nvSpPr>
        <p:spPr>
          <a:xfrm>
            <a:off x="1212931" y="2375730"/>
            <a:ext cx="299103" cy="369332"/>
          </a:xfrm>
          <a:prstGeom prst="rect">
            <a:avLst/>
          </a:prstGeom>
          <a:noFill/>
        </p:spPr>
        <p:txBody>
          <a:bodyPr wrap="square" rtlCol="0">
            <a:spAutoFit/>
          </a:bodyPr>
          <a:lstStyle/>
          <a:p>
            <a:r>
              <a:rPr lang="en-US" dirty="0" smtClean="0">
                <a:solidFill>
                  <a:schemeClr val="accent3">
                    <a:lumMod val="40000"/>
                    <a:lumOff val="60000"/>
                  </a:schemeClr>
                </a:solidFill>
              </a:rPr>
              <a:t>9</a:t>
            </a:r>
            <a:endParaRPr lang="en-US" dirty="0">
              <a:solidFill>
                <a:schemeClr val="accent3">
                  <a:lumMod val="40000"/>
                  <a:lumOff val="60000"/>
                </a:schemeClr>
              </a:solidFill>
            </a:endParaRPr>
          </a:p>
        </p:txBody>
      </p:sp>
      <p:sp>
        <p:nvSpPr>
          <p:cNvPr id="16" name="TextBox 15"/>
          <p:cNvSpPr txBox="1"/>
          <p:nvPr/>
        </p:nvSpPr>
        <p:spPr>
          <a:xfrm>
            <a:off x="836591" y="2375730"/>
            <a:ext cx="440117" cy="369332"/>
          </a:xfrm>
          <a:prstGeom prst="rect">
            <a:avLst/>
          </a:prstGeom>
          <a:noFill/>
        </p:spPr>
        <p:txBody>
          <a:bodyPr wrap="square" rtlCol="0">
            <a:spAutoFit/>
          </a:bodyPr>
          <a:lstStyle/>
          <a:p>
            <a:r>
              <a:rPr lang="en-US" dirty="0" smtClean="0">
                <a:solidFill>
                  <a:schemeClr val="accent3">
                    <a:lumMod val="40000"/>
                    <a:lumOff val="60000"/>
                  </a:schemeClr>
                </a:solidFill>
              </a:rPr>
              <a:t>10</a:t>
            </a:r>
            <a:endParaRPr lang="en-US" dirty="0">
              <a:solidFill>
                <a:schemeClr val="accent3">
                  <a:lumMod val="40000"/>
                  <a:lumOff val="60000"/>
                </a:schemeClr>
              </a:solidFill>
            </a:endParaRPr>
          </a:p>
        </p:txBody>
      </p:sp>
      <p:sp>
        <p:nvSpPr>
          <p:cNvPr id="15" name="TextBox 14"/>
          <p:cNvSpPr txBox="1"/>
          <p:nvPr/>
        </p:nvSpPr>
        <p:spPr>
          <a:xfrm>
            <a:off x="4247260" y="4768553"/>
            <a:ext cx="4452359" cy="923330"/>
          </a:xfrm>
          <a:prstGeom prst="rect">
            <a:avLst/>
          </a:prstGeom>
          <a:noFill/>
        </p:spPr>
        <p:txBody>
          <a:bodyPr wrap="square" rtlCol="0">
            <a:spAutoFit/>
          </a:bodyPr>
          <a:lstStyle/>
          <a:p>
            <a:endParaRPr lang="en-US" dirty="0"/>
          </a:p>
          <a:p>
            <a:endParaRPr lang="en-US" dirty="0"/>
          </a:p>
          <a:p>
            <a:endParaRPr lang="en-US" dirty="0"/>
          </a:p>
        </p:txBody>
      </p:sp>
      <p:sp>
        <p:nvSpPr>
          <p:cNvPr id="17" name="TextBox 16"/>
          <p:cNvSpPr txBox="1"/>
          <p:nvPr/>
        </p:nvSpPr>
        <p:spPr>
          <a:xfrm>
            <a:off x="509884" y="2375730"/>
            <a:ext cx="440117" cy="369332"/>
          </a:xfrm>
          <a:prstGeom prst="rect">
            <a:avLst/>
          </a:prstGeom>
          <a:noFill/>
        </p:spPr>
        <p:txBody>
          <a:bodyPr wrap="square" rtlCol="0">
            <a:spAutoFit/>
          </a:bodyPr>
          <a:lstStyle/>
          <a:p>
            <a:r>
              <a:rPr lang="en-US" dirty="0" smtClean="0">
                <a:solidFill>
                  <a:schemeClr val="accent3">
                    <a:lumMod val="40000"/>
                    <a:lumOff val="60000"/>
                  </a:schemeClr>
                </a:solidFill>
              </a:rPr>
              <a:t>11</a:t>
            </a:r>
            <a:endParaRPr lang="en-US" dirty="0">
              <a:solidFill>
                <a:schemeClr val="accent3">
                  <a:lumMod val="40000"/>
                  <a:lumOff val="60000"/>
                </a:schemeClr>
              </a:solidFill>
            </a:endParaRPr>
          </a:p>
        </p:txBody>
      </p:sp>
    </p:spTree>
    <p:extLst>
      <p:ext uri="{BB962C8B-B14F-4D97-AF65-F5344CB8AC3E}">
        <p14:creationId xmlns:p14="http://schemas.microsoft.com/office/powerpoint/2010/main" val="12304011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Numbers</a:t>
            </a:r>
            <a:endParaRPr lang="en-US" dirty="0"/>
          </a:p>
        </p:txBody>
      </p:sp>
      <p:sp>
        <p:nvSpPr>
          <p:cNvPr id="3" name="Content Placeholder 2"/>
          <p:cNvSpPr>
            <a:spLocks noGrp="1"/>
          </p:cNvSpPr>
          <p:nvPr>
            <p:ph idx="1"/>
          </p:nvPr>
        </p:nvSpPr>
        <p:spPr>
          <a:xfrm>
            <a:off x="4247260" y="1853248"/>
            <a:ext cx="3810265" cy="4195481"/>
          </a:xfrm>
        </p:spPr>
        <p:txBody>
          <a:bodyPr>
            <a:normAutofit/>
          </a:bodyPr>
          <a:lstStyle/>
          <a:p>
            <a:r>
              <a:rPr lang="en-US" dirty="0"/>
              <a:t>Conversion From Binary to Decimal</a:t>
            </a:r>
          </a:p>
          <a:p>
            <a:pPr marL="514350" indent="-514350">
              <a:buFont typeface="+mj-lt"/>
              <a:buAutoNum type="arabicPeriod"/>
            </a:pPr>
            <a:r>
              <a:rPr lang="en-US" dirty="0">
                <a:solidFill>
                  <a:schemeClr val="accent3">
                    <a:lumMod val="40000"/>
                    <a:lumOff val="60000"/>
                  </a:schemeClr>
                </a:solidFill>
              </a:rPr>
              <a:t>Label digits from 0 to N from least significant bit to most significant bit.</a:t>
            </a:r>
          </a:p>
          <a:p>
            <a:pPr marL="514350" indent="-514350">
              <a:buFont typeface="+mj-lt"/>
              <a:buAutoNum type="arabicPeriod"/>
            </a:pPr>
            <a:r>
              <a:rPr lang="en-US" b="1" dirty="0">
                <a:solidFill>
                  <a:schemeClr val="accent6">
                    <a:lumMod val="40000"/>
                    <a:lumOff val="60000"/>
                  </a:schemeClr>
                </a:solidFill>
              </a:rPr>
              <a:t>Multiply </a:t>
            </a:r>
            <a:r>
              <a:rPr lang="en-US" b="1" dirty="0" smtClean="0">
                <a:solidFill>
                  <a:schemeClr val="accent6">
                    <a:lumMod val="40000"/>
                    <a:lumOff val="60000"/>
                  </a:schemeClr>
                </a:solidFill>
              </a:rPr>
              <a:t>digit at index </a:t>
            </a:r>
            <a:r>
              <a:rPr lang="en-US" b="1" dirty="0">
                <a:solidFill>
                  <a:schemeClr val="accent6">
                    <a:lumMod val="40000"/>
                    <a:lumOff val="60000"/>
                  </a:schemeClr>
                </a:solidFill>
              </a:rPr>
              <a:t>by </a:t>
            </a:r>
            <a:r>
              <a:rPr lang="en-US" b="1" dirty="0" smtClean="0">
                <a:solidFill>
                  <a:schemeClr val="accent6">
                    <a:lumMod val="40000"/>
                    <a:lumOff val="60000"/>
                  </a:schemeClr>
                </a:solidFill>
              </a:rPr>
              <a:t>2</a:t>
            </a:r>
            <a:r>
              <a:rPr lang="en-US" b="1" baseline="30000" dirty="0" smtClean="0">
                <a:solidFill>
                  <a:schemeClr val="accent6">
                    <a:lumMod val="40000"/>
                    <a:lumOff val="60000"/>
                  </a:schemeClr>
                </a:solidFill>
              </a:rPr>
              <a:t>index</a:t>
            </a:r>
            <a:endParaRPr lang="en-US" b="1" baseline="30000" dirty="0">
              <a:solidFill>
                <a:schemeClr val="accent6">
                  <a:lumMod val="40000"/>
                  <a:lumOff val="60000"/>
                </a:schemeClr>
              </a:solidFill>
            </a:endParaRPr>
          </a:p>
          <a:p>
            <a:pPr marL="514350" indent="-514350">
              <a:buFont typeface="+mj-lt"/>
              <a:buAutoNum type="arabicPeriod"/>
            </a:pPr>
            <a:r>
              <a:rPr lang="en-US" dirty="0">
                <a:solidFill>
                  <a:schemeClr val="accent3">
                    <a:lumMod val="40000"/>
                    <a:lumOff val="60000"/>
                  </a:schemeClr>
                </a:solidFill>
              </a:rPr>
              <a:t>Add all the numbers</a:t>
            </a:r>
          </a:p>
          <a:p>
            <a:pPr marL="0" indent="0">
              <a:buNone/>
            </a:pPr>
            <a:endParaRPr lang="en-US" sz="2600" dirty="0">
              <a:solidFill>
                <a:schemeClr val="accent3">
                  <a:lumMod val="40000"/>
                  <a:lumOff val="60000"/>
                </a:schemeClr>
              </a:solidFill>
            </a:endParaRPr>
          </a:p>
        </p:txBody>
      </p:sp>
      <p:sp>
        <p:nvSpPr>
          <p:cNvPr id="4" name="Content Placeholder 2"/>
          <p:cNvSpPr txBox="1">
            <a:spLocks/>
          </p:cNvSpPr>
          <p:nvPr/>
        </p:nvSpPr>
        <p:spPr>
          <a:xfrm>
            <a:off x="484710" y="1853247"/>
            <a:ext cx="3810265" cy="4906476"/>
          </a:xfrm>
          <a:prstGeom prst="rect">
            <a:avLst/>
          </a:prstGeom>
        </p:spPr>
        <p:txBody>
          <a:bodyPr vert="horz" lIns="91440" tIns="45720" rIns="91440" bIns="45720" rtlCol="0">
            <a:normAutofit fontScale="92500" lnSpcReduction="10000"/>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buNone/>
            </a:pPr>
            <a:r>
              <a:rPr lang="en-US" sz="4400" b="1" dirty="0" smtClean="0"/>
              <a:t>100010110110</a:t>
            </a:r>
            <a:endParaRPr lang="en-US" sz="4400" b="1" dirty="0"/>
          </a:p>
          <a:p>
            <a:pPr marL="0" indent="0" algn="ctr">
              <a:buNone/>
            </a:pPr>
            <a:endParaRPr lang="en-US" b="1" dirty="0"/>
          </a:p>
          <a:p>
            <a:pPr marL="0" indent="0" algn="just">
              <a:buNone/>
            </a:pPr>
            <a:r>
              <a:rPr lang="en-US" sz="1500" b="1" dirty="0" smtClean="0"/>
              <a:t>1*2</a:t>
            </a:r>
            <a:r>
              <a:rPr lang="en-US" sz="1500" b="1" baseline="30000" dirty="0" smtClean="0"/>
              <a:t>11</a:t>
            </a:r>
            <a:r>
              <a:rPr lang="en-US" sz="1500" b="1" dirty="0" smtClean="0"/>
              <a:t> </a:t>
            </a:r>
            <a:endParaRPr lang="en-US" sz="1500" b="1" baseline="30000" dirty="0"/>
          </a:p>
          <a:p>
            <a:pPr marL="0" indent="0" algn="just">
              <a:buNone/>
            </a:pPr>
            <a:r>
              <a:rPr lang="en-US" sz="1500" b="1" dirty="0" smtClean="0"/>
              <a:t>0*2</a:t>
            </a:r>
            <a:r>
              <a:rPr lang="en-US" sz="1500" b="1" baseline="30000" dirty="0" smtClean="0"/>
              <a:t>10</a:t>
            </a:r>
            <a:r>
              <a:rPr lang="en-US" sz="1500" b="1" dirty="0" smtClean="0"/>
              <a:t> </a:t>
            </a:r>
            <a:endParaRPr lang="en-US" sz="1500" b="1" baseline="30000" dirty="0"/>
          </a:p>
          <a:p>
            <a:pPr marL="0" indent="0" algn="just">
              <a:buNone/>
            </a:pPr>
            <a:r>
              <a:rPr lang="en-US" sz="1500" b="1" dirty="0" smtClean="0"/>
              <a:t>0*2</a:t>
            </a:r>
            <a:r>
              <a:rPr lang="en-US" sz="1500" b="1" baseline="30000" dirty="0" smtClean="0"/>
              <a:t>9</a:t>
            </a:r>
            <a:r>
              <a:rPr lang="en-US" sz="1500" b="1" dirty="0" smtClean="0"/>
              <a:t> </a:t>
            </a:r>
            <a:endParaRPr lang="en-US" sz="1500" b="1" baseline="30000" dirty="0" smtClean="0"/>
          </a:p>
          <a:p>
            <a:pPr marL="0" indent="0" algn="just">
              <a:buNone/>
            </a:pPr>
            <a:r>
              <a:rPr lang="en-US" sz="1500" b="1" dirty="0" smtClean="0"/>
              <a:t>0*2</a:t>
            </a:r>
            <a:r>
              <a:rPr lang="en-US" sz="1500" b="1" baseline="30000" dirty="0" smtClean="0"/>
              <a:t>8 </a:t>
            </a:r>
            <a:endParaRPr lang="en-US" sz="1500" b="1" dirty="0" smtClean="0"/>
          </a:p>
          <a:p>
            <a:pPr marL="0" indent="0" algn="just">
              <a:buNone/>
            </a:pPr>
            <a:r>
              <a:rPr lang="en-US" sz="1500" b="1" dirty="0" smtClean="0"/>
              <a:t>1*2</a:t>
            </a:r>
            <a:r>
              <a:rPr lang="en-US" sz="1500" b="1" baseline="30000" dirty="0" smtClean="0"/>
              <a:t>7 </a:t>
            </a:r>
            <a:endParaRPr lang="en-US" sz="1500" b="1" dirty="0" smtClean="0"/>
          </a:p>
          <a:p>
            <a:pPr marL="0" indent="0" algn="just">
              <a:buNone/>
            </a:pPr>
            <a:r>
              <a:rPr lang="en-US" sz="1500" b="1" dirty="0" smtClean="0"/>
              <a:t>0*2</a:t>
            </a:r>
            <a:r>
              <a:rPr lang="en-US" sz="1500" b="1" baseline="30000" dirty="0" smtClean="0"/>
              <a:t>6 </a:t>
            </a:r>
            <a:endParaRPr lang="en-US" sz="1500" b="1" dirty="0" smtClean="0"/>
          </a:p>
          <a:p>
            <a:pPr marL="0" indent="0" algn="just">
              <a:buNone/>
            </a:pPr>
            <a:r>
              <a:rPr lang="en-US" sz="1500" b="1" dirty="0" smtClean="0"/>
              <a:t>1*2</a:t>
            </a:r>
            <a:r>
              <a:rPr lang="en-US" sz="1500" b="1" baseline="30000" dirty="0" smtClean="0"/>
              <a:t>5 </a:t>
            </a:r>
            <a:endParaRPr lang="en-US" sz="1500" b="1" dirty="0" smtClean="0"/>
          </a:p>
          <a:p>
            <a:pPr marL="0" indent="0" algn="just">
              <a:buNone/>
            </a:pPr>
            <a:r>
              <a:rPr lang="en-US" sz="1500" b="1" dirty="0" smtClean="0"/>
              <a:t>1*2</a:t>
            </a:r>
            <a:r>
              <a:rPr lang="en-US" sz="1500" b="1" baseline="30000" dirty="0" smtClean="0"/>
              <a:t>4 </a:t>
            </a:r>
            <a:endParaRPr lang="en-US" sz="1500" b="1" dirty="0" smtClean="0"/>
          </a:p>
          <a:p>
            <a:pPr marL="0" indent="0" algn="just">
              <a:buNone/>
            </a:pPr>
            <a:r>
              <a:rPr lang="en-US" sz="1500" b="1" dirty="0" smtClean="0"/>
              <a:t>0*2</a:t>
            </a:r>
            <a:r>
              <a:rPr lang="en-US" sz="1500" b="1" baseline="30000" dirty="0" smtClean="0"/>
              <a:t>3 </a:t>
            </a:r>
            <a:endParaRPr lang="en-US" sz="1500" b="1" dirty="0" smtClean="0"/>
          </a:p>
          <a:p>
            <a:pPr marL="0" indent="0" algn="just">
              <a:buNone/>
            </a:pPr>
            <a:r>
              <a:rPr lang="en-US" sz="1500" b="1" dirty="0" smtClean="0"/>
              <a:t>1*2</a:t>
            </a:r>
            <a:r>
              <a:rPr lang="en-US" sz="1500" b="1" baseline="30000" dirty="0" smtClean="0"/>
              <a:t>2 </a:t>
            </a:r>
            <a:endParaRPr lang="en-US" sz="1500" b="1" dirty="0" smtClean="0"/>
          </a:p>
          <a:p>
            <a:pPr marL="0" indent="0" algn="just">
              <a:buNone/>
            </a:pPr>
            <a:r>
              <a:rPr lang="en-US" sz="1500" b="1" dirty="0" smtClean="0"/>
              <a:t>1*2</a:t>
            </a:r>
            <a:r>
              <a:rPr lang="en-US" sz="1500" b="1" baseline="30000" dirty="0" smtClean="0"/>
              <a:t>1 </a:t>
            </a:r>
            <a:endParaRPr lang="en-US" sz="1500" b="1" dirty="0" smtClean="0"/>
          </a:p>
          <a:p>
            <a:pPr marL="0" indent="0" algn="just">
              <a:buNone/>
            </a:pPr>
            <a:r>
              <a:rPr lang="en-US" sz="1500" b="1" dirty="0" smtClean="0"/>
              <a:t>0*2</a:t>
            </a:r>
            <a:r>
              <a:rPr lang="en-US" sz="1500" b="1" baseline="30000" dirty="0" smtClean="0"/>
              <a:t>0 </a:t>
            </a:r>
            <a:endParaRPr lang="en-US" sz="1500" b="1" dirty="0" smtClean="0"/>
          </a:p>
          <a:p>
            <a:pPr marL="514350" indent="-514350">
              <a:buFont typeface="+mj-lt"/>
              <a:buAutoNum type="arabicPeriod"/>
            </a:pPr>
            <a:endParaRPr lang="en-US" dirty="0">
              <a:solidFill>
                <a:schemeClr val="accent3">
                  <a:lumMod val="40000"/>
                  <a:lumOff val="60000"/>
                </a:schemeClr>
              </a:solidFill>
            </a:endParaRPr>
          </a:p>
        </p:txBody>
      </p:sp>
      <p:sp>
        <p:nvSpPr>
          <p:cNvPr id="5" name="TextBox 4"/>
          <p:cNvSpPr txBox="1"/>
          <p:nvPr/>
        </p:nvSpPr>
        <p:spPr>
          <a:xfrm>
            <a:off x="3824243" y="2375732"/>
            <a:ext cx="299103" cy="369332"/>
          </a:xfrm>
          <a:prstGeom prst="rect">
            <a:avLst/>
          </a:prstGeom>
          <a:noFill/>
        </p:spPr>
        <p:txBody>
          <a:bodyPr wrap="square" rtlCol="0">
            <a:spAutoFit/>
          </a:bodyPr>
          <a:lstStyle/>
          <a:p>
            <a:r>
              <a:rPr lang="en-US" dirty="0" smtClean="0">
                <a:solidFill>
                  <a:schemeClr val="accent3">
                    <a:lumMod val="40000"/>
                    <a:lumOff val="60000"/>
                  </a:schemeClr>
                </a:solidFill>
              </a:rPr>
              <a:t>0</a:t>
            </a:r>
            <a:endParaRPr lang="en-US" dirty="0">
              <a:solidFill>
                <a:schemeClr val="accent3">
                  <a:lumMod val="40000"/>
                  <a:lumOff val="60000"/>
                </a:schemeClr>
              </a:solidFill>
            </a:endParaRPr>
          </a:p>
        </p:txBody>
      </p:sp>
      <p:sp>
        <p:nvSpPr>
          <p:cNvPr id="6" name="TextBox 5"/>
          <p:cNvSpPr txBox="1"/>
          <p:nvPr/>
        </p:nvSpPr>
        <p:spPr>
          <a:xfrm>
            <a:off x="3558187" y="2375732"/>
            <a:ext cx="299103" cy="369332"/>
          </a:xfrm>
          <a:prstGeom prst="rect">
            <a:avLst/>
          </a:prstGeom>
          <a:noFill/>
        </p:spPr>
        <p:txBody>
          <a:bodyPr wrap="square" rtlCol="0">
            <a:spAutoFit/>
          </a:bodyPr>
          <a:lstStyle/>
          <a:p>
            <a:r>
              <a:rPr lang="en-US" dirty="0" smtClean="0">
                <a:solidFill>
                  <a:schemeClr val="accent3">
                    <a:lumMod val="40000"/>
                    <a:lumOff val="60000"/>
                  </a:schemeClr>
                </a:solidFill>
              </a:rPr>
              <a:t>1</a:t>
            </a:r>
            <a:endParaRPr lang="en-US" dirty="0">
              <a:solidFill>
                <a:schemeClr val="accent3">
                  <a:lumMod val="40000"/>
                  <a:lumOff val="60000"/>
                </a:schemeClr>
              </a:solidFill>
            </a:endParaRPr>
          </a:p>
        </p:txBody>
      </p:sp>
      <p:sp>
        <p:nvSpPr>
          <p:cNvPr id="7" name="TextBox 6"/>
          <p:cNvSpPr txBox="1"/>
          <p:nvPr/>
        </p:nvSpPr>
        <p:spPr>
          <a:xfrm>
            <a:off x="3267629" y="2375731"/>
            <a:ext cx="299103" cy="369332"/>
          </a:xfrm>
          <a:prstGeom prst="rect">
            <a:avLst/>
          </a:prstGeom>
          <a:noFill/>
        </p:spPr>
        <p:txBody>
          <a:bodyPr wrap="square" rtlCol="0">
            <a:spAutoFit/>
          </a:bodyPr>
          <a:lstStyle/>
          <a:p>
            <a:r>
              <a:rPr lang="en-US" dirty="0" smtClean="0">
                <a:solidFill>
                  <a:schemeClr val="accent3">
                    <a:lumMod val="40000"/>
                    <a:lumOff val="60000"/>
                  </a:schemeClr>
                </a:solidFill>
              </a:rPr>
              <a:t>2</a:t>
            </a:r>
            <a:endParaRPr lang="en-US" dirty="0">
              <a:solidFill>
                <a:schemeClr val="accent3">
                  <a:lumMod val="40000"/>
                  <a:lumOff val="60000"/>
                </a:schemeClr>
              </a:solidFill>
            </a:endParaRPr>
          </a:p>
        </p:txBody>
      </p:sp>
      <p:sp>
        <p:nvSpPr>
          <p:cNvPr id="8" name="TextBox 7"/>
          <p:cNvSpPr txBox="1"/>
          <p:nvPr/>
        </p:nvSpPr>
        <p:spPr>
          <a:xfrm>
            <a:off x="2965395" y="2375731"/>
            <a:ext cx="299103" cy="369332"/>
          </a:xfrm>
          <a:prstGeom prst="rect">
            <a:avLst/>
          </a:prstGeom>
          <a:noFill/>
        </p:spPr>
        <p:txBody>
          <a:bodyPr wrap="square" rtlCol="0">
            <a:spAutoFit/>
          </a:bodyPr>
          <a:lstStyle/>
          <a:p>
            <a:r>
              <a:rPr lang="en-US" dirty="0" smtClean="0">
                <a:solidFill>
                  <a:schemeClr val="accent3">
                    <a:lumMod val="40000"/>
                    <a:lumOff val="60000"/>
                  </a:schemeClr>
                </a:solidFill>
              </a:rPr>
              <a:t>3</a:t>
            </a:r>
            <a:endParaRPr lang="en-US" dirty="0">
              <a:solidFill>
                <a:schemeClr val="accent3">
                  <a:lumMod val="40000"/>
                  <a:lumOff val="60000"/>
                </a:schemeClr>
              </a:solidFill>
            </a:endParaRPr>
          </a:p>
        </p:txBody>
      </p:sp>
      <p:sp>
        <p:nvSpPr>
          <p:cNvPr id="9" name="TextBox 8"/>
          <p:cNvSpPr txBox="1"/>
          <p:nvPr/>
        </p:nvSpPr>
        <p:spPr>
          <a:xfrm>
            <a:off x="2681249" y="2375731"/>
            <a:ext cx="299103" cy="369332"/>
          </a:xfrm>
          <a:prstGeom prst="rect">
            <a:avLst/>
          </a:prstGeom>
          <a:noFill/>
        </p:spPr>
        <p:txBody>
          <a:bodyPr wrap="square" rtlCol="0">
            <a:spAutoFit/>
          </a:bodyPr>
          <a:lstStyle/>
          <a:p>
            <a:r>
              <a:rPr lang="en-US" dirty="0" smtClean="0">
                <a:solidFill>
                  <a:schemeClr val="accent3">
                    <a:lumMod val="40000"/>
                    <a:lumOff val="60000"/>
                  </a:schemeClr>
                </a:solidFill>
              </a:rPr>
              <a:t>4</a:t>
            </a:r>
            <a:endParaRPr lang="en-US" dirty="0">
              <a:solidFill>
                <a:schemeClr val="accent3">
                  <a:lumMod val="40000"/>
                  <a:lumOff val="60000"/>
                </a:schemeClr>
              </a:solidFill>
            </a:endParaRPr>
          </a:p>
        </p:txBody>
      </p:sp>
      <p:sp>
        <p:nvSpPr>
          <p:cNvPr id="10" name="TextBox 9"/>
          <p:cNvSpPr txBox="1"/>
          <p:nvPr/>
        </p:nvSpPr>
        <p:spPr>
          <a:xfrm>
            <a:off x="2382144" y="2375731"/>
            <a:ext cx="299103" cy="369332"/>
          </a:xfrm>
          <a:prstGeom prst="rect">
            <a:avLst/>
          </a:prstGeom>
          <a:noFill/>
        </p:spPr>
        <p:txBody>
          <a:bodyPr wrap="square" rtlCol="0">
            <a:spAutoFit/>
          </a:bodyPr>
          <a:lstStyle/>
          <a:p>
            <a:r>
              <a:rPr lang="en-US" dirty="0" smtClean="0">
                <a:solidFill>
                  <a:schemeClr val="accent3">
                    <a:lumMod val="40000"/>
                    <a:lumOff val="60000"/>
                  </a:schemeClr>
                </a:solidFill>
              </a:rPr>
              <a:t>5</a:t>
            </a:r>
            <a:endParaRPr lang="en-US" dirty="0">
              <a:solidFill>
                <a:schemeClr val="accent3">
                  <a:lumMod val="40000"/>
                  <a:lumOff val="60000"/>
                </a:schemeClr>
              </a:solidFill>
            </a:endParaRPr>
          </a:p>
        </p:txBody>
      </p:sp>
      <p:sp>
        <p:nvSpPr>
          <p:cNvPr id="11" name="TextBox 10"/>
          <p:cNvSpPr txBox="1"/>
          <p:nvPr/>
        </p:nvSpPr>
        <p:spPr>
          <a:xfrm>
            <a:off x="2090521" y="2375731"/>
            <a:ext cx="299103" cy="369332"/>
          </a:xfrm>
          <a:prstGeom prst="rect">
            <a:avLst/>
          </a:prstGeom>
          <a:noFill/>
        </p:spPr>
        <p:txBody>
          <a:bodyPr wrap="square" rtlCol="0">
            <a:spAutoFit/>
          </a:bodyPr>
          <a:lstStyle/>
          <a:p>
            <a:r>
              <a:rPr lang="en-US" dirty="0" smtClean="0">
                <a:solidFill>
                  <a:schemeClr val="accent3">
                    <a:lumMod val="40000"/>
                    <a:lumOff val="60000"/>
                  </a:schemeClr>
                </a:solidFill>
              </a:rPr>
              <a:t>6</a:t>
            </a:r>
            <a:endParaRPr lang="en-US" dirty="0">
              <a:solidFill>
                <a:schemeClr val="accent3">
                  <a:lumMod val="40000"/>
                  <a:lumOff val="60000"/>
                </a:schemeClr>
              </a:solidFill>
            </a:endParaRPr>
          </a:p>
        </p:txBody>
      </p:sp>
      <p:sp>
        <p:nvSpPr>
          <p:cNvPr id="12" name="TextBox 11"/>
          <p:cNvSpPr txBox="1"/>
          <p:nvPr/>
        </p:nvSpPr>
        <p:spPr>
          <a:xfrm>
            <a:off x="1808430" y="2375730"/>
            <a:ext cx="299103" cy="369332"/>
          </a:xfrm>
          <a:prstGeom prst="rect">
            <a:avLst/>
          </a:prstGeom>
          <a:noFill/>
        </p:spPr>
        <p:txBody>
          <a:bodyPr wrap="square" rtlCol="0">
            <a:spAutoFit/>
          </a:bodyPr>
          <a:lstStyle/>
          <a:p>
            <a:r>
              <a:rPr lang="en-US" dirty="0" smtClean="0">
                <a:solidFill>
                  <a:schemeClr val="accent3">
                    <a:lumMod val="40000"/>
                    <a:lumOff val="60000"/>
                  </a:schemeClr>
                </a:solidFill>
              </a:rPr>
              <a:t>7</a:t>
            </a:r>
            <a:endParaRPr lang="en-US" dirty="0">
              <a:solidFill>
                <a:schemeClr val="accent3">
                  <a:lumMod val="40000"/>
                  <a:lumOff val="60000"/>
                </a:schemeClr>
              </a:solidFill>
            </a:endParaRPr>
          </a:p>
        </p:txBody>
      </p:sp>
      <p:sp>
        <p:nvSpPr>
          <p:cNvPr id="13" name="TextBox 12"/>
          <p:cNvSpPr txBox="1"/>
          <p:nvPr/>
        </p:nvSpPr>
        <p:spPr>
          <a:xfrm>
            <a:off x="1508343" y="2375730"/>
            <a:ext cx="299103" cy="369332"/>
          </a:xfrm>
          <a:prstGeom prst="rect">
            <a:avLst/>
          </a:prstGeom>
          <a:noFill/>
        </p:spPr>
        <p:txBody>
          <a:bodyPr wrap="square" rtlCol="0">
            <a:spAutoFit/>
          </a:bodyPr>
          <a:lstStyle/>
          <a:p>
            <a:r>
              <a:rPr lang="en-US" dirty="0" smtClean="0">
                <a:solidFill>
                  <a:schemeClr val="accent3">
                    <a:lumMod val="40000"/>
                    <a:lumOff val="60000"/>
                  </a:schemeClr>
                </a:solidFill>
              </a:rPr>
              <a:t>8</a:t>
            </a:r>
            <a:endParaRPr lang="en-US" dirty="0">
              <a:solidFill>
                <a:schemeClr val="accent3">
                  <a:lumMod val="40000"/>
                  <a:lumOff val="60000"/>
                </a:schemeClr>
              </a:solidFill>
            </a:endParaRPr>
          </a:p>
        </p:txBody>
      </p:sp>
      <p:sp>
        <p:nvSpPr>
          <p:cNvPr id="14" name="TextBox 13"/>
          <p:cNvSpPr txBox="1"/>
          <p:nvPr/>
        </p:nvSpPr>
        <p:spPr>
          <a:xfrm>
            <a:off x="1212931" y="2375730"/>
            <a:ext cx="299103" cy="369332"/>
          </a:xfrm>
          <a:prstGeom prst="rect">
            <a:avLst/>
          </a:prstGeom>
          <a:noFill/>
        </p:spPr>
        <p:txBody>
          <a:bodyPr wrap="square" rtlCol="0">
            <a:spAutoFit/>
          </a:bodyPr>
          <a:lstStyle/>
          <a:p>
            <a:r>
              <a:rPr lang="en-US" dirty="0" smtClean="0">
                <a:solidFill>
                  <a:schemeClr val="accent3">
                    <a:lumMod val="40000"/>
                    <a:lumOff val="60000"/>
                  </a:schemeClr>
                </a:solidFill>
              </a:rPr>
              <a:t>9</a:t>
            </a:r>
            <a:endParaRPr lang="en-US" dirty="0">
              <a:solidFill>
                <a:schemeClr val="accent3">
                  <a:lumMod val="40000"/>
                  <a:lumOff val="60000"/>
                </a:schemeClr>
              </a:solidFill>
            </a:endParaRPr>
          </a:p>
        </p:txBody>
      </p:sp>
      <p:sp>
        <p:nvSpPr>
          <p:cNvPr id="16" name="TextBox 15"/>
          <p:cNvSpPr txBox="1"/>
          <p:nvPr/>
        </p:nvSpPr>
        <p:spPr>
          <a:xfrm>
            <a:off x="836591" y="2375730"/>
            <a:ext cx="440117" cy="369332"/>
          </a:xfrm>
          <a:prstGeom prst="rect">
            <a:avLst/>
          </a:prstGeom>
          <a:noFill/>
        </p:spPr>
        <p:txBody>
          <a:bodyPr wrap="square" rtlCol="0">
            <a:spAutoFit/>
          </a:bodyPr>
          <a:lstStyle/>
          <a:p>
            <a:r>
              <a:rPr lang="en-US" dirty="0" smtClean="0">
                <a:solidFill>
                  <a:schemeClr val="accent3">
                    <a:lumMod val="40000"/>
                    <a:lumOff val="60000"/>
                  </a:schemeClr>
                </a:solidFill>
              </a:rPr>
              <a:t>10</a:t>
            </a:r>
            <a:endParaRPr lang="en-US" dirty="0">
              <a:solidFill>
                <a:schemeClr val="accent3">
                  <a:lumMod val="40000"/>
                  <a:lumOff val="60000"/>
                </a:schemeClr>
              </a:solidFill>
            </a:endParaRPr>
          </a:p>
        </p:txBody>
      </p:sp>
      <p:sp>
        <p:nvSpPr>
          <p:cNvPr id="15" name="TextBox 14"/>
          <p:cNvSpPr txBox="1"/>
          <p:nvPr/>
        </p:nvSpPr>
        <p:spPr>
          <a:xfrm>
            <a:off x="4247260" y="4768553"/>
            <a:ext cx="4452359" cy="923330"/>
          </a:xfrm>
          <a:prstGeom prst="rect">
            <a:avLst/>
          </a:prstGeom>
          <a:noFill/>
        </p:spPr>
        <p:txBody>
          <a:bodyPr wrap="square" rtlCol="0">
            <a:spAutoFit/>
          </a:bodyPr>
          <a:lstStyle/>
          <a:p>
            <a:endParaRPr lang="en-US" dirty="0"/>
          </a:p>
          <a:p>
            <a:endParaRPr lang="en-US" dirty="0"/>
          </a:p>
          <a:p>
            <a:endParaRPr lang="en-US" dirty="0"/>
          </a:p>
        </p:txBody>
      </p:sp>
      <p:sp>
        <p:nvSpPr>
          <p:cNvPr id="17" name="TextBox 16"/>
          <p:cNvSpPr txBox="1"/>
          <p:nvPr/>
        </p:nvSpPr>
        <p:spPr>
          <a:xfrm>
            <a:off x="509884" y="2375730"/>
            <a:ext cx="440117" cy="369332"/>
          </a:xfrm>
          <a:prstGeom prst="rect">
            <a:avLst/>
          </a:prstGeom>
          <a:noFill/>
        </p:spPr>
        <p:txBody>
          <a:bodyPr wrap="square" rtlCol="0">
            <a:spAutoFit/>
          </a:bodyPr>
          <a:lstStyle/>
          <a:p>
            <a:r>
              <a:rPr lang="en-US" dirty="0" smtClean="0">
                <a:solidFill>
                  <a:schemeClr val="accent3">
                    <a:lumMod val="40000"/>
                    <a:lumOff val="60000"/>
                  </a:schemeClr>
                </a:solidFill>
              </a:rPr>
              <a:t>11</a:t>
            </a:r>
            <a:endParaRPr lang="en-US" dirty="0">
              <a:solidFill>
                <a:schemeClr val="accent3">
                  <a:lumMod val="40000"/>
                  <a:lumOff val="60000"/>
                </a:schemeClr>
              </a:solidFill>
            </a:endParaRPr>
          </a:p>
        </p:txBody>
      </p:sp>
    </p:spTree>
    <p:extLst>
      <p:ext uri="{BB962C8B-B14F-4D97-AF65-F5344CB8AC3E}">
        <p14:creationId xmlns:p14="http://schemas.microsoft.com/office/powerpoint/2010/main" val="30174069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Numbers</a:t>
            </a:r>
            <a:endParaRPr lang="en-US" dirty="0"/>
          </a:p>
        </p:txBody>
      </p:sp>
      <p:sp>
        <p:nvSpPr>
          <p:cNvPr id="3" name="Content Placeholder 2"/>
          <p:cNvSpPr>
            <a:spLocks noGrp="1"/>
          </p:cNvSpPr>
          <p:nvPr>
            <p:ph idx="1"/>
          </p:nvPr>
        </p:nvSpPr>
        <p:spPr>
          <a:xfrm>
            <a:off x="4247260" y="1853248"/>
            <a:ext cx="3810265" cy="4195481"/>
          </a:xfrm>
        </p:spPr>
        <p:txBody>
          <a:bodyPr>
            <a:normAutofit/>
          </a:bodyPr>
          <a:lstStyle/>
          <a:p>
            <a:r>
              <a:rPr lang="en-US" dirty="0"/>
              <a:t>Conversion From Binary to Decimal</a:t>
            </a:r>
          </a:p>
          <a:p>
            <a:pPr marL="514350" indent="-514350">
              <a:buFont typeface="+mj-lt"/>
              <a:buAutoNum type="arabicPeriod"/>
            </a:pPr>
            <a:r>
              <a:rPr lang="en-US" dirty="0">
                <a:solidFill>
                  <a:schemeClr val="accent3">
                    <a:lumMod val="40000"/>
                    <a:lumOff val="60000"/>
                  </a:schemeClr>
                </a:solidFill>
              </a:rPr>
              <a:t>Label digits from 0 to N from least significant bit to most significant bit.</a:t>
            </a:r>
          </a:p>
          <a:p>
            <a:pPr marL="514350" indent="-514350">
              <a:buFont typeface="+mj-lt"/>
              <a:buAutoNum type="arabicPeriod"/>
            </a:pPr>
            <a:r>
              <a:rPr lang="en-US" b="1" dirty="0">
                <a:solidFill>
                  <a:schemeClr val="accent6">
                    <a:lumMod val="40000"/>
                    <a:lumOff val="60000"/>
                  </a:schemeClr>
                </a:solidFill>
              </a:rPr>
              <a:t>Multiply </a:t>
            </a:r>
            <a:r>
              <a:rPr lang="en-US" b="1" dirty="0" smtClean="0">
                <a:solidFill>
                  <a:schemeClr val="accent6">
                    <a:lumMod val="40000"/>
                    <a:lumOff val="60000"/>
                  </a:schemeClr>
                </a:solidFill>
              </a:rPr>
              <a:t>digit at index </a:t>
            </a:r>
            <a:r>
              <a:rPr lang="en-US" b="1" dirty="0">
                <a:solidFill>
                  <a:schemeClr val="accent6">
                    <a:lumMod val="40000"/>
                    <a:lumOff val="60000"/>
                  </a:schemeClr>
                </a:solidFill>
              </a:rPr>
              <a:t>by </a:t>
            </a:r>
            <a:r>
              <a:rPr lang="en-US" b="1" dirty="0" smtClean="0">
                <a:solidFill>
                  <a:schemeClr val="accent6">
                    <a:lumMod val="40000"/>
                    <a:lumOff val="60000"/>
                  </a:schemeClr>
                </a:solidFill>
              </a:rPr>
              <a:t>2</a:t>
            </a:r>
            <a:r>
              <a:rPr lang="en-US" b="1" baseline="30000" dirty="0" smtClean="0">
                <a:solidFill>
                  <a:schemeClr val="accent6">
                    <a:lumMod val="40000"/>
                    <a:lumOff val="60000"/>
                  </a:schemeClr>
                </a:solidFill>
              </a:rPr>
              <a:t>index</a:t>
            </a:r>
            <a:endParaRPr lang="en-US" b="1" baseline="30000" dirty="0">
              <a:solidFill>
                <a:schemeClr val="accent6">
                  <a:lumMod val="40000"/>
                  <a:lumOff val="60000"/>
                </a:schemeClr>
              </a:solidFill>
            </a:endParaRPr>
          </a:p>
          <a:p>
            <a:pPr marL="514350" indent="-514350">
              <a:buFont typeface="+mj-lt"/>
              <a:buAutoNum type="arabicPeriod"/>
            </a:pPr>
            <a:r>
              <a:rPr lang="en-US" dirty="0">
                <a:solidFill>
                  <a:schemeClr val="accent3">
                    <a:lumMod val="40000"/>
                    <a:lumOff val="60000"/>
                  </a:schemeClr>
                </a:solidFill>
              </a:rPr>
              <a:t>Add all the numbers</a:t>
            </a:r>
          </a:p>
          <a:p>
            <a:pPr marL="0" indent="0">
              <a:buNone/>
            </a:pPr>
            <a:endParaRPr lang="en-US" sz="2600" dirty="0">
              <a:solidFill>
                <a:schemeClr val="accent3">
                  <a:lumMod val="40000"/>
                  <a:lumOff val="60000"/>
                </a:schemeClr>
              </a:solidFill>
            </a:endParaRPr>
          </a:p>
        </p:txBody>
      </p:sp>
      <p:sp>
        <p:nvSpPr>
          <p:cNvPr id="4" name="Content Placeholder 2"/>
          <p:cNvSpPr txBox="1">
            <a:spLocks/>
          </p:cNvSpPr>
          <p:nvPr/>
        </p:nvSpPr>
        <p:spPr>
          <a:xfrm>
            <a:off x="484710" y="1853247"/>
            <a:ext cx="3810265" cy="4906476"/>
          </a:xfrm>
          <a:prstGeom prst="rect">
            <a:avLst/>
          </a:prstGeom>
        </p:spPr>
        <p:txBody>
          <a:bodyPr vert="horz" lIns="91440" tIns="45720" rIns="91440" bIns="45720" rtlCol="0">
            <a:normAutofit fontScale="92500" lnSpcReduction="10000"/>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buNone/>
            </a:pPr>
            <a:r>
              <a:rPr lang="en-US" sz="4400" b="1" dirty="0" smtClean="0"/>
              <a:t>100010110110</a:t>
            </a:r>
            <a:endParaRPr lang="en-US" sz="4400" b="1" dirty="0"/>
          </a:p>
          <a:p>
            <a:pPr marL="0" indent="0" algn="ctr">
              <a:buNone/>
            </a:pPr>
            <a:endParaRPr lang="en-US" b="1" dirty="0"/>
          </a:p>
          <a:p>
            <a:pPr marL="0" indent="0" algn="just">
              <a:buNone/>
            </a:pPr>
            <a:r>
              <a:rPr lang="en-US" sz="1500" b="1" dirty="0" smtClean="0"/>
              <a:t>1*2</a:t>
            </a:r>
            <a:r>
              <a:rPr lang="en-US" sz="1500" b="1" baseline="30000" dirty="0" smtClean="0"/>
              <a:t>11</a:t>
            </a:r>
            <a:r>
              <a:rPr lang="en-US" sz="1500" b="1" dirty="0" smtClean="0"/>
              <a:t> </a:t>
            </a:r>
            <a:r>
              <a:rPr lang="en-US" sz="1500" b="1" dirty="0"/>
              <a:t>= </a:t>
            </a:r>
            <a:r>
              <a:rPr lang="en-US" sz="1500" b="1" dirty="0" smtClean="0"/>
              <a:t>2048</a:t>
            </a:r>
            <a:endParaRPr lang="en-US" sz="1500" b="1" baseline="30000" dirty="0"/>
          </a:p>
          <a:p>
            <a:pPr marL="0" indent="0" algn="just">
              <a:buNone/>
            </a:pPr>
            <a:r>
              <a:rPr lang="en-US" sz="1500" b="1" dirty="0" smtClean="0"/>
              <a:t>0*2</a:t>
            </a:r>
            <a:r>
              <a:rPr lang="en-US" sz="1500" b="1" baseline="30000" dirty="0" smtClean="0"/>
              <a:t>10</a:t>
            </a:r>
            <a:r>
              <a:rPr lang="en-US" sz="1500" b="1" dirty="0" smtClean="0"/>
              <a:t> </a:t>
            </a:r>
            <a:r>
              <a:rPr lang="en-US" sz="1500" b="1" dirty="0"/>
              <a:t>= </a:t>
            </a:r>
            <a:r>
              <a:rPr lang="en-US" sz="1500" b="1" dirty="0" smtClean="0"/>
              <a:t>0</a:t>
            </a:r>
            <a:endParaRPr lang="en-US" sz="1500" b="1" baseline="30000" dirty="0"/>
          </a:p>
          <a:p>
            <a:pPr marL="0" indent="0" algn="just">
              <a:buNone/>
            </a:pPr>
            <a:r>
              <a:rPr lang="en-US" sz="1500" b="1" dirty="0" smtClean="0"/>
              <a:t>0*2</a:t>
            </a:r>
            <a:r>
              <a:rPr lang="en-US" sz="1500" b="1" baseline="30000" dirty="0" smtClean="0"/>
              <a:t>9</a:t>
            </a:r>
            <a:r>
              <a:rPr lang="en-US" sz="1500" b="1" dirty="0" smtClean="0"/>
              <a:t> = 0</a:t>
            </a:r>
            <a:endParaRPr lang="en-US" sz="1500" b="1" baseline="30000" dirty="0" smtClean="0"/>
          </a:p>
          <a:p>
            <a:pPr marL="0" indent="0" algn="just">
              <a:buNone/>
            </a:pPr>
            <a:r>
              <a:rPr lang="en-US" sz="1500" b="1" dirty="0" smtClean="0"/>
              <a:t>0*2</a:t>
            </a:r>
            <a:r>
              <a:rPr lang="en-US" sz="1500" b="1" baseline="30000" dirty="0" smtClean="0"/>
              <a:t>8 </a:t>
            </a:r>
            <a:r>
              <a:rPr lang="en-US" sz="1500" b="1" dirty="0" smtClean="0"/>
              <a:t>= 0</a:t>
            </a:r>
          </a:p>
          <a:p>
            <a:pPr marL="0" indent="0" algn="just">
              <a:buNone/>
            </a:pPr>
            <a:r>
              <a:rPr lang="en-US" sz="1500" b="1" dirty="0" smtClean="0"/>
              <a:t>1*2</a:t>
            </a:r>
            <a:r>
              <a:rPr lang="en-US" sz="1500" b="1" baseline="30000" dirty="0" smtClean="0"/>
              <a:t>7 </a:t>
            </a:r>
            <a:r>
              <a:rPr lang="en-US" sz="1500" b="1" dirty="0" smtClean="0"/>
              <a:t>= 128</a:t>
            </a:r>
          </a:p>
          <a:p>
            <a:pPr marL="0" indent="0" algn="just">
              <a:buNone/>
            </a:pPr>
            <a:r>
              <a:rPr lang="en-US" sz="1500" b="1" dirty="0" smtClean="0"/>
              <a:t>0*2</a:t>
            </a:r>
            <a:r>
              <a:rPr lang="en-US" sz="1500" b="1" baseline="30000" dirty="0" smtClean="0"/>
              <a:t>6 </a:t>
            </a:r>
            <a:r>
              <a:rPr lang="en-US" sz="1500" b="1" dirty="0" smtClean="0"/>
              <a:t>= 0</a:t>
            </a:r>
          </a:p>
          <a:p>
            <a:pPr marL="0" indent="0" algn="just">
              <a:buNone/>
            </a:pPr>
            <a:r>
              <a:rPr lang="en-US" sz="1500" b="1" dirty="0" smtClean="0"/>
              <a:t>1*2</a:t>
            </a:r>
            <a:r>
              <a:rPr lang="en-US" sz="1500" b="1" baseline="30000" dirty="0" smtClean="0"/>
              <a:t>5 </a:t>
            </a:r>
            <a:r>
              <a:rPr lang="en-US" sz="1500" b="1" dirty="0" smtClean="0"/>
              <a:t>= 32</a:t>
            </a:r>
          </a:p>
          <a:p>
            <a:pPr marL="0" indent="0" algn="just">
              <a:buNone/>
            </a:pPr>
            <a:r>
              <a:rPr lang="en-US" sz="1500" b="1" dirty="0" smtClean="0"/>
              <a:t>1*2</a:t>
            </a:r>
            <a:r>
              <a:rPr lang="en-US" sz="1500" b="1" baseline="30000" dirty="0" smtClean="0"/>
              <a:t>4 </a:t>
            </a:r>
            <a:r>
              <a:rPr lang="en-US" sz="1500" b="1" dirty="0" smtClean="0"/>
              <a:t>= 16</a:t>
            </a:r>
          </a:p>
          <a:p>
            <a:pPr marL="0" indent="0" algn="just">
              <a:buNone/>
            </a:pPr>
            <a:r>
              <a:rPr lang="en-US" sz="1500" b="1" dirty="0" smtClean="0"/>
              <a:t>0*2</a:t>
            </a:r>
            <a:r>
              <a:rPr lang="en-US" sz="1500" b="1" baseline="30000" dirty="0" smtClean="0"/>
              <a:t>3 </a:t>
            </a:r>
            <a:r>
              <a:rPr lang="en-US" sz="1500" b="1" dirty="0" smtClean="0"/>
              <a:t>= 0</a:t>
            </a:r>
          </a:p>
          <a:p>
            <a:pPr marL="0" indent="0" algn="just">
              <a:buNone/>
            </a:pPr>
            <a:r>
              <a:rPr lang="en-US" sz="1500" b="1" dirty="0" smtClean="0"/>
              <a:t>1*2</a:t>
            </a:r>
            <a:r>
              <a:rPr lang="en-US" sz="1500" b="1" baseline="30000" dirty="0" smtClean="0"/>
              <a:t>2 </a:t>
            </a:r>
            <a:r>
              <a:rPr lang="en-US" sz="1500" b="1" dirty="0" smtClean="0"/>
              <a:t>= 4</a:t>
            </a:r>
          </a:p>
          <a:p>
            <a:pPr marL="0" indent="0" algn="just">
              <a:buNone/>
            </a:pPr>
            <a:r>
              <a:rPr lang="en-US" sz="1500" b="1" dirty="0" smtClean="0"/>
              <a:t>1*2</a:t>
            </a:r>
            <a:r>
              <a:rPr lang="en-US" sz="1500" b="1" baseline="30000" dirty="0" smtClean="0"/>
              <a:t>1 </a:t>
            </a:r>
            <a:r>
              <a:rPr lang="en-US" sz="1500" b="1" dirty="0" smtClean="0"/>
              <a:t>= 2</a:t>
            </a:r>
          </a:p>
          <a:p>
            <a:pPr marL="0" indent="0" algn="just">
              <a:buNone/>
            </a:pPr>
            <a:r>
              <a:rPr lang="en-US" sz="1500" b="1" dirty="0" smtClean="0"/>
              <a:t>0*2</a:t>
            </a:r>
            <a:r>
              <a:rPr lang="en-US" sz="1500" b="1" baseline="30000" dirty="0" smtClean="0"/>
              <a:t>0 </a:t>
            </a:r>
            <a:r>
              <a:rPr lang="en-US" sz="1500" b="1" dirty="0" smtClean="0"/>
              <a:t>= 0</a:t>
            </a:r>
          </a:p>
          <a:p>
            <a:pPr marL="514350" indent="-514350">
              <a:buFont typeface="+mj-lt"/>
              <a:buAutoNum type="arabicPeriod"/>
            </a:pPr>
            <a:endParaRPr lang="en-US" dirty="0">
              <a:solidFill>
                <a:schemeClr val="accent3">
                  <a:lumMod val="40000"/>
                  <a:lumOff val="60000"/>
                </a:schemeClr>
              </a:solidFill>
            </a:endParaRPr>
          </a:p>
        </p:txBody>
      </p:sp>
      <p:sp>
        <p:nvSpPr>
          <p:cNvPr id="5" name="TextBox 4"/>
          <p:cNvSpPr txBox="1"/>
          <p:nvPr/>
        </p:nvSpPr>
        <p:spPr>
          <a:xfrm>
            <a:off x="3824243" y="2375732"/>
            <a:ext cx="299103" cy="369332"/>
          </a:xfrm>
          <a:prstGeom prst="rect">
            <a:avLst/>
          </a:prstGeom>
          <a:noFill/>
        </p:spPr>
        <p:txBody>
          <a:bodyPr wrap="square" rtlCol="0">
            <a:spAutoFit/>
          </a:bodyPr>
          <a:lstStyle/>
          <a:p>
            <a:r>
              <a:rPr lang="en-US" dirty="0" smtClean="0">
                <a:solidFill>
                  <a:schemeClr val="accent3">
                    <a:lumMod val="40000"/>
                    <a:lumOff val="60000"/>
                  </a:schemeClr>
                </a:solidFill>
              </a:rPr>
              <a:t>0</a:t>
            </a:r>
            <a:endParaRPr lang="en-US" dirty="0">
              <a:solidFill>
                <a:schemeClr val="accent3">
                  <a:lumMod val="40000"/>
                  <a:lumOff val="60000"/>
                </a:schemeClr>
              </a:solidFill>
            </a:endParaRPr>
          </a:p>
        </p:txBody>
      </p:sp>
      <p:sp>
        <p:nvSpPr>
          <p:cNvPr id="6" name="TextBox 5"/>
          <p:cNvSpPr txBox="1"/>
          <p:nvPr/>
        </p:nvSpPr>
        <p:spPr>
          <a:xfrm>
            <a:off x="3558187" y="2375732"/>
            <a:ext cx="299103" cy="369332"/>
          </a:xfrm>
          <a:prstGeom prst="rect">
            <a:avLst/>
          </a:prstGeom>
          <a:noFill/>
        </p:spPr>
        <p:txBody>
          <a:bodyPr wrap="square" rtlCol="0">
            <a:spAutoFit/>
          </a:bodyPr>
          <a:lstStyle/>
          <a:p>
            <a:r>
              <a:rPr lang="en-US" dirty="0" smtClean="0">
                <a:solidFill>
                  <a:schemeClr val="accent3">
                    <a:lumMod val="40000"/>
                    <a:lumOff val="60000"/>
                  </a:schemeClr>
                </a:solidFill>
              </a:rPr>
              <a:t>1</a:t>
            </a:r>
            <a:endParaRPr lang="en-US" dirty="0">
              <a:solidFill>
                <a:schemeClr val="accent3">
                  <a:lumMod val="40000"/>
                  <a:lumOff val="60000"/>
                </a:schemeClr>
              </a:solidFill>
            </a:endParaRPr>
          </a:p>
        </p:txBody>
      </p:sp>
      <p:sp>
        <p:nvSpPr>
          <p:cNvPr id="7" name="TextBox 6"/>
          <p:cNvSpPr txBox="1"/>
          <p:nvPr/>
        </p:nvSpPr>
        <p:spPr>
          <a:xfrm>
            <a:off x="3267629" y="2375731"/>
            <a:ext cx="299103" cy="369332"/>
          </a:xfrm>
          <a:prstGeom prst="rect">
            <a:avLst/>
          </a:prstGeom>
          <a:noFill/>
        </p:spPr>
        <p:txBody>
          <a:bodyPr wrap="square" rtlCol="0">
            <a:spAutoFit/>
          </a:bodyPr>
          <a:lstStyle/>
          <a:p>
            <a:r>
              <a:rPr lang="en-US" dirty="0" smtClean="0">
                <a:solidFill>
                  <a:schemeClr val="accent3">
                    <a:lumMod val="40000"/>
                    <a:lumOff val="60000"/>
                  </a:schemeClr>
                </a:solidFill>
              </a:rPr>
              <a:t>2</a:t>
            </a:r>
            <a:endParaRPr lang="en-US" dirty="0">
              <a:solidFill>
                <a:schemeClr val="accent3">
                  <a:lumMod val="40000"/>
                  <a:lumOff val="60000"/>
                </a:schemeClr>
              </a:solidFill>
            </a:endParaRPr>
          </a:p>
        </p:txBody>
      </p:sp>
      <p:sp>
        <p:nvSpPr>
          <p:cNvPr id="8" name="TextBox 7"/>
          <p:cNvSpPr txBox="1"/>
          <p:nvPr/>
        </p:nvSpPr>
        <p:spPr>
          <a:xfrm>
            <a:off x="2965395" y="2375731"/>
            <a:ext cx="299103" cy="369332"/>
          </a:xfrm>
          <a:prstGeom prst="rect">
            <a:avLst/>
          </a:prstGeom>
          <a:noFill/>
        </p:spPr>
        <p:txBody>
          <a:bodyPr wrap="square" rtlCol="0">
            <a:spAutoFit/>
          </a:bodyPr>
          <a:lstStyle/>
          <a:p>
            <a:r>
              <a:rPr lang="en-US" dirty="0" smtClean="0">
                <a:solidFill>
                  <a:schemeClr val="accent3">
                    <a:lumMod val="40000"/>
                    <a:lumOff val="60000"/>
                  </a:schemeClr>
                </a:solidFill>
              </a:rPr>
              <a:t>3</a:t>
            </a:r>
            <a:endParaRPr lang="en-US" dirty="0">
              <a:solidFill>
                <a:schemeClr val="accent3">
                  <a:lumMod val="40000"/>
                  <a:lumOff val="60000"/>
                </a:schemeClr>
              </a:solidFill>
            </a:endParaRPr>
          </a:p>
        </p:txBody>
      </p:sp>
      <p:sp>
        <p:nvSpPr>
          <p:cNvPr id="9" name="TextBox 8"/>
          <p:cNvSpPr txBox="1"/>
          <p:nvPr/>
        </p:nvSpPr>
        <p:spPr>
          <a:xfrm>
            <a:off x="2681249" y="2375731"/>
            <a:ext cx="299103" cy="369332"/>
          </a:xfrm>
          <a:prstGeom prst="rect">
            <a:avLst/>
          </a:prstGeom>
          <a:noFill/>
        </p:spPr>
        <p:txBody>
          <a:bodyPr wrap="square" rtlCol="0">
            <a:spAutoFit/>
          </a:bodyPr>
          <a:lstStyle/>
          <a:p>
            <a:r>
              <a:rPr lang="en-US" dirty="0" smtClean="0">
                <a:solidFill>
                  <a:schemeClr val="accent3">
                    <a:lumMod val="40000"/>
                    <a:lumOff val="60000"/>
                  </a:schemeClr>
                </a:solidFill>
              </a:rPr>
              <a:t>4</a:t>
            </a:r>
            <a:endParaRPr lang="en-US" dirty="0">
              <a:solidFill>
                <a:schemeClr val="accent3">
                  <a:lumMod val="40000"/>
                  <a:lumOff val="60000"/>
                </a:schemeClr>
              </a:solidFill>
            </a:endParaRPr>
          </a:p>
        </p:txBody>
      </p:sp>
      <p:sp>
        <p:nvSpPr>
          <p:cNvPr id="10" name="TextBox 9"/>
          <p:cNvSpPr txBox="1"/>
          <p:nvPr/>
        </p:nvSpPr>
        <p:spPr>
          <a:xfrm>
            <a:off x="2382144" y="2375731"/>
            <a:ext cx="299103" cy="369332"/>
          </a:xfrm>
          <a:prstGeom prst="rect">
            <a:avLst/>
          </a:prstGeom>
          <a:noFill/>
        </p:spPr>
        <p:txBody>
          <a:bodyPr wrap="square" rtlCol="0">
            <a:spAutoFit/>
          </a:bodyPr>
          <a:lstStyle/>
          <a:p>
            <a:r>
              <a:rPr lang="en-US" dirty="0" smtClean="0">
                <a:solidFill>
                  <a:schemeClr val="accent3">
                    <a:lumMod val="40000"/>
                    <a:lumOff val="60000"/>
                  </a:schemeClr>
                </a:solidFill>
              </a:rPr>
              <a:t>5</a:t>
            </a:r>
            <a:endParaRPr lang="en-US" dirty="0">
              <a:solidFill>
                <a:schemeClr val="accent3">
                  <a:lumMod val="40000"/>
                  <a:lumOff val="60000"/>
                </a:schemeClr>
              </a:solidFill>
            </a:endParaRPr>
          </a:p>
        </p:txBody>
      </p:sp>
      <p:sp>
        <p:nvSpPr>
          <p:cNvPr id="11" name="TextBox 10"/>
          <p:cNvSpPr txBox="1"/>
          <p:nvPr/>
        </p:nvSpPr>
        <p:spPr>
          <a:xfrm>
            <a:off x="2090521" y="2375731"/>
            <a:ext cx="299103" cy="369332"/>
          </a:xfrm>
          <a:prstGeom prst="rect">
            <a:avLst/>
          </a:prstGeom>
          <a:noFill/>
        </p:spPr>
        <p:txBody>
          <a:bodyPr wrap="square" rtlCol="0">
            <a:spAutoFit/>
          </a:bodyPr>
          <a:lstStyle/>
          <a:p>
            <a:r>
              <a:rPr lang="en-US" dirty="0" smtClean="0">
                <a:solidFill>
                  <a:schemeClr val="accent3">
                    <a:lumMod val="40000"/>
                    <a:lumOff val="60000"/>
                  </a:schemeClr>
                </a:solidFill>
              </a:rPr>
              <a:t>6</a:t>
            </a:r>
            <a:endParaRPr lang="en-US" dirty="0">
              <a:solidFill>
                <a:schemeClr val="accent3">
                  <a:lumMod val="40000"/>
                  <a:lumOff val="60000"/>
                </a:schemeClr>
              </a:solidFill>
            </a:endParaRPr>
          </a:p>
        </p:txBody>
      </p:sp>
      <p:sp>
        <p:nvSpPr>
          <p:cNvPr id="12" name="TextBox 11"/>
          <p:cNvSpPr txBox="1"/>
          <p:nvPr/>
        </p:nvSpPr>
        <p:spPr>
          <a:xfrm>
            <a:off x="1808430" y="2375730"/>
            <a:ext cx="299103" cy="369332"/>
          </a:xfrm>
          <a:prstGeom prst="rect">
            <a:avLst/>
          </a:prstGeom>
          <a:noFill/>
        </p:spPr>
        <p:txBody>
          <a:bodyPr wrap="square" rtlCol="0">
            <a:spAutoFit/>
          </a:bodyPr>
          <a:lstStyle/>
          <a:p>
            <a:r>
              <a:rPr lang="en-US" dirty="0" smtClean="0">
                <a:solidFill>
                  <a:schemeClr val="accent3">
                    <a:lumMod val="40000"/>
                    <a:lumOff val="60000"/>
                  </a:schemeClr>
                </a:solidFill>
              </a:rPr>
              <a:t>7</a:t>
            </a:r>
            <a:endParaRPr lang="en-US" dirty="0">
              <a:solidFill>
                <a:schemeClr val="accent3">
                  <a:lumMod val="40000"/>
                  <a:lumOff val="60000"/>
                </a:schemeClr>
              </a:solidFill>
            </a:endParaRPr>
          </a:p>
        </p:txBody>
      </p:sp>
      <p:sp>
        <p:nvSpPr>
          <p:cNvPr id="13" name="TextBox 12"/>
          <p:cNvSpPr txBox="1"/>
          <p:nvPr/>
        </p:nvSpPr>
        <p:spPr>
          <a:xfrm>
            <a:off x="1508343" y="2375730"/>
            <a:ext cx="299103" cy="369332"/>
          </a:xfrm>
          <a:prstGeom prst="rect">
            <a:avLst/>
          </a:prstGeom>
          <a:noFill/>
        </p:spPr>
        <p:txBody>
          <a:bodyPr wrap="square" rtlCol="0">
            <a:spAutoFit/>
          </a:bodyPr>
          <a:lstStyle/>
          <a:p>
            <a:r>
              <a:rPr lang="en-US" dirty="0" smtClean="0">
                <a:solidFill>
                  <a:schemeClr val="accent3">
                    <a:lumMod val="40000"/>
                    <a:lumOff val="60000"/>
                  </a:schemeClr>
                </a:solidFill>
              </a:rPr>
              <a:t>8</a:t>
            </a:r>
            <a:endParaRPr lang="en-US" dirty="0">
              <a:solidFill>
                <a:schemeClr val="accent3">
                  <a:lumMod val="40000"/>
                  <a:lumOff val="60000"/>
                </a:schemeClr>
              </a:solidFill>
            </a:endParaRPr>
          </a:p>
        </p:txBody>
      </p:sp>
      <p:sp>
        <p:nvSpPr>
          <p:cNvPr id="14" name="TextBox 13"/>
          <p:cNvSpPr txBox="1"/>
          <p:nvPr/>
        </p:nvSpPr>
        <p:spPr>
          <a:xfrm>
            <a:off x="1212931" y="2375730"/>
            <a:ext cx="299103" cy="369332"/>
          </a:xfrm>
          <a:prstGeom prst="rect">
            <a:avLst/>
          </a:prstGeom>
          <a:noFill/>
        </p:spPr>
        <p:txBody>
          <a:bodyPr wrap="square" rtlCol="0">
            <a:spAutoFit/>
          </a:bodyPr>
          <a:lstStyle/>
          <a:p>
            <a:r>
              <a:rPr lang="en-US" dirty="0" smtClean="0">
                <a:solidFill>
                  <a:schemeClr val="accent3">
                    <a:lumMod val="40000"/>
                    <a:lumOff val="60000"/>
                  </a:schemeClr>
                </a:solidFill>
              </a:rPr>
              <a:t>9</a:t>
            </a:r>
            <a:endParaRPr lang="en-US" dirty="0">
              <a:solidFill>
                <a:schemeClr val="accent3">
                  <a:lumMod val="40000"/>
                  <a:lumOff val="60000"/>
                </a:schemeClr>
              </a:solidFill>
            </a:endParaRPr>
          </a:p>
        </p:txBody>
      </p:sp>
      <p:sp>
        <p:nvSpPr>
          <p:cNvPr id="16" name="TextBox 15"/>
          <p:cNvSpPr txBox="1"/>
          <p:nvPr/>
        </p:nvSpPr>
        <p:spPr>
          <a:xfrm>
            <a:off x="836591" y="2375730"/>
            <a:ext cx="440117" cy="369332"/>
          </a:xfrm>
          <a:prstGeom prst="rect">
            <a:avLst/>
          </a:prstGeom>
          <a:noFill/>
        </p:spPr>
        <p:txBody>
          <a:bodyPr wrap="square" rtlCol="0">
            <a:spAutoFit/>
          </a:bodyPr>
          <a:lstStyle/>
          <a:p>
            <a:r>
              <a:rPr lang="en-US" dirty="0" smtClean="0">
                <a:solidFill>
                  <a:schemeClr val="accent3">
                    <a:lumMod val="40000"/>
                    <a:lumOff val="60000"/>
                  </a:schemeClr>
                </a:solidFill>
              </a:rPr>
              <a:t>10</a:t>
            </a:r>
            <a:endParaRPr lang="en-US" dirty="0">
              <a:solidFill>
                <a:schemeClr val="accent3">
                  <a:lumMod val="40000"/>
                  <a:lumOff val="60000"/>
                </a:schemeClr>
              </a:solidFill>
            </a:endParaRPr>
          </a:p>
        </p:txBody>
      </p:sp>
      <p:sp>
        <p:nvSpPr>
          <p:cNvPr id="15" name="TextBox 14"/>
          <p:cNvSpPr txBox="1"/>
          <p:nvPr/>
        </p:nvSpPr>
        <p:spPr>
          <a:xfrm>
            <a:off x="4247260" y="4768553"/>
            <a:ext cx="4452359" cy="923330"/>
          </a:xfrm>
          <a:prstGeom prst="rect">
            <a:avLst/>
          </a:prstGeom>
          <a:noFill/>
        </p:spPr>
        <p:txBody>
          <a:bodyPr wrap="square" rtlCol="0">
            <a:spAutoFit/>
          </a:bodyPr>
          <a:lstStyle/>
          <a:p>
            <a:endParaRPr lang="en-US" dirty="0"/>
          </a:p>
          <a:p>
            <a:endParaRPr lang="en-US" dirty="0"/>
          </a:p>
          <a:p>
            <a:endParaRPr lang="en-US" dirty="0"/>
          </a:p>
        </p:txBody>
      </p:sp>
      <p:sp>
        <p:nvSpPr>
          <p:cNvPr id="17" name="TextBox 16"/>
          <p:cNvSpPr txBox="1"/>
          <p:nvPr/>
        </p:nvSpPr>
        <p:spPr>
          <a:xfrm>
            <a:off x="509884" y="2375730"/>
            <a:ext cx="440117" cy="369332"/>
          </a:xfrm>
          <a:prstGeom prst="rect">
            <a:avLst/>
          </a:prstGeom>
          <a:noFill/>
        </p:spPr>
        <p:txBody>
          <a:bodyPr wrap="square" rtlCol="0">
            <a:spAutoFit/>
          </a:bodyPr>
          <a:lstStyle/>
          <a:p>
            <a:r>
              <a:rPr lang="en-US" dirty="0" smtClean="0">
                <a:solidFill>
                  <a:schemeClr val="accent3">
                    <a:lumMod val="40000"/>
                    <a:lumOff val="60000"/>
                  </a:schemeClr>
                </a:solidFill>
              </a:rPr>
              <a:t>11</a:t>
            </a:r>
            <a:endParaRPr lang="en-US" dirty="0">
              <a:solidFill>
                <a:schemeClr val="accent3">
                  <a:lumMod val="40000"/>
                  <a:lumOff val="60000"/>
                </a:schemeClr>
              </a:solidFill>
            </a:endParaRPr>
          </a:p>
        </p:txBody>
      </p:sp>
    </p:spTree>
    <p:extLst>
      <p:ext uri="{BB962C8B-B14F-4D97-AF65-F5344CB8AC3E}">
        <p14:creationId xmlns:p14="http://schemas.microsoft.com/office/powerpoint/2010/main" val="875051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Numbers</a:t>
            </a:r>
            <a:endParaRPr lang="en-US" dirty="0"/>
          </a:p>
        </p:txBody>
      </p:sp>
      <p:sp>
        <p:nvSpPr>
          <p:cNvPr id="3" name="Content Placeholder 2"/>
          <p:cNvSpPr>
            <a:spLocks noGrp="1"/>
          </p:cNvSpPr>
          <p:nvPr>
            <p:ph idx="1"/>
          </p:nvPr>
        </p:nvSpPr>
        <p:spPr>
          <a:xfrm>
            <a:off x="4247260" y="1853248"/>
            <a:ext cx="3810265" cy="4195481"/>
          </a:xfrm>
        </p:spPr>
        <p:txBody>
          <a:bodyPr>
            <a:normAutofit/>
          </a:bodyPr>
          <a:lstStyle/>
          <a:p>
            <a:r>
              <a:rPr lang="en-US" dirty="0"/>
              <a:t>Conversion From Binary to Decimal</a:t>
            </a:r>
          </a:p>
          <a:p>
            <a:pPr marL="514350" indent="-514350">
              <a:buFont typeface="+mj-lt"/>
              <a:buAutoNum type="arabicPeriod"/>
            </a:pPr>
            <a:r>
              <a:rPr lang="en-US" dirty="0">
                <a:solidFill>
                  <a:schemeClr val="accent3">
                    <a:lumMod val="40000"/>
                    <a:lumOff val="60000"/>
                  </a:schemeClr>
                </a:solidFill>
              </a:rPr>
              <a:t>Label digits from 0 to N from least significant bit to most significant bit.</a:t>
            </a:r>
          </a:p>
          <a:p>
            <a:pPr marL="514350" indent="-514350">
              <a:buFont typeface="+mj-lt"/>
              <a:buAutoNum type="arabicPeriod"/>
            </a:pPr>
            <a:r>
              <a:rPr lang="en-US" dirty="0">
                <a:solidFill>
                  <a:schemeClr val="accent3">
                    <a:lumMod val="40000"/>
                    <a:lumOff val="60000"/>
                  </a:schemeClr>
                </a:solidFill>
              </a:rPr>
              <a:t>Multiply </a:t>
            </a:r>
            <a:r>
              <a:rPr lang="en-US" dirty="0" smtClean="0">
                <a:solidFill>
                  <a:schemeClr val="accent3">
                    <a:lumMod val="40000"/>
                    <a:lumOff val="60000"/>
                  </a:schemeClr>
                </a:solidFill>
              </a:rPr>
              <a:t>digit at index </a:t>
            </a:r>
            <a:r>
              <a:rPr lang="en-US" dirty="0">
                <a:solidFill>
                  <a:schemeClr val="accent3">
                    <a:lumMod val="40000"/>
                    <a:lumOff val="60000"/>
                  </a:schemeClr>
                </a:solidFill>
              </a:rPr>
              <a:t>by </a:t>
            </a:r>
            <a:r>
              <a:rPr lang="en-US" dirty="0" smtClean="0">
                <a:solidFill>
                  <a:schemeClr val="accent3">
                    <a:lumMod val="40000"/>
                    <a:lumOff val="60000"/>
                  </a:schemeClr>
                </a:solidFill>
              </a:rPr>
              <a:t>2</a:t>
            </a:r>
            <a:r>
              <a:rPr lang="en-US" baseline="30000" dirty="0" smtClean="0">
                <a:solidFill>
                  <a:schemeClr val="accent3">
                    <a:lumMod val="40000"/>
                    <a:lumOff val="60000"/>
                  </a:schemeClr>
                </a:solidFill>
              </a:rPr>
              <a:t>index</a:t>
            </a:r>
            <a:endParaRPr lang="en-US" baseline="30000" dirty="0">
              <a:solidFill>
                <a:schemeClr val="accent3">
                  <a:lumMod val="40000"/>
                  <a:lumOff val="60000"/>
                </a:schemeClr>
              </a:solidFill>
            </a:endParaRPr>
          </a:p>
          <a:p>
            <a:pPr marL="514350" indent="-514350">
              <a:buFont typeface="+mj-lt"/>
              <a:buAutoNum type="arabicPeriod"/>
            </a:pPr>
            <a:r>
              <a:rPr lang="en-US" b="1" dirty="0">
                <a:solidFill>
                  <a:schemeClr val="accent6">
                    <a:lumMod val="40000"/>
                    <a:lumOff val="60000"/>
                  </a:schemeClr>
                </a:solidFill>
              </a:rPr>
              <a:t>Add all the numbers</a:t>
            </a:r>
          </a:p>
          <a:p>
            <a:pPr marL="0" indent="0">
              <a:buNone/>
            </a:pPr>
            <a:endParaRPr lang="en-US" sz="2600" dirty="0">
              <a:solidFill>
                <a:schemeClr val="accent3">
                  <a:lumMod val="40000"/>
                  <a:lumOff val="60000"/>
                </a:schemeClr>
              </a:solidFill>
            </a:endParaRPr>
          </a:p>
        </p:txBody>
      </p:sp>
      <p:sp>
        <p:nvSpPr>
          <p:cNvPr id="4" name="Content Placeholder 2"/>
          <p:cNvSpPr txBox="1">
            <a:spLocks/>
          </p:cNvSpPr>
          <p:nvPr/>
        </p:nvSpPr>
        <p:spPr>
          <a:xfrm>
            <a:off x="484710" y="1853247"/>
            <a:ext cx="3810265" cy="4906476"/>
          </a:xfrm>
          <a:prstGeom prst="rect">
            <a:avLst/>
          </a:prstGeom>
        </p:spPr>
        <p:txBody>
          <a:bodyPr vert="horz" lIns="91440" tIns="45720" rIns="91440" bIns="45720" rtlCol="0">
            <a:normAutofit fontScale="92500" lnSpcReduction="10000"/>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buNone/>
            </a:pPr>
            <a:r>
              <a:rPr lang="en-US" sz="4400" b="1" dirty="0" smtClean="0"/>
              <a:t>100010110110</a:t>
            </a:r>
            <a:endParaRPr lang="en-US" sz="4400" b="1" dirty="0"/>
          </a:p>
          <a:p>
            <a:pPr marL="0" indent="0" algn="ctr">
              <a:buNone/>
            </a:pPr>
            <a:endParaRPr lang="en-US" b="1" dirty="0"/>
          </a:p>
          <a:p>
            <a:pPr marL="0" indent="0" algn="just">
              <a:buNone/>
            </a:pPr>
            <a:r>
              <a:rPr lang="en-US" sz="1500" b="1" dirty="0" smtClean="0"/>
              <a:t>1*2</a:t>
            </a:r>
            <a:r>
              <a:rPr lang="en-US" sz="1500" b="1" baseline="30000" dirty="0" smtClean="0"/>
              <a:t>11</a:t>
            </a:r>
            <a:r>
              <a:rPr lang="en-US" sz="1500" b="1" dirty="0" smtClean="0"/>
              <a:t> </a:t>
            </a:r>
            <a:r>
              <a:rPr lang="en-US" sz="1500" b="1" dirty="0"/>
              <a:t>= </a:t>
            </a:r>
            <a:r>
              <a:rPr lang="en-US" sz="1500" b="1" dirty="0" smtClean="0"/>
              <a:t>2048</a:t>
            </a:r>
            <a:endParaRPr lang="en-US" sz="1500" b="1" baseline="30000" dirty="0"/>
          </a:p>
          <a:p>
            <a:pPr marL="0" indent="0" algn="just">
              <a:buNone/>
            </a:pPr>
            <a:r>
              <a:rPr lang="en-US" sz="1500" b="1" dirty="0" smtClean="0"/>
              <a:t>0*2</a:t>
            </a:r>
            <a:r>
              <a:rPr lang="en-US" sz="1500" b="1" baseline="30000" dirty="0" smtClean="0"/>
              <a:t>10</a:t>
            </a:r>
            <a:r>
              <a:rPr lang="en-US" sz="1500" b="1" dirty="0" smtClean="0"/>
              <a:t> </a:t>
            </a:r>
            <a:r>
              <a:rPr lang="en-US" sz="1500" b="1" dirty="0"/>
              <a:t>= </a:t>
            </a:r>
            <a:r>
              <a:rPr lang="en-US" sz="1500" b="1" dirty="0" smtClean="0"/>
              <a:t>0</a:t>
            </a:r>
            <a:endParaRPr lang="en-US" sz="1500" b="1" baseline="30000" dirty="0"/>
          </a:p>
          <a:p>
            <a:pPr marL="0" indent="0" algn="just">
              <a:buNone/>
            </a:pPr>
            <a:r>
              <a:rPr lang="en-US" sz="1500" b="1" dirty="0" smtClean="0"/>
              <a:t>0*2</a:t>
            </a:r>
            <a:r>
              <a:rPr lang="en-US" sz="1500" b="1" baseline="30000" dirty="0" smtClean="0"/>
              <a:t>9</a:t>
            </a:r>
            <a:r>
              <a:rPr lang="en-US" sz="1500" b="1" dirty="0" smtClean="0"/>
              <a:t> = 0</a:t>
            </a:r>
            <a:endParaRPr lang="en-US" sz="1500" b="1" baseline="30000" dirty="0" smtClean="0"/>
          </a:p>
          <a:p>
            <a:pPr marL="0" indent="0" algn="just">
              <a:buNone/>
            </a:pPr>
            <a:r>
              <a:rPr lang="en-US" sz="1500" b="1" dirty="0" smtClean="0"/>
              <a:t>0*2</a:t>
            </a:r>
            <a:r>
              <a:rPr lang="en-US" sz="1500" b="1" baseline="30000" dirty="0" smtClean="0"/>
              <a:t>8 </a:t>
            </a:r>
            <a:r>
              <a:rPr lang="en-US" sz="1500" b="1" dirty="0" smtClean="0"/>
              <a:t>= 0</a:t>
            </a:r>
          </a:p>
          <a:p>
            <a:pPr marL="0" indent="0" algn="just">
              <a:buNone/>
            </a:pPr>
            <a:r>
              <a:rPr lang="en-US" sz="1500" b="1" dirty="0" smtClean="0"/>
              <a:t>1*2</a:t>
            </a:r>
            <a:r>
              <a:rPr lang="en-US" sz="1500" b="1" baseline="30000" dirty="0" smtClean="0"/>
              <a:t>7 </a:t>
            </a:r>
            <a:r>
              <a:rPr lang="en-US" sz="1500" b="1" dirty="0" smtClean="0"/>
              <a:t>= 128</a:t>
            </a:r>
          </a:p>
          <a:p>
            <a:pPr marL="0" indent="0" algn="just">
              <a:buNone/>
            </a:pPr>
            <a:r>
              <a:rPr lang="en-US" sz="1500" b="1" dirty="0" smtClean="0"/>
              <a:t>0*2</a:t>
            </a:r>
            <a:r>
              <a:rPr lang="en-US" sz="1500" b="1" baseline="30000" dirty="0" smtClean="0"/>
              <a:t>6 </a:t>
            </a:r>
            <a:r>
              <a:rPr lang="en-US" sz="1500" b="1" dirty="0" smtClean="0"/>
              <a:t>= 0</a:t>
            </a:r>
          </a:p>
          <a:p>
            <a:pPr marL="0" indent="0" algn="just">
              <a:buNone/>
            </a:pPr>
            <a:r>
              <a:rPr lang="en-US" sz="1500" b="1" dirty="0" smtClean="0"/>
              <a:t>1*2</a:t>
            </a:r>
            <a:r>
              <a:rPr lang="en-US" sz="1500" b="1" baseline="30000" dirty="0" smtClean="0"/>
              <a:t>5 </a:t>
            </a:r>
            <a:r>
              <a:rPr lang="en-US" sz="1500" b="1" dirty="0" smtClean="0"/>
              <a:t>= 32</a:t>
            </a:r>
          </a:p>
          <a:p>
            <a:pPr marL="0" indent="0" algn="just">
              <a:buNone/>
            </a:pPr>
            <a:r>
              <a:rPr lang="en-US" sz="1500" b="1" dirty="0" smtClean="0"/>
              <a:t>1*2</a:t>
            </a:r>
            <a:r>
              <a:rPr lang="en-US" sz="1500" b="1" baseline="30000" dirty="0" smtClean="0"/>
              <a:t>4 </a:t>
            </a:r>
            <a:r>
              <a:rPr lang="en-US" sz="1500" b="1" dirty="0" smtClean="0"/>
              <a:t>= 16</a:t>
            </a:r>
          </a:p>
          <a:p>
            <a:pPr marL="0" indent="0" algn="just">
              <a:buNone/>
            </a:pPr>
            <a:r>
              <a:rPr lang="en-US" sz="1500" b="1" dirty="0" smtClean="0"/>
              <a:t>0*2</a:t>
            </a:r>
            <a:r>
              <a:rPr lang="en-US" sz="1500" b="1" baseline="30000" dirty="0" smtClean="0"/>
              <a:t>3 </a:t>
            </a:r>
            <a:r>
              <a:rPr lang="en-US" sz="1500" b="1" dirty="0" smtClean="0"/>
              <a:t>= 0</a:t>
            </a:r>
          </a:p>
          <a:p>
            <a:pPr marL="0" indent="0" algn="just">
              <a:buNone/>
            </a:pPr>
            <a:r>
              <a:rPr lang="en-US" sz="1500" b="1" dirty="0" smtClean="0"/>
              <a:t>1*2</a:t>
            </a:r>
            <a:r>
              <a:rPr lang="en-US" sz="1500" b="1" baseline="30000" dirty="0" smtClean="0"/>
              <a:t>2 </a:t>
            </a:r>
            <a:r>
              <a:rPr lang="en-US" sz="1500" b="1" dirty="0" smtClean="0"/>
              <a:t>= 4</a:t>
            </a:r>
          </a:p>
          <a:p>
            <a:pPr marL="0" indent="0" algn="just">
              <a:buNone/>
            </a:pPr>
            <a:r>
              <a:rPr lang="en-US" sz="1500" b="1" dirty="0" smtClean="0"/>
              <a:t>1*2</a:t>
            </a:r>
            <a:r>
              <a:rPr lang="en-US" sz="1500" b="1" baseline="30000" dirty="0" smtClean="0"/>
              <a:t>1 </a:t>
            </a:r>
            <a:r>
              <a:rPr lang="en-US" sz="1500" b="1" dirty="0" smtClean="0"/>
              <a:t>= 2</a:t>
            </a:r>
          </a:p>
          <a:p>
            <a:pPr marL="0" indent="0" algn="just">
              <a:buNone/>
            </a:pPr>
            <a:r>
              <a:rPr lang="en-US" sz="1500" b="1" dirty="0" smtClean="0"/>
              <a:t>0*2</a:t>
            </a:r>
            <a:r>
              <a:rPr lang="en-US" sz="1500" b="1" baseline="30000" dirty="0" smtClean="0"/>
              <a:t>0 </a:t>
            </a:r>
            <a:r>
              <a:rPr lang="en-US" sz="1500" b="1" dirty="0" smtClean="0"/>
              <a:t>= 0</a:t>
            </a:r>
          </a:p>
          <a:p>
            <a:pPr marL="514350" indent="-514350">
              <a:buFont typeface="+mj-lt"/>
              <a:buAutoNum type="arabicPeriod"/>
            </a:pPr>
            <a:endParaRPr lang="en-US" dirty="0">
              <a:solidFill>
                <a:schemeClr val="accent3">
                  <a:lumMod val="40000"/>
                  <a:lumOff val="60000"/>
                </a:schemeClr>
              </a:solidFill>
            </a:endParaRPr>
          </a:p>
        </p:txBody>
      </p:sp>
      <p:sp>
        <p:nvSpPr>
          <p:cNvPr id="5" name="TextBox 4"/>
          <p:cNvSpPr txBox="1"/>
          <p:nvPr/>
        </p:nvSpPr>
        <p:spPr>
          <a:xfrm>
            <a:off x="3824243" y="2375732"/>
            <a:ext cx="299103" cy="369332"/>
          </a:xfrm>
          <a:prstGeom prst="rect">
            <a:avLst/>
          </a:prstGeom>
          <a:noFill/>
        </p:spPr>
        <p:txBody>
          <a:bodyPr wrap="square" rtlCol="0">
            <a:spAutoFit/>
          </a:bodyPr>
          <a:lstStyle/>
          <a:p>
            <a:r>
              <a:rPr lang="en-US" dirty="0" smtClean="0">
                <a:solidFill>
                  <a:schemeClr val="accent3">
                    <a:lumMod val="40000"/>
                    <a:lumOff val="60000"/>
                  </a:schemeClr>
                </a:solidFill>
              </a:rPr>
              <a:t>0</a:t>
            </a:r>
            <a:endParaRPr lang="en-US" dirty="0">
              <a:solidFill>
                <a:schemeClr val="accent3">
                  <a:lumMod val="40000"/>
                  <a:lumOff val="60000"/>
                </a:schemeClr>
              </a:solidFill>
            </a:endParaRPr>
          </a:p>
        </p:txBody>
      </p:sp>
      <p:sp>
        <p:nvSpPr>
          <p:cNvPr id="6" name="TextBox 5"/>
          <p:cNvSpPr txBox="1"/>
          <p:nvPr/>
        </p:nvSpPr>
        <p:spPr>
          <a:xfrm>
            <a:off x="3558187" y="2375732"/>
            <a:ext cx="299103" cy="369332"/>
          </a:xfrm>
          <a:prstGeom prst="rect">
            <a:avLst/>
          </a:prstGeom>
          <a:noFill/>
        </p:spPr>
        <p:txBody>
          <a:bodyPr wrap="square" rtlCol="0">
            <a:spAutoFit/>
          </a:bodyPr>
          <a:lstStyle/>
          <a:p>
            <a:r>
              <a:rPr lang="en-US" dirty="0" smtClean="0">
                <a:solidFill>
                  <a:schemeClr val="accent3">
                    <a:lumMod val="40000"/>
                    <a:lumOff val="60000"/>
                  </a:schemeClr>
                </a:solidFill>
              </a:rPr>
              <a:t>1</a:t>
            </a:r>
            <a:endParaRPr lang="en-US" dirty="0">
              <a:solidFill>
                <a:schemeClr val="accent3">
                  <a:lumMod val="40000"/>
                  <a:lumOff val="60000"/>
                </a:schemeClr>
              </a:solidFill>
            </a:endParaRPr>
          </a:p>
        </p:txBody>
      </p:sp>
      <p:sp>
        <p:nvSpPr>
          <p:cNvPr id="7" name="TextBox 6"/>
          <p:cNvSpPr txBox="1"/>
          <p:nvPr/>
        </p:nvSpPr>
        <p:spPr>
          <a:xfrm>
            <a:off x="3267629" y="2375731"/>
            <a:ext cx="299103" cy="369332"/>
          </a:xfrm>
          <a:prstGeom prst="rect">
            <a:avLst/>
          </a:prstGeom>
          <a:noFill/>
        </p:spPr>
        <p:txBody>
          <a:bodyPr wrap="square" rtlCol="0">
            <a:spAutoFit/>
          </a:bodyPr>
          <a:lstStyle/>
          <a:p>
            <a:r>
              <a:rPr lang="en-US" dirty="0" smtClean="0">
                <a:solidFill>
                  <a:schemeClr val="accent3">
                    <a:lumMod val="40000"/>
                    <a:lumOff val="60000"/>
                  </a:schemeClr>
                </a:solidFill>
              </a:rPr>
              <a:t>2</a:t>
            </a:r>
            <a:endParaRPr lang="en-US" dirty="0">
              <a:solidFill>
                <a:schemeClr val="accent3">
                  <a:lumMod val="40000"/>
                  <a:lumOff val="60000"/>
                </a:schemeClr>
              </a:solidFill>
            </a:endParaRPr>
          </a:p>
        </p:txBody>
      </p:sp>
      <p:sp>
        <p:nvSpPr>
          <p:cNvPr id="8" name="TextBox 7"/>
          <p:cNvSpPr txBox="1"/>
          <p:nvPr/>
        </p:nvSpPr>
        <p:spPr>
          <a:xfrm>
            <a:off x="2965395" y="2375731"/>
            <a:ext cx="299103" cy="369332"/>
          </a:xfrm>
          <a:prstGeom prst="rect">
            <a:avLst/>
          </a:prstGeom>
          <a:noFill/>
        </p:spPr>
        <p:txBody>
          <a:bodyPr wrap="square" rtlCol="0">
            <a:spAutoFit/>
          </a:bodyPr>
          <a:lstStyle/>
          <a:p>
            <a:r>
              <a:rPr lang="en-US" dirty="0" smtClean="0">
                <a:solidFill>
                  <a:schemeClr val="accent3">
                    <a:lumMod val="40000"/>
                    <a:lumOff val="60000"/>
                  </a:schemeClr>
                </a:solidFill>
              </a:rPr>
              <a:t>3</a:t>
            </a:r>
            <a:endParaRPr lang="en-US" dirty="0">
              <a:solidFill>
                <a:schemeClr val="accent3">
                  <a:lumMod val="40000"/>
                  <a:lumOff val="60000"/>
                </a:schemeClr>
              </a:solidFill>
            </a:endParaRPr>
          </a:p>
        </p:txBody>
      </p:sp>
      <p:sp>
        <p:nvSpPr>
          <p:cNvPr id="9" name="TextBox 8"/>
          <p:cNvSpPr txBox="1"/>
          <p:nvPr/>
        </p:nvSpPr>
        <p:spPr>
          <a:xfrm>
            <a:off x="2681249" y="2375731"/>
            <a:ext cx="299103" cy="369332"/>
          </a:xfrm>
          <a:prstGeom prst="rect">
            <a:avLst/>
          </a:prstGeom>
          <a:noFill/>
        </p:spPr>
        <p:txBody>
          <a:bodyPr wrap="square" rtlCol="0">
            <a:spAutoFit/>
          </a:bodyPr>
          <a:lstStyle/>
          <a:p>
            <a:r>
              <a:rPr lang="en-US" dirty="0" smtClean="0">
                <a:solidFill>
                  <a:schemeClr val="accent3">
                    <a:lumMod val="40000"/>
                    <a:lumOff val="60000"/>
                  </a:schemeClr>
                </a:solidFill>
              </a:rPr>
              <a:t>4</a:t>
            </a:r>
            <a:endParaRPr lang="en-US" dirty="0">
              <a:solidFill>
                <a:schemeClr val="accent3">
                  <a:lumMod val="40000"/>
                  <a:lumOff val="60000"/>
                </a:schemeClr>
              </a:solidFill>
            </a:endParaRPr>
          </a:p>
        </p:txBody>
      </p:sp>
      <p:sp>
        <p:nvSpPr>
          <p:cNvPr id="10" name="TextBox 9"/>
          <p:cNvSpPr txBox="1"/>
          <p:nvPr/>
        </p:nvSpPr>
        <p:spPr>
          <a:xfrm>
            <a:off x="2382144" y="2375731"/>
            <a:ext cx="299103" cy="369332"/>
          </a:xfrm>
          <a:prstGeom prst="rect">
            <a:avLst/>
          </a:prstGeom>
          <a:noFill/>
        </p:spPr>
        <p:txBody>
          <a:bodyPr wrap="square" rtlCol="0">
            <a:spAutoFit/>
          </a:bodyPr>
          <a:lstStyle/>
          <a:p>
            <a:r>
              <a:rPr lang="en-US" dirty="0" smtClean="0">
                <a:solidFill>
                  <a:schemeClr val="accent3">
                    <a:lumMod val="40000"/>
                    <a:lumOff val="60000"/>
                  </a:schemeClr>
                </a:solidFill>
              </a:rPr>
              <a:t>5</a:t>
            </a:r>
            <a:endParaRPr lang="en-US" dirty="0">
              <a:solidFill>
                <a:schemeClr val="accent3">
                  <a:lumMod val="40000"/>
                  <a:lumOff val="60000"/>
                </a:schemeClr>
              </a:solidFill>
            </a:endParaRPr>
          </a:p>
        </p:txBody>
      </p:sp>
      <p:sp>
        <p:nvSpPr>
          <p:cNvPr id="11" name="TextBox 10"/>
          <p:cNvSpPr txBox="1"/>
          <p:nvPr/>
        </p:nvSpPr>
        <p:spPr>
          <a:xfrm>
            <a:off x="2090521" y="2375731"/>
            <a:ext cx="299103" cy="369332"/>
          </a:xfrm>
          <a:prstGeom prst="rect">
            <a:avLst/>
          </a:prstGeom>
          <a:noFill/>
        </p:spPr>
        <p:txBody>
          <a:bodyPr wrap="square" rtlCol="0">
            <a:spAutoFit/>
          </a:bodyPr>
          <a:lstStyle/>
          <a:p>
            <a:r>
              <a:rPr lang="en-US" dirty="0" smtClean="0">
                <a:solidFill>
                  <a:schemeClr val="accent3">
                    <a:lumMod val="40000"/>
                    <a:lumOff val="60000"/>
                  </a:schemeClr>
                </a:solidFill>
              </a:rPr>
              <a:t>6</a:t>
            </a:r>
            <a:endParaRPr lang="en-US" dirty="0">
              <a:solidFill>
                <a:schemeClr val="accent3">
                  <a:lumMod val="40000"/>
                  <a:lumOff val="60000"/>
                </a:schemeClr>
              </a:solidFill>
            </a:endParaRPr>
          </a:p>
        </p:txBody>
      </p:sp>
      <p:sp>
        <p:nvSpPr>
          <p:cNvPr id="12" name="TextBox 11"/>
          <p:cNvSpPr txBox="1"/>
          <p:nvPr/>
        </p:nvSpPr>
        <p:spPr>
          <a:xfrm>
            <a:off x="1808430" y="2375730"/>
            <a:ext cx="299103" cy="369332"/>
          </a:xfrm>
          <a:prstGeom prst="rect">
            <a:avLst/>
          </a:prstGeom>
          <a:noFill/>
        </p:spPr>
        <p:txBody>
          <a:bodyPr wrap="square" rtlCol="0">
            <a:spAutoFit/>
          </a:bodyPr>
          <a:lstStyle/>
          <a:p>
            <a:r>
              <a:rPr lang="en-US" dirty="0" smtClean="0">
                <a:solidFill>
                  <a:schemeClr val="accent3">
                    <a:lumMod val="40000"/>
                    <a:lumOff val="60000"/>
                  </a:schemeClr>
                </a:solidFill>
              </a:rPr>
              <a:t>7</a:t>
            </a:r>
            <a:endParaRPr lang="en-US" dirty="0">
              <a:solidFill>
                <a:schemeClr val="accent3">
                  <a:lumMod val="40000"/>
                  <a:lumOff val="60000"/>
                </a:schemeClr>
              </a:solidFill>
            </a:endParaRPr>
          </a:p>
        </p:txBody>
      </p:sp>
      <p:sp>
        <p:nvSpPr>
          <p:cNvPr id="13" name="TextBox 12"/>
          <p:cNvSpPr txBox="1"/>
          <p:nvPr/>
        </p:nvSpPr>
        <p:spPr>
          <a:xfrm>
            <a:off x="1508343" y="2375730"/>
            <a:ext cx="299103" cy="369332"/>
          </a:xfrm>
          <a:prstGeom prst="rect">
            <a:avLst/>
          </a:prstGeom>
          <a:noFill/>
        </p:spPr>
        <p:txBody>
          <a:bodyPr wrap="square" rtlCol="0">
            <a:spAutoFit/>
          </a:bodyPr>
          <a:lstStyle/>
          <a:p>
            <a:r>
              <a:rPr lang="en-US" dirty="0" smtClean="0">
                <a:solidFill>
                  <a:schemeClr val="accent3">
                    <a:lumMod val="40000"/>
                    <a:lumOff val="60000"/>
                  </a:schemeClr>
                </a:solidFill>
              </a:rPr>
              <a:t>8</a:t>
            </a:r>
            <a:endParaRPr lang="en-US" dirty="0">
              <a:solidFill>
                <a:schemeClr val="accent3">
                  <a:lumMod val="40000"/>
                  <a:lumOff val="60000"/>
                </a:schemeClr>
              </a:solidFill>
            </a:endParaRPr>
          </a:p>
        </p:txBody>
      </p:sp>
      <p:sp>
        <p:nvSpPr>
          <p:cNvPr id="14" name="TextBox 13"/>
          <p:cNvSpPr txBox="1"/>
          <p:nvPr/>
        </p:nvSpPr>
        <p:spPr>
          <a:xfrm>
            <a:off x="1212931" y="2375730"/>
            <a:ext cx="299103" cy="369332"/>
          </a:xfrm>
          <a:prstGeom prst="rect">
            <a:avLst/>
          </a:prstGeom>
          <a:noFill/>
        </p:spPr>
        <p:txBody>
          <a:bodyPr wrap="square" rtlCol="0">
            <a:spAutoFit/>
          </a:bodyPr>
          <a:lstStyle/>
          <a:p>
            <a:r>
              <a:rPr lang="en-US" dirty="0" smtClean="0">
                <a:solidFill>
                  <a:schemeClr val="accent3">
                    <a:lumMod val="40000"/>
                    <a:lumOff val="60000"/>
                  </a:schemeClr>
                </a:solidFill>
              </a:rPr>
              <a:t>9</a:t>
            </a:r>
            <a:endParaRPr lang="en-US" dirty="0">
              <a:solidFill>
                <a:schemeClr val="accent3">
                  <a:lumMod val="40000"/>
                  <a:lumOff val="60000"/>
                </a:schemeClr>
              </a:solidFill>
            </a:endParaRPr>
          </a:p>
        </p:txBody>
      </p:sp>
      <p:sp>
        <p:nvSpPr>
          <p:cNvPr id="16" name="TextBox 15"/>
          <p:cNvSpPr txBox="1"/>
          <p:nvPr/>
        </p:nvSpPr>
        <p:spPr>
          <a:xfrm>
            <a:off x="836591" y="2375730"/>
            <a:ext cx="440117" cy="369332"/>
          </a:xfrm>
          <a:prstGeom prst="rect">
            <a:avLst/>
          </a:prstGeom>
          <a:noFill/>
        </p:spPr>
        <p:txBody>
          <a:bodyPr wrap="square" rtlCol="0">
            <a:spAutoFit/>
          </a:bodyPr>
          <a:lstStyle/>
          <a:p>
            <a:r>
              <a:rPr lang="en-US" dirty="0" smtClean="0">
                <a:solidFill>
                  <a:schemeClr val="accent3">
                    <a:lumMod val="40000"/>
                    <a:lumOff val="60000"/>
                  </a:schemeClr>
                </a:solidFill>
              </a:rPr>
              <a:t>10</a:t>
            </a:r>
            <a:endParaRPr lang="en-US" dirty="0">
              <a:solidFill>
                <a:schemeClr val="accent3">
                  <a:lumMod val="40000"/>
                  <a:lumOff val="60000"/>
                </a:schemeClr>
              </a:solidFill>
            </a:endParaRPr>
          </a:p>
        </p:txBody>
      </p:sp>
      <p:sp>
        <p:nvSpPr>
          <p:cNvPr id="15" name="TextBox 14"/>
          <p:cNvSpPr txBox="1"/>
          <p:nvPr/>
        </p:nvSpPr>
        <p:spPr>
          <a:xfrm>
            <a:off x="4247260" y="4768553"/>
            <a:ext cx="4452359" cy="1200329"/>
          </a:xfrm>
          <a:prstGeom prst="rect">
            <a:avLst/>
          </a:prstGeom>
          <a:noFill/>
        </p:spPr>
        <p:txBody>
          <a:bodyPr wrap="square" rtlCol="0">
            <a:spAutoFit/>
          </a:bodyPr>
          <a:lstStyle/>
          <a:p>
            <a:r>
              <a:rPr lang="en-US" dirty="0" smtClean="0"/>
              <a:t>2048 + 128 + 32 + 16 + 4 + 2 =</a:t>
            </a:r>
          </a:p>
          <a:p>
            <a:endParaRPr lang="en-US" dirty="0"/>
          </a:p>
          <a:p>
            <a:endParaRPr lang="en-US" dirty="0"/>
          </a:p>
          <a:p>
            <a:endParaRPr lang="en-US" dirty="0"/>
          </a:p>
        </p:txBody>
      </p:sp>
      <p:sp>
        <p:nvSpPr>
          <p:cNvPr id="17" name="TextBox 16"/>
          <p:cNvSpPr txBox="1"/>
          <p:nvPr/>
        </p:nvSpPr>
        <p:spPr>
          <a:xfrm>
            <a:off x="509884" y="2375730"/>
            <a:ext cx="440117" cy="369332"/>
          </a:xfrm>
          <a:prstGeom prst="rect">
            <a:avLst/>
          </a:prstGeom>
          <a:noFill/>
        </p:spPr>
        <p:txBody>
          <a:bodyPr wrap="square" rtlCol="0">
            <a:spAutoFit/>
          </a:bodyPr>
          <a:lstStyle/>
          <a:p>
            <a:r>
              <a:rPr lang="en-US" dirty="0" smtClean="0">
                <a:solidFill>
                  <a:schemeClr val="accent3">
                    <a:lumMod val="40000"/>
                    <a:lumOff val="60000"/>
                  </a:schemeClr>
                </a:solidFill>
              </a:rPr>
              <a:t>11</a:t>
            </a:r>
            <a:endParaRPr lang="en-US" dirty="0">
              <a:solidFill>
                <a:schemeClr val="accent3">
                  <a:lumMod val="40000"/>
                  <a:lumOff val="60000"/>
                </a:schemeClr>
              </a:solidFill>
            </a:endParaRPr>
          </a:p>
        </p:txBody>
      </p:sp>
    </p:spTree>
    <p:extLst>
      <p:ext uri="{BB962C8B-B14F-4D97-AF65-F5344CB8AC3E}">
        <p14:creationId xmlns:p14="http://schemas.microsoft.com/office/powerpoint/2010/main" val="17249652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Numbers</a:t>
            </a:r>
            <a:endParaRPr lang="en-US" dirty="0"/>
          </a:p>
        </p:txBody>
      </p:sp>
      <p:sp>
        <p:nvSpPr>
          <p:cNvPr id="3" name="Content Placeholder 2"/>
          <p:cNvSpPr>
            <a:spLocks noGrp="1"/>
          </p:cNvSpPr>
          <p:nvPr>
            <p:ph idx="1"/>
          </p:nvPr>
        </p:nvSpPr>
        <p:spPr>
          <a:xfrm>
            <a:off x="4247260" y="1853248"/>
            <a:ext cx="3810265" cy="4195481"/>
          </a:xfrm>
        </p:spPr>
        <p:txBody>
          <a:bodyPr>
            <a:normAutofit/>
          </a:bodyPr>
          <a:lstStyle/>
          <a:p>
            <a:r>
              <a:rPr lang="en-US" dirty="0"/>
              <a:t>Conversion From Binary to Decimal</a:t>
            </a:r>
          </a:p>
          <a:p>
            <a:pPr marL="514350" indent="-514350">
              <a:buFont typeface="+mj-lt"/>
              <a:buAutoNum type="arabicPeriod"/>
            </a:pPr>
            <a:r>
              <a:rPr lang="en-US" dirty="0">
                <a:solidFill>
                  <a:schemeClr val="accent3">
                    <a:lumMod val="40000"/>
                    <a:lumOff val="60000"/>
                  </a:schemeClr>
                </a:solidFill>
              </a:rPr>
              <a:t>Label digits from 0 to N from least significant bit to most significant bit.</a:t>
            </a:r>
          </a:p>
          <a:p>
            <a:pPr marL="514350" indent="-514350">
              <a:buFont typeface="+mj-lt"/>
              <a:buAutoNum type="arabicPeriod"/>
            </a:pPr>
            <a:r>
              <a:rPr lang="en-US" dirty="0">
                <a:solidFill>
                  <a:schemeClr val="accent3">
                    <a:lumMod val="40000"/>
                    <a:lumOff val="60000"/>
                  </a:schemeClr>
                </a:solidFill>
              </a:rPr>
              <a:t>Multiply </a:t>
            </a:r>
            <a:r>
              <a:rPr lang="en-US" dirty="0" smtClean="0">
                <a:solidFill>
                  <a:schemeClr val="accent3">
                    <a:lumMod val="40000"/>
                    <a:lumOff val="60000"/>
                  </a:schemeClr>
                </a:solidFill>
              </a:rPr>
              <a:t>digit at index </a:t>
            </a:r>
            <a:r>
              <a:rPr lang="en-US" dirty="0">
                <a:solidFill>
                  <a:schemeClr val="accent3">
                    <a:lumMod val="40000"/>
                    <a:lumOff val="60000"/>
                  </a:schemeClr>
                </a:solidFill>
              </a:rPr>
              <a:t>by </a:t>
            </a:r>
            <a:r>
              <a:rPr lang="en-US" dirty="0" smtClean="0">
                <a:solidFill>
                  <a:schemeClr val="accent3">
                    <a:lumMod val="40000"/>
                    <a:lumOff val="60000"/>
                  </a:schemeClr>
                </a:solidFill>
              </a:rPr>
              <a:t>2</a:t>
            </a:r>
            <a:r>
              <a:rPr lang="en-US" baseline="30000" dirty="0" smtClean="0">
                <a:solidFill>
                  <a:schemeClr val="accent3">
                    <a:lumMod val="40000"/>
                    <a:lumOff val="60000"/>
                  </a:schemeClr>
                </a:solidFill>
              </a:rPr>
              <a:t>index</a:t>
            </a:r>
            <a:endParaRPr lang="en-US" baseline="30000" dirty="0">
              <a:solidFill>
                <a:schemeClr val="accent3">
                  <a:lumMod val="40000"/>
                  <a:lumOff val="60000"/>
                </a:schemeClr>
              </a:solidFill>
            </a:endParaRPr>
          </a:p>
          <a:p>
            <a:pPr marL="514350" indent="-514350">
              <a:buFont typeface="+mj-lt"/>
              <a:buAutoNum type="arabicPeriod"/>
            </a:pPr>
            <a:r>
              <a:rPr lang="en-US" b="1" dirty="0">
                <a:solidFill>
                  <a:schemeClr val="accent6">
                    <a:lumMod val="40000"/>
                    <a:lumOff val="60000"/>
                  </a:schemeClr>
                </a:solidFill>
              </a:rPr>
              <a:t>Add all the numbers</a:t>
            </a:r>
          </a:p>
          <a:p>
            <a:pPr marL="0" indent="0">
              <a:buNone/>
            </a:pPr>
            <a:endParaRPr lang="en-US" sz="2600" dirty="0">
              <a:solidFill>
                <a:schemeClr val="accent3">
                  <a:lumMod val="40000"/>
                  <a:lumOff val="60000"/>
                </a:schemeClr>
              </a:solidFill>
            </a:endParaRPr>
          </a:p>
        </p:txBody>
      </p:sp>
      <p:sp>
        <p:nvSpPr>
          <p:cNvPr id="4" name="Content Placeholder 2"/>
          <p:cNvSpPr txBox="1">
            <a:spLocks/>
          </p:cNvSpPr>
          <p:nvPr/>
        </p:nvSpPr>
        <p:spPr>
          <a:xfrm>
            <a:off x="484710" y="1853247"/>
            <a:ext cx="3810265" cy="4906476"/>
          </a:xfrm>
          <a:prstGeom prst="rect">
            <a:avLst/>
          </a:prstGeom>
        </p:spPr>
        <p:txBody>
          <a:bodyPr vert="horz" lIns="91440" tIns="45720" rIns="91440" bIns="45720" rtlCol="0">
            <a:normAutofit fontScale="92500" lnSpcReduction="10000"/>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buNone/>
            </a:pPr>
            <a:r>
              <a:rPr lang="en-US" sz="4400" b="1" dirty="0" smtClean="0"/>
              <a:t>100010110110</a:t>
            </a:r>
            <a:endParaRPr lang="en-US" sz="4400" b="1" dirty="0"/>
          </a:p>
          <a:p>
            <a:pPr marL="0" indent="0" algn="ctr">
              <a:buNone/>
            </a:pPr>
            <a:endParaRPr lang="en-US" b="1" dirty="0"/>
          </a:p>
          <a:p>
            <a:pPr marL="0" indent="0" algn="just">
              <a:buNone/>
            </a:pPr>
            <a:r>
              <a:rPr lang="en-US" sz="1500" b="1" dirty="0" smtClean="0"/>
              <a:t>1*2</a:t>
            </a:r>
            <a:r>
              <a:rPr lang="en-US" sz="1500" b="1" baseline="30000" dirty="0" smtClean="0"/>
              <a:t>11</a:t>
            </a:r>
            <a:r>
              <a:rPr lang="en-US" sz="1500" b="1" dirty="0" smtClean="0"/>
              <a:t> </a:t>
            </a:r>
            <a:r>
              <a:rPr lang="en-US" sz="1500" b="1" dirty="0"/>
              <a:t>= </a:t>
            </a:r>
            <a:r>
              <a:rPr lang="en-US" sz="1500" b="1" dirty="0" smtClean="0"/>
              <a:t>2048</a:t>
            </a:r>
            <a:endParaRPr lang="en-US" sz="1500" b="1" baseline="30000" dirty="0"/>
          </a:p>
          <a:p>
            <a:pPr marL="0" indent="0" algn="just">
              <a:buNone/>
            </a:pPr>
            <a:r>
              <a:rPr lang="en-US" sz="1500" b="1" dirty="0" smtClean="0"/>
              <a:t>0*2</a:t>
            </a:r>
            <a:r>
              <a:rPr lang="en-US" sz="1500" b="1" baseline="30000" dirty="0" smtClean="0"/>
              <a:t>10</a:t>
            </a:r>
            <a:r>
              <a:rPr lang="en-US" sz="1500" b="1" dirty="0" smtClean="0"/>
              <a:t> </a:t>
            </a:r>
            <a:r>
              <a:rPr lang="en-US" sz="1500" b="1" dirty="0"/>
              <a:t>= </a:t>
            </a:r>
            <a:r>
              <a:rPr lang="en-US" sz="1500" b="1" dirty="0" smtClean="0"/>
              <a:t>0</a:t>
            </a:r>
            <a:endParaRPr lang="en-US" sz="1500" b="1" baseline="30000" dirty="0"/>
          </a:p>
          <a:p>
            <a:pPr marL="0" indent="0" algn="just">
              <a:buNone/>
            </a:pPr>
            <a:r>
              <a:rPr lang="en-US" sz="1500" b="1" dirty="0" smtClean="0"/>
              <a:t>0*2</a:t>
            </a:r>
            <a:r>
              <a:rPr lang="en-US" sz="1500" b="1" baseline="30000" dirty="0" smtClean="0"/>
              <a:t>9</a:t>
            </a:r>
            <a:r>
              <a:rPr lang="en-US" sz="1500" b="1" dirty="0" smtClean="0"/>
              <a:t> = 0</a:t>
            </a:r>
            <a:endParaRPr lang="en-US" sz="1500" b="1" baseline="30000" dirty="0" smtClean="0"/>
          </a:p>
          <a:p>
            <a:pPr marL="0" indent="0" algn="just">
              <a:buNone/>
            </a:pPr>
            <a:r>
              <a:rPr lang="en-US" sz="1500" b="1" dirty="0" smtClean="0"/>
              <a:t>0*2</a:t>
            </a:r>
            <a:r>
              <a:rPr lang="en-US" sz="1500" b="1" baseline="30000" dirty="0" smtClean="0"/>
              <a:t>8 </a:t>
            </a:r>
            <a:r>
              <a:rPr lang="en-US" sz="1500" b="1" dirty="0" smtClean="0"/>
              <a:t>= 0</a:t>
            </a:r>
          </a:p>
          <a:p>
            <a:pPr marL="0" indent="0" algn="just">
              <a:buNone/>
            </a:pPr>
            <a:r>
              <a:rPr lang="en-US" sz="1500" b="1" dirty="0" smtClean="0"/>
              <a:t>1*2</a:t>
            </a:r>
            <a:r>
              <a:rPr lang="en-US" sz="1500" b="1" baseline="30000" dirty="0" smtClean="0"/>
              <a:t>7 </a:t>
            </a:r>
            <a:r>
              <a:rPr lang="en-US" sz="1500" b="1" dirty="0" smtClean="0"/>
              <a:t>= 128</a:t>
            </a:r>
          </a:p>
          <a:p>
            <a:pPr marL="0" indent="0" algn="just">
              <a:buNone/>
            </a:pPr>
            <a:r>
              <a:rPr lang="en-US" sz="1500" b="1" dirty="0" smtClean="0"/>
              <a:t>0*2</a:t>
            </a:r>
            <a:r>
              <a:rPr lang="en-US" sz="1500" b="1" baseline="30000" dirty="0" smtClean="0"/>
              <a:t>6 </a:t>
            </a:r>
            <a:r>
              <a:rPr lang="en-US" sz="1500" b="1" dirty="0" smtClean="0"/>
              <a:t>= 0</a:t>
            </a:r>
          </a:p>
          <a:p>
            <a:pPr marL="0" indent="0" algn="just">
              <a:buNone/>
            </a:pPr>
            <a:r>
              <a:rPr lang="en-US" sz="1500" b="1" dirty="0" smtClean="0"/>
              <a:t>1*2</a:t>
            </a:r>
            <a:r>
              <a:rPr lang="en-US" sz="1500" b="1" baseline="30000" dirty="0" smtClean="0"/>
              <a:t>5 </a:t>
            </a:r>
            <a:r>
              <a:rPr lang="en-US" sz="1500" b="1" dirty="0" smtClean="0"/>
              <a:t>= 32</a:t>
            </a:r>
          </a:p>
          <a:p>
            <a:pPr marL="0" indent="0" algn="just">
              <a:buNone/>
            </a:pPr>
            <a:r>
              <a:rPr lang="en-US" sz="1500" b="1" dirty="0" smtClean="0"/>
              <a:t>1*2</a:t>
            </a:r>
            <a:r>
              <a:rPr lang="en-US" sz="1500" b="1" baseline="30000" dirty="0" smtClean="0"/>
              <a:t>4 </a:t>
            </a:r>
            <a:r>
              <a:rPr lang="en-US" sz="1500" b="1" dirty="0" smtClean="0"/>
              <a:t>= 16</a:t>
            </a:r>
          </a:p>
          <a:p>
            <a:pPr marL="0" indent="0" algn="just">
              <a:buNone/>
            </a:pPr>
            <a:r>
              <a:rPr lang="en-US" sz="1500" b="1" dirty="0" smtClean="0"/>
              <a:t>0*2</a:t>
            </a:r>
            <a:r>
              <a:rPr lang="en-US" sz="1500" b="1" baseline="30000" dirty="0" smtClean="0"/>
              <a:t>3 </a:t>
            </a:r>
            <a:r>
              <a:rPr lang="en-US" sz="1500" b="1" dirty="0" smtClean="0"/>
              <a:t>= 0</a:t>
            </a:r>
          </a:p>
          <a:p>
            <a:pPr marL="0" indent="0" algn="just">
              <a:buNone/>
            </a:pPr>
            <a:r>
              <a:rPr lang="en-US" sz="1500" b="1" dirty="0" smtClean="0"/>
              <a:t>1*2</a:t>
            </a:r>
            <a:r>
              <a:rPr lang="en-US" sz="1500" b="1" baseline="30000" dirty="0" smtClean="0"/>
              <a:t>2 </a:t>
            </a:r>
            <a:r>
              <a:rPr lang="en-US" sz="1500" b="1" dirty="0" smtClean="0"/>
              <a:t>= 4</a:t>
            </a:r>
          </a:p>
          <a:p>
            <a:pPr marL="0" indent="0" algn="just">
              <a:buNone/>
            </a:pPr>
            <a:r>
              <a:rPr lang="en-US" sz="1500" b="1" dirty="0" smtClean="0"/>
              <a:t>1*2</a:t>
            </a:r>
            <a:r>
              <a:rPr lang="en-US" sz="1500" b="1" baseline="30000" dirty="0" smtClean="0"/>
              <a:t>1 </a:t>
            </a:r>
            <a:r>
              <a:rPr lang="en-US" sz="1500" b="1" dirty="0" smtClean="0"/>
              <a:t>= 2</a:t>
            </a:r>
          </a:p>
          <a:p>
            <a:pPr marL="0" indent="0" algn="just">
              <a:buNone/>
            </a:pPr>
            <a:r>
              <a:rPr lang="en-US" sz="1500" b="1" dirty="0" smtClean="0"/>
              <a:t>0*2</a:t>
            </a:r>
            <a:r>
              <a:rPr lang="en-US" sz="1500" b="1" baseline="30000" dirty="0" smtClean="0"/>
              <a:t>0 </a:t>
            </a:r>
            <a:r>
              <a:rPr lang="en-US" sz="1500" b="1" dirty="0" smtClean="0"/>
              <a:t>= 0</a:t>
            </a:r>
          </a:p>
          <a:p>
            <a:pPr marL="514350" indent="-514350">
              <a:buFont typeface="+mj-lt"/>
              <a:buAutoNum type="arabicPeriod"/>
            </a:pPr>
            <a:endParaRPr lang="en-US" dirty="0">
              <a:solidFill>
                <a:schemeClr val="accent3">
                  <a:lumMod val="40000"/>
                  <a:lumOff val="60000"/>
                </a:schemeClr>
              </a:solidFill>
            </a:endParaRPr>
          </a:p>
        </p:txBody>
      </p:sp>
      <p:sp>
        <p:nvSpPr>
          <p:cNvPr id="5" name="TextBox 4"/>
          <p:cNvSpPr txBox="1"/>
          <p:nvPr/>
        </p:nvSpPr>
        <p:spPr>
          <a:xfrm>
            <a:off x="3824243" y="2375732"/>
            <a:ext cx="299103" cy="369332"/>
          </a:xfrm>
          <a:prstGeom prst="rect">
            <a:avLst/>
          </a:prstGeom>
          <a:noFill/>
        </p:spPr>
        <p:txBody>
          <a:bodyPr wrap="square" rtlCol="0">
            <a:spAutoFit/>
          </a:bodyPr>
          <a:lstStyle/>
          <a:p>
            <a:r>
              <a:rPr lang="en-US" dirty="0" smtClean="0">
                <a:solidFill>
                  <a:schemeClr val="accent3">
                    <a:lumMod val="40000"/>
                    <a:lumOff val="60000"/>
                  </a:schemeClr>
                </a:solidFill>
              </a:rPr>
              <a:t>0</a:t>
            </a:r>
            <a:endParaRPr lang="en-US" dirty="0">
              <a:solidFill>
                <a:schemeClr val="accent3">
                  <a:lumMod val="40000"/>
                  <a:lumOff val="60000"/>
                </a:schemeClr>
              </a:solidFill>
            </a:endParaRPr>
          </a:p>
        </p:txBody>
      </p:sp>
      <p:sp>
        <p:nvSpPr>
          <p:cNvPr id="6" name="TextBox 5"/>
          <p:cNvSpPr txBox="1"/>
          <p:nvPr/>
        </p:nvSpPr>
        <p:spPr>
          <a:xfrm>
            <a:off x="3558187" y="2375732"/>
            <a:ext cx="299103" cy="369332"/>
          </a:xfrm>
          <a:prstGeom prst="rect">
            <a:avLst/>
          </a:prstGeom>
          <a:noFill/>
        </p:spPr>
        <p:txBody>
          <a:bodyPr wrap="square" rtlCol="0">
            <a:spAutoFit/>
          </a:bodyPr>
          <a:lstStyle/>
          <a:p>
            <a:r>
              <a:rPr lang="en-US" dirty="0" smtClean="0">
                <a:solidFill>
                  <a:schemeClr val="accent3">
                    <a:lumMod val="40000"/>
                    <a:lumOff val="60000"/>
                  </a:schemeClr>
                </a:solidFill>
              </a:rPr>
              <a:t>1</a:t>
            </a:r>
            <a:endParaRPr lang="en-US" dirty="0">
              <a:solidFill>
                <a:schemeClr val="accent3">
                  <a:lumMod val="40000"/>
                  <a:lumOff val="60000"/>
                </a:schemeClr>
              </a:solidFill>
            </a:endParaRPr>
          </a:p>
        </p:txBody>
      </p:sp>
      <p:sp>
        <p:nvSpPr>
          <p:cNvPr id="7" name="TextBox 6"/>
          <p:cNvSpPr txBox="1"/>
          <p:nvPr/>
        </p:nvSpPr>
        <p:spPr>
          <a:xfrm>
            <a:off x="3267629" y="2375731"/>
            <a:ext cx="299103" cy="369332"/>
          </a:xfrm>
          <a:prstGeom prst="rect">
            <a:avLst/>
          </a:prstGeom>
          <a:noFill/>
        </p:spPr>
        <p:txBody>
          <a:bodyPr wrap="square" rtlCol="0">
            <a:spAutoFit/>
          </a:bodyPr>
          <a:lstStyle/>
          <a:p>
            <a:r>
              <a:rPr lang="en-US" dirty="0" smtClean="0">
                <a:solidFill>
                  <a:schemeClr val="accent3">
                    <a:lumMod val="40000"/>
                    <a:lumOff val="60000"/>
                  </a:schemeClr>
                </a:solidFill>
              </a:rPr>
              <a:t>2</a:t>
            </a:r>
            <a:endParaRPr lang="en-US" dirty="0">
              <a:solidFill>
                <a:schemeClr val="accent3">
                  <a:lumMod val="40000"/>
                  <a:lumOff val="60000"/>
                </a:schemeClr>
              </a:solidFill>
            </a:endParaRPr>
          </a:p>
        </p:txBody>
      </p:sp>
      <p:sp>
        <p:nvSpPr>
          <p:cNvPr id="8" name="TextBox 7"/>
          <p:cNvSpPr txBox="1"/>
          <p:nvPr/>
        </p:nvSpPr>
        <p:spPr>
          <a:xfrm>
            <a:off x="2965395" y="2375731"/>
            <a:ext cx="299103" cy="369332"/>
          </a:xfrm>
          <a:prstGeom prst="rect">
            <a:avLst/>
          </a:prstGeom>
          <a:noFill/>
        </p:spPr>
        <p:txBody>
          <a:bodyPr wrap="square" rtlCol="0">
            <a:spAutoFit/>
          </a:bodyPr>
          <a:lstStyle/>
          <a:p>
            <a:r>
              <a:rPr lang="en-US" dirty="0" smtClean="0">
                <a:solidFill>
                  <a:schemeClr val="accent3">
                    <a:lumMod val="40000"/>
                    <a:lumOff val="60000"/>
                  </a:schemeClr>
                </a:solidFill>
              </a:rPr>
              <a:t>3</a:t>
            </a:r>
            <a:endParaRPr lang="en-US" dirty="0">
              <a:solidFill>
                <a:schemeClr val="accent3">
                  <a:lumMod val="40000"/>
                  <a:lumOff val="60000"/>
                </a:schemeClr>
              </a:solidFill>
            </a:endParaRPr>
          </a:p>
        </p:txBody>
      </p:sp>
      <p:sp>
        <p:nvSpPr>
          <p:cNvPr id="9" name="TextBox 8"/>
          <p:cNvSpPr txBox="1"/>
          <p:nvPr/>
        </p:nvSpPr>
        <p:spPr>
          <a:xfrm>
            <a:off x="2681249" y="2375731"/>
            <a:ext cx="299103" cy="369332"/>
          </a:xfrm>
          <a:prstGeom prst="rect">
            <a:avLst/>
          </a:prstGeom>
          <a:noFill/>
        </p:spPr>
        <p:txBody>
          <a:bodyPr wrap="square" rtlCol="0">
            <a:spAutoFit/>
          </a:bodyPr>
          <a:lstStyle/>
          <a:p>
            <a:r>
              <a:rPr lang="en-US" dirty="0" smtClean="0">
                <a:solidFill>
                  <a:schemeClr val="accent3">
                    <a:lumMod val="40000"/>
                    <a:lumOff val="60000"/>
                  </a:schemeClr>
                </a:solidFill>
              </a:rPr>
              <a:t>4</a:t>
            </a:r>
            <a:endParaRPr lang="en-US" dirty="0">
              <a:solidFill>
                <a:schemeClr val="accent3">
                  <a:lumMod val="40000"/>
                  <a:lumOff val="60000"/>
                </a:schemeClr>
              </a:solidFill>
            </a:endParaRPr>
          </a:p>
        </p:txBody>
      </p:sp>
      <p:sp>
        <p:nvSpPr>
          <p:cNvPr id="10" name="TextBox 9"/>
          <p:cNvSpPr txBox="1"/>
          <p:nvPr/>
        </p:nvSpPr>
        <p:spPr>
          <a:xfrm>
            <a:off x="2382144" y="2375731"/>
            <a:ext cx="299103" cy="369332"/>
          </a:xfrm>
          <a:prstGeom prst="rect">
            <a:avLst/>
          </a:prstGeom>
          <a:noFill/>
        </p:spPr>
        <p:txBody>
          <a:bodyPr wrap="square" rtlCol="0">
            <a:spAutoFit/>
          </a:bodyPr>
          <a:lstStyle/>
          <a:p>
            <a:r>
              <a:rPr lang="en-US" dirty="0" smtClean="0">
                <a:solidFill>
                  <a:schemeClr val="accent3">
                    <a:lumMod val="40000"/>
                    <a:lumOff val="60000"/>
                  </a:schemeClr>
                </a:solidFill>
              </a:rPr>
              <a:t>5</a:t>
            </a:r>
            <a:endParaRPr lang="en-US" dirty="0">
              <a:solidFill>
                <a:schemeClr val="accent3">
                  <a:lumMod val="40000"/>
                  <a:lumOff val="60000"/>
                </a:schemeClr>
              </a:solidFill>
            </a:endParaRPr>
          </a:p>
        </p:txBody>
      </p:sp>
      <p:sp>
        <p:nvSpPr>
          <p:cNvPr id="11" name="TextBox 10"/>
          <p:cNvSpPr txBox="1"/>
          <p:nvPr/>
        </p:nvSpPr>
        <p:spPr>
          <a:xfrm>
            <a:off x="2090521" y="2375731"/>
            <a:ext cx="299103" cy="369332"/>
          </a:xfrm>
          <a:prstGeom prst="rect">
            <a:avLst/>
          </a:prstGeom>
          <a:noFill/>
        </p:spPr>
        <p:txBody>
          <a:bodyPr wrap="square" rtlCol="0">
            <a:spAutoFit/>
          </a:bodyPr>
          <a:lstStyle/>
          <a:p>
            <a:r>
              <a:rPr lang="en-US" dirty="0" smtClean="0">
                <a:solidFill>
                  <a:schemeClr val="accent3">
                    <a:lumMod val="40000"/>
                    <a:lumOff val="60000"/>
                  </a:schemeClr>
                </a:solidFill>
              </a:rPr>
              <a:t>6</a:t>
            </a:r>
            <a:endParaRPr lang="en-US" dirty="0">
              <a:solidFill>
                <a:schemeClr val="accent3">
                  <a:lumMod val="40000"/>
                  <a:lumOff val="60000"/>
                </a:schemeClr>
              </a:solidFill>
            </a:endParaRPr>
          </a:p>
        </p:txBody>
      </p:sp>
      <p:sp>
        <p:nvSpPr>
          <p:cNvPr id="12" name="TextBox 11"/>
          <p:cNvSpPr txBox="1"/>
          <p:nvPr/>
        </p:nvSpPr>
        <p:spPr>
          <a:xfrm>
            <a:off x="1808430" y="2375730"/>
            <a:ext cx="299103" cy="369332"/>
          </a:xfrm>
          <a:prstGeom prst="rect">
            <a:avLst/>
          </a:prstGeom>
          <a:noFill/>
        </p:spPr>
        <p:txBody>
          <a:bodyPr wrap="square" rtlCol="0">
            <a:spAutoFit/>
          </a:bodyPr>
          <a:lstStyle/>
          <a:p>
            <a:r>
              <a:rPr lang="en-US" dirty="0" smtClean="0">
                <a:solidFill>
                  <a:schemeClr val="accent3">
                    <a:lumMod val="40000"/>
                    <a:lumOff val="60000"/>
                  </a:schemeClr>
                </a:solidFill>
              </a:rPr>
              <a:t>7</a:t>
            </a:r>
            <a:endParaRPr lang="en-US" dirty="0">
              <a:solidFill>
                <a:schemeClr val="accent3">
                  <a:lumMod val="40000"/>
                  <a:lumOff val="60000"/>
                </a:schemeClr>
              </a:solidFill>
            </a:endParaRPr>
          </a:p>
        </p:txBody>
      </p:sp>
      <p:sp>
        <p:nvSpPr>
          <p:cNvPr id="13" name="TextBox 12"/>
          <p:cNvSpPr txBox="1"/>
          <p:nvPr/>
        </p:nvSpPr>
        <p:spPr>
          <a:xfrm>
            <a:off x="1508343" y="2375730"/>
            <a:ext cx="299103" cy="369332"/>
          </a:xfrm>
          <a:prstGeom prst="rect">
            <a:avLst/>
          </a:prstGeom>
          <a:noFill/>
        </p:spPr>
        <p:txBody>
          <a:bodyPr wrap="square" rtlCol="0">
            <a:spAutoFit/>
          </a:bodyPr>
          <a:lstStyle/>
          <a:p>
            <a:r>
              <a:rPr lang="en-US" dirty="0" smtClean="0">
                <a:solidFill>
                  <a:schemeClr val="accent3">
                    <a:lumMod val="40000"/>
                    <a:lumOff val="60000"/>
                  </a:schemeClr>
                </a:solidFill>
              </a:rPr>
              <a:t>8</a:t>
            </a:r>
            <a:endParaRPr lang="en-US" dirty="0">
              <a:solidFill>
                <a:schemeClr val="accent3">
                  <a:lumMod val="40000"/>
                  <a:lumOff val="60000"/>
                </a:schemeClr>
              </a:solidFill>
            </a:endParaRPr>
          </a:p>
        </p:txBody>
      </p:sp>
      <p:sp>
        <p:nvSpPr>
          <p:cNvPr id="14" name="TextBox 13"/>
          <p:cNvSpPr txBox="1"/>
          <p:nvPr/>
        </p:nvSpPr>
        <p:spPr>
          <a:xfrm>
            <a:off x="1212931" y="2375730"/>
            <a:ext cx="299103" cy="369332"/>
          </a:xfrm>
          <a:prstGeom prst="rect">
            <a:avLst/>
          </a:prstGeom>
          <a:noFill/>
        </p:spPr>
        <p:txBody>
          <a:bodyPr wrap="square" rtlCol="0">
            <a:spAutoFit/>
          </a:bodyPr>
          <a:lstStyle/>
          <a:p>
            <a:r>
              <a:rPr lang="en-US" dirty="0" smtClean="0">
                <a:solidFill>
                  <a:schemeClr val="accent3">
                    <a:lumMod val="40000"/>
                    <a:lumOff val="60000"/>
                  </a:schemeClr>
                </a:solidFill>
              </a:rPr>
              <a:t>9</a:t>
            </a:r>
            <a:endParaRPr lang="en-US" dirty="0">
              <a:solidFill>
                <a:schemeClr val="accent3">
                  <a:lumMod val="40000"/>
                  <a:lumOff val="60000"/>
                </a:schemeClr>
              </a:solidFill>
            </a:endParaRPr>
          </a:p>
        </p:txBody>
      </p:sp>
      <p:sp>
        <p:nvSpPr>
          <p:cNvPr id="16" name="TextBox 15"/>
          <p:cNvSpPr txBox="1"/>
          <p:nvPr/>
        </p:nvSpPr>
        <p:spPr>
          <a:xfrm>
            <a:off x="836591" y="2375730"/>
            <a:ext cx="440117" cy="369332"/>
          </a:xfrm>
          <a:prstGeom prst="rect">
            <a:avLst/>
          </a:prstGeom>
          <a:noFill/>
        </p:spPr>
        <p:txBody>
          <a:bodyPr wrap="square" rtlCol="0">
            <a:spAutoFit/>
          </a:bodyPr>
          <a:lstStyle/>
          <a:p>
            <a:r>
              <a:rPr lang="en-US" dirty="0" smtClean="0">
                <a:solidFill>
                  <a:schemeClr val="accent3">
                    <a:lumMod val="40000"/>
                    <a:lumOff val="60000"/>
                  </a:schemeClr>
                </a:solidFill>
              </a:rPr>
              <a:t>10</a:t>
            </a:r>
            <a:endParaRPr lang="en-US" dirty="0">
              <a:solidFill>
                <a:schemeClr val="accent3">
                  <a:lumMod val="40000"/>
                  <a:lumOff val="60000"/>
                </a:schemeClr>
              </a:solidFill>
            </a:endParaRPr>
          </a:p>
        </p:txBody>
      </p:sp>
      <p:sp>
        <p:nvSpPr>
          <p:cNvPr id="15" name="TextBox 14"/>
          <p:cNvSpPr txBox="1"/>
          <p:nvPr/>
        </p:nvSpPr>
        <p:spPr>
          <a:xfrm>
            <a:off x="4247260" y="4768553"/>
            <a:ext cx="4452359" cy="2215991"/>
          </a:xfrm>
          <a:prstGeom prst="rect">
            <a:avLst/>
          </a:prstGeom>
          <a:noFill/>
        </p:spPr>
        <p:txBody>
          <a:bodyPr wrap="square" rtlCol="0">
            <a:spAutoFit/>
          </a:bodyPr>
          <a:lstStyle/>
          <a:p>
            <a:r>
              <a:rPr lang="en-US" dirty="0" smtClean="0"/>
              <a:t>2048 + 128 + 32 + 16 + 4 + 2 =</a:t>
            </a:r>
          </a:p>
          <a:p>
            <a:endParaRPr lang="en-US" dirty="0"/>
          </a:p>
          <a:p>
            <a:pPr algn="ctr"/>
            <a:r>
              <a:rPr lang="en-US" sz="6600" b="1" dirty="0" smtClean="0"/>
              <a:t>2230</a:t>
            </a:r>
            <a:endParaRPr lang="en-US" b="1" dirty="0" smtClean="0"/>
          </a:p>
          <a:p>
            <a:endParaRPr lang="en-US" dirty="0"/>
          </a:p>
          <a:p>
            <a:endParaRPr lang="en-US" dirty="0"/>
          </a:p>
        </p:txBody>
      </p:sp>
      <p:sp>
        <p:nvSpPr>
          <p:cNvPr id="17" name="TextBox 16"/>
          <p:cNvSpPr txBox="1"/>
          <p:nvPr/>
        </p:nvSpPr>
        <p:spPr>
          <a:xfrm>
            <a:off x="509884" y="2375730"/>
            <a:ext cx="440117" cy="369332"/>
          </a:xfrm>
          <a:prstGeom prst="rect">
            <a:avLst/>
          </a:prstGeom>
          <a:noFill/>
        </p:spPr>
        <p:txBody>
          <a:bodyPr wrap="square" rtlCol="0">
            <a:spAutoFit/>
          </a:bodyPr>
          <a:lstStyle/>
          <a:p>
            <a:r>
              <a:rPr lang="en-US" dirty="0" smtClean="0">
                <a:solidFill>
                  <a:schemeClr val="accent3">
                    <a:lumMod val="40000"/>
                    <a:lumOff val="60000"/>
                  </a:schemeClr>
                </a:solidFill>
              </a:rPr>
              <a:t>11</a:t>
            </a:r>
            <a:endParaRPr lang="en-US" dirty="0">
              <a:solidFill>
                <a:schemeClr val="accent3">
                  <a:lumMod val="40000"/>
                  <a:lumOff val="60000"/>
                </a:schemeClr>
              </a:solidFill>
            </a:endParaRPr>
          </a:p>
        </p:txBody>
      </p:sp>
    </p:spTree>
    <p:extLst>
      <p:ext uri="{BB962C8B-B14F-4D97-AF65-F5344CB8AC3E}">
        <p14:creationId xmlns:p14="http://schemas.microsoft.com/office/powerpoint/2010/main" val="3275467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Numbers</a:t>
            </a:r>
            <a:endParaRPr lang="en-US" dirty="0"/>
          </a:p>
        </p:txBody>
      </p:sp>
      <p:sp>
        <p:nvSpPr>
          <p:cNvPr id="3" name="Content Placeholder 2"/>
          <p:cNvSpPr>
            <a:spLocks noGrp="1"/>
          </p:cNvSpPr>
          <p:nvPr>
            <p:ph idx="1"/>
          </p:nvPr>
        </p:nvSpPr>
        <p:spPr>
          <a:xfrm>
            <a:off x="484710" y="1853248"/>
            <a:ext cx="7572816" cy="4195481"/>
          </a:xfrm>
        </p:spPr>
        <p:txBody>
          <a:bodyPr>
            <a:normAutofit/>
          </a:bodyPr>
          <a:lstStyle/>
          <a:p>
            <a:r>
              <a:rPr lang="en-US" dirty="0" smtClean="0"/>
              <a:t>Most of Society operates on a decimal </a:t>
            </a:r>
            <a:r>
              <a:rPr lang="en-US" dirty="0"/>
              <a:t>(or Base Ten) </a:t>
            </a:r>
            <a:r>
              <a:rPr lang="en-US" dirty="0" smtClean="0"/>
              <a:t>number system [0 - 9]</a:t>
            </a:r>
          </a:p>
          <a:p>
            <a:pPr lvl="1"/>
            <a:r>
              <a:rPr lang="en-US" dirty="0" smtClean="0"/>
              <a:t>Meaning, you can represent numbers as a summation of 10</a:t>
            </a:r>
            <a:r>
              <a:rPr lang="en-US" baseline="30000" dirty="0" smtClean="0"/>
              <a:t>N</a:t>
            </a:r>
            <a:r>
              <a:rPr lang="en-US" dirty="0" smtClean="0"/>
              <a:t>.</a:t>
            </a:r>
          </a:p>
          <a:p>
            <a:pPr marL="457207" lvl="1" indent="0">
              <a:buNone/>
            </a:pPr>
            <a:endParaRPr lang="en-US" dirty="0"/>
          </a:p>
          <a:p>
            <a:pPr marL="457207" lvl="1" indent="0">
              <a:buNone/>
            </a:pPr>
            <a:r>
              <a:rPr lang="en-US" dirty="0" smtClean="0"/>
              <a:t>				</a:t>
            </a:r>
            <a:r>
              <a:rPr lang="en-US" sz="2600" dirty="0" smtClean="0">
                <a:solidFill>
                  <a:schemeClr val="accent3">
                    <a:lumMod val="40000"/>
                    <a:lumOff val="60000"/>
                  </a:schemeClr>
                </a:solidFill>
              </a:rPr>
              <a:t>212 = 200 + 10 + 2</a:t>
            </a:r>
          </a:p>
          <a:p>
            <a:pPr marL="457207" lvl="1" indent="0">
              <a:buNone/>
            </a:pPr>
            <a:r>
              <a:rPr lang="en-US" sz="2600" dirty="0">
                <a:solidFill>
                  <a:schemeClr val="accent3">
                    <a:lumMod val="40000"/>
                    <a:lumOff val="60000"/>
                  </a:schemeClr>
                </a:solidFill>
              </a:rPr>
              <a:t> </a:t>
            </a:r>
            <a:r>
              <a:rPr lang="en-US" sz="2600" dirty="0" smtClean="0">
                <a:solidFill>
                  <a:schemeClr val="accent3">
                    <a:lumMod val="40000"/>
                    <a:lumOff val="60000"/>
                  </a:schemeClr>
                </a:solidFill>
              </a:rPr>
              <a:t>      			       = 2*100 + 1*10 + 2</a:t>
            </a:r>
          </a:p>
          <a:p>
            <a:pPr marL="457207" lvl="1" indent="0">
              <a:buNone/>
            </a:pPr>
            <a:r>
              <a:rPr lang="en-US" sz="2600" dirty="0">
                <a:solidFill>
                  <a:schemeClr val="accent3">
                    <a:lumMod val="40000"/>
                    <a:lumOff val="60000"/>
                  </a:schemeClr>
                </a:solidFill>
              </a:rPr>
              <a:t> </a:t>
            </a:r>
            <a:r>
              <a:rPr lang="en-US" sz="2600" dirty="0" smtClean="0">
                <a:solidFill>
                  <a:schemeClr val="accent3">
                    <a:lumMod val="40000"/>
                    <a:lumOff val="60000"/>
                  </a:schemeClr>
                </a:solidFill>
              </a:rPr>
              <a:t>     				  = 2*(10*10) + 1*(10) + 2</a:t>
            </a:r>
          </a:p>
          <a:p>
            <a:pPr marL="457207" lvl="1" indent="0">
              <a:buNone/>
            </a:pPr>
            <a:r>
              <a:rPr lang="en-US" sz="2600" dirty="0">
                <a:solidFill>
                  <a:schemeClr val="accent3">
                    <a:lumMod val="40000"/>
                    <a:lumOff val="60000"/>
                  </a:schemeClr>
                </a:solidFill>
              </a:rPr>
              <a:t> </a:t>
            </a:r>
            <a:r>
              <a:rPr lang="en-US" sz="2600" dirty="0" smtClean="0">
                <a:solidFill>
                  <a:schemeClr val="accent3">
                    <a:lumMod val="40000"/>
                    <a:lumOff val="60000"/>
                  </a:schemeClr>
                </a:solidFill>
              </a:rPr>
              <a:t>      				  = 2*10</a:t>
            </a:r>
            <a:r>
              <a:rPr lang="en-US" sz="2600" baseline="30000" dirty="0" smtClean="0">
                <a:solidFill>
                  <a:schemeClr val="accent3">
                    <a:lumMod val="40000"/>
                    <a:lumOff val="60000"/>
                  </a:schemeClr>
                </a:solidFill>
              </a:rPr>
              <a:t>2</a:t>
            </a:r>
            <a:r>
              <a:rPr lang="en-US" sz="2600" dirty="0" smtClean="0">
                <a:solidFill>
                  <a:schemeClr val="accent3">
                    <a:lumMod val="40000"/>
                    <a:lumOff val="60000"/>
                  </a:schemeClr>
                </a:solidFill>
              </a:rPr>
              <a:t> + 1*10</a:t>
            </a:r>
            <a:r>
              <a:rPr lang="en-US" sz="2600" baseline="30000" dirty="0" smtClean="0">
                <a:solidFill>
                  <a:schemeClr val="accent3">
                    <a:lumMod val="40000"/>
                    <a:lumOff val="60000"/>
                  </a:schemeClr>
                </a:solidFill>
              </a:rPr>
              <a:t>1</a:t>
            </a:r>
            <a:r>
              <a:rPr lang="en-US" sz="2600" dirty="0" smtClean="0">
                <a:solidFill>
                  <a:schemeClr val="accent3">
                    <a:lumMod val="40000"/>
                    <a:lumOff val="60000"/>
                  </a:schemeClr>
                </a:solidFill>
              </a:rPr>
              <a:t> + 2*10</a:t>
            </a:r>
            <a:r>
              <a:rPr lang="en-US" sz="2600" baseline="30000" dirty="0" smtClean="0">
                <a:solidFill>
                  <a:schemeClr val="accent3">
                    <a:lumMod val="40000"/>
                    <a:lumOff val="60000"/>
                  </a:schemeClr>
                </a:solidFill>
              </a:rPr>
              <a:t>0</a:t>
            </a:r>
            <a:endParaRPr lang="en-US" sz="2600" baseline="30000" dirty="0">
              <a:solidFill>
                <a:schemeClr val="accent3">
                  <a:lumMod val="40000"/>
                  <a:lumOff val="60000"/>
                </a:schemeClr>
              </a:solidFill>
            </a:endParaRPr>
          </a:p>
        </p:txBody>
      </p:sp>
    </p:spTree>
    <p:extLst>
      <p:ext uri="{BB962C8B-B14F-4D97-AF65-F5344CB8AC3E}">
        <p14:creationId xmlns:p14="http://schemas.microsoft.com/office/powerpoint/2010/main" val="36344342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Hexadecimal Numbers</a:t>
            </a:r>
            <a:endParaRPr lang="en-US" dirty="0"/>
          </a:p>
        </p:txBody>
      </p:sp>
      <p:sp>
        <p:nvSpPr>
          <p:cNvPr id="3" name="Content Placeholder 2"/>
          <p:cNvSpPr>
            <a:spLocks noGrp="1"/>
          </p:cNvSpPr>
          <p:nvPr>
            <p:ph idx="1"/>
          </p:nvPr>
        </p:nvSpPr>
        <p:spPr>
          <a:xfrm>
            <a:off x="484710" y="1853248"/>
            <a:ext cx="7572816" cy="4195481"/>
          </a:xfrm>
        </p:spPr>
        <p:txBody>
          <a:bodyPr>
            <a:normAutofit/>
          </a:bodyPr>
          <a:lstStyle/>
          <a:p>
            <a:r>
              <a:rPr lang="en-US" dirty="0" smtClean="0"/>
              <a:t>Sometimes reading a series of 1s and 0s can be confusing, so another format is a popular in Engineering</a:t>
            </a:r>
          </a:p>
          <a:p>
            <a:r>
              <a:rPr lang="en-US" dirty="0" smtClean="0"/>
              <a:t>Can represent numbers as a summation of base 16 [0-F]</a:t>
            </a:r>
          </a:p>
          <a:p>
            <a:pPr lvl="1"/>
            <a:r>
              <a:rPr lang="en-US" dirty="0" smtClean="0"/>
              <a:t>Summation of 16</a:t>
            </a:r>
            <a:r>
              <a:rPr lang="en-US" baseline="30000" dirty="0" smtClean="0"/>
              <a:t>N</a:t>
            </a:r>
            <a:r>
              <a:rPr lang="en-US" dirty="0" smtClean="0"/>
              <a:t> numbers</a:t>
            </a:r>
            <a:endParaRPr lang="en-US" dirty="0"/>
          </a:p>
          <a:p>
            <a:pPr marL="0" lvl="1" indent="0">
              <a:buNone/>
            </a:pPr>
            <a:r>
              <a:rPr lang="en-US" dirty="0" smtClean="0"/>
              <a:t>	</a:t>
            </a:r>
            <a:r>
              <a:rPr lang="en-US" sz="2600" dirty="0" smtClean="0">
                <a:solidFill>
                  <a:schemeClr val="accent3">
                    <a:lumMod val="40000"/>
                    <a:lumOff val="60000"/>
                  </a:schemeClr>
                </a:solidFill>
              </a:rPr>
              <a:t>212 = 208 + 4</a:t>
            </a:r>
          </a:p>
          <a:p>
            <a:pPr marL="0" lvl="1" indent="0">
              <a:buNone/>
            </a:pPr>
            <a:r>
              <a:rPr lang="en-US" sz="2600" dirty="0">
                <a:solidFill>
                  <a:schemeClr val="accent3">
                    <a:lumMod val="40000"/>
                    <a:lumOff val="60000"/>
                  </a:schemeClr>
                </a:solidFill>
              </a:rPr>
              <a:t>	</a:t>
            </a:r>
            <a:r>
              <a:rPr lang="en-US" sz="2600" dirty="0" smtClean="0">
                <a:solidFill>
                  <a:schemeClr val="accent3">
                    <a:lumMod val="40000"/>
                    <a:lumOff val="60000"/>
                  </a:schemeClr>
                </a:solidFill>
              </a:rPr>
              <a:t>= </a:t>
            </a:r>
            <a:r>
              <a:rPr lang="en-US" sz="2600" b="1" dirty="0" smtClean="0">
                <a:solidFill>
                  <a:schemeClr val="accent6">
                    <a:lumMod val="40000"/>
                    <a:lumOff val="60000"/>
                  </a:schemeClr>
                </a:solidFill>
              </a:rPr>
              <a:t>13</a:t>
            </a:r>
            <a:r>
              <a:rPr lang="en-US" sz="2600" dirty="0" smtClean="0">
                <a:solidFill>
                  <a:schemeClr val="accent3">
                    <a:lumMod val="40000"/>
                    <a:lumOff val="60000"/>
                  </a:schemeClr>
                </a:solidFill>
              </a:rPr>
              <a:t>*16</a:t>
            </a:r>
            <a:r>
              <a:rPr lang="en-US" sz="2600" baseline="30000" dirty="0" smtClean="0">
                <a:solidFill>
                  <a:schemeClr val="accent3">
                    <a:lumMod val="40000"/>
                    <a:lumOff val="60000"/>
                  </a:schemeClr>
                </a:solidFill>
              </a:rPr>
              <a:t>1</a:t>
            </a:r>
            <a:r>
              <a:rPr lang="en-US" sz="2600" dirty="0" smtClean="0">
                <a:solidFill>
                  <a:schemeClr val="accent3">
                    <a:lumMod val="40000"/>
                    <a:lumOff val="60000"/>
                  </a:schemeClr>
                </a:solidFill>
              </a:rPr>
              <a:t> + </a:t>
            </a:r>
            <a:r>
              <a:rPr lang="en-US" sz="2600" b="1" dirty="0" smtClean="0">
                <a:solidFill>
                  <a:schemeClr val="accent6">
                    <a:lumMod val="40000"/>
                    <a:lumOff val="60000"/>
                  </a:schemeClr>
                </a:solidFill>
              </a:rPr>
              <a:t>4</a:t>
            </a:r>
            <a:r>
              <a:rPr lang="en-US" sz="2600" dirty="0" smtClean="0">
                <a:solidFill>
                  <a:schemeClr val="accent3">
                    <a:lumMod val="40000"/>
                    <a:lumOff val="60000"/>
                  </a:schemeClr>
                </a:solidFill>
              </a:rPr>
              <a:t>*16</a:t>
            </a:r>
            <a:r>
              <a:rPr lang="en-US" sz="2600" baseline="30000" dirty="0" smtClean="0">
                <a:solidFill>
                  <a:schemeClr val="accent3">
                    <a:lumMod val="40000"/>
                    <a:lumOff val="60000"/>
                  </a:schemeClr>
                </a:solidFill>
              </a:rPr>
              <a:t>0</a:t>
            </a:r>
            <a:endParaRPr lang="en-US" sz="2400" baseline="30000" dirty="0">
              <a:solidFill>
                <a:schemeClr val="accent3">
                  <a:lumMod val="40000"/>
                  <a:lumOff val="60000"/>
                </a:schemeClr>
              </a:solidFill>
            </a:endParaRPr>
          </a:p>
          <a:p>
            <a:pPr marL="457207" lvl="1" indent="0">
              <a:buNone/>
            </a:pPr>
            <a:r>
              <a:rPr lang="en-US" sz="2600" dirty="0" smtClean="0">
                <a:solidFill>
                  <a:schemeClr val="accent3">
                    <a:lumMod val="40000"/>
                    <a:lumOff val="60000"/>
                  </a:schemeClr>
                </a:solidFill>
              </a:rPr>
              <a:t>13 </a:t>
            </a:r>
            <a:r>
              <a:rPr lang="en-US" sz="2600" b="1" dirty="0" smtClean="0">
                <a:solidFill>
                  <a:schemeClr val="accent6">
                    <a:lumMod val="40000"/>
                    <a:lumOff val="60000"/>
                  </a:schemeClr>
                </a:solidFill>
              </a:rPr>
              <a:t>→</a:t>
            </a:r>
            <a:r>
              <a:rPr lang="en-US" sz="2600" dirty="0" smtClean="0">
                <a:solidFill>
                  <a:schemeClr val="accent3">
                    <a:lumMod val="40000"/>
                    <a:lumOff val="60000"/>
                  </a:schemeClr>
                </a:solidFill>
              </a:rPr>
              <a:t> D</a:t>
            </a:r>
          </a:p>
          <a:p>
            <a:pPr marL="457207" lvl="1" indent="0">
              <a:buNone/>
            </a:pPr>
            <a:r>
              <a:rPr lang="en-US" sz="2600" dirty="0" smtClean="0">
                <a:solidFill>
                  <a:schemeClr val="accent3">
                    <a:lumMod val="40000"/>
                    <a:lumOff val="60000"/>
                  </a:schemeClr>
                </a:solidFill>
              </a:rPr>
              <a:t>4   </a:t>
            </a:r>
            <a:r>
              <a:rPr lang="en-US" sz="2600" b="1" dirty="0" smtClean="0">
                <a:solidFill>
                  <a:schemeClr val="accent6">
                    <a:lumMod val="40000"/>
                    <a:lumOff val="60000"/>
                  </a:schemeClr>
                </a:solidFill>
              </a:rPr>
              <a:t>→</a:t>
            </a:r>
            <a:r>
              <a:rPr lang="en-US" sz="2600" dirty="0" smtClean="0">
                <a:solidFill>
                  <a:schemeClr val="accent3">
                    <a:lumMod val="40000"/>
                    <a:lumOff val="60000"/>
                  </a:schemeClr>
                </a:solidFill>
              </a:rPr>
              <a:t> 4</a:t>
            </a:r>
          </a:p>
          <a:p>
            <a:pPr marL="457207" lvl="1" indent="0">
              <a:buNone/>
            </a:pPr>
            <a:r>
              <a:rPr lang="en-US" sz="2600" b="1" dirty="0" smtClean="0">
                <a:solidFill>
                  <a:schemeClr val="accent6">
                    <a:lumMod val="40000"/>
                    <a:lumOff val="60000"/>
                  </a:schemeClr>
                </a:solidFill>
              </a:rPr>
              <a:t>D4</a:t>
            </a:r>
            <a:r>
              <a:rPr lang="en-US" sz="2600" dirty="0" smtClean="0">
                <a:solidFill>
                  <a:schemeClr val="accent3">
                    <a:lumMod val="40000"/>
                    <a:lumOff val="60000"/>
                  </a:schemeClr>
                </a:solidFill>
              </a:rPr>
              <a:t> (Hexadecimal Number)</a:t>
            </a:r>
            <a:endParaRPr lang="en-US" sz="2600" dirty="0">
              <a:solidFill>
                <a:schemeClr val="accent3">
                  <a:lumMod val="40000"/>
                  <a:lumOff val="60000"/>
                </a:schemeClr>
              </a:solidFill>
            </a:endParaRPr>
          </a:p>
        </p:txBody>
      </p:sp>
    </p:spTree>
    <p:extLst>
      <p:ext uri="{BB962C8B-B14F-4D97-AF65-F5344CB8AC3E}">
        <p14:creationId xmlns:p14="http://schemas.microsoft.com/office/powerpoint/2010/main" val="484618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Hexadecimal Numbers</a:t>
            </a:r>
            <a:endParaRPr lang="en-US" dirty="0"/>
          </a:p>
        </p:txBody>
      </p:sp>
      <p:sp>
        <p:nvSpPr>
          <p:cNvPr id="3" name="Content Placeholder 2"/>
          <p:cNvSpPr>
            <a:spLocks noGrp="1"/>
          </p:cNvSpPr>
          <p:nvPr>
            <p:ph idx="1"/>
          </p:nvPr>
        </p:nvSpPr>
        <p:spPr>
          <a:xfrm>
            <a:off x="484710" y="1853248"/>
            <a:ext cx="7572816" cy="4195481"/>
          </a:xfrm>
        </p:spPr>
        <p:txBody>
          <a:bodyPr>
            <a:normAutofit/>
          </a:bodyPr>
          <a:lstStyle/>
          <a:p>
            <a:r>
              <a:rPr lang="en-US" dirty="0" smtClean="0"/>
              <a:t>Conversion From Decimal to Hex</a:t>
            </a:r>
          </a:p>
          <a:p>
            <a:pPr marL="514350" indent="-514350">
              <a:buFont typeface="+mj-lt"/>
              <a:buAutoNum type="arabicPeriod"/>
            </a:pPr>
            <a:r>
              <a:rPr lang="en-US" sz="2600" dirty="0" smtClean="0">
                <a:solidFill>
                  <a:schemeClr val="accent3">
                    <a:lumMod val="40000"/>
                    <a:lumOff val="60000"/>
                  </a:schemeClr>
                </a:solidFill>
              </a:rPr>
              <a:t>Divide the number by 16</a:t>
            </a:r>
          </a:p>
          <a:p>
            <a:pPr marL="514350" indent="-514350">
              <a:buFont typeface="+mj-lt"/>
              <a:buAutoNum type="arabicPeriod"/>
            </a:pPr>
            <a:r>
              <a:rPr lang="en-US" sz="2600" dirty="0" smtClean="0">
                <a:solidFill>
                  <a:schemeClr val="accent3">
                    <a:lumMod val="40000"/>
                    <a:lumOff val="60000"/>
                  </a:schemeClr>
                </a:solidFill>
              </a:rPr>
              <a:t>Get the integer quotient for the next iteration</a:t>
            </a:r>
          </a:p>
          <a:p>
            <a:pPr marL="514350" indent="-514350">
              <a:buFont typeface="+mj-lt"/>
              <a:buAutoNum type="arabicPeriod"/>
            </a:pPr>
            <a:r>
              <a:rPr lang="en-US" sz="2600" dirty="0" smtClean="0">
                <a:solidFill>
                  <a:schemeClr val="accent3">
                    <a:lumMod val="40000"/>
                    <a:lumOff val="60000"/>
                  </a:schemeClr>
                </a:solidFill>
              </a:rPr>
              <a:t>Get the remainder for the hex digit</a:t>
            </a:r>
          </a:p>
          <a:p>
            <a:pPr marL="514350" indent="-514350">
              <a:buFont typeface="+mj-lt"/>
              <a:buAutoNum type="arabicPeriod"/>
            </a:pPr>
            <a:r>
              <a:rPr lang="en-US" sz="2600" dirty="0" smtClean="0">
                <a:solidFill>
                  <a:schemeClr val="accent3">
                    <a:lumMod val="40000"/>
                    <a:lumOff val="60000"/>
                  </a:schemeClr>
                </a:solidFill>
              </a:rPr>
              <a:t>Repeat the steps until the quotient is equal to 0</a:t>
            </a:r>
          </a:p>
          <a:p>
            <a:pPr marL="514350" indent="-514350">
              <a:buFont typeface="+mj-lt"/>
              <a:buAutoNum type="arabicPeriod"/>
            </a:pPr>
            <a:r>
              <a:rPr lang="en-US" sz="2600" dirty="0" smtClean="0">
                <a:solidFill>
                  <a:schemeClr val="accent3">
                    <a:lumMod val="40000"/>
                    <a:lumOff val="60000"/>
                  </a:schemeClr>
                </a:solidFill>
              </a:rPr>
              <a:t>Convert values 10-15 to A-F</a:t>
            </a:r>
          </a:p>
          <a:p>
            <a:pPr marL="514350" indent="-514350">
              <a:buFont typeface="+mj-lt"/>
              <a:buAutoNum type="arabicPeriod"/>
            </a:pPr>
            <a:endParaRPr lang="en-US" sz="2600" dirty="0">
              <a:solidFill>
                <a:schemeClr val="accent3">
                  <a:lumMod val="40000"/>
                  <a:lumOff val="60000"/>
                </a:schemeClr>
              </a:solidFill>
            </a:endParaRPr>
          </a:p>
        </p:txBody>
      </p:sp>
    </p:spTree>
    <p:extLst>
      <p:ext uri="{BB962C8B-B14F-4D97-AF65-F5344CB8AC3E}">
        <p14:creationId xmlns:p14="http://schemas.microsoft.com/office/powerpoint/2010/main" val="20877440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Hexadecimal Numbers</a:t>
            </a:r>
            <a:endParaRPr lang="en-US" dirty="0"/>
          </a:p>
        </p:txBody>
      </p:sp>
      <p:sp>
        <p:nvSpPr>
          <p:cNvPr id="3" name="Content Placeholder 2"/>
          <p:cNvSpPr>
            <a:spLocks noGrp="1"/>
          </p:cNvSpPr>
          <p:nvPr>
            <p:ph idx="1"/>
          </p:nvPr>
        </p:nvSpPr>
        <p:spPr>
          <a:xfrm>
            <a:off x="4247260" y="1853248"/>
            <a:ext cx="3810265" cy="4195481"/>
          </a:xfrm>
        </p:spPr>
        <p:txBody>
          <a:bodyPr>
            <a:normAutofit/>
          </a:bodyPr>
          <a:lstStyle/>
          <a:p>
            <a:r>
              <a:rPr lang="en-US" dirty="0"/>
              <a:t>Conversion From Decimal to Hex</a:t>
            </a:r>
          </a:p>
          <a:p>
            <a:pPr marL="514350" indent="-514350">
              <a:buFont typeface="+mj-lt"/>
              <a:buAutoNum type="arabicPeriod"/>
            </a:pPr>
            <a:r>
              <a:rPr lang="en-US" dirty="0">
                <a:solidFill>
                  <a:schemeClr val="accent3">
                    <a:lumMod val="40000"/>
                    <a:lumOff val="60000"/>
                  </a:schemeClr>
                </a:solidFill>
              </a:rPr>
              <a:t>Divide the number by 16</a:t>
            </a:r>
          </a:p>
          <a:p>
            <a:pPr marL="514350" indent="-514350">
              <a:buFont typeface="+mj-lt"/>
              <a:buAutoNum type="arabicPeriod"/>
            </a:pPr>
            <a:r>
              <a:rPr lang="en-US" dirty="0">
                <a:solidFill>
                  <a:schemeClr val="accent3">
                    <a:lumMod val="40000"/>
                    <a:lumOff val="60000"/>
                  </a:schemeClr>
                </a:solidFill>
              </a:rPr>
              <a:t>Get the integer quotient for the next iteration</a:t>
            </a:r>
          </a:p>
          <a:p>
            <a:pPr marL="514350" indent="-514350">
              <a:buFont typeface="+mj-lt"/>
              <a:buAutoNum type="arabicPeriod"/>
            </a:pPr>
            <a:r>
              <a:rPr lang="en-US" dirty="0">
                <a:solidFill>
                  <a:schemeClr val="accent3">
                    <a:lumMod val="40000"/>
                    <a:lumOff val="60000"/>
                  </a:schemeClr>
                </a:solidFill>
              </a:rPr>
              <a:t>Get the remainder for the hex digit</a:t>
            </a:r>
          </a:p>
          <a:p>
            <a:pPr marL="514350" indent="-514350">
              <a:buFont typeface="+mj-lt"/>
              <a:buAutoNum type="arabicPeriod"/>
            </a:pPr>
            <a:r>
              <a:rPr lang="en-US" dirty="0" smtClean="0">
                <a:solidFill>
                  <a:schemeClr val="accent3">
                    <a:lumMod val="40000"/>
                    <a:lumOff val="60000"/>
                  </a:schemeClr>
                </a:solidFill>
              </a:rPr>
              <a:t>Repeat the steps until the quotient is equal to 0</a:t>
            </a:r>
          </a:p>
          <a:p>
            <a:pPr marL="514350" indent="-514350">
              <a:buFont typeface="+mj-lt"/>
              <a:buAutoNum type="arabicPeriod"/>
            </a:pPr>
            <a:r>
              <a:rPr lang="en-US" dirty="0">
                <a:solidFill>
                  <a:schemeClr val="accent3">
                    <a:lumMod val="40000"/>
                    <a:lumOff val="60000"/>
                  </a:schemeClr>
                </a:solidFill>
              </a:rPr>
              <a:t>Convert values 10-15 to A-F</a:t>
            </a:r>
          </a:p>
          <a:p>
            <a:pPr marL="0" indent="0">
              <a:buNone/>
            </a:pPr>
            <a:endParaRPr lang="en-US" dirty="0" smtClean="0">
              <a:solidFill>
                <a:schemeClr val="accent3">
                  <a:lumMod val="40000"/>
                  <a:lumOff val="60000"/>
                </a:schemeClr>
              </a:solidFill>
            </a:endParaRPr>
          </a:p>
          <a:p>
            <a:pPr marL="514350" indent="-514350">
              <a:buFont typeface="+mj-lt"/>
              <a:buAutoNum type="arabicPeriod"/>
            </a:pPr>
            <a:endParaRPr lang="en-US" sz="2600" dirty="0">
              <a:solidFill>
                <a:schemeClr val="accent3">
                  <a:lumMod val="40000"/>
                  <a:lumOff val="60000"/>
                </a:schemeClr>
              </a:solidFill>
            </a:endParaRPr>
          </a:p>
        </p:txBody>
      </p:sp>
      <p:sp>
        <p:nvSpPr>
          <p:cNvPr id="4" name="Content Placeholder 2"/>
          <p:cNvSpPr txBox="1">
            <a:spLocks/>
          </p:cNvSpPr>
          <p:nvPr/>
        </p:nvSpPr>
        <p:spPr>
          <a:xfrm>
            <a:off x="484710" y="1853247"/>
            <a:ext cx="3810265" cy="4195481"/>
          </a:xfrm>
          <a:prstGeom prst="rect">
            <a:avLst/>
          </a:prstGeom>
        </p:spPr>
        <p:txBody>
          <a:bodyPr vert="horz" lIns="91440" tIns="45720" rIns="91440" bIns="45720" rtlCol="0">
            <a:normAutofit/>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b="1" dirty="0" smtClean="0"/>
              <a:t>2230</a:t>
            </a:r>
          </a:p>
          <a:p>
            <a:pPr marL="514350" indent="-514350">
              <a:buFont typeface="+mj-lt"/>
              <a:buAutoNum type="arabicPeriod"/>
            </a:pPr>
            <a:endParaRPr lang="en-US" dirty="0">
              <a:solidFill>
                <a:schemeClr val="accent3">
                  <a:lumMod val="40000"/>
                  <a:lumOff val="60000"/>
                </a:schemeClr>
              </a:solidFill>
            </a:endParaRPr>
          </a:p>
        </p:txBody>
      </p:sp>
    </p:spTree>
    <p:extLst>
      <p:ext uri="{BB962C8B-B14F-4D97-AF65-F5344CB8AC3E}">
        <p14:creationId xmlns:p14="http://schemas.microsoft.com/office/powerpoint/2010/main" val="26494798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Hexadecimal Numbers</a:t>
            </a:r>
            <a:endParaRPr lang="en-US" dirty="0"/>
          </a:p>
        </p:txBody>
      </p:sp>
      <p:sp>
        <p:nvSpPr>
          <p:cNvPr id="3" name="Content Placeholder 2"/>
          <p:cNvSpPr>
            <a:spLocks noGrp="1"/>
          </p:cNvSpPr>
          <p:nvPr>
            <p:ph idx="1"/>
          </p:nvPr>
        </p:nvSpPr>
        <p:spPr>
          <a:xfrm>
            <a:off x="4247260" y="1853248"/>
            <a:ext cx="3810265" cy="4195481"/>
          </a:xfrm>
        </p:spPr>
        <p:txBody>
          <a:bodyPr>
            <a:normAutofit/>
          </a:bodyPr>
          <a:lstStyle/>
          <a:p>
            <a:r>
              <a:rPr lang="en-US" dirty="0"/>
              <a:t>Conversion From Decimal to Hex</a:t>
            </a:r>
          </a:p>
          <a:p>
            <a:pPr marL="514350" indent="-514350">
              <a:buFont typeface="+mj-lt"/>
              <a:buAutoNum type="arabicPeriod"/>
            </a:pPr>
            <a:r>
              <a:rPr lang="en-US" b="1" dirty="0">
                <a:solidFill>
                  <a:schemeClr val="accent6">
                    <a:lumMod val="40000"/>
                    <a:lumOff val="60000"/>
                  </a:schemeClr>
                </a:solidFill>
              </a:rPr>
              <a:t>Divide the number by 16</a:t>
            </a:r>
          </a:p>
          <a:p>
            <a:pPr marL="514350" indent="-514350">
              <a:buFont typeface="+mj-lt"/>
              <a:buAutoNum type="arabicPeriod"/>
            </a:pPr>
            <a:r>
              <a:rPr lang="en-US" b="1" dirty="0">
                <a:solidFill>
                  <a:schemeClr val="accent6">
                    <a:lumMod val="40000"/>
                    <a:lumOff val="60000"/>
                  </a:schemeClr>
                </a:solidFill>
              </a:rPr>
              <a:t>Get the integer quotient for the next iteration</a:t>
            </a:r>
          </a:p>
          <a:p>
            <a:pPr marL="514350" indent="-514350">
              <a:buFont typeface="+mj-lt"/>
              <a:buAutoNum type="arabicPeriod"/>
            </a:pPr>
            <a:r>
              <a:rPr lang="en-US" dirty="0">
                <a:solidFill>
                  <a:schemeClr val="accent3">
                    <a:lumMod val="40000"/>
                    <a:lumOff val="60000"/>
                  </a:schemeClr>
                </a:solidFill>
              </a:rPr>
              <a:t>Get the remainder for the hex digit</a:t>
            </a:r>
          </a:p>
          <a:p>
            <a:pPr marL="514350" indent="-514350">
              <a:buFont typeface="+mj-lt"/>
              <a:buAutoNum type="arabicPeriod"/>
            </a:pPr>
            <a:r>
              <a:rPr lang="en-US" dirty="0">
                <a:solidFill>
                  <a:schemeClr val="accent3">
                    <a:lumMod val="40000"/>
                    <a:lumOff val="60000"/>
                  </a:schemeClr>
                </a:solidFill>
              </a:rPr>
              <a:t>Repeat the steps until the quotient is equal to </a:t>
            </a:r>
            <a:r>
              <a:rPr lang="en-US" dirty="0" smtClean="0">
                <a:solidFill>
                  <a:schemeClr val="accent3">
                    <a:lumMod val="40000"/>
                    <a:lumOff val="60000"/>
                  </a:schemeClr>
                </a:solidFill>
              </a:rPr>
              <a:t>0</a:t>
            </a:r>
          </a:p>
          <a:p>
            <a:pPr marL="514350" indent="-514350">
              <a:buFont typeface="+mj-lt"/>
              <a:buAutoNum type="arabicPeriod"/>
            </a:pPr>
            <a:r>
              <a:rPr lang="en-US" dirty="0">
                <a:solidFill>
                  <a:schemeClr val="accent3">
                    <a:lumMod val="40000"/>
                    <a:lumOff val="60000"/>
                  </a:schemeClr>
                </a:solidFill>
              </a:rPr>
              <a:t>Convert values 10-15 to A-F</a:t>
            </a:r>
          </a:p>
          <a:p>
            <a:pPr marL="0" indent="0">
              <a:buNone/>
            </a:pPr>
            <a:endParaRPr lang="en-US" dirty="0">
              <a:solidFill>
                <a:schemeClr val="accent3">
                  <a:lumMod val="40000"/>
                  <a:lumOff val="60000"/>
                </a:schemeClr>
              </a:solidFill>
            </a:endParaRPr>
          </a:p>
          <a:p>
            <a:pPr marL="514350" indent="-514350">
              <a:buFont typeface="+mj-lt"/>
              <a:buAutoNum type="arabicPeriod"/>
            </a:pPr>
            <a:endParaRPr lang="en-US" sz="2600" dirty="0">
              <a:solidFill>
                <a:schemeClr val="accent3">
                  <a:lumMod val="40000"/>
                  <a:lumOff val="60000"/>
                </a:schemeClr>
              </a:solidFill>
            </a:endParaRPr>
          </a:p>
        </p:txBody>
      </p:sp>
      <p:sp>
        <p:nvSpPr>
          <p:cNvPr id="4" name="Content Placeholder 2"/>
          <p:cNvSpPr txBox="1">
            <a:spLocks/>
          </p:cNvSpPr>
          <p:nvPr/>
        </p:nvSpPr>
        <p:spPr>
          <a:xfrm>
            <a:off x="484710" y="1853247"/>
            <a:ext cx="3810265" cy="4195481"/>
          </a:xfrm>
          <a:prstGeom prst="rect">
            <a:avLst/>
          </a:prstGeom>
        </p:spPr>
        <p:txBody>
          <a:bodyPr vert="horz" lIns="91440" tIns="45720" rIns="91440" bIns="45720" rtlCol="0">
            <a:normAutofit/>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b="1" dirty="0" smtClean="0"/>
              <a:t>2230</a:t>
            </a:r>
          </a:p>
          <a:p>
            <a:pPr marL="0" indent="0">
              <a:buNone/>
            </a:pPr>
            <a:r>
              <a:rPr lang="en-US" b="1" dirty="0" smtClean="0">
                <a:solidFill>
                  <a:schemeClr val="accent6">
                    <a:lumMod val="40000"/>
                    <a:lumOff val="60000"/>
                  </a:schemeClr>
                </a:solidFill>
              </a:rPr>
              <a:t>139</a:t>
            </a:r>
            <a:endParaRPr lang="en-US" b="1" dirty="0">
              <a:solidFill>
                <a:schemeClr val="accent6">
                  <a:lumMod val="40000"/>
                  <a:lumOff val="60000"/>
                </a:schemeClr>
              </a:solidFill>
            </a:endParaRPr>
          </a:p>
        </p:txBody>
      </p:sp>
    </p:spTree>
    <p:extLst>
      <p:ext uri="{BB962C8B-B14F-4D97-AF65-F5344CB8AC3E}">
        <p14:creationId xmlns:p14="http://schemas.microsoft.com/office/powerpoint/2010/main" val="34099785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Hexadecimal Numbers</a:t>
            </a:r>
            <a:endParaRPr lang="en-US" dirty="0"/>
          </a:p>
        </p:txBody>
      </p:sp>
      <p:sp>
        <p:nvSpPr>
          <p:cNvPr id="3" name="Content Placeholder 2"/>
          <p:cNvSpPr>
            <a:spLocks noGrp="1"/>
          </p:cNvSpPr>
          <p:nvPr>
            <p:ph idx="1"/>
          </p:nvPr>
        </p:nvSpPr>
        <p:spPr>
          <a:xfrm>
            <a:off x="4247260" y="1853248"/>
            <a:ext cx="3810265" cy="4195481"/>
          </a:xfrm>
        </p:spPr>
        <p:txBody>
          <a:bodyPr>
            <a:normAutofit/>
          </a:bodyPr>
          <a:lstStyle/>
          <a:p>
            <a:r>
              <a:rPr lang="en-US" dirty="0"/>
              <a:t>Conversion From Decimal to Hex</a:t>
            </a:r>
          </a:p>
          <a:p>
            <a:pPr marL="514350" indent="-514350">
              <a:buFont typeface="+mj-lt"/>
              <a:buAutoNum type="arabicPeriod"/>
            </a:pPr>
            <a:r>
              <a:rPr lang="en-US" dirty="0">
                <a:solidFill>
                  <a:schemeClr val="accent3">
                    <a:lumMod val="40000"/>
                    <a:lumOff val="60000"/>
                  </a:schemeClr>
                </a:solidFill>
              </a:rPr>
              <a:t>Divide the number by 16</a:t>
            </a:r>
          </a:p>
          <a:p>
            <a:pPr marL="514350" indent="-514350">
              <a:buFont typeface="+mj-lt"/>
              <a:buAutoNum type="arabicPeriod"/>
            </a:pPr>
            <a:r>
              <a:rPr lang="en-US" dirty="0">
                <a:solidFill>
                  <a:schemeClr val="accent3">
                    <a:lumMod val="40000"/>
                    <a:lumOff val="60000"/>
                  </a:schemeClr>
                </a:solidFill>
              </a:rPr>
              <a:t>Get the integer quotient for the next iteration</a:t>
            </a:r>
          </a:p>
          <a:p>
            <a:pPr marL="514350" indent="-514350">
              <a:buFont typeface="+mj-lt"/>
              <a:buAutoNum type="arabicPeriod"/>
            </a:pPr>
            <a:r>
              <a:rPr lang="en-US" b="1" dirty="0">
                <a:solidFill>
                  <a:schemeClr val="accent6">
                    <a:lumMod val="40000"/>
                    <a:lumOff val="60000"/>
                  </a:schemeClr>
                </a:solidFill>
              </a:rPr>
              <a:t>Get the remainder for the hex digit</a:t>
            </a:r>
          </a:p>
          <a:p>
            <a:pPr marL="514350" indent="-514350">
              <a:buFont typeface="+mj-lt"/>
              <a:buAutoNum type="arabicPeriod"/>
            </a:pPr>
            <a:r>
              <a:rPr lang="en-US" dirty="0">
                <a:solidFill>
                  <a:schemeClr val="accent3">
                    <a:lumMod val="40000"/>
                    <a:lumOff val="60000"/>
                  </a:schemeClr>
                </a:solidFill>
              </a:rPr>
              <a:t>Repeat the steps until the quotient is equal to </a:t>
            </a:r>
            <a:r>
              <a:rPr lang="en-US" dirty="0" smtClean="0">
                <a:solidFill>
                  <a:schemeClr val="accent3">
                    <a:lumMod val="40000"/>
                    <a:lumOff val="60000"/>
                  </a:schemeClr>
                </a:solidFill>
              </a:rPr>
              <a:t>0</a:t>
            </a:r>
          </a:p>
          <a:p>
            <a:pPr marL="514350" indent="-514350">
              <a:buFont typeface="+mj-lt"/>
              <a:buAutoNum type="arabicPeriod"/>
            </a:pPr>
            <a:r>
              <a:rPr lang="en-US" dirty="0">
                <a:solidFill>
                  <a:schemeClr val="accent3">
                    <a:lumMod val="40000"/>
                    <a:lumOff val="60000"/>
                  </a:schemeClr>
                </a:solidFill>
              </a:rPr>
              <a:t>Convert values 10-15 to A-F</a:t>
            </a:r>
          </a:p>
          <a:p>
            <a:pPr marL="0" indent="0">
              <a:buNone/>
            </a:pPr>
            <a:endParaRPr lang="en-US" dirty="0">
              <a:solidFill>
                <a:schemeClr val="accent3">
                  <a:lumMod val="40000"/>
                  <a:lumOff val="60000"/>
                </a:schemeClr>
              </a:solidFill>
            </a:endParaRPr>
          </a:p>
          <a:p>
            <a:pPr marL="514350" indent="-514350">
              <a:buFont typeface="+mj-lt"/>
              <a:buAutoNum type="arabicPeriod"/>
            </a:pPr>
            <a:endParaRPr lang="en-US" sz="2600" dirty="0">
              <a:solidFill>
                <a:schemeClr val="accent3">
                  <a:lumMod val="40000"/>
                  <a:lumOff val="60000"/>
                </a:schemeClr>
              </a:solidFill>
            </a:endParaRPr>
          </a:p>
        </p:txBody>
      </p:sp>
      <p:sp>
        <p:nvSpPr>
          <p:cNvPr id="4" name="Content Placeholder 2"/>
          <p:cNvSpPr txBox="1">
            <a:spLocks/>
          </p:cNvSpPr>
          <p:nvPr/>
        </p:nvSpPr>
        <p:spPr>
          <a:xfrm>
            <a:off x="484710" y="1853247"/>
            <a:ext cx="3810265" cy="4195481"/>
          </a:xfrm>
          <a:prstGeom prst="rect">
            <a:avLst/>
          </a:prstGeom>
        </p:spPr>
        <p:txBody>
          <a:bodyPr vert="horz" lIns="91440" tIns="45720" rIns="91440" bIns="45720" rtlCol="0">
            <a:normAutofit/>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b="1" dirty="0" smtClean="0"/>
              <a:t>2230			</a:t>
            </a:r>
            <a:r>
              <a:rPr lang="en-US" b="1" dirty="0" smtClean="0">
                <a:solidFill>
                  <a:schemeClr val="accent6">
                    <a:lumMod val="40000"/>
                    <a:lumOff val="60000"/>
                  </a:schemeClr>
                </a:solidFill>
              </a:rPr>
              <a:t>6</a:t>
            </a:r>
          </a:p>
          <a:p>
            <a:pPr marL="0" indent="0">
              <a:buNone/>
            </a:pPr>
            <a:r>
              <a:rPr lang="en-US" b="1" dirty="0" smtClean="0">
                <a:solidFill>
                  <a:schemeClr val="accent6">
                    <a:lumMod val="40000"/>
                    <a:lumOff val="60000"/>
                  </a:schemeClr>
                </a:solidFill>
              </a:rPr>
              <a:t>139</a:t>
            </a:r>
            <a:endParaRPr lang="en-US" b="1" dirty="0">
              <a:solidFill>
                <a:schemeClr val="accent6">
                  <a:lumMod val="40000"/>
                  <a:lumOff val="60000"/>
                </a:schemeClr>
              </a:solidFill>
            </a:endParaRPr>
          </a:p>
        </p:txBody>
      </p:sp>
    </p:spTree>
    <p:extLst>
      <p:ext uri="{BB962C8B-B14F-4D97-AF65-F5344CB8AC3E}">
        <p14:creationId xmlns:p14="http://schemas.microsoft.com/office/powerpoint/2010/main" val="37412299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Hexadecimal Numbers</a:t>
            </a:r>
            <a:endParaRPr lang="en-US" dirty="0"/>
          </a:p>
        </p:txBody>
      </p:sp>
      <p:sp>
        <p:nvSpPr>
          <p:cNvPr id="3" name="Content Placeholder 2"/>
          <p:cNvSpPr>
            <a:spLocks noGrp="1"/>
          </p:cNvSpPr>
          <p:nvPr>
            <p:ph idx="1"/>
          </p:nvPr>
        </p:nvSpPr>
        <p:spPr>
          <a:xfrm>
            <a:off x="4247260" y="1853248"/>
            <a:ext cx="3810265" cy="4195481"/>
          </a:xfrm>
        </p:spPr>
        <p:txBody>
          <a:bodyPr>
            <a:normAutofit/>
          </a:bodyPr>
          <a:lstStyle/>
          <a:p>
            <a:r>
              <a:rPr lang="en-US" dirty="0"/>
              <a:t>Conversion From Decimal to Hex</a:t>
            </a:r>
          </a:p>
          <a:p>
            <a:pPr marL="514350" indent="-514350">
              <a:buFont typeface="+mj-lt"/>
              <a:buAutoNum type="arabicPeriod"/>
            </a:pPr>
            <a:r>
              <a:rPr lang="en-US" dirty="0">
                <a:solidFill>
                  <a:schemeClr val="accent3">
                    <a:lumMod val="40000"/>
                    <a:lumOff val="60000"/>
                  </a:schemeClr>
                </a:solidFill>
              </a:rPr>
              <a:t>Divide the number by 16</a:t>
            </a:r>
          </a:p>
          <a:p>
            <a:pPr marL="514350" indent="-514350">
              <a:buFont typeface="+mj-lt"/>
              <a:buAutoNum type="arabicPeriod"/>
            </a:pPr>
            <a:r>
              <a:rPr lang="en-US" dirty="0">
                <a:solidFill>
                  <a:schemeClr val="accent3">
                    <a:lumMod val="40000"/>
                    <a:lumOff val="60000"/>
                  </a:schemeClr>
                </a:solidFill>
              </a:rPr>
              <a:t>Get the integer quotient for the next iteration</a:t>
            </a:r>
          </a:p>
          <a:p>
            <a:pPr marL="514350" indent="-514350">
              <a:buFont typeface="+mj-lt"/>
              <a:buAutoNum type="arabicPeriod"/>
            </a:pPr>
            <a:r>
              <a:rPr lang="en-US" dirty="0">
                <a:solidFill>
                  <a:schemeClr val="accent3">
                    <a:lumMod val="40000"/>
                    <a:lumOff val="60000"/>
                  </a:schemeClr>
                </a:solidFill>
              </a:rPr>
              <a:t>Get the remainder for the hex digit</a:t>
            </a:r>
          </a:p>
          <a:p>
            <a:pPr marL="514350" indent="-514350">
              <a:buFont typeface="+mj-lt"/>
              <a:buAutoNum type="arabicPeriod"/>
            </a:pPr>
            <a:r>
              <a:rPr lang="en-US" b="1" dirty="0">
                <a:solidFill>
                  <a:schemeClr val="accent6">
                    <a:lumMod val="40000"/>
                    <a:lumOff val="60000"/>
                  </a:schemeClr>
                </a:solidFill>
              </a:rPr>
              <a:t>Repeat the steps until the quotient is equal to </a:t>
            </a:r>
            <a:r>
              <a:rPr lang="en-US" b="1" dirty="0" smtClean="0">
                <a:solidFill>
                  <a:schemeClr val="accent6">
                    <a:lumMod val="40000"/>
                    <a:lumOff val="60000"/>
                  </a:schemeClr>
                </a:solidFill>
              </a:rPr>
              <a:t>0</a:t>
            </a:r>
          </a:p>
          <a:p>
            <a:pPr marL="514350" indent="-514350">
              <a:buFont typeface="+mj-lt"/>
              <a:buAutoNum type="arabicPeriod"/>
            </a:pPr>
            <a:r>
              <a:rPr lang="en-US" dirty="0">
                <a:solidFill>
                  <a:schemeClr val="accent3">
                    <a:lumMod val="40000"/>
                    <a:lumOff val="60000"/>
                  </a:schemeClr>
                </a:solidFill>
              </a:rPr>
              <a:t>Convert values 10-15 to A-F</a:t>
            </a:r>
          </a:p>
          <a:p>
            <a:pPr marL="514350" indent="-514350">
              <a:buFont typeface="+mj-lt"/>
              <a:buAutoNum type="arabicPeriod"/>
            </a:pPr>
            <a:endParaRPr lang="en-US" b="1" dirty="0">
              <a:solidFill>
                <a:schemeClr val="accent6">
                  <a:lumMod val="40000"/>
                  <a:lumOff val="60000"/>
                </a:schemeClr>
              </a:solidFill>
            </a:endParaRPr>
          </a:p>
          <a:p>
            <a:pPr marL="514350" indent="-514350">
              <a:buFont typeface="+mj-lt"/>
              <a:buAutoNum type="arabicPeriod"/>
            </a:pPr>
            <a:endParaRPr lang="en-US" sz="2600" dirty="0">
              <a:solidFill>
                <a:schemeClr val="accent3">
                  <a:lumMod val="40000"/>
                  <a:lumOff val="60000"/>
                </a:schemeClr>
              </a:solidFill>
            </a:endParaRPr>
          </a:p>
        </p:txBody>
      </p:sp>
      <p:sp>
        <p:nvSpPr>
          <p:cNvPr id="4" name="Content Placeholder 2"/>
          <p:cNvSpPr txBox="1">
            <a:spLocks/>
          </p:cNvSpPr>
          <p:nvPr/>
        </p:nvSpPr>
        <p:spPr>
          <a:xfrm>
            <a:off x="484710" y="1853247"/>
            <a:ext cx="3810265" cy="4195481"/>
          </a:xfrm>
          <a:prstGeom prst="rect">
            <a:avLst/>
          </a:prstGeom>
        </p:spPr>
        <p:txBody>
          <a:bodyPr vert="horz" lIns="91440" tIns="45720" rIns="91440" bIns="45720" rtlCol="0">
            <a:normAutofit/>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b="1" dirty="0" smtClean="0"/>
              <a:t>2230			</a:t>
            </a:r>
            <a:r>
              <a:rPr lang="en-US" b="1" dirty="0" smtClean="0">
                <a:solidFill>
                  <a:schemeClr val="accent6">
                    <a:lumMod val="40000"/>
                    <a:lumOff val="60000"/>
                  </a:schemeClr>
                </a:solidFill>
              </a:rPr>
              <a:t>6</a:t>
            </a:r>
          </a:p>
          <a:p>
            <a:pPr marL="0" indent="0">
              <a:buNone/>
            </a:pPr>
            <a:r>
              <a:rPr lang="en-US" b="1" dirty="0" smtClean="0">
                <a:solidFill>
                  <a:schemeClr val="accent6">
                    <a:lumMod val="40000"/>
                    <a:lumOff val="60000"/>
                  </a:schemeClr>
                </a:solidFill>
              </a:rPr>
              <a:t>139	</a:t>
            </a:r>
          </a:p>
          <a:p>
            <a:pPr marL="0" indent="0">
              <a:buNone/>
            </a:pPr>
            <a:r>
              <a:rPr lang="en-US" b="1" dirty="0">
                <a:solidFill>
                  <a:schemeClr val="accent6">
                    <a:lumMod val="40000"/>
                    <a:lumOff val="60000"/>
                  </a:schemeClr>
                </a:solidFill>
              </a:rPr>
              <a:t>8</a:t>
            </a:r>
          </a:p>
        </p:txBody>
      </p:sp>
    </p:spTree>
    <p:extLst>
      <p:ext uri="{BB962C8B-B14F-4D97-AF65-F5344CB8AC3E}">
        <p14:creationId xmlns:p14="http://schemas.microsoft.com/office/powerpoint/2010/main" val="609290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Hexadecimal Numbers</a:t>
            </a:r>
            <a:endParaRPr lang="en-US" dirty="0"/>
          </a:p>
        </p:txBody>
      </p:sp>
      <p:sp>
        <p:nvSpPr>
          <p:cNvPr id="3" name="Content Placeholder 2"/>
          <p:cNvSpPr>
            <a:spLocks noGrp="1"/>
          </p:cNvSpPr>
          <p:nvPr>
            <p:ph idx="1"/>
          </p:nvPr>
        </p:nvSpPr>
        <p:spPr>
          <a:xfrm>
            <a:off x="4247260" y="1853248"/>
            <a:ext cx="3810265" cy="4195481"/>
          </a:xfrm>
        </p:spPr>
        <p:txBody>
          <a:bodyPr>
            <a:normAutofit/>
          </a:bodyPr>
          <a:lstStyle/>
          <a:p>
            <a:r>
              <a:rPr lang="en-US" dirty="0"/>
              <a:t>Conversion From Decimal to Hex</a:t>
            </a:r>
          </a:p>
          <a:p>
            <a:pPr marL="514350" indent="-514350">
              <a:buFont typeface="+mj-lt"/>
              <a:buAutoNum type="arabicPeriod"/>
            </a:pPr>
            <a:r>
              <a:rPr lang="en-US" dirty="0">
                <a:solidFill>
                  <a:schemeClr val="accent3">
                    <a:lumMod val="40000"/>
                    <a:lumOff val="60000"/>
                  </a:schemeClr>
                </a:solidFill>
              </a:rPr>
              <a:t>Divide the number by 16</a:t>
            </a:r>
          </a:p>
          <a:p>
            <a:pPr marL="514350" indent="-514350">
              <a:buFont typeface="+mj-lt"/>
              <a:buAutoNum type="arabicPeriod"/>
            </a:pPr>
            <a:r>
              <a:rPr lang="en-US" dirty="0">
                <a:solidFill>
                  <a:schemeClr val="accent3">
                    <a:lumMod val="40000"/>
                    <a:lumOff val="60000"/>
                  </a:schemeClr>
                </a:solidFill>
              </a:rPr>
              <a:t>Get the integer quotient for the next iteration</a:t>
            </a:r>
          </a:p>
          <a:p>
            <a:pPr marL="514350" indent="-514350">
              <a:buFont typeface="+mj-lt"/>
              <a:buAutoNum type="arabicPeriod"/>
            </a:pPr>
            <a:r>
              <a:rPr lang="en-US" dirty="0">
                <a:solidFill>
                  <a:schemeClr val="accent3">
                    <a:lumMod val="40000"/>
                    <a:lumOff val="60000"/>
                  </a:schemeClr>
                </a:solidFill>
              </a:rPr>
              <a:t>Get the remainder for the hex digit</a:t>
            </a:r>
          </a:p>
          <a:p>
            <a:pPr marL="514350" indent="-514350">
              <a:buFont typeface="+mj-lt"/>
              <a:buAutoNum type="arabicPeriod"/>
            </a:pPr>
            <a:r>
              <a:rPr lang="en-US" b="1" dirty="0">
                <a:solidFill>
                  <a:schemeClr val="accent6">
                    <a:lumMod val="40000"/>
                    <a:lumOff val="60000"/>
                  </a:schemeClr>
                </a:solidFill>
              </a:rPr>
              <a:t>Repeat the steps until the quotient is equal to </a:t>
            </a:r>
            <a:r>
              <a:rPr lang="en-US" b="1" dirty="0" smtClean="0">
                <a:solidFill>
                  <a:schemeClr val="accent6">
                    <a:lumMod val="40000"/>
                    <a:lumOff val="60000"/>
                  </a:schemeClr>
                </a:solidFill>
              </a:rPr>
              <a:t>0</a:t>
            </a:r>
          </a:p>
          <a:p>
            <a:pPr marL="514350" indent="-514350">
              <a:buFont typeface="+mj-lt"/>
              <a:buAutoNum type="arabicPeriod"/>
            </a:pPr>
            <a:r>
              <a:rPr lang="en-US" dirty="0">
                <a:solidFill>
                  <a:schemeClr val="accent3">
                    <a:lumMod val="40000"/>
                    <a:lumOff val="60000"/>
                  </a:schemeClr>
                </a:solidFill>
              </a:rPr>
              <a:t>Convert values 10-15 to A-F</a:t>
            </a:r>
          </a:p>
          <a:p>
            <a:pPr marL="0" indent="0">
              <a:buNone/>
            </a:pPr>
            <a:endParaRPr lang="en-US" b="1" dirty="0">
              <a:solidFill>
                <a:schemeClr val="accent6">
                  <a:lumMod val="40000"/>
                  <a:lumOff val="60000"/>
                </a:schemeClr>
              </a:solidFill>
            </a:endParaRPr>
          </a:p>
          <a:p>
            <a:pPr marL="514350" indent="-514350">
              <a:buFont typeface="+mj-lt"/>
              <a:buAutoNum type="arabicPeriod"/>
            </a:pPr>
            <a:endParaRPr lang="en-US" sz="2600" dirty="0">
              <a:solidFill>
                <a:schemeClr val="accent3">
                  <a:lumMod val="40000"/>
                  <a:lumOff val="60000"/>
                </a:schemeClr>
              </a:solidFill>
            </a:endParaRPr>
          </a:p>
        </p:txBody>
      </p:sp>
      <p:sp>
        <p:nvSpPr>
          <p:cNvPr id="4" name="Content Placeholder 2"/>
          <p:cNvSpPr txBox="1">
            <a:spLocks/>
          </p:cNvSpPr>
          <p:nvPr/>
        </p:nvSpPr>
        <p:spPr>
          <a:xfrm>
            <a:off x="484710" y="1853247"/>
            <a:ext cx="3810265" cy="4195481"/>
          </a:xfrm>
          <a:prstGeom prst="rect">
            <a:avLst/>
          </a:prstGeom>
        </p:spPr>
        <p:txBody>
          <a:bodyPr vert="horz" lIns="91440" tIns="45720" rIns="91440" bIns="45720" rtlCol="0">
            <a:normAutofit/>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b="1" dirty="0" smtClean="0"/>
              <a:t>2230			</a:t>
            </a:r>
            <a:r>
              <a:rPr lang="en-US" b="1" dirty="0" smtClean="0">
                <a:solidFill>
                  <a:schemeClr val="accent6">
                    <a:lumMod val="40000"/>
                    <a:lumOff val="60000"/>
                  </a:schemeClr>
                </a:solidFill>
              </a:rPr>
              <a:t>6</a:t>
            </a:r>
          </a:p>
          <a:p>
            <a:pPr marL="0" indent="0">
              <a:buNone/>
            </a:pPr>
            <a:r>
              <a:rPr lang="en-US" b="1" dirty="0" smtClean="0">
                <a:solidFill>
                  <a:schemeClr val="accent6">
                    <a:lumMod val="40000"/>
                    <a:lumOff val="60000"/>
                  </a:schemeClr>
                </a:solidFill>
              </a:rPr>
              <a:t>139				11</a:t>
            </a:r>
          </a:p>
          <a:p>
            <a:pPr marL="0" indent="0">
              <a:buNone/>
            </a:pPr>
            <a:r>
              <a:rPr lang="en-US" b="1" dirty="0">
                <a:solidFill>
                  <a:schemeClr val="accent6">
                    <a:lumMod val="40000"/>
                    <a:lumOff val="60000"/>
                  </a:schemeClr>
                </a:solidFill>
              </a:rPr>
              <a:t>8</a:t>
            </a:r>
          </a:p>
        </p:txBody>
      </p:sp>
    </p:spTree>
    <p:extLst>
      <p:ext uri="{BB962C8B-B14F-4D97-AF65-F5344CB8AC3E}">
        <p14:creationId xmlns:p14="http://schemas.microsoft.com/office/powerpoint/2010/main" val="16146113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Hexadecimal Numbers</a:t>
            </a:r>
            <a:endParaRPr lang="en-US" dirty="0"/>
          </a:p>
        </p:txBody>
      </p:sp>
      <p:sp>
        <p:nvSpPr>
          <p:cNvPr id="3" name="Content Placeholder 2"/>
          <p:cNvSpPr>
            <a:spLocks noGrp="1"/>
          </p:cNvSpPr>
          <p:nvPr>
            <p:ph idx="1"/>
          </p:nvPr>
        </p:nvSpPr>
        <p:spPr>
          <a:xfrm>
            <a:off x="4247260" y="1853248"/>
            <a:ext cx="3810265" cy="4195481"/>
          </a:xfrm>
        </p:spPr>
        <p:txBody>
          <a:bodyPr>
            <a:normAutofit/>
          </a:bodyPr>
          <a:lstStyle/>
          <a:p>
            <a:r>
              <a:rPr lang="en-US" dirty="0"/>
              <a:t>Conversion From Decimal to Hex</a:t>
            </a:r>
          </a:p>
          <a:p>
            <a:pPr marL="514350" indent="-514350">
              <a:buFont typeface="+mj-lt"/>
              <a:buAutoNum type="arabicPeriod"/>
            </a:pPr>
            <a:r>
              <a:rPr lang="en-US" dirty="0">
                <a:solidFill>
                  <a:schemeClr val="accent3">
                    <a:lumMod val="40000"/>
                    <a:lumOff val="60000"/>
                  </a:schemeClr>
                </a:solidFill>
              </a:rPr>
              <a:t>Divide the number by 16</a:t>
            </a:r>
          </a:p>
          <a:p>
            <a:pPr marL="514350" indent="-514350">
              <a:buFont typeface="+mj-lt"/>
              <a:buAutoNum type="arabicPeriod"/>
            </a:pPr>
            <a:r>
              <a:rPr lang="en-US" dirty="0">
                <a:solidFill>
                  <a:schemeClr val="accent3">
                    <a:lumMod val="40000"/>
                    <a:lumOff val="60000"/>
                  </a:schemeClr>
                </a:solidFill>
              </a:rPr>
              <a:t>Get the integer quotient for the next iteration</a:t>
            </a:r>
          </a:p>
          <a:p>
            <a:pPr marL="514350" indent="-514350">
              <a:buFont typeface="+mj-lt"/>
              <a:buAutoNum type="arabicPeriod"/>
            </a:pPr>
            <a:r>
              <a:rPr lang="en-US" dirty="0">
                <a:solidFill>
                  <a:schemeClr val="accent3">
                    <a:lumMod val="40000"/>
                    <a:lumOff val="60000"/>
                  </a:schemeClr>
                </a:solidFill>
              </a:rPr>
              <a:t>Get the remainder for the hex digit</a:t>
            </a:r>
          </a:p>
          <a:p>
            <a:pPr marL="514350" indent="-514350">
              <a:buFont typeface="+mj-lt"/>
              <a:buAutoNum type="arabicPeriod"/>
            </a:pPr>
            <a:r>
              <a:rPr lang="en-US" b="1" dirty="0">
                <a:solidFill>
                  <a:schemeClr val="accent6">
                    <a:lumMod val="40000"/>
                    <a:lumOff val="60000"/>
                  </a:schemeClr>
                </a:solidFill>
              </a:rPr>
              <a:t>Repeat the steps until the quotient is equal to </a:t>
            </a:r>
            <a:r>
              <a:rPr lang="en-US" b="1" dirty="0" smtClean="0">
                <a:solidFill>
                  <a:schemeClr val="accent6">
                    <a:lumMod val="40000"/>
                    <a:lumOff val="60000"/>
                  </a:schemeClr>
                </a:solidFill>
              </a:rPr>
              <a:t>0</a:t>
            </a:r>
          </a:p>
          <a:p>
            <a:pPr marL="514350" indent="-514350">
              <a:buFont typeface="+mj-lt"/>
              <a:buAutoNum type="arabicPeriod"/>
            </a:pPr>
            <a:r>
              <a:rPr lang="en-US" dirty="0">
                <a:solidFill>
                  <a:schemeClr val="accent3">
                    <a:lumMod val="40000"/>
                    <a:lumOff val="60000"/>
                  </a:schemeClr>
                </a:solidFill>
              </a:rPr>
              <a:t>Convert values 10-15 to A-F</a:t>
            </a:r>
          </a:p>
          <a:p>
            <a:pPr marL="0" indent="0">
              <a:buNone/>
            </a:pPr>
            <a:endParaRPr lang="en-US" b="1" dirty="0">
              <a:solidFill>
                <a:schemeClr val="accent6">
                  <a:lumMod val="40000"/>
                  <a:lumOff val="60000"/>
                </a:schemeClr>
              </a:solidFill>
            </a:endParaRPr>
          </a:p>
          <a:p>
            <a:pPr marL="514350" indent="-514350">
              <a:buFont typeface="+mj-lt"/>
              <a:buAutoNum type="arabicPeriod"/>
            </a:pPr>
            <a:endParaRPr lang="en-US" sz="2600" dirty="0">
              <a:solidFill>
                <a:schemeClr val="accent3">
                  <a:lumMod val="40000"/>
                  <a:lumOff val="60000"/>
                </a:schemeClr>
              </a:solidFill>
            </a:endParaRPr>
          </a:p>
        </p:txBody>
      </p:sp>
      <p:sp>
        <p:nvSpPr>
          <p:cNvPr id="4" name="Content Placeholder 2"/>
          <p:cNvSpPr txBox="1">
            <a:spLocks/>
          </p:cNvSpPr>
          <p:nvPr/>
        </p:nvSpPr>
        <p:spPr>
          <a:xfrm>
            <a:off x="484710" y="1853247"/>
            <a:ext cx="3810265" cy="4195481"/>
          </a:xfrm>
          <a:prstGeom prst="rect">
            <a:avLst/>
          </a:prstGeom>
        </p:spPr>
        <p:txBody>
          <a:bodyPr vert="horz" lIns="91440" tIns="45720" rIns="91440" bIns="45720" rtlCol="0">
            <a:normAutofit/>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b="1" dirty="0" smtClean="0"/>
              <a:t>2230			</a:t>
            </a:r>
            <a:r>
              <a:rPr lang="en-US" b="1" dirty="0" smtClean="0">
                <a:solidFill>
                  <a:schemeClr val="accent6">
                    <a:lumMod val="40000"/>
                    <a:lumOff val="60000"/>
                  </a:schemeClr>
                </a:solidFill>
              </a:rPr>
              <a:t>6</a:t>
            </a:r>
          </a:p>
          <a:p>
            <a:pPr marL="0" indent="0">
              <a:buNone/>
            </a:pPr>
            <a:r>
              <a:rPr lang="en-US" b="1" dirty="0" smtClean="0">
                <a:solidFill>
                  <a:schemeClr val="accent6">
                    <a:lumMod val="40000"/>
                    <a:lumOff val="60000"/>
                  </a:schemeClr>
                </a:solidFill>
              </a:rPr>
              <a:t>139				11</a:t>
            </a:r>
          </a:p>
          <a:p>
            <a:pPr marL="0" indent="0">
              <a:buNone/>
            </a:pPr>
            <a:r>
              <a:rPr lang="en-US" b="1" dirty="0" smtClean="0">
                <a:solidFill>
                  <a:schemeClr val="accent6">
                    <a:lumMod val="40000"/>
                    <a:lumOff val="60000"/>
                  </a:schemeClr>
                </a:solidFill>
              </a:rPr>
              <a:t>8</a:t>
            </a:r>
          </a:p>
          <a:p>
            <a:pPr marL="0" indent="0">
              <a:buNone/>
            </a:pPr>
            <a:r>
              <a:rPr lang="en-US" b="1" dirty="0">
                <a:solidFill>
                  <a:schemeClr val="accent6">
                    <a:lumMod val="40000"/>
                    <a:lumOff val="60000"/>
                  </a:schemeClr>
                </a:solidFill>
              </a:rPr>
              <a:t>0</a:t>
            </a:r>
          </a:p>
        </p:txBody>
      </p:sp>
    </p:spTree>
    <p:extLst>
      <p:ext uri="{BB962C8B-B14F-4D97-AF65-F5344CB8AC3E}">
        <p14:creationId xmlns:p14="http://schemas.microsoft.com/office/powerpoint/2010/main" val="19309768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Hexadecimal Numbers</a:t>
            </a:r>
            <a:endParaRPr lang="en-US" dirty="0"/>
          </a:p>
        </p:txBody>
      </p:sp>
      <p:sp>
        <p:nvSpPr>
          <p:cNvPr id="3" name="Content Placeholder 2"/>
          <p:cNvSpPr>
            <a:spLocks noGrp="1"/>
          </p:cNvSpPr>
          <p:nvPr>
            <p:ph idx="1"/>
          </p:nvPr>
        </p:nvSpPr>
        <p:spPr>
          <a:xfrm>
            <a:off x="4247260" y="1853248"/>
            <a:ext cx="3810265" cy="4195481"/>
          </a:xfrm>
        </p:spPr>
        <p:txBody>
          <a:bodyPr>
            <a:normAutofit/>
          </a:bodyPr>
          <a:lstStyle/>
          <a:p>
            <a:r>
              <a:rPr lang="en-US" dirty="0"/>
              <a:t>Conversion From Decimal to Hex</a:t>
            </a:r>
          </a:p>
          <a:p>
            <a:pPr marL="514350" indent="-514350">
              <a:buFont typeface="+mj-lt"/>
              <a:buAutoNum type="arabicPeriod"/>
            </a:pPr>
            <a:r>
              <a:rPr lang="en-US" dirty="0">
                <a:solidFill>
                  <a:schemeClr val="accent3">
                    <a:lumMod val="40000"/>
                    <a:lumOff val="60000"/>
                  </a:schemeClr>
                </a:solidFill>
              </a:rPr>
              <a:t>Divide the number by 16</a:t>
            </a:r>
          </a:p>
          <a:p>
            <a:pPr marL="514350" indent="-514350">
              <a:buFont typeface="+mj-lt"/>
              <a:buAutoNum type="arabicPeriod"/>
            </a:pPr>
            <a:r>
              <a:rPr lang="en-US" dirty="0">
                <a:solidFill>
                  <a:schemeClr val="accent3">
                    <a:lumMod val="40000"/>
                    <a:lumOff val="60000"/>
                  </a:schemeClr>
                </a:solidFill>
              </a:rPr>
              <a:t>Get the integer quotient for the next iteration</a:t>
            </a:r>
          </a:p>
          <a:p>
            <a:pPr marL="514350" indent="-514350">
              <a:buFont typeface="+mj-lt"/>
              <a:buAutoNum type="arabicPeriod"/>
            </a:pPr>
            <a:r>
              <a:rPr lang="en-US" dirty="0">
                <a:solidFill>
                  <a:schemeClr val="accent3">
                    <a:lumMod val="40000"/>
                    <a:lumOff val="60000"/>
                  </a:schemeClr>
                </a:solidFill>
              </a:rPr>
              <a:t>Get the remainder for the hex digit</a:t>
            </a:r>
          </a:p>
          <a:p>
            <a:pPr marL="514350" indent="-514350">
              <a:buFont typeface="+mj-lt"/>
              <a:buAutoNum type="arabicPeriod"/>
            </a:pPr>
            <a:r>
              <a:rPr lang="en-US" b="1" dirty="0">
                <a:solidFill>
                  <a:schemeClr val="accent6">
                    <a:lumMod val="40000"/>
                    <a:lumOff val="60000"/>
                  </a:schemeClr>
                </a:solidFill>
              </a:rPr>
              <a:t>Repeat the steps until the quotient is equal to </a:t>
            </a:r>
            <a:r>
              <a:rPr lang="en-US" b="1" dirty="0" smtClean="0">
                <a:solidFill>
                  <a:schemeClr val="accent6">
                    <a:lumMod val="40000"/>
                    <a:lumOff val="60000"/>
                  </a:schemeClr>
                </a:solidFill>
              </a:rPr>
              <a:t>0</a:t>
            </a:r>
          </a:p>
          <a:p>
            <a:pPr marL="514350" indent="-514350">
              <a:buFont typeface="+mj-lt"/>
              <a:buAutoNum type="arabicPeriod"/>
            </a:pPr>
            <a:r>
              <a:rPr lang="en-US" dirty="0">
                <a:solidFill>
                  <a:schemeClr val="accent3">
                    <a:lumMod val="40000"/>
                    <a:lumOff val="60000"/>
                  </a:schemeClr>
                </a:solidFill>
              </a:rPr>
              <a:t>Convert values 10-15 to A-F</a:t>
            </a:r>
          </a:p>
          <a:p>
            <a:pPr marL="0" indent="0">
              <a:buNone/>
            </a:pPr>
            <a:endParaRPr lang="en-US" b="1" dirty="0">
              <a:solidFill>
                <a:schemeClr val="accent6">
                  <a:lumMod val="40000"/>
                  <a:lumOff val="60000"/>
                </a:schemeClr>
              </a:solidFill>
            </a:endParaRPr>
          </a:p>
          <a:p>
            <a:pPr marL="514350" indent="-514350">
              <a:buFont typeface="+mj-lt"/>
              <a:buAutoNum type="arabicPeriod"/>
            </a:pPr>
            <a:endParaRPr lang="en-US" sz="2600" dirty="0">
              <a:solidFill>
                <a:schemeClr val="accent3">
                  <a:lumMod val="40000"/>
                  <a:lumOff val="60000"/>
                </a:schemeClr>
              </a:solidFill>
            </a:endParaRPr>
          </a:p>
        </p:txBody>
      </p:sp>
      <p:sp>
        <p:nvSpPr>
          <p:cNvPr id="4" name="Content Placeholder 2"/>
          <p:cNvSpPr txBox="1">
            <a:spLocks/>
          </p:cNvSpPr>
          <p:nvPr/>
        </p:nvSpPr>
        <p:spPr>
          <a:xfrm>
            <a:off x="484710" y="1853247"/>
            <a:ext cx="3810265" cy="4195481"/>
          </a:xfrm>
          <a:prstGeom prst="rect">
            <a:avLst/>
          </a:prstGeom>
        </p:spPr>
        <p:txBody>
          <a:bodyPr vert="horz" lIns="91440" tIns="45720" rIns="91440" bIns="45720" rtlCol="0">
            <a:normAutofit/>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b="1" dirty="0" smtClean="0"/>
              <a:t>2230			</a:t>
            </a:r>
            <a:r>
              <a:rPr lang="en-US" b="1" dirty="0" smtClean="0">
                <a:solidFill>
                  <a:schemeClr val="accent6">
                    <a:lumMod val="40000"/>
                    <a:lumOff val="60000"/>
                  </a:schemeClr>
                </a:solidFill>
              </a:rPr>
              <a:t>6</a:t>
            </a:r>
          </a:p>
          <a:p>
            <a:pPr marL="0" indent="0">
              <a:buNone/>
            </a:pPr>
            <a:r>
              <a:rPr lang="en-US" b="1" dirty="0" smtClean="0">
                <a:solidFill>
                  <a:schemeClr val="accent6">
                    <a:lumMod val="40000"/>
                    <a:lumOff val="60000"/>
                  </a:schemeClr>
                </a:solidFill>
              </a:rPr>
              <a:t>139				11</a:t>
            </a:r>
          </a:p>
          <a:p>
            <a:pPr marL="0" indent="0">
              <a:buNone/>
            </a:pPr>
            <a:r>
              <a:rPr lang="en-US" b="1" dirty="0" smtClean="0">
                <a:solidFill>
                  <a:schemeClr val="accent6">
                    <a:lumMod val="40000"/>
                    <a:lumOff val="60000"/>
                  </a:schemeClr>
                </a:solidFill>
              </a:rPr>
              <a:t>8				8</a:t>
            </a:r>
          </a:p>
          <a:p>
            <a:pPr marL="0" indent="0">
              <a:buNone/>
            </a:pPr>
            <a:r>
              <a:rPr lang="en-US" b="1" dirty="0">
                <a:solidFill>
                  <a:schemeClr val="accent6">
                    <a:lumMod val="40000"/>
                    <a:lumOff val="60000"/>
                  </a:schemeClr>
                </a:solidFill>
              </a:rPr>
              <a:t>0</a:t>
            </a:r>
          </a:p>
        </p:txBody>
      </p:sp>
    </p:spTree>
    <p:extLst>
      <p:ext uri="{BB962C8B-B14F-4D97-AF65-F5344CB8AC3E}">
        <p14:creationId xmlns:p14="http://schemas.microsoft.com/office/powerpoint/2010/main" val="6278494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7"/>
            <a:ext cx="7055380" cy="1400530"/>
          </a:xfrm>
        </p:spPr>
        <p:txBody>
          <a:bodyPr/>
          <a:lstStyle/>
          <a:p>
            <a:r>
              <a:rPr lang="en-US" dirty="0" smtClean="0"/>
              <a:t>Hexadecimal Numbers</a:t>
            </a:r>
            <a:endParaRPr lang="en-US" dirty="0"/>
          </a:p>
        </p:txBody>
      </p:sp>
      <p:sp>
        <p:nvSpPr>
          <p:cNvPr id="3" name="Content Placeholder 2"/>
          <p:cNvSpPr>
            <a:spLocks noGrp="1"/>
          </p:cNvSpPr>
          <p:nvPr>
            <p:ph idx="1"/>
          </p:nvPr>
        </p:nvSpPr>
        <p:spPr>
          <a:xfrm>
            <a:off x="4247260" y="1853248"/>
            <a:ext cx="3810265" cy="4195481"/>
          </a:xfrm>
        </p:spPr>
        <p:txBody>
          <a:bodyPr>
            <a:normAutofit/>
          </a:bodyPr>
          <a:lstStyle/>
          <a:p>
            <a:r>
              <a:rPr lang="en-US" dirty="0"/>
              <a:t>Conversion From Decimal to Hex</a:t>
            </a:r>
          </a:p>
          <a:p>
            <a:pPr marL="514350" indent="-514350">
              <a:buFont typeface="+mj-lt"/>
              <a:buAutoNum type="arabicPeriod"/>
            </a:pPr>
            <a:r>
              <a:rPr lang="en-US" dirty="0">
                <a:solidFill>
                  <a:schemeClr val="accent3">
                    <a:lumMod val="40000"/>
                    <a:lumOff val="60000"/>
                  </a:schemeClr>
                </a:solidFill>
              </a:rPr>
              <a:t>Divide the number by 16</a:t>
            </a:r>
          </a:p>
          <a:p>
            <a:pPr marL="514350" indent="-514350">
              <a:buFont typeface="+mj-lt"/>
              <a:buAutoNum type="arabicPeriod"/>
            </a:pPr>
            <a:r>
              <a:rPr lang="en-US" dirty="0">
                <a:solidFill>
                  <a:schemeClr val="accent3">
                    <a:lumMod val="40000"/>
                    <a:lumOff val="60000"/>
                  </a:schemeClr>
                </a:solidFill>
              </a:rPr>
              <a:t>Get the integer quotient for the next iteration</a:t>
            </a:r>
          </a:p>
          <a:p>
            <a:pPr marL="514350" indent="-514350">
              <a:buFont typeface="+mj-lt"/>
              <a:buAutoNum type="arabicPeriod"/>
            </a:pPr>
            <a:r>
              <a:rPr lang="en-US" dirty="0">
                <a:solidFill>
                  <a:schemeClr val="accent3">
                    <a:lumMod val="40000"/>
                    <a:lumOff val="60000"/>
                  </a:schemeClr>
                </a:solidFill>
              </a:rPr>
              <a:t>Get the remainder for the hex digit</a:t>
            </a:r>
          </a:p>
          <a:p>
            <a:pPr marL="514350" indent="-514350">
              <a:buFont typeface="+mj-lt"/>
              <a:buAutoNum type="arabicPeriod"/>
            </a:pPr>
            <a:r>
              <a:rPr lang="en-US" dirty="0">
                <a:solidFill>
                  <a:schemeClr val="accent3">
                    <a:lumMod val="40000"/>
                    <a:lumOff val="60000"/>
                  </a:schemeClr>
                </a:solidFill>
              </a:rPr>
              <a:t>Repeat the steps until the quotient is equal to 0</a:t>
            </a:r>
          </a:p>
          <a:p>
            <a:pPr marL="514350" indent="-514350">
              <a:buFont typeface="+mj-lt"/>
              <a:buAutoNum type="arabicPeriod"/>
            </a:pPr>
            <a:r>
              <a:rPr lang="en-US" b="1" dirty="0">
                <a:solidFill>
                  <a:schemeClr val="accent6">
                    <a:lumMod val="40000"/>
                    <a:lumOff val="60000"/>
                  </a:schemeClr>
                </a:solidFill>
              </a:rPr>
              <a:t>Convert values 10-15 to A-F</a:t>
            </a:r>
          </a:p>
          <a:p>
            <a:pPr marL="0" indent="0">
              <a:buNone/>
            </a:pPr>
            <a:endParaRPr lang="en-US" b="1" dirty="0">
              <a:solidFill>
                <a:schemeClr val="accent6">
                  <a:lumMod val="40000"/>
                  <a:lumOff val="60000"/>
                </a:schemeClr>
              </a:solidFill>
            </a:endParaRPr>
          </a:p>
          <a:p>
            <a:pPr marL="514350" indent="-514350">
              <a:buFont typeface="+mj-lt"/>
              <a:buAutoNum type="arabicPeriod"/>
            </a:pPr>
            <a:endParaRPr lang="en-US" sz="2600" dirty="0">
              <a:solidFill>
                <a:schemeClr val="accent3">
                  <a:lumMod val="40000"/>
                  <a:lumOff val="60000"/>
                </a:schemeClr>
              </a:solidFill>
            </a:endParaRPr>
          </a:p>
        </p:txBody>
      </p:sp>
      <p:sp>
        <p:nvSpPr>
          <p:cNvPr id="4" name="Content Placeholder 2"/>
          <p:cNvSpPr txBox="1">
            <a:spLocks/>
          </p:cNvSpPr>
          <p:nvPr/>
        </p:nvSpPr>
        <p:spPr>
          <a:xfrm>
            <a:off x="484710" y="1853247"/>
            <a:ext cx="3810265" cy="4195481"/>
          </a:xfrm>
          <a:prstGeom prst="rect">
            <a:avLst/>
          </a:prstGeom>
        </p:spPr>
        <p:txBody>
          <a:bodyPr vert="horz" lIns="91440" tIns="45720" rIns="91440" bIns="45720" rtlCol="0">
            <a:normAutofit/>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b="1" dirty="0" smtClean="0"/>
              <a:t>2230			</a:t>
            </a:r>
            <a:r>
              <a:rPr lang="en-US" b="1" dirty="0" smtClean="0">
                <a:solidFill>
                  <a:schemeClr val="accent6">
                    <a:lumMod val="40000"/>
                    <a:lumOff val="60000"/>
                  </a:schemeClr>
                </a:solidFill>
              </a:rPr>
              <a:t>6	 	</a:t>
            </a:r>
            <a:r>
              <a:rPr lang="en-US" b="1" dirty="0" smtClean="0">
                <a:solidFill>
                  <a:schemeClr val="accent3">
                    <a:lumMod val="40000"/>
                    <a:lumOff val="60000"/>
                  </a:schemeClr>
                </a:solidFill>
              </a:rPr>
              <a:t>→	</a:t>
            </a:r>
            <a:r>
              <a:rPr lang="en-US" b="1" dirty="0" smtClean="0">
                <a:solidFill>
                  <a:schemeClr val="accent6">
                    <a:lumMod val="40000"/>
                    <a:lumOff val="60000"/>
                  </a:schemeClr>
                </a:solidFill>
              </a:rPr>
              <a:t>6</a:t>
            </a:r>
          </a:p>
          <a:p>
            <a:pPr marL="0" indent="0">
              <a:buNone/>
            </a:pPr>
            <a:r>
              <a:rPr lang="en-US" b="1" dirty="0" smtClean="0">
                <a:solidFill>
                  <a:schemeClr val="accent6">
                    <a:lumMod val="40000"/>
                    <a:lumOff val="60000"/>
                  </a:schemeClr>
                </a:solidFill>
              </a:rPr>
              <a:t>139				11	</a:t>
            </a:r>
            <a:r>
              <a:rPr lang="en-US" b="1" dirty="0">
                <a:solidFill>
                  <a:schemeClr val="accent6">
                    <a:lumMod val="40000"/>
                    <a:lumOff val="60000"/>
                  </a:schemeClr>
                </a:solidFill>
              </a:rPr>
              <a:t> </a:t>
            </a:r>
            <a:r>
              <a:rPr lang="en-US" b="1" dirty="0" smtClean="0">
                <a:solidFill>
                  <a:schemeClr val="accent6">
                    <a:lumMod val="40000"/>
                    <a:lumOff val="60000"/>
                  </a:schemeClr>
                </a:solidFill>
              </a:rPr>
              <a:t>	</a:t>
            </a:r>
            <a:r>
              <a:rPr lang="en-US" b="1" dirty="0" smtClean="0">
                <a:solidFill>
                  <a:schemeClr val="accent3">
                    <a:lumMod val="40000"/>
                    <a:lumOff val="60000"/>
                  </a:schemeClr>
                </a:solidFill>
              </a:rPr>
              <a:t>→	</a:t>
            </a:r>
            <a:r>
              <a:rPr lang="en-US" b="1" dirty="0" smtClean="0">
                <a:solidFill>
                  <a:schemeClr val="accent6">
                    <a:lumMod val="40000"/>
                    <a:lumOff val="60000"/>
                  </a:schemeClr>
                </a:solidFill>
              </a:rPr>
              <a:t>B</a:t>
            </a:r>
          </a:p>
          <a:p>
            <a:pPr marL="0" indent="0">
              <a:buNone/>
            </a:pPr>
            <a:r>
              <a:rPr lang="en-US" b="1" dirty="0" smtClean="0">
                <a:solidFill>
                  <a:schemeClr val="accent6">
                    <a:lumMod val="40000"/>
                    <a:lumOff val="60000"/>
                  </a:schemeClr>
                </a:solidFill>
              </a:rPr>
              <a:t>8				8	</a:t>
            </a:r>
            <a:r>
              <a:rPr lang="en-US" b="1" dirty="0">
                <a:solidFill>
                  <a:schemeClr val="accent6">
                    <a:lumMod val="40000"/>
                    <a:lumOff val="60000"/>
                  </a:schemeClr>
                </a:solidFill>
              </a:rPr>
              <a:t> </a:t>
            </a:r>
            <a:r>
              <a:rPr lang="en-US" b="1" dirty="0" smtClean="0">
                <a:solidFill>
                  <a:schemeClr val="accent6">
                    <a:lumMod val="40000"/>
                    <a:lumOff val="60000"/>
                  </a:schemeClr>
                </a:solidFill>
              </a:rPr>
              <a:t>	</a:t>
            </a:r>
            <a:r>
              <a:rPr lang="en-US" b="1" dirty="0" smtClean="0">
                <a:solidFill>
                  <a:schemeClr val="accent3">
                    <a:lumMod val="40000"/>
                    <a:lumOff val="60000"/>
                  </a:schemeClr>
                </a:solidFill>
              </a:rPr>
              <a:t>→	</a:t>
            </a:r>
            <a:r>
              <a:rPr lang="en-US" b="1" dirty="0" smtClean="0">
                <a:solidFill>
                  <a:schemeClr val="accent6">
                    <a:lumMod val="40000"/>
                    <a:lumOff val="60000"/>
                  </a:schemeClr>
                </a:solidFill>
              </a:rPr>
              <a:t>8</a:t>
            </a:r>
          </a:p>
          <a:p>
            <a:pPr marL="0" indent="0">
              <a:buNone/>
            </a:pPr>
            <a:r>
              <a:rPr lang="en-US" b="1" dirty="0">
                <a:solidFill>
                  <a:schemeClr val="accent6">
                    <a:lumMod val="40000"/>
                    <a:lumOff val="60000"/>
                  </a:schemeClr>
                </a:solidFill>
              </a:rPr>
              <a:t>0</a:t>
            </a:r>
          </a:p>
        </p:txBody>
      </p:sp>
    </p:spTree>
    <p:extLst>
      <p:ext uri="{BB962C8B-B14F-4D97-AF65-F5344CB8AC3E}">
        <p14:creationId xmlns:p14="http://schemas.microsoft.com/office/powerpoint/2010/main" val="1820372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Numbers</a:t>
            </a:r>
            <a:endParaRPr lang="en-US" dirty="0"/>
          </a:p>
        </p:txBody>
      </p:sp>
      <p:sp>
        <p:nvSpPr>
          <p:cNvPr id="3" name="Content Placeholder 2"/>
          <p:cNvSpPr>
            <a:spLocks noGrp="1"/>
          </p:cNvSpPr>
          <p:nvPr>
            <p:ph idx="1"/>
          </p:nvPr>
        </p:nvSpPr>
        <p:spPr>
          <a:xfrm>
            <a:off x="484710" y="1853248"/>
            <a:ext cx="7572816" cy="4195481"/>
          </a:xfrm>
        </p:spPr>
        <p:txBody>
          <a:bodyPr>
            <a:normAutofit/>
          </a:bodyPr>
          <a:lstStyle/>
          <a:p>
            <a:r>
              <a:rPr lang="en-US" dirty="0" smtClean="0"/>
              <a:t>You can represent numbers using many different number based systems. Since digital circuits are interested in a high and low state, you can represent numbers using a base 2 (binary) numbering system [0 – 1]</a:t>
            </a:r>
          </a:p>
          <a:p>
            <a:pPr lvl="1"/>
            <a:r>
              <a:rPr lang="en-US" dirty="0" smtClean="0"/>
              <a:t>Summation of 2</a:t>
            </a:r>
            <a:r>
              <a:rPr lang="en-US" baseline="30000" dirty="0" smtClean="0"/>
              <a:t>N</a:t>
            </a:r>
            <a:r>
              <a:rPr lang="en-US" dirty="0" smtClean="0"/>
              <a:t> numbers</a:t>
            </a:r>
            <a:endParaRPr lang="en-US" dirty="0"/>
          </a:p>
          <a:p>
            <a:pPr marL="0" lvl="1" indent="0">
              <a:buNone/>
            </a:pPr>
            <a:r>
              <a:rPr lang="en-US" dirty="0" smtClean="0"/>
              <a:t>	</a:t>
            </a:r>
            <a:r>
              <a:rPr lang="en-US" sz="2600" dirty="0" smtClean="0">
                <a:solidFill>
                  <a:schemeClr val="accent3">
                    <a:lumMod val="40000"/>
                    <a:lumOff val="60000"/>
                  </a:schemeClr>
                </a:solidFill>
              </a:rPr>
              <a:t>212 = 128 + 64 + 16 + 4</a:t>
            </a:r>
          </a:p>
          <a:p>
            <a:pPr marL="0" lvl="1" indent="0">
              <a:buNone/>
            </a:pPr>
            <a:r>
              <a:rPr lang="en-US" sz="2600" baseline="30000" dirty="0">
                <a:solidFill>
                  <a:schemeClr val="accent3">
                    <a:lumMod val="40000"/>
                    <a:lumOff val="60000"/>
                  </a:schemeClr>
                </a:solidFill>
              </a:rPr>
              <a:t>	</a:t>
            </a:r>
            <a:r>
              <a:rPr lang="en-US" sz="2400" dirty="0" smtClean="0">
                <a:solidFill>
                  <a:schemeClr val="accent3">
                    <a:lumMod val="40000"/>
                    <a:lumOff val="60000"/>
                  </a:schemeClr>
                </a:solidFill>
              </a:rPr>
              <a:t>= 2</a:t>
            </a:r>
            <a:r>
              <a:rPr lang="en-US" sz="2400" baseline="30000" dirty="0" smtClean="0">
                <a:solidFill>
                  <a:schemeClr val="accent3">
                    <a:lumMod val="40000"/>
                    <a:lumOff val="60000"/>
                  </a:schemeClr>
                </a:solidFill>
              </a:rPr>
              <a:t>7</a:t>
            </a:r>
            <a:r>
              <a:rPr lang="en-US" sz="2400" dirty="0" smtClean="0">
                <a:solidFill>
                  <a:schemeClr val="accent3">
                    <a:lumMod val="40000"/>
                    <a:lumOff val="60000"/>
                  </a:schemeClr>
                </a:solidFill>
              </a:rPr>
              <a:t> +2</a:t>
            </a:r>
            <a:r>
              <a:rPr lang="en-US" sz="2400" baseline="30000" dirty="0" smtClean="0">
                <a:solidFill>
                  <a:schemeClr val="accent3">
                    <a:lumMod val="40000"/>
                    <a:lumOff val="60000"/>
                  </a:schemeClr>
                </a:solidFill>
              </a:rPr>
              <a:t>6</a:t>
            </a:r>
            <a:r>
              <a:rPr lang="en-US" sz="2400" dirty="0" smtClean="0">
                <a:solidFill>
                  <a:schemeClr val="accent3">
                    <a:lumMod val="40000"/>
                    <a:lumOff val="60000"/>
                  </a:schemeClr>
                </a:solidFill>
              </a:rPr>
              <a:t> +2</a:t>
            </a:r>
            <a:r>
              <a:rPr lang="en-US" sz="2400" baseline="30000" dirty="0" smtClean="0">
                <a:solidFill>
                  <a:schemeClr val="accent3">
                    <a:lumMod val="40000"/>
                    <a:lumOff val="60000"/>
                  </a:schemeClr>
                </a:solidFill>
              </a:rPr>
              <a:t>4</a:t>
            </a:r>
            <a:r>
              <a:rPr lang="en-US" sz="2400" dirty="0" smtClean="0">
                <a:solidFill>
                  <a:schemeClr val="accent3">
                    <a:lumMod val="40000"/>
                    <a:lumOff val="60000"/>
                  </a:schemeClr>
                </a:solidFill>
              </a:rPr>
              <a:t>+2</a:t>
            </a:r>
            <a:r>
              <a:rPr lang="en-US" sz="2400" baseline="30000" dirty="0" smtClean="0">
                <a:solidFill>
                  <a:schemeClr val="accent3">
                    <a:lumMod val="40000"/>
                    <a:lumOff val="60000"/>
                  </a:schemeClr>
                </a:solidFill>
              </a:rPr>
              <a:t>2</a:t>
            </a:r>
          </a:p>
          <a:p>
            <a:pPr marL="0" lvl="1" indent="0">
              <a:buNone/>
            </a:pPr>
            <a:r>
              <a:rPr lang="en-US" sz="2400" dirty="0">
                <a:solidFill>
                  <a:schemeClr val="accent3">
                    <a:lumMod val="40000"/>
                    <a:lumOff val="60000"/>
                  </a:schemeClr>
                </a:solidFill>
              </a:rPr>
              <a:t>	</a:t>
            </a:r>
            <a:r>
              <a:rPr lang="en-US" sz="2400" dirty="0" smtClean="0">
                <a:solidFill>
                  <a:schemeClr val="accent3">
                    <a:lumMod val="40000"/>
                    <a:lumOff val="60000"/>
                  </a:schemeClr>
                </a:solidFill>
              </a:rPr>
              <a:t>= </a:t>
            </a:r>
            <a:r>
              <a:rPr lang="en-US" sz="2400" b="1" dirty="0" smtClean="0">
                <a:solidFill>
                  <a:schemeClr val="accent6">
                    <a:lumMod val="60000"/>
                    <a:lumOff val="40000"/>
                  </a:schemeClr>
                </a:solidFill>
              </a:rPr>
              <a:t>1</a:t>
            </a:r>
            <a:r>
              <a:rPr lang="en-US" sz="2400" dirty="0" smtClean="0">
                <a:solidFill>
                  <a:schemeClr val="accent3">
                    <a:lumMod val="40000"/>
                    <a:lumOff val="60000"/>
                  </a:schemeClr>
                </a:solidFill>
              </a:rPr>
              <a:t>*2</a:t>
            </a:r>
            <a:r>
              <a:rPr lang="en-US" sz="2400" baseline="30000" dirty="0" smtClean="0">
                <a:solidFill>
                  <a:schemeClr val="accent3">
                    <a:lumMod val="40000"/>
                    <a:lumOff val="60000"/>
                  </a:schemeClr>
                </a:solidFill>
              </a:rPr>
              <a:t>7</a:t>
            </a:r>
            <a:r>
              <a:rPr lang="en-US" sz="2400" dirty="0" smtClean="0">
                <a:solidFill>
                  <a:schemeClr val="accent3">
                    <a:lumMod val="40000"/>
                    <a:lumOff val="60000"/>
                  </a:schemeClr>
                </a:solidFill>
              </a:rPr>
              <a:t>+</a:t>
            </a:r>
            <a:r>
              <a:rPr lang="en-US" sz="2400" b="1" dirty="0" smtClean="0">
                <a:solidFill>
                  <a:schemeClr val="accent6">
                    <a:lumMod val="60000"/>
                    <a:lumOff val="40000"/>
                  </a:schemeClr>
                </a:solidFill>
              </a:rPr>
              <a:t>1</a:t>
            </a:r>
            <a:r>
              <a:rPr lang="en-US" sz="2400" dirty="0" smtClean="0">
                <a:solidFill>
                  <a:schemeClr val="accent3">
                    <a:lumMod val="40000"/>
                    <a:lumOff val="60000"/>
                  </a:schemeClr>
                </a:solidFill>
              </a:rPr>
              <a:t>*2</a:t>
            </a:r>
            <a:r>
              <a:rPr lang="en-US" sz="2400" baseline="30000" dirty="0" smtClean="0">
                <a:solidFill>
                  <a:schemeClr val="accent3">
                    <a:lumMod val="40000"/>
                    <a:lumOff val="60000"/>
                  </a:schemeClr>
                </a:solidFill>
              </a:rPr>
              <a:t>6</a:t>
            </a:r>
            <a:r>
              <a:rPr lang="en-US" sz="2400" dirty="0" smtClean="0">
                <a:solidFill>
                  <a:schemeClr val="accent3">
                    <a:lumMod val="40000"/>
                    <a:lumOff val="60000"/>
                  </a:schemeClr>
                </a:solidFill>
              </a:rPr>
              <a:t>+</a:t>
            </a:r>
            <a:r>
              <a:rPr lang="en-US" sz="2400" b="1" dirty="0" smtClean="0">
                <a:solidFill>
                  <a:schemeClr val="accent6">
                    <a:lumMod val="60000"/>
                    <a:lumOff val="40000"/>
                  </a:schemeClr>
                </a:solidFill>
              </a:rPr>
              <a:t>0</a:t>
            </a:r>
            <a:r>
              <a:rPr lang="en-US" sz="2400" dirty="0" smtClean="0">
                <a:solidFill>
                  <a:schemeClr val="accent3">
                    <a:lumMod val="40000"/>
                    <a:lumOff val="60000"/>
                  </a:schemeClr>
                </a:solidFill>
              </a:rPr>
              <a:t>*2</a:t>
            </a:r>
            <a:r>
              <a:rPr lang="en-US" sz="2400" baseline="30000" dirty="0" smtClean="0">
                <a:solidFill>
                  <a:schemeClr val="accent3">
                    <a:lumMod val="40000"/>
                    <a:lumOff val="60000"/>
                  </a:schemeClr>
                </a:solidFill>
              </a:rPr>
              <a:t>5</a:t>
            </a:r>
            <a:r>
              <a:rPr lang="en-US" sz="2400" dirty="0" smtClean="0">
                <a:solidFill>
                  <a:schemeClr val="accent3">
                    <a:lumMod val="40000"/>
                    <a:lumOff val="60000"/>
                  </a:schemeClr>
                </a:solidFill>
              </a:rPr>
              <a:t>+</a:t>
            </a:r>
            <a:r>
              <a:rPr lang="en-US" sz="2400" b="1" dirty="0" smtClean="0">
                <a:solidFill>
                  <a:schemeClr val="accent6">
                    <a:lumMod val="60000"/>
                    <a:lumOff val="40000"/>
                  </a:schemeClr>
                </a:solidFill>
              </a:rPr>
              <a:t>1</a:t>
            </a:r>
            <a:r>
              <a:rPr lang="en-US" sz="2400" dirty="0" smtClean="0">
                <a:solidFill>
                  <a:schemeClr val="accent3">
                    <a:lumMod val="40000"/>
                    <a:lumOff val="60000"/>
                  </a:schemeClr>
                </a:solidFill>
              </a:rPr>
              <a:t>*2</a:t>
            </a:r>
            <a:r>
              <a:rPr lang="en-US" sz="2400" baseline="30000" dirty="0" smtClean="0">
                <a:solidFill>
                  <a:schemeClr val="accent3">
                    <a:lumMod val="40000"/>
                    <a:lumOff val="60000"/>
                  </a:schemeClr>
                </a:solidFill>
              </a:rPr>
              <a:t>4</a:t>
            </a:r>
            <a:r>
              <a:rPr lang="en-US" sz="2400" dirty="0" smtClean="0">
                <a:solidFill>
                  <a:schemeClr val="accent3">
                    <a:lumMod val="40000"/>
                    <a:lumOff val="60000"/>
                  </a:schemeClr>
                </a:solidFill>
              </a:rPr>
              <a:t>+</a:t>
            </a:r>
            <a:r>
              <a:rPr lang="en-US" sz="2400" b="1" dirty="0" smtClean="0">
                <a:solidFill>
                  <a:schemeClr val="accent6">
                    <a:lumMod val="60000"/>
                    <a:lumOff val="40000"/>
                  </a:schemeClr>
                </a:solidFill>
              </a:rPr>
              <a:t>0</a:t>
            </a:r>
            <a:r>
              <a:rPr lang="en-US" sz="2400" dirty="0" smtClean="0">
                <a:solidFill>
                  <a:schemeClr val="accent3">
                    <a:lumMod val="40000"/>
                    <a:lumOff val="60000"/>
                  </a:schemeClr>
                </a:solidFill>
              </a:rPr>
              <a:t>*2</a:t>
            </a:r>
            <a:r>
              <a:rPr lang="en-US" sz="2400" baseline="30000" dirty="0" smtClean="0">
                <a:solidFill>
                  <a:schemeClr val="accent3">
                    <a:lumMod val="40000"/>
                    <a:lumOff val="60000"/>
                  </a:schemeClr>
                </a:solidFill>
              </a:rPr>
              <a:t>3</a:t>
            </a:r>
            <a:r>
              <a:rPr lang="en-US" sz="2400" dirty="0" smtClean="0">
                <a:solidFill>
                  <a:schemeClr val="accent3">
                    <a:lumMod val="40000"/>
                    <a:lumOff val="60000"/>
                  </a:schemeClr>
                </a:solidFill>
              </a:rPr>
              <a:t>+</a:t>
            </a:r>
            <a:r>
              <a:rPr lang="en-US" sz="2400" b="1" dirty="0" smtClean="0">
                <a:solidFill>
                  <a:schemeClr val="accent6">
                    <a:lumMod val="60000"/>
                    <a:lumOff val="40000"/>
                  </a:schemeClr>
                </a:solidFill>
              </a:rPr>
              <a:t>1</a:t>
            </a:r>
            <a:r>
              <a:rPr lang="en-US" sz="2400" dirty="0" smtClean="0">
                <a:solidFill>
                  <a:schemeClr val="accent3">
                    <a:lumMod val="40000"/>
                    <a:lumOff val="60000"/>
                  </a:schemeClr>
                </a:solidFill>
              </a:rPr>
              <a:t>*2</a:t>
            </a:r>
            <a:r>
              <a:rPr lang="en-US" sz="2400" baseline="30000" dirty="0" smtClean="0">
                <a:solidFill>
                  <a:schemeClr val="accent3">
                    <a:lumMod val="40000"/>
                    <a:lumOff val="60000"/>
                  </a:schemeClr>
                </a:solidFill>
              </a:rPr>
              <a:t>2</a:t>
            </a:r>
            <a:r>
              <a:rPr lang="en-US" sz="2400" dirty="0" smtClean="0">
                <a:solidFill>
                  <a:schemeClr val="accent3">
                    <a:lumMod val="40000"/>
                    <a:lumOff val="60000"/>
                  </a:schemeClr>
                </a:solidFill>
              </a:rPr>
              <a:t>+</a:t>
            </a:r>
            <a:r>
              <a:rPr lang="en-US" sz="2400" b="1" dirty="0" smtClean="0">
                <a:solidFill>
                  <a:schemeClr val="accent6">
                    <a:lumMod val="60000"/>
                    <a:lumOff val="40000"/>
                  </a:schemeClr>
                </a:solidFill>
              </a:rPr>
              <a:t>0</a:t>
            </a:r>
            <a:r>
              <a:rPr lang="en-US" sz="2400" dirty="0" smtClean="0">
                <a:solidFill>
                  <a:schemeClr val="accent3">
                    <a:lumMod val="40000"/>
                    <a:lumOff val="60000"/>
                  </a:schemeClr>
                </a:solidFill>
              </a:rPr>
              <a:t>*2</a:t>
            </a:r>
            <a:r>
              <a:rPr lang="en-US" sz="2400" baseline="30000" dirty="0" smtClean="0">
                <a:solidFill>
                  <a:schemeClr val="accent3">
                    <a:lumMod val="40000"/>
                    <a:lumOff val="60000"/>
                  </a:schemeClr>
                </a:solidFill>
              </a:rPr>
              <a:t>1</a:t>
            </a:r>
            <a:r>
              <a:rPr lang="en-US" sz="2400" dirty="0" smtClean="0">
                <a:solidFill>
                  <a:schemeClr val="accent3">
                    <a:lumMod val="40000"/>
                    <a:lumOff val="60000"/>
                  </a:schemeClr>
                </a:solidFill>
              </a:rPr>
              <a:t>+</a:t>
            </a:r>
            <a:r>
              <a:rPr lang="en-US" sz="2400" b="1" dirty="0" smtClean="0">
                <a:solidFill>
                  <a:schemeClr val="accent6">
                    <a:lumMod val="60000"/>
                    <a:lumOff val="40000"/>
                  </a:schemeClr>
                </a:solidFill>
              </a:rPr>
              <a:t>0</a:t>
            </a:r>
            <a:r>
              <a:rPr lang="en-US" sz="2400" dirty="0" smtClean="0">
                <a:solidFill>
                  <a:schemeClr val="accent3">
                    <a:lumMod val="40000"/>
                    <a:lumOff val="60000"/>
                  </a:schemeClr>
                </a:solidFill>
              </a:rPr>
              <a:t>*2</a:t>
            </a:r>
            <a:r>
              <a:rPr lang="en-US" sz="2400" baseline="30000" dirty="0" smtClean="0">
                <a:solidFill>
                  <a:schemeClr val="accent3">
                    <a:lumMod val="40000"/>
                    <a:lumOff val="60000"/>
                  </a:schemeClr>
                </a:solidFill>
              </a:rPr>
              <a:t>0</a:t>
            </a:r>
            <a:r>
              <a:rPr lang="en-US" sz="2400" dirty="0" smtClean="0">
                <a:solidFill>
                  <a:schemeClr val="accent3">
                    <a:lumMod val="40000"/>
                    <a:lumOff val="60000"/>
                  </a:schemeClr>
                </a:solidFill>
              </a:rPr>
              <a:t> </a:t>
            </a:r>
            <a:endParaRPr lang="en-US" sz="2400" baseline="30000" dirty="0">
              <a:solidFill>
                <a:schemeClr val="accent3">
                  <a:lumMod val="40000"/>
                  <a:lumOff val="60000"/>
                </a:schemeClr>
              </a:solidFill>
            </a:endParaRPr>
          </a:p>
          <a:p>
            <a:pPr marL="457207" lvl="1" indent="0">
              <a:buNone/>
            </a:pPr>
            <a:r>
              <a:rPr lang="en-US" sz="2600" dirty="0" smtClean="0">
                <a:solidFill>
                  <a:schemeClr val="accent3">
                    <a:lumMod val="40000"/>
                    <a:lumOff val="60000"/>
                  </a:schemeClr>
                </a:solidFill>
              </a:rPr>
              <a:t>→ </a:t>
            </a:r>
            <a:r>
              <a:rPr lang="en-US" sz="2600" b="1" dirty="0" smtClean="0">
                <a:solidFill>
                  <a:schemeClr val="accent6">
                    <a:lumMod val="60000"/>
                    <a:lumOff val="40000"/>
                  </a:schemeClr>
                </a:solidFill>
              </a:rPr>
              <a:t>11010100</a:t>
            </a:r>
            <a:r>
              <a:rPr lang="en-US" sz="2600" dirty="0" smtClean="0">
                <a:solidFill>
                  <a:schemeClr val="accent3">
                    <a:lumMod val="40000"/>
                    <a:lumOff val="60000"/>
                  </a:schemeClr>
                </a:solidFill>
              </a:rPr>
              <a:t> (Binary Number)</a:t>
            </a:r>
            <a:endParaRPr lang="en-US" sz="2600" dirty="0">
              <a:solidFill>
                <a:schemeClr val="accent3">
                  <a:lumMod val="40000"/>
                  <a:lumOff val="60000"/>
                </a:schemeClr>
              </a:solidFill>
            </a:endParaRPr>
          </a:p>
        </p:txBody>
      </p:sp>
    </p:spTree>
    <p:extLst>
      <p:ext uri="{BB962C8B-B14F-4D97-AF65-F5344CB8AC3E}">
        <p14:creationId xmlns:p14="http://schemas.microsoft.com/office/powerpoint/2010/main" val="2389020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7"/>
            <a:ext cx="7055380" cy="1400530"/>
          </a:xfrm>
        </p:spPr>
        <p:txBody>
          <a:bodyPr/>
          <a:lstStyle/>
          <a:p>
            <a:r>
              <a:rPr lang="en-US" dirty="0" smtClean="0"/>
              <a:t>Hexadecimal Numbers</a:t>
            </a:r>
            <a:endParaRPr lang="en-US" dirty="0"/>
          </a:p>
        </p:txBody>
      </p:sp>
      <p:sp>
        <p:nvSpPr>
          <p:cNvPr id="3" name="Content Placeholder 2"/>
          <p:cNvSpPr>
            <a:spLocks noGrp="1"/>
          </p:cNvSpPr>
          <p:nvPr>
            <p:ph idx="1"/>
          </p:nvPr>
        </p:nvSpPr>
        <p:spPr>
          <a:xfrm>
            <a:off x="4247260" y="1853248"/>
            <a:ext cx="3810265" cy="4195481"/>
          </a:xfrm>
        </p:spPr>
        <p:txBody>
          <a:bodyPr>
            <a:normAutofit/>
          </a:bodyPr>
          <a:lstStyle/>
          <a:p>
            <a:r>
              <a:rPr lang="en-US" dirty="0"/>
              <a:t>Conversion From Decimal to Hex</a:t>
            </a:r>
          </a:p>
          <a:p>
            <a:pPr marL="514350" indent="-514350">
              <a:buFont typeface="+mj-lt"/>
              <a:buAutoNum type="arabicPeriod"/>
            </a:pPr>
            <a:r>
              <a:rPr lang="en-US" dirty="0">
                <a:solidFill>
                  <a:schemeClr val="accent3">
                    <a:lumMod val="40000"/>
                    <a:lumOff val="60000"/>
                  </a:schemeClr>
                </a:solidFill>
              </a:rPr>
              <a:t>Divide the number by 16</a:t>
            </a:r>
          </a:p>
          <a:p>
            <a:pPr marL="514350" indent="-514350">
              <a:buFont typeface="+mj-lt"/>
              <a:buAutoNum type="arabicPeriod"/>
            </a:pPr>
            <a:r>
              <a:rPr lang="en-US" dirty="0">
                <a:solidFill>
                  <a:schemeClr val="accent3">
                    <a:lumMod val="40000"/>
                    <a:lumOff val="60000"/>
                  </a:schemeClr>
                </a:solidFill>
              </a:rPr>
              <a:t>Get the integer quotient for the next iteration</a:t>
            </a:r>
          </a:p>
          <a:p>
            <a:pPr marL="514350" indent="-514350">
              <a:buFont typeface="+mj-lt"/>
              <a:buAutoNum type="arabicPeriod"/>
            </a:pPr>
            <a:r>
              <a:rPr lang="en-US" dirty="0">
                <a:solidFill>
                  <a:schemeClr val="accent3">
                    <a:lumMod val="40000"/>
                    <a:lumOff val="60000"/>
                  </a:schemeClr>
                </a:solidFill>
              </a:rPr>
              <a:t>Get the remainder for the hex digit</a:t>
            </a:r>
          </a:p>
          <a:p>
            <a:pPr marL="514350" indent="-514350">
              <a:buFont typeface="+mj-lt"/>
              <a:buAutoNum type="arabicPeriod"/>
            </a:pPr>
            <a:r>
              <a:rPr lang="en-US" dirty="0">
                <a:solidFill>
                  <a:schemeClr val="accent3">
                    <a:lumMod val="40000"/>
                    <a:lumOff val="60000"/>
                  </a:schemeClr>
                </a:solidFill>
              </a:rPr>
              <a:t>Repeat the steps until the quotient is equal to 0</a:t>
            </a:r>
          </a:p>
          <a:p>
            <a:pPr marL="514350" indent="-514350">
              <a:buFont typeface="+mj-lt"/>
              <a:buAutoNum type="arabicPeriod"/>
            </a:pPr>
            <a:r>
              <a:rPr lang="en-US" b="1" dirty="0">
                <a:solidFill>
                  <a:schemeClr val="accent6">
                    <a:lumMod val="40000"/>
                    <a:lumOff val="60000"/>
                  </a:schemeClr>
                </a:solidFill>
              </a:rPr>
              <a:t>Convert values 10-15 to A-F</a:t>
            </a:r>
          </a:p>
          <a:p>
            <a:pPr marL="0" indent="0">
              <a:buNone/>
            </a:pPr>
            <a:endParaRPr lang="en-US" b="1" dirty="0">
              <a:solidFill>
                <a:schemeClr val="accent6">
                  <a:lumMod val="40000"/>
                  <a:lumOff val="60000"/>
                </a:schemeClr>
              </a:solidFill>
            </a:endParaRPr>
          </a:p>
          <a:p>
            <a:pPr marL="514350" indent="-514350">
              <a:buFont typeface="+mj-lt"/>
              <a:buAutoNum type="arabicPeriod"/>
            </a:pPr>
            <a:endParaRPr lang="en-US" sz="2600" dirty="0">
              <a:solidFill>
                <a:schemeClr val="accent3">
                  <a:lumMod val="40000"/>
                  <a:lumOff val="60000"/>
                </a:schemeClr>
              </a:solidFill>
            </a:endParaRPr>
          </a:p>
        </p:txBody>
      </p:sp>
      <p:sp>
        <p:nvSpPr>
          <p:cNvPr id="4" name="Content Placeholder 2"/>
          <p:cNvSpPr txBox="1">
            <a:spLocks/>
          </p:cNvSpPr>
          <p:nvPr/>
        </p:nvSpPr>
        <p:spPr>
          <a:xfrm>
            <a:off x="484710" y="1853247"/>
            <a:ext cx="3810265" cy="4195481"/>
          </a:xfrm>
          <a:prstGeom prst="rect">
            <a:avLst/>
          </a:prstGeom>
        </p:spPr>
        <p:txBody>
          <a:bodyPr vert="horz" lIns="91440" tIns="45720" rIns="91440" bIns="45720" rtlCol="0">
            <a:normAutofit/>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b="1" dirty="0" smtClean="0"/>
              <a:t>2230			</a:t>
            </a:r>
            <a:r>
              <a:rPr lang="en-US" b="1" dirty="0" smtClean="0">
                <a:solidFill>
                  <a:schemeClr val="accent6">
                    <a:lumMod val="40000"/>
                    <a:lumOff val="60000"/>
                  </a:schemeClr>
                </a:solidFill>
              </a:rPr>
              <a:t>6	 	</a:t>
            </a:r>
            <a:r>
              <a:rPr lang="en-US" b="1" dirty="0" smtClean="0">
                <a:solidFill>
                  <a:schemeClr val="accent3">
                    <a:lumMod val="40000"/>
                    <a:lumOff val="60000"/>
                  </a:schemeClr>
                </a:solidFill>
              </a:rPr>
              <a:t>→	</a:t>
            </a:r>
            <a:r>
              <a:rPr lang="en-US" b="1" dirty="0" smtClean="0">
                <a:solidFill>
                  <a:schemeClr val="accent6">
                    <a:lumMod val="40000"/>
                    <a:lumOff val="60000"/>
                  </a:schemeClr>
                </a:solidFill>
              </a:rPr>
              <a:t>6</a:t>
            </a:r>
          </a:p>
          <a:p>
            <a:pPr marL="0" indent="0">
              <a:buNone/>
            </a:pPr>
            <a:r>
              <a:rPr lang="en-US" b="1" dirty="0" smtClean="0">
                <a:solidFill>
                  <a:schemeClr val="accent6">
                    <a:lumMod val="40000"/>
                    <a:lumOff val="60000"/>
                  </a:schemeClr>
                </a:solidFill>
              </a:rPr>
              <a:t>139				11	</a:t>
            </a:r>
            <a:r>
              <a:rPr lang="en-US" b="1" dirty="0">
                <a:solidFill>
                  <a:schemeClr val="accent6">
                    <a:lumMod val="40000"/>
                    <a:lumOff val="60000"/>
                  </a:schemeClr>
                </a:solidFill>
              </a:rPr>
              <a:t> </a:t>
            </a:r>
            <a:r>
              <a:rPr lang="en-US" b="1" dirty="0" smtClean="0">
                <a:solidFill>
                  <a:schemeClr val="accent6">
                    <a:lumMod val="40000"/>
                    <a:lumOff val="60000"/>
                  </a:schemeClr>
                </a:solidFill>
              </a:rPr>
              <a:t>	</a:t>
            </a:r>
            <a:r>
              <a:rPr lang="en-US" b="1" dirty="0" smtClean="0">
                <a:solidFill>
                  <a:schemeClr val="accent3">
                    <a:lumMod val="40000"/>
                    <a:lumOff val="60000"/>
                  </a:schemeClr>
                </a:solidFill>
              </a:rPr>
              <a:t>→	</a:t>
            </a:r>
            <a:r>
              <a:rPr lang="en-US" b="1" dirty="0" smtClean="0">
                <a:solidFill>
                  <a:schemeClr val="accent6">
                    <a:lumMod val="40000"/>
                    <a:lumOff val="60000"/>
                  </a:schemeClr>
                </a:solidFill>
              </a:rPr>
              <a:t>B</a:t>
            </a:r>
          </a:p>
          <a:p>
            <a:pPr marL="0" indent="0">
              <a:buNone/>
            </a:pPr>
            <a:r>
              <a:rPr lang="en-US" b="1" dirty="0" smtClean="0">
                <a:solidFill>
                  <a:schemeClr val="accent6">
                    <a:lumMod val="40000"/>
                    <a:lumOff val="60000"/>
                  </a:schemeClr>
                </a:solidFill>
              </a:rPr>
              <a:t>8				8	</a:t>
            </a:r>
            <a:r>
              <a:rPr lang="en-US" b="1" dirty="0">
                <a:solidFill>
                  <a:schemeClr val="accent6">
                    <a:lumMod val="40000"/>
                    <a:lumOff val="60000"/>
                  </a:schemeClr>
                </a:solidFill>
              </a:rPr>
              <a:t> </a:t>
            </a:r>
            <a:r>
              <a:rPr lang="en-US" b="1" dirty="0" smtClean="0">
                <a:solidFill>
                  <a:schemeClr val="accent6">
                    <a:lumMod val="40000"/>
                    <a:lumOff val="60000"/>
                  </a:schemeClr>
                </a:solidFill>
              </a:rPr>
              <a:t>	</a:t>
            </a:r>
            <a:r>
              <a:rPr lang="en-US" b="1" dirty="0" smtClean="0">
                <a:solidFill>
                  <a:schemeClr val="accent3">
                    <a:lumMod val="40000"/>
                    <a:lumOff val="60000"/>
                  </a:schemeClr>
                </a:solidFill>
              </a:rPr>
              <a:t>→	</a:t>
            </a:r>
            <a:r>
              <a:rPr lang="en-US" b="1" dirty="0" smtClean="0">
                <a:solidFill>
                  <a:schemeClr val="accent6">
                    <a:lumMod val="40000"/>
                    <a:lumOff val="60000"/>
                  </a:schemeClr>
                </a:solidFill>
              </a:rPr>
              <a:t>8</a:t>
            </a:r>
          </a:p>
          <a:p>
            <a:pPr marL="0" indent="0">
              <a:buNone/>
            </a:pPr>
            <a:r>
              <a:rPr lang="en-US" b="1" dirty="0">
                <a:solidFill>
                  <a:schemeClr val="accent6">
                    <a:lumMod val="40000"/>
                    <a:lumOff val="60000"/>
                  </a:schemeClr>
                </a:solidFill>
              </a:rPr>
              <a:t>0</a:t>
            </a:r>
          </a:p>
        </p:txBody>
      </p:sp>
      <p:sp>
        <p:nvSpPr>
          <p:cNvPr id="5" name="TextBox 4"/>
          <p:cNvSpPr txBox="1"/>
          <p:nvPr/>
        </p:nvSpPr>
        <p:spPr>
          <a:xfrm>
            <a:off x="1768981" y="1293961"/>
            <a:ext cx="1384418" cy="923330"/>
          </a:xfrm>
          <a:prstGeom prst="rect">
            <a:avLst/>
          </a:prstGeom>
          <a:noFill/>
        </p:spPr>
        <p:txBody>
          <a:bodyPr wrap="square" rtlCol="0">
            <a:spAutoFit/>
          </a:bodyPr>
          <a:lstStyle/>
          <a:p>
            <a:r>
              <a:rPr lang="en-US" dirty="0" smtClean="0"/>
              <a:t>Least</a:t>
            </a:r>
          </a:p>
          <a:p>
            <a:r>
              <a:rPr lang="en-US" dirty="0" smtClean="0"/>
              <a:t>Significant Digit</a:t>
            </a:r>
            <a:endParaRPr lang="en-US" dirty="0"/>
          </a:p>
        </p:txBody>
      </p:sp>
      <p:sp>
        <p:nvSpPr>
          <p:cNvPr id="6" name="TextBox 5"/>
          <p:cNvSpPr txBox="1"/>
          <p:nvPr/>
        </p:nvSpPr>
        <p:spPr>
          <a:xfrm>
            <a:off x="1768981" y="2748014"/>
            <a:ext cx="1384418" cy="923330"/>
          </a:xfrm>
          <a:prstGeom prst="rect">
            <a:avLst/>
          </a:prstGeom>
          <a:noFill/>
        </p:spPr>
        <p:txBody>
          <a:bodyPr wrap="square" rtlCol="0">
            <a:spAutoFit/>
          </a:bodyPr>
          <a:lstStyle/>
          <a:p>
            <a:r>
              <a:rPr lang="en-US" dirty="0" smtClean="0"/>
              <a:t>Most</a:t>
            </a:r>
          </a:p>
          <a:p>
            <a:r>
              <a:rPr lang="en-US" dirty="0" smtClean="0"/>
              <a:t>Significant Digit</a:t>
            </a:r>
            <a:endParaRPr lang="en-US" dirty="0"/>
          </a:p>
        </p:txBody>
      </p:sp>
      <p:sp>
        <p:nvSpPr>
          <p:cNvPr id="7" name="TextBox 6"/>
          <p:cNvSpPr txBox="1"/>
          <p:nvPr/>
        </p:nvSpPr>
        <p:spPr>
          <a:xfrm>
            <a:off x="1972018" y="4723361"/>
            <a:ext cx="978344" cy="523220"/>
          </a:xfrm>
          <a:prstGeom prst="rect">
            <a:avLst/>
          </a:prstGeom>
          <a:noFill/>
          <a:ln w="28575">
            <a:solidFill>
              <a:schemeClr val="tx1"/>
            </a:solidFill>
          </a:ln>
        </p:spPr>
        <p:txBody>
          <a:bodyPr wrap="square" rtlCol="0">
            <a:spAutoFit/>
          </a:bodyPr>
          <a:lstStyle/>
          <a:p>
            <a:pPr algn="ctr"/>
            <a:r>
              <a:rPr lang="en-US" sz="2800" b="1" dirty="0" smtClean="0"/>
              <a:t>8B6</a:t>
            </a:r>
            <a:endParaRPr lang="en-US" sz="2800" b="1" dirty="0"/>
          </a:p>
        </p:txBody>
      </p:sp>
    </p:spTree>
    <p:extLst>
      <p:ext uri="{BB962C8B-B14F-4D97-AF65-F5344CB8AC3E}">
        <p14:creationId xmlns:p14="http://schemas.microsoft.com/office/powerpoint/2010/main" val="42368888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Hexadecimal Numbers</a:t>
            </a:r>
            <a:endParaRPr lang="en-US" dirty="0"/>
          </a:p>
        </p:txBody>
      </p:sp>
      <p:sp>
        <p:nvSpPr>
          <p:cNvPr id="3" name="Content Placeholder 2"/>
          <p:cNvSpPr>
            <a:spLocks noGrp="1"/>
          </p:cNvSpPr>
          <p:nvPr>
            <p:ph idx="1"/>
          </p:nvPr>
        </p:nvSpPr>
        <p:spPr>
          <a:xfrm>
            <a:off x="484710" y="1853248"/>
            <a:ext cx="7572816" cy="4195481"/>
          </a:xfrm>
        </p:spPr>
        <p:txBody>
          <a:bodyPr>
            <a:normAutofit/>
          </a:bodyPr>
          <a:lstStyle/>
          <a:p>
            <a:r>
              <a:rPr lang="en-US" dirty="0" smtClean="0"/>
              <a:t>Conversion From Hexadecimal to Decimal</a:t>
            </a:r>
          </a:p>
          <a:p>
            <a:pPr marL="514350" indent="-514350">
              <a:buFont typeface="+mj-lt"/>
              <a:buAutoNum type="arabicPeriod"/>
            </a:pPr>
            <a:r>
              <a:rPr lang="en-US" sz="2600" dirty="0" smtClean="0">
                <a:solidFill>
                  <a:schemeClr val="accent3">
                    <a:lumMod val="40000"/>
                    <a:lumOff val="60000"/>
                  </a:schemeClr>
                </a:solidFill>
              </a:rPr>
              <a:t>Label digits from 0 to N from least significant bit to most significant bit.</a:t>
            </a:r>
          </a:p>
          <a:p>
            <a:pPr marL="514350" indent="-514350">
              <a:buFont typeface="+mj-lt"/>
              <a:buAutoNum type="arabicPeriod"/>
            </a:pPr>
            <a:r>
              <a:rPr lang="en-US" sz="2600" dirty="0" smtClean="0">
                <a:solidFill>
                  <a:schemeClr val="accent3">
                    <a:lumMod val="40000"/>
                    <a:lumOff val="60000"/>
                  </a:schemeClr>
                </a:solidFill>
              </a:rPr>
              <a:t>Convert Hex digits [A – F] to [10 – 15]</a:t>
            </a:r>
          </a:p>
          <a:p>
            <a:pPr marL="514350" indent="-514350">
              <a:buFont typeface="+mj-lt"/>
              <a:buAutoNum type="arabicPeriod"/>
            </a:pPr>
            <a:r>
              <a:rPr lang="en-US" sz="2600" dirty="0" smtClean="0">
                <a:solidFill>
                  <a:schemeClr val="accent3">
                    <a:lumMod val="40000"/>
                    <a:lumOff val="60000"/>
                  </a:schemeClr>
                </a:solidFill>
              </a:rPr>
              <a:t>Multiply digit at index by 16</a:t>
            </a:r>
            <a:r>
              <a:rPr lang="en-US" sz="2600" baseline="30000" dirty="0" smtClean="0">
                <a:solidFill>
                  <a:schemeClr val="accent3">
                    <a:lumMod val="40000"/>
                    <a:lumOff val="60000"/>
                  </a:schemeClr>
                </a:solidFill>
              </a:rPr>
              <a:t>index</a:t>
            </a:r>
          </a:p>
          <a:p>
            <a:pPr marL="514350" indent="-514350">
              <a:buFont typeface="+mj-lt"/>
              <a:buAutoNum type="arabicPeriod"/>
            </a:pPr>
            <a:r>
              <a:rPr lang="en-US" sz="2600" dirty="0" smtClean="0">
                <a:solidFill>
                  <a:schemeClr val="accent3">
                    <a:lumMod val="40000"/>
                    <a:lumOff val="60000"/>
                  </a:schemeClr>
                </a:solidFill>
              </a:rPr>
              <a:t>Add all the numbers</a:t>
            </a:r>
          </a:p>
          <a:p>
            <a:pPr marL="514350" indent="-514350">
              <a:buFont typeface="+mj-lt"/>
              <a:buAutoNum type="arabicPeriod"/>
            </a:pPr>
            <a:endParaRPr lang="en-US" sz="2600" dirty="0">
              <a:solidFill>
                <a:schemeClr val="accent3">
                  <a:lumMod val="40000"/>
                  <a:lumOff val="60000"/>
                </a:schemeClr>
              </a:solidFill>
            </a:endParaRPr>
          </a:p>
        </p:txBody>
      </p:sp>
    </p:spTree>
    <p:extLst>
      <p:ext uri="{BB962C8B-B14F-4D97-AF65-F5344CB8AC3E}">
        <p14:creationId xmlns:p14="http://schemas.microsoft.com/office/powerpoint/2010/main" val="36118692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Hexadecimal Numbers</a:t>
            </a:r>
            <a:endParaRPr lang="en-US" dirty="0"/>
          </a:p>
        </p:txBody>
      </p:sp>
      <p:sp>
        <p:nvSpPr>
          <p:cNvPr id="3" name="Content Placeholder 2"/>
          <p:cNvSpPr>
            <a:spLocks noGrp="1"/>
          </p:cNvSpPr>
          <p:nvPr>
            <p:ph idx="1"/>
          </p:nvPr>
        </p:nvSpPr>
        <p:spPr>
          <a:xfrm>
            <a:off x="4247260" y="1853248"/>
            <a:ext cx="3810265" cy="4195481"/>
          </a:xfrm>
        </p:spPr>
        <p:txBody>
          <a:bodyPr>
            <a:normAutofit/>
          </a:bodyPr>
          <a:lstStyle/>
          <a:p>
            <a:r>
              <a:rPr lang="en-US" dirty="0"/>
              <a:t>Conversion From Hexadecimal to Decimal</a:t>
            </a:r>
          </a:p>
          <a:p>
            <a:pPr marL="514350" indent="-514350">
              <a:buFont typeface="+mj-lt"/>
              <a:buAutoNum type="arabicPeriod"/>
            </a:pPr>
            <a:r>
              <a:rPr lang="en-US" dirty="0">
                <a:solidFill>
                  <a:schemeClr val="accent3">
                    <a:lumMod val="40000"/>
                    <a:lumOff val="60000"/>
                  </a:schemeClr>
                </a:solidFill>
              </a:rPr>
              <a:t>Label digits from 0 to N from least significant bit to most significant bit.</a:t>
            </a:r>
          </a:p>
          <a:p>
            <a:pPr marL="514350" indent="-514350">
              <a:buFont typeface="+mj-lt"/>
              <a:buAutoNum type="arabicPeriod"/>
            </a:pPr>
            <a:r>
              <a:rPr lang="en-US" dirty="0">
                <a:solidFill>
                  <a:schemeClr val="accent3">
                    <a:lumMod val="40000"/>
                    <a:lumOff val="60000"/>
                  </a:schemeClr>
                </a:solidFill>
              </a:rPr>
              <a:t>Convert Hex digits [A – F] to [10 – 15]</a:t>
            </a:r>
          </a:p>
          <a:p>
            <a:pPr marL="514350" indent="-514350">
              <a:buFont typeface="+mj-lt"/>
              <a:buAutoNum type="arabicPeriod"/>
            </a:pPr>
            <a:r>
              <a:rPr lang="en-US" dirty="0">
                <a:solidFill>
                  <a:schemeClr val="accent3">
                    <a:lumMod val="40000"/>
                    <a:lumOff val="60000"/>
                  </a:schemeClr>
                </a:solidFill>
              </a:rPr>
              <a:t>Multiply digit at index by 16</a:t>
            </a:r>
            <a:r>
              <a:rPr lang="en-US" baseline="30000" dirty="0">
                <a:solidFill>
                  <a:schemeClr val="accent3">
                    <a:lumMod val="40000"/>
                    <a:lumOff val="60000"/>
                  </a:schemeClr>
                </a:solidFill>
              </a:rPr>
              <a:t>index</a:t>
            </a:r>
          </a:p>
          <a:p>
            <a:pPr marL="514350" indent="-514350">
              <a:buFont typeface="+mj-lt"/>
              <a:buAutoNum type="arabicPeriod"/>
            </a:pPr>
            <a:r>
              <a:rPr lang="en-US" dirty="0">
                <a:solidFill>
                  <a:schemeClr val="accent3">
                    <a:lumMod val="40000"/>
                    <a:lumOff val="60000"/>
                  </a:schemeClr>
                </a:solidFill>
              </a:rPr>
              <a:t>Add all the numbers</a:t>
            </a:r>
          </a:p>
          <a:p>
            <a:pPr marL="0" indent="0">
              <a:buNone/>
            </a:pPr>
            <a:endParaRPr lang="en-US" sz="2600" dirty="0">
              <a:solidFill>
                <a:schemeClr val="accent3">
                  <a:lumMod val="40000"/>
                  <a:lumOff val="60000"/>
                </a:schemeClr>
              </a:solidFill>
            </a:endParaRPr>
          </a:p>
        </p:txBody>
      </p:sp>
      <p:sp>
        <p:nvSpPr>
          <p:cNvPr id="4" name="Content Placeholder 2"/>
          <p:cNvSpPr txBox="1">
            <a:spLocks/>
          </p:cNvSpPr>
          <p:nvPr/>
        </p:nvSpPr>
        <p:spPr>
          <a:xfrm>
            <a:off x="484710" y="1853247"/>
            <a:ext cx="3810265" cy="4906476"/>
          </a:xfrm>
          <a:prstGeom prst="rect">
            <a:avLst/>
          </a:prstGeom>
        </p:spPr>
        <p:txBody>
          <a:bodyPr vert="horz" lIns="91440" tIns="45720" rIns="91440" bIns="45720" rtlCol="0">
            <a:normAutofit/>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buNone/>
            </a:pPr>
            <a:r>
              <a:rPr lang="en-US" sz="4000" b="1" dirty="0" smtClean="0"/>
              <a:t>8B6</a:t>
            </a:r>
            <a:endParaRPr lang="en-US" sz="4400" b="1" dirty="0"/>
          </a:p>
          <a:p>
            <a:pPr marL="0" indent="0" algn="ctr">
              <a:buNone/>
            </a:pPr>
            <a:endParaRPr lang="en-US" b="1" dirty="0"/>
          </a:p>
          <a:p>
            <a:pPr marL="0" indent="0">
              <a:buNone/>
            </a:pPr>
            <a:r>
              <a:rPr lang="en-US" b="1" dirty="0" smtClean="0"/>
              <a:t>	</a:t>
            </a:r>
            <a:endParaRPr lang="en-US" b="1" baseline="30000" dirty="0" smtClean="0"/>
          </a:p>
          <a:p>
            <a:pPr marL="0" indent="0">
              <a:buNone/>
            </a:pPr>
            <a:endParaRPr lang="en-US" b="1" baseline="30000" dirty="0" smtClean="0"/>
          </a:p>
          <a:p>
            <a:pPr marL="0" indent="0">
              <a:buNone/>
            </a:pPr>
            <a:endParaRPr lang="en-US" b="1" baseline="30000" dirty="0"/>
          </a:p>
          <a:p>
            <a:pPr marL="0" indent="0" algn="ctr">
              <a:buNone/>
            </a:pPr>
            <a:endParaRPr lang="en-US" b="1" dirty="0"/>
          </a:p>
        </p:txBody>
      </p:sp>
    </p:spTree>
    <p:extLst>
      <p:ext uri="{BB962C8B-B14F-4D97-AF65-F5344CB8AC3E}">
        <p14:creationId xmlns:p14="http://schemas.microsoft.com/office/powerpoint/2010/main" val="19133448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Hexadecimal Numbers</a:t>
            </a:r>
            <a:endParaRPr lang="en-US" dirty="0"/>
          </a:p>
        </p:txBody>
      </p:sp>
      <p:sp>
        <p:nvSpPr>
          <p:cNvPr id="3" name="Content Placeholder 2"/>
          <p:cNvSpPr>
            <a:spLocks noGrp="1"/>
          </p:cNvSpPr>
          <p:nvPr>
            <p:ph idx="1"/>
          </p:nvPr>
        </p:nvSpPr>
        <p:spPr>
          <a:xfrm>
            <a:off x="4247260" y="1853248"/>
            <a:ext cx="3810265" cy="4195481"/>
          </a:xfrm>
        </p:spPr>
        <p:txBody>
          <a:bodyPr>
            <a:normAutofit/>
          </a:bodyPr>
          <a:lstStyle/>
          <a:p>
            <a:r>
              <a:rPr lang="en-US" dirty="0"/>
              <a:t>Conversion From Hexadecimal to Decimal</a:t>
            </a:r>
          </a:p>
          <a:p>
            <a:pPr marL="514350" indent="-514350">
              <a:buFont typeface="+mj-lt"/>
              <a:buAutoNum type="arabicPeriod"/>
            </a:pPr>
            <a:r>
              <a:rPr lang="en-US" b="1" dirty="0">
                <a:solidFill>
                  <a:schemeClr val="accent6">
                    <a:lumMod val="40000"/>
                    <a:lumOff val="60000"/>
                  </a:schemeClr>
                </a:solidFill>
              </a:rPr>
              <a:t>Label digits from 0 to N from least significant bit to most significant bit.</a:t>
            </a:r>
          </a:p>
          <a:p>
            <a:pPr marL="514350" indent="-514350">
              <a:buFont typeface="+mj-lt"/>
              <a:buAutoNum type="arabicPeriod"/>
            </a:pPr>
            <a:r>
              <a:rPr lang="en-US" dirty="0">
                <a:solidFill>
                  <a:schemeClr val="accent3">
                    <a:lumMod val="40000"/>
                    <a:lumOff val="60000"/>
                  </a:schemeClr>
                </a:solidFill>
              </a:rPr>
              <a:t>Convert Hex digits [A – F] to [10 – 15]</a:t>
            </a:r>
          </a:p>
          <a:p>
            <a:pPr marL="514350" indent="-514350">
              <a:buFont typeface="+mj-lt"/>
              <a:buAutoNum type="arabicPeriod"/>
            </a:pPr>
            <a:r>
              <a:rPr lang="en-US" dirty="0">
                <a:solidFill>
                  <a:schemeClr val="accent3">
                    <a:lumMod val="40000"/>
                    <a:lumOff val="60000"/>
                  </a:schemeClr>
                </a:solidFill>
              </a:rPr>
              <a:t>Multiply digit at index by 16</a:t>
            </a:r>
            <a:r>
              <a:rPr lang="en-US" baseline="30000" dirty="0">
                <a:solidFill>
                  <a:schemeClr val="accent3">
                    <a:lumMod val="40000"/>
                    <a:lumOff val="60000"/>
                  </a:schemeClr>
                </a:solidFill>
              </a:rPr>
              <a:t>index</a:t>
            </a:r>
          </a:p>
          <a:p>
            <a:pPr marL="514350" indent="-514350">
              <a:buFont typeface="+mj-lt"/>
              <a:buAutoNum type="arabicPeriod"/>
            </a:pPr>
            <a:r>
              <a:rPr lang="en-US" dirty="0">
                <a:solidFill>
                  <a:schemeClr val="accent3">
                    <a:lumMod val="40000"/>
                    <a:lumOff val="60000"/>
                  </a:schemeClr>
                </a:solidFill>
              </a:rPr>
              <a:t>Add all the numbers</a:t>
            </a:r>
          </a:p>
          <a:p>
            <a:pPr marL="0" indent="0">
              <a:buNone/>
            </a:pPr>
            <a:endParaRPr lang="en-US" sz="2600" dirty="0">
              <a:solidFill>
                <a:schemeClr val="accent3">
                  <a:lumMod val="40000"/>
                  <a:lumOff val="60000"/>
                </a:schemeClr>
              </a:solidFill>
            </a:endParaRPr>
          </a:p>
        </p:txBody>
      </p:sp>
      <p:sp>
        <p:nvSpPr>
          <p:cNvPr id="4" name="Content Placeholder 2"/>
          <p:cNvSpPr txBox="1">
            <a:spLocks/>
          </p:cNvSpPr>
          <p:nvPr/>
        </p:nvSpPr>
        <p:spPr>
          <a:xfrm>
            <a:off x="484710" y="1853247"/>
            <a:ext cx="3810265" cy="4906476"/>
          </a:xfrm>
          <a:prstGeom prst="rect">
            <a:avLst/>
          </a:prstGeom>
        </p:spPr>
        <p:txBody>
          <a:bodyPr vert="horz" lIns="91440" tIns="45720" rIns="91440" bIns="45720" rtlCol="0">
            <a:normAutofit/>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buNone/>
            </a:pPr>
            <a:r>
              <a:rPr lang="en-US" sz="4000" b="1" dirty="0" smtClean="0"/>
              <a:t>8B6</a:t>
            </a:r>
            <a:endParaRPr lang="en-US" sz="4400" b="1" dirty="0"/>
          </a:p>
          <a:p>
            <a:pPr marL="0" indent="0" algn="ctr">
              <a:buNone/>
            </a:pPr>
            <a:endParaRPr lang="en-US" b="1" dirty="0"/>
          </a:p>
          <a:p>
            <a:pPr marL="0" indent="0">
              <a:buNone/>
            </a:pPr>
            <a:r>
              <a:rPr lang="en-US" b="1" dirty="0" smtClean="0"/>
              <a:t>	</a:t>
            </a:r>
            <a:endParaRPr lang="en-US" b="1" baseline="30000" dirty="0" smtClean="0"/>
          </a:p>
          <a:p>
            <a:pPr marL="0" indent="0">
              <a:buNone/>
            </a:pPr>
            <a:endParaRPr lang="en-US" b="1" baseline="30000" dirty="0" smtClean="0"/>
          </a:p>
          <a:p>
            <a:pPr marL="0" indent="0">
              <a:buNone/>
            </a:pPr>
            <a:endParaRPr lang="en-US" b="1" baseline="30000" dirty="0"/>
          </a:p>
          <a:p>
            <a:pPr marL="0" indent="0" algn="ctr">
              <a:buNone/>
            </a:pPr>
            <a:endParaRPr lang="en-US" b="1" dirty="0"/>
          </a:p>
        </p:txBody>
      </p:sp>
      <p:sp>
        <p:nvSpPr>
          <p:cNvPr id="6" name="TextBox 5"/>
          <p:cNvSpPr txBox="1"/>
          <p:nvPr/>
        </p:nvSpPr>
        <p:spPr>
          <a:xfrm>
            <a:off x="2542374" y="2418461"/>
            <a:ext cx="299103" cy="369332"/>
          </a:xfrm>
          <a:prstGeom prst="rect">
            <a:avLst/>
          </a:prstGeom>
          <a:noFill/>
        </p:spPr>
        <p:txBody>
          <a:bodyPr wrap="square" rtlCol="0">
            <a:spAutoFit/>
          </a:bodyPr>
          <a:lstStyle/>
          <a:p>
            <a:r>
              <a:rPr lang="en-US" dirty="0" smtClean="0">
                <a:solidFill>
                  <a:schemeClr val="accent3">
                    <a:lumMod val="40000"/>
                    <a:lumOff val="60000"/>
                  </a:schemeClr>
                </a:solidFill>
              </a:rPr>
              <a:t>0</a:t>
            </a:r>
            <a:endParaRPr lang="en-US" dirty="0">
              <a:solidFill>
                <a:schemeClr val="accent3">
                  <a:lumMod val="40000"/>
                  <a:lumOff val="60000"/>
                </a:schemeClr>
              </a:solidFill>
            </a:endParaRPr>
          </a:p>
        </p:txBody>
      </p:sp>
      <p:sp>
        <p:nvSpPr>
          <p:cNvPr id="7" name="TextBox 6"/>
          <p:cNvSpPr txBox="1"/>
          <p:nvPr/>
        </p:nvSpPr>
        <p:spPr>
          <a:xfrm>
            <a:off x="2243271" y="2418461"/>
            <a:ext cx="299103" cy="369332"/>
          </a:xfrm>
          <a:prstGeom prst="rect">
            <a:avLst/>
          </a:prstGeom>
          <a:noFill/>
        </p:spPr>
        <p:txBody>
          <a:bodyPr wrap="square" rtlCol="0">
            <a:spAutoFit/>
          </a:bodyPr>
          <a:lstStyle/>
          <a:p>
            <a:r>
              <a:rPr lang="en-US" dirty="0" smtClean="0">
                <a:solidFill>
                  <a:schemeClr val="accent3">
                    <a:lumMod val="40000"/>
                    <a:lumOff val="60000"/>
                  </a:schemeClr>
                </a:solidFill>
              </a:rPr>
              <a:t>1</a:t>
            </a:r>
            <a:endParaRPr lang="en-US" dirty="0">
              <a:solidFill>
                <a:schemeClr val="accent3">
                  <a:lumMod val="40000"/>
                  <a:lumOff val="60000"/>
                </a:schemeClr>
              </a:solidFill>
            </a:endParaRPr>
          </a:p>
        </p:txBody>
      </p:sp>
      <p:sp>
        <p:nvSpPr>
          <p:cNvPr id="8" name="TextBox 7"/>
          <p:cNvSpPr txBox="1"/>
          <p:nvPr/>
        </p:nvSpPr>
        <p:spPr>
          <a:xfrm>
            <a:off x="1944168" y="2418461"/>
            <a:ext cx="299103" cy="369332"/>
          </a:xfrm>
          <a:prstGeom prst="rect">
            <a:avLst/>
          </a:prstGeom>
          <a:noFill/>
        </p:spPr>
        <p:txBody>
          <a:bodyPr wrap="square" rtlCol="0">
            <a:spAutoFit/>
          </a:bodyPr>
          <a:lstStyle/>
          <a:p>
            <a:r>
              <a:rPr lang="en-US" dirty="0" smtClean="0">
                <a:solidFill>
                  <a:schemeClr val="accent3">
                    <a:lumMod val="40000"/>
                    <a:lumOff val="60000"/>
                  </a:schemeClr>
                </a:solidFill>
              </a:rPr>
              <a:t>2</a:t>
            </a:r>
            <a:endParaRPr lang="en-US" dirty="0">
              <a:solidFill>
                <a:schemeClr val="accent3">
                  <a:lumMod val="40000"/>
                  <a:lumOff val="60000"/>
                </a:schemeClr>
              </a:solidFill>
            </a:endParaRPr>
          </a:p>
        </p:txBody>
      </p:sp>
    </p:spTree>
    <p:extLst>
      <p:ext uri="{BB962C8B-B14F-4D97-AF65-F5344CB8AC3E}">
        <p14:creationId xmlns:p14="http://schemas.microsoft.com/office/powerpoint/2010/main" val="9059393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Hexadecimal Numbers</a:t>
            </a:r>
            <a:endParaRPr lang="en-US" dirty="0"/>
          </a:p>
        </p:txBody>
      </p:sp>
      <p:sp>
        <p:nvSpPr>
          <p:cNvPr id="3" name="Content Placeholder 2"/>
          <p:cNvSpPr>
            <a:spLocks noGrp="1"/>
          </p:cNvSpPr>
          <p:nvPr>
            <p:ph idx="1"/>
          </p:nvPr>
        </p:nvSpPr>
        <p:spPr>
          <a:xfrm>
            <a:off x="4247260" y="1853248"/>
            <a:ext cx="3810265" cy="4195481"/>
          </a:xfrm>
        </p:spPr>
        <p:txBody>
          <a:bodyPr>
            <a:normAutofit/>
          </a:bodyPr>
          <a:lstStyle/>
          <a:p>
            <a:r>
              <a:rPr lang="en-US" dirty="0"/>
              <a:t>Conversion From Hexadecimal to Decimal</a:t>
            </a:r>
          </a:p>
          <a:p>
            <a:pPr marL="514350" indent="-514350">
              <a:buFont typeface="+mj-lt"/>
              <a:buAutoNum type="arabicPeriod"/>
            </a:pPr>
            <a:r>
              <a:rPr lang="en-US" dirty="0">
                <a:solidFill>
                  <a:schemeClr val="accent3">
                    <a:lumMod val="40000"/>
                    <a:lumOff val="60000"/>
                  </a:schemeClr>
                </a:solidFill>
              </a:rPr>
              <a:t>Label digits from 0 to N from least significant bit to most significant bit.</a:t>
            </a:r>
          </a:p>
          <a:p>
            <a:pPr marL="514350" indent="-514350">
              <a:buFont typeface="+mj-lt"/>
              <a:buAutoNum type="arabicPeriod"/>
            </a:pPr>
            <a:r>
              <a:rPr lang="en-US" b="1" dirty="0">
                <a:solidFill>
                  <a:schemeClr val="accent6">
                    <a:lumMod val="40000"/>
                    <a:lumOff val="60000"/>
                  </a:schemeClr>
                </a:solidFill>
              </a:rPr>
              <a:t>Convert Hex digits [A – F] to [10 – 15]</a:t>
            </a:r>
          </a:p>
          <a:p>
            <a:pPr marL="514350" indent="-514350">
              <a:buFont typeface="+mj-lt"/>
              <a:buAutoNum type="arabicPeriod"/>
            </a:pPr>
            <a:r>
              <a:rPr lang="en-US" dirty="0">
                <a:solidFill>
                  <a:schemeClr val="accent3">
                    <a:lumMod val="40000"/>
                    <a:lumOff val="60000"/>
                  </a:schemeClr>
                </a:solidFill>
              </a:rPr>
              <a:t>Multiply digit at index by 16</a:t>
            </a:r>
            <a:r>
              <a:rPr lang="en-US" baseline="30000" dirty="0">
                <a:solidFill>
                  <a:schemeClr val="accent3">
                    <a:lumMod val="40000"/>
                    <a:lumOff val="60000"/>
                  </a:schemeClr>
                </a:solidFill>
              </a:rPr>
              <a:t>index</a:t>
            </a:r>
          </a:p>
          <a:p>
            <a:pPr marL="514350" indent="-514350">
              <a:buFont typeface="+mj-lt"/>
              <a:buAutoNum type="arabicPeriod"/>
            </a:pPr>
            <a:r>
              <a:rPr lang="en-US" dirty="0">
                <a:solidFill>
                  <a:schemeClr val="accent3">
                    <a:lumMod val="40000"/>
                    <a:lumOff val="60000"/>
                  </a:schemeClr>
                </a:solidFill>
              </a:rPr>
              <a:t>Add all the numbers</a:t>
            </a:r>
          </a:p>
          <a:p>
            <a:pPr marL="0" indent="0">
              <a:buNone/>
            </a:pPr>
            <a:endParaRPr lang="en-US" sz="2600" dirty="0">
              <a:solidFill>
                <a:schemeClr val="accent3">
                  <a:lumMod val="40000"/>
                  <a:lumOff val="60000"/>
                </a:schemeClr>
              </a:solidFill>
            </a:endParaRPr>
          </a:p>
        </p:txBody>
      </p:sp>
      <p:sp>
        <p:nvSpPr>
          <p:cNvPr id="4" name="Content Placeholder 2"/>
          <p:cNvSpPr txBox="1">
            <a:spLocks/>
          </p:cNvSpPr>
          <p:nvPr/>
        </p:nvSpPr>
        <p:spPr>
          <a:xfrm>
            <a:off x="484710" y="1853247"/>
            <a:ext cx="3810265" cy="4906476"/>
          </a:xfrm>
          <a:prstGeom prst="rect">
            <a:avLst/>
          </a:prstGeom>
        </p:spPr>
        <p:txBody>
          <a:bodyPr vert="horz" lIns="91440" tIns="45720" rIns="91440" bIns="45720" rtlCol="0">
            <a:normAutofit/>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buNone/>
            </a:pPr>
            <a:r>
              <a:rPr lang="en-US" sz="4000" b="1" dirty="0" smtClean="0"/>
              <a:t>8B6</a:t>
            </a:r>
            <a:endParaRPr lang="en-US" sz="4400" b="1" dirty="0"/>
          </a:p>
          <a:p>
            <a:pPr marL="0" indent="0" algn="ctr">
              <a:buNone/>
            </a:pPr>
            <a:endParaRPr lang="en-US" b="1" dirty="0"/>
          </a:p>
          <a:p>
            <a:pPr marL="0" indent="0">
              <a:buNone/>
            </a:pPr>
            <a:r>
              <a:rPr lang="en-US" b="1" dirty="0" smtClean="0"/>
              <a:t>8	</a:t>
            </a:r>
            <a:endParaRPr lang="en-US" b="1" baseline="30000" dirty="0" smtClean="0"/>
          </a:p>
          <a:p>
            <a:pPr marL="0" indent="0">
              <a:buNone/>
            </a:pPr>
            <a:r>
              <a:rPr lang="en-US" b="1" dirty="0" smtClean="0"/>
              <a:t>B	</a:t>
            </a:r>
            <a:endParaRPr lang="en-US" b="1" baseline="30000" dirty="0" smtClean="0"/>
          </a:p>
          <a:p>
            <a:pPr marL="0" indent="0">
              <a:buNone/>
            </a:pPr>
            <a:r>
              <a:rPr lang="en-US" b="1" dirty="0" smtClean="0"/>
              <a:t>6	</a:t>
            </a:r>
            <a:endParaRPr lang="en-US" b="1" baseline="30000" dirty="0" smtClean="0"/>
          </a:p>
          <a:p>
            <a:pPr marL="0" indent="0">
              <a:buNone/>
            </a:pPr>
            <a:endParaRPr lang="en-US" b="1" baseline="30000" dirty="0" smtClean="0"/>
          </a:p>
          <a:p>
            <a:pPr marL="0" indent="0">
              <a:buNone/>
            </a:pPr>
            <a:endParaRPr lang="en-US" b="1" baseline="30000" dirty="0"/>
          </a:p>
          <a:p>
            <a:pPr marL="0" indent="0" algn="ctr">
              <a:buNone/>
            </a:pPr>
            <a:endParaRPr lang="en-US" b="1" dirty="0"/>
          </a:p>
        </p:txBody>
      </p:sp>
      <p:sp>
        <p:nvSpPr>
          <p:cNvPr id="6" name="TextBox 5"/>
          <p:cNvSpPr txBox="1"/>
          <p:nvPr/>
        </p:nvSpPr>
        <p:spPr>
          <a:xfrm>
            <a:off x="2542374" y="2418461"/>
            <a:ext cx="299103" cy="369332"/>
          </a:xfrm>
          <a:prstGeom prst="rect">
            <a:avLst/>
          </a:prstGeom>
          <a:noFill/>
        </p:spPr>
        <p:txBody>
          <a:bodyPr wrap="square" rtlCol="0">
            <a:spAutoFit/>
          </a:bodyPr>
          <a:lstStyle/>
          <a:p>
            <a:r>
              <a:rPr lang="en-US" dirty="0" smtClean="0">
                <a:solidFill>
                  <a:schemeClr val="accent3">
                    <a:lumMod val="40000"/>
                    <a:lumOff val="60000"/>
                  </a:schemeClr>
                </a:solidFill>
              </a:rPr>
              <a:t>0</a:t>
            </a:r>
            <a:endParaRPr lang="en-US" dirty="0">
              <a:solidFill>
                <a:schemeClr val="accent3">
                  <a:lumMod val="40000"/>
                  <a:lumOff val="60000"/>
                </a:schemeClr>
              </a:solidFill>
            </a:endParaRPr>
          </a:p>
        </p:txBody>
      </p:sp>
      <p:sp>
        <p:nvSpPr>
          <p:cNvPr id="7" name="TextBox 6"/>
          <p:cNvSpPr txBox="1"/>
          <p:nvPr/>
        </p:nvSpPr>
        <p:spPr>
          <a:xfrm>
            <a:off x="2243271" y="2418461"/>
            <a:ext cx="299103" cy="369332"/>
          </a:xfrm>
          <a:prstGeom prst="rect">
            <a:avLst/>
          </a:prstGeom>
          <a:noFill/>
        </p:spPr>
        <p:txBody>
          <a:bodyPr wrap="square" rtlCol="0">
            <a:spAutoFit/>
          </a:bodyPr>
          <a:lstStyle/>
          <a:p>
            <a:r>
              <a:rPr lang="en-US" dirty="0" smtClean="0">
                <a:solidFill>
                  <a:schemeClr val="accent3">
                    <a:lumMod val="40000"/>
                    <a:lumOff val="60000"/>
                  </a:schemeClr>
                </a:solidFill>
              </a:rPr>
              <a:t>1</a:t>
            </a:r>
            <a:endParaRPr lang="en-US" dirty="0">
              <a:solidFill>
                <a:schemeClr val="accent3">
                  <a:lumMod val="40000"/>
                  <a:lumOff val="60000"/>
                </a:schemeClr>
              </a:solidFill>
            </a:endParaRPr>
          </a:p>
        </p:txBody>
      </p:sp>
      <p:sp>
        <p:nvSpPr>
          <p:cNvPr id="8" name="TextBox 7"/>
          <p:cNvSpPr txBox="1"/>
          <p:nvPr/>
        </p:nvSpPr>
        <p:spPr>
          <a:xfrm>
            <a:off x="1944168" y="2418461"/>
            <a:ext cx="299103" cy="369332"/>
          </a:xfrm>
          <a:prstGeom prst="rect">
            <a:avLst/>
          </a:prstGeom>
          <a:noFill/>
        </p:spPr>
        <p:txBody>
          <a:bodyPr wrap="square" rtlCol="0">
            <a:spAutoFit/>
          </a:bodyPr>
          <a:lstStyle/>
          <a:p>
            <a:r>
              <a:rPr lang="en-US" dirty="0" smtClean="0">
                <a:solidFill>
                  <a:schemeClr val="accent3">
                    <a:lumMod val="40000"/>
                    <a:lumOff val="60000"/>
                  </a:schemeClr>
                </a:solidFill>
              </a:rPr>
              <a:t>2</a:t>
            </a:r>
            <a:endParaRPr lang="en-US" dirty="0">
              <a:solidFill>
                <a:schemeClr val="accent3">
                  <a:lumMod val="40000"/>
                  <a:lumOff val="60000"/>
                </a:schemeClr>
              </a:solidFill>
            </a:endParaRPr>
          </a:p>
        </p:txBody>
      </p:sp>
    </p:spTree>
    <p:extLst>
      <p:ext uri="{BB962C8B-B14F-4D97-AF65-F5344CB8AC3E}">
        <p14:creationId xmlns:p14="http://schemas.microsoft.com/office/powerpoint/2010/main" val="32707480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Hexadecimal Numbers</a:t>
            </a:r>
            <a:endParaRPr lang="en-US" dirty="0"/>
          </a:p>
        </p:txBody>
      </p:sp>
      <p:sp>
        <p:nvSpPr>
          <p:cNvPr id="3" name="Content Placeholder 2"/>
          <p:cNvSpPr>
            <a:spLocks noGrp="1"/>
          </p:cNvSpPr>
          <p:nvPr>
            <p:ph idx="1"/>
          </p:nvPr>
        </p:nvSpPr>
        <p:spPr>
          <a:xfrm>
            <a:off x="4247260" y="1853248"/>
            <a:ext cx="3810265" cy="4195481"/>
          </a:xfrm>
        </p:spPr>
        <p:txBody>
          <a:bodyPr>
            <a:normAutofit/>
          </a:bodyPr>
          <a:lstStyle/>
          <a:p>
            <a:r>
              <a:rPr lang="en-US" dirty="0"/>
              <a:t>Conversion From Hexadecimal to Decimal</a:t>
            </a:r>
          </a:p>
          <a:p>
            <a:pPr marL="514350" indent="-514350">
              <a:buFont typeface="+mj-lt"/>
              <a:buAutoNum type="arabicPeriod"/>
            </a:pPr>
            <a:r>
              <a:rPr lang="en-US" dirty="0">
                <a:solidFill>
                  <a:schemeClr val="accent3">
                    <a:lumMod val="40000"/>
                    <a:lumOff val="60000"/>
                  </a:schemeClr>
                </a:solidFill>
              </a:rPr>
              <a:t>Label digits from 0 to N from least significant bit to most significant bit.</a:t>
            </a:r>
          </a:p>
          <a:p>
            <a:pPr marL="514350" indent="-514350">
              <a:buFont typeface="+mj-lt"/>
              <a:buAutoNum type="arabicPeriod"/>
            </a:pPr>
            <a:r>
              <a:rPr lang="en-US" b="1" dirty="0">
                <a:solidFill>
                  <a:schemeClr val="accent6">
                    <a:lumMod val="40000"/>
                    <a:lumOff val="60000"/>
                  </a:schemeClr>
                </a:solidFill>
              </a:rPr>
              <a:t>Convert Hex digits [A – F] to [10 – 15]</a:t>
            </a:r>
          </a:p>
          <a:p>
            <a:pPr marL="514350" indent="-514350">
              <a:buFont typeface="+mj-lt"/>
              <a:buAutoNum type="arabicPeriod"/>
            </a:pPr>
            <a:r>
              <a:rPr lang="en-US" dirty="0">
                <a:solidFill>
                  <a:schemeClr val="accent3">
                    <a:lumMod val="40000"/>
                    <a:lumOff val="60000"/>
                  </a:schemeClr>
                </a:solidFill>
              </a:rPr>
              <a:t>Multiply digit at index by 16</a:t>
            </a:r>
            <a:r>
              <a:rPr lang="en-US" baseline="30000" dirty="0">
                <a:solidFill>
                  <a:schemeClr val="accent3">
                    <a:lumMod val="40000"/>
                    <a:lumOff val="60000"/>
                  </a:schemeClr>
                </a:solidFill>
              </a:rPr>
              <a:t>index</a:t>
            </a:r>
          </a:p>
          <a:p>
            <a:pPr marL="514350" indent="-514350">
              <a:buFont typeface="+mj-lt"/>
              <a:buAutoNum type="arabicPeriod"/>
            </a:pPr>
            <a:r>
              <a:rPr lang="en-US" dirty="0">
                <a:solidFill>
                  <a:schemeClr val="accent3">
                    <a:lumMod val="40000"/>
                    <a:lumOff val="60000"/>
                  </a:schemeClr>
                </a:solidFill>
              </a:rPr>
              <a:t>Add all the numbers</a:t>
            </a:r>
          </a:p>
          <a:p>
            <a:pPr marL="0" indent="0">
              <a:buNone/>
            </a:pPr>
            <a:endParaRPr lang="en-US" sz="2600" dirty="0">
              <a:solidFill>
                <a:schemeClr val="accent3">
                  <a:lumMod val="40000"/>
                  <a:lumOff val="60000"/>
                </a:schemeClr>
              </a:solidFill>
            </a:endParaRPr>
          </a:p>
        </p:txBody>
      </p:sp>
      <p:sp>
        <p:nvSpPr>
          <p:cNvPr id="4" name="Content Placeholder 2"/>
          <p:cNvSpPr txBox="1">
            <a:spLocks/>
          </p:cNvSpPr>
          <p:nvPr/>
        </p:nvSpPr>
        <p:spPr>
          <a:xfrm>
            <a:off x="484710" y="1853247"/>
            <a:ext cx="3810265" cy="4906476"/>
          </a:xfrm>
          <a:prstGeom prst="rect">
            <a:avLst/>
          </a:prstGeom>
        </p:spPr>
        <p:txBody>
          <a:bodyPr vert="horz" lIns="91440" tIns="45720" rIns="91440" bIns="45720" rtlCol="0">
            <a:normAutofit/>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buNone/>
            </a:pPr>
            <a:r>
              <a:rPr lang="en-US" sz="4000" b="1" dirty="0" smtClean="0"/>
              <a:t>8B6</a:t>
            </a:r>
            <a:endParaRPr lang="en-US" sz="4400" b="1" dirty="0"/>
          </a:p>
          <a:p>
            <a:pPr marL="0" indent="0" algn="ctr">
              <a:buNone/>
            </a:pPr>
            <a:endParaRPr lang="en-US" b="1" dirty="0"/>
          </a:p>
          <a:p>
            <a:pPr marL="0" indent="0">
              <a:buNone/>
            </a:pPr>
            <a:r>
              <a:rPr lang="en-US" b="1" dirty="0" smtClean="0"/>
              <a:t>8	→	8</a:t>
            </a:r>
            <a:endParaRPr lang="en-US" b="1" baseline="30000" dirty="0" smtClean="0"/>
          </a:p>
          <a:p>
            <a:pPr marL="0" indent="0">
              <a:buNone/>
            </a:pPr>
            <a:r>
              <a:rPr lang="en-US" b="1" dirty="0" smtClean="0"/>
              <a:t>B	→	11</a:t>
            </a:r>
            <a:endParaRPr lang="en-US" b="1" baseline="30000" dirty="0" smtClean="0"/>
          </a:p>
          <a:p>
            <a:pPr marL="0" indent="0">
              <a:buNone/>
            </a:pPr>
            <a:r>
              <a:rPr lang="en-US" b="1" dirty="0" smtClean="0"/>
              <a:t>6	→	6</a:t>
            </a:r>
          </a:p>
          <a:p>
            <a:pPr marL="0" indent="0">
              <a:buNone/>
            </a:pPr>
            <a:endParaRPr lang="en-US" b="1" baseline="30000" dirty="0"/>
          </a:p>
          <a:p>
            <a:pPr marL="0" indent="0">
              <a:buNone/>
            </a:pPr>
            <a:endParaRPr lang="en-US" b="1" baseline="30000" dirty="0" smtClean="0"/>
          </a:p>
          <a:p>
            <a:pPr marL="0" indent="0">
              <a:buNone/>
            </a:pPr>
            <a:endParaRPr lang="en-US" b="1" baseline="30000" dirty="0"/>
          </a:p>
          <a:p>
            <a:pPr marL="0" indent="0" algn="ctr">
              <a:buNone/>
            </a:pPr>
            <a:endParaRPr lang="en-US" b="1" dirty="0"/>
          </a:p>
        </p:txBody>
      </p:sp>
      <p:sp>
        <p:nvSpPr>
          <p:cNvPr id="6" name="TextBox 5"/>
          <p:cNvSpPr txBox="1"/>
          <p:nvPr/>
        </p:nvSpPr>
        <p:spPr>
          <a:xfrm>
            <a:off x="2542374" y="2418461"/>
            <a:ext cx="299103" cy="369332"/>
          </a:xfrm>
          <a:prstGeom prst="rect">
            <a:avLst/>
          </a:prstGeom>
          <a:noFill/>
        </p:spPr>
        <p:txBody>
          <a:bodyPr wrap="square" rtlCol="0">
            <a:spAutoFit/>
          </a:bodyPr>
          <a:lstStyle/>
          <a:p>
            <a:r>
              <a:rPr lang="en-US" dirty="0" smtClean="0">
                <a:solidFill>
                  <a:schemeClr val="accent3">
                    <a:lumMod val="40000"/>
                    <a:lumOff val="60000"/>
                  </a:schemeClr>
                </a:solidFill>
              </a:rPr>
              <a:t>0</a:t>
            </a:r>
            <a:endParaRPr lang="en-US" dirty="0">
              <a:solidFill>
                <a:schemeClr val="accent3">
                  <a:lumMod val="40000"/>
                  <a:lumOff val="60000"/>
                </a:schemeClr>
              </a:solidFill>
            </a:endParaRPr>
          </a:p>
        </p:txBody>
      </p:sp>
      <p:sp>
        <p:nvSpPr>
          <p:cNvPr id="7" name="TextBox 6"/>
          <p:cNvSpPr txBox="1"/>
          <p:nvPr/>
        </p:nvSpPr>
        <p:spPr>
          <a:xfrm>
            <a:off x="2243271" y="2418461"/>
            <a:ext cx="299103" cy="369332"/>
          </a:xfrm>
          <a:prstGeom prst="rect">
            <a:avLst/>
          </a:prstGeom>
          <a:noFill/>
        </p:spPr>
        <p:txBody>
          <a:bodyPr wrap="square" rtlCol="0">
            <a:spAutoFit/>
          </a:bodyPr>
          <a:lstStyle/>
          <a:p>
            <a:r>
              <a:rPr lang="en-US" dirty="0" smtClean="0">
                <a:solidFill>
                  <a:schemeClr val="accent3">
                    <a:lumMod val="40000"/>
                    <a:lumOff val="60000"/>
                  </a:schemeClr>
                </a:solidFill>
              </a:rPr>
              <a:t>1</a:t>
            </a:r>
            <a:endParaRPr lang="en-US" dirty="0">
              <a:solidFill>
                <a:schemeClr val="accent3">
                  <a:lumMod val="40000"/>
                  <a:lumOff val="60000"/>
                </a:schemeClr>
              </a:solidFill>
            </a:endParaRPr>
          </a:p>
        </p:txBody>
      </p:sp>
      <p:sp>
        <p:nvSpPr>
          <p:cNvPr id="8" name="TextBox 7"/>
          <p:cNvSpPr txBox="1"/>
          <p:nvPr/>
        </p:nvSpPr>
        <p:spPr>
          <a:xfrm>
            <a:off x="1944168" y="2418461"/>
            <a:ext cx="299103" cy="369332"/>
          </a:xfrm>
          <a:prstGeom prst="rect">
            <a:avLst/>
          </a:prstGeom>
          <a:noFill/>
        </p:spPr>
        <p:txBody>
          <a:bodyPr wrap="square" rtlCol="0">
            <a:spAutoFit/>
          </a:bodyPr>
          <a:lstStyle/>
          <a:p>
            <a:r>
              <a:rPr lang="en-US" dirty="0" smtClean="0">
                <a:solidFill>
                  <a:schemeClr val="accent3">
                    <a:lumMod val="40000"/>
                    <a:lumOff val="60000"/>
                  </a:schemeClr>
                </a:solidFill>
              </a:rPr>
              <a:t>2</a:t>
            </a:r>
            <a:endParaRPr lang="en-US" dirty="0">
              <a:solidFill>
                <a:schemeClr val="accent3">
                  <a:lumMod val="40000"/>
                  <a:lumOff val="60000"/>
                </a:schemeClr>
              </a:solidFill>
            </a:endParaRPr>
          </a:p>
        </p:txBody>
      </p:sp>
    </p:spTree>
    <p:extLst>
      <p:ext uri="{BB962C8B-B14F-4D97-AF65-F5344CB8AC3E}">
        <p14:creationId xmlns:p14="http://schemas.microsoft.com/office/powerpoint/2010/main" val="25077600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Hexadecimal Numbers</a:t>
            </a:r>
            <a:endParaRPr lang="en-US" dirty="0"/>
          </a:p>
        </p:txBody>
      </p:sp>
      <p:sp>
        <p:nvSpPr>
          <p:cNvPr id="3" name="Content Placeholder 2"/>
          <p:cNvSpPr>
            <a:spLocks noGrp="1"/>
          </p:cNvSpPr>
          <p:nvPr>
            <p:ph idx="1"/>
          </p:nvPr>
        </p:nvSpPr>
        <p:spPr>
          <a:xfrm>
            <a:off x="4247260" y="1853248"/>
            <a:ext cx="3810265" cy="4195481"/>
          </a:xfrm>
        </p:spPr>
        <p:txBody>
          <a:bodyPr>
            <a:normAutofit/>
          </a:bodyPr>
          <a:lstStyle/>
          <a:p>
            <a:r>
              <a:rPr lang="en-US" dirty="0"/>
              <a:t>Conversion From Hexadecimal to Decimal</a:t>
            </a:r>
          </a:p>
          <a:p>
            <a:pPr marL="514350" indent="-514350">
              <a:buFont typeface="+mj-lt"/>
              <a:buAutoNum type="arabicPeriod"/>
            </a:pPr>
            <a:r>
              <a:rPr lang="en-US" dirty="0">
                <a:solidFill>
                  <a:schemeClr val="accent3">
                    <a:lumMod val="40000"/>
                    <a:lumOff val="60000"/>
                  </a:schemeClr>
                </a:solidFill>
              </a:rPr>
              <a:t>Label digits from 0 to N from least significant bit to most significant bit.</a:t>
            </a:r>
          </a:p>
          <a:p>
            <a:pPr marL="514350" indent="-514350">
              <a:buFont typeface="+mj-lt"/>
              <a:buAutoNum type="arabicPeriod"/>
            </a:pPr>
            <a:r>
              <a:rPr lang="en-US" dirty="0">
                <a:solidFill>
                  <a:schemeClr val="accent3">
                    <a:lumMod val="40000"/>
                    <a:lumOff val="60000"/>
                  </a:schemeClr>
                </a:solidFill>
              </a:rPr>
              <a:t>Convert Hex digits [A – F] to [10 – 15]</a:t>
            </a:r>
          </a:p>
          <a:p>
            <a:pPr marL="514350" indent="-514350">
              <a:buFont typeface="+mj-lt"/>
              <a:buAutoNum type="arabicPeriod"/>
            </a:pPr>
            <a:r>
              <a:rPr lang="en-US" b="1" dirty="0">
                <a:solidFill>
                  <a:schemeClr val="accent6">
                    <a:lumMod val="40000"/>
                    <a:lumOff val="60000"/>
                  </a:schemeClr>
                </a:solidFill>
              </a:rPr>
              <a:t>Multiply digit at index by 16</a:t>
            </a:r>
            <a:r>
              <a:rPr lang="en-US" b="1" baseline="30000" dirty="0">
                <a:solidFill>
                  <a:schemeClr val="accent6">
                    <a:lumMod val="40000"/>
                    <a:lumOff val="60000"/>
                  </a:schemeClr>
                </a:solidFill>
              </a:rPr>
              <a:t>index</a:t>
            </a:r>
          </a:p>
          <a:p>
            <a:pPr marL="514350" indent="-514350">
              <a:buFont typeface="+mj-lt"/>
              <a:buAutoNum type="arabicPeriod"/>
            </a:pPr>
            <a:r>
              <a:rPr lang="en-US" dirty="0">
                <a:solidFill>
                  <a:schemeClr val="accent3">
                    <a:lumMod val="40000"/>
                    <a:lumOff val="60000"/>
                  </a:schemeClr>
                </a:solidFill>
              </a:rPr>
              <a:t>Add all the numbers</a:t>
            </a:r>
          </a:p>
          <a:p>
            <a:pPr marL="0" indent="0">
              <a:buNone/>
            </a:pPr>
            <a:endParaRPr lang="en-US" sz="2600" dirty="0">
              <a:solidFill>
                <a:schemeClr val="accent3">
                  <a:lumMod val="40000"/>
                  <a:lumOff val="60000"/>
                </a:schemeClr>
              </a:solidFill>
            </a:endParaRPr>
          </a:p>
        </p:txBody>
      </p:sp>
      <p:sp>
        <p:nvSpPr>
          <p:cNvPr id="4" name="Content Placeholder 2"/>
          <p:cNvSpPr txBox="1">
            <a:spLocks/>
          </p:cNvSpPr>
          <p:nvPr/>
        </p:nvSpPr>
        <p:spPr>
          <a:xfrm>
            <a:off x="484710" y="1853247"/>
            <a:ext cx="3810265" cy="4906476"/>
          </a:xfrm>
          <a:prstGeom prst="rect">
            <a:avLst/>
          </a:prstGeom>
        </p:spPr>
        <p:txBody>
          <a:bodyPr vert="horz" lIns="91440" tIns="45720" rIns="91440" bIns="45720" rtlCol="0">
            <a:normAutofit/>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buNone/>
            </a:pPr>
            <a:r>
              <a:rPr lang="en-US" sz="4000" b="1" dirty="0" smtClean="0"/>
              <a:t>8B6</a:t>
            </a:r>
            <a:endParaRPr lang="en-US" sz="4400" b="1" dirty="0"/>
          </a:p>
          <a:p>
            <a:pPr marL="0" indent="0" algn="ctr">
              <a:buNone/>
            </a:pPr>
            <a:endParaRPr lang="en-US" b="1" dirty="0"/>
          </a:p>
          <a:p>
            <a:pPr marL="0" indent="0">
              <a:buNone/>
            </a:pPr>
            <a:r>
              <a:rPr lang="en-US" b="1" dirty="0" smtClean="0"/>
              <a:t>8	→	8*16</a:t>
            </a:r>
            <a:r>
              <a:rPr lang="en-US" b="1" baseline="30000" dirty="0" smtClean="0"/>
              <a:t>2</a:t>
            </a:r>
            <a:r>
              <a:rPr lang="en-US" b="1" dirty="0" smtClean="0"/>
              <a:t> </a:t>
            </a:r>
            <a:endParaRPr lang="en-US" b="1" baseline="30000" dirty="0" smtClean="0"/>
          </a:p>
          <a:p>
            <a:pPr marL="0" indent="0">
              <a:buNone/>
            </a:pPr>
            <a:r>
              <a:rPr lang="en-US" b="1" dirty="0" smtClean="0"/>
              <a:t>B	→	11*16</a:t>
            </a:r>
            <a:r>
              <a:rPr lang="en-US" b="1" baseline="30000" dirty="0" smtClean="0"/>
              <a:t>1</a:t>
            </a:r>
          </a:p>
          <a:p>
            <a:pPr marL="0" indent="0">
              <a:buNone/>
            </a:pPr>
            <a:r>
              <a:rPr lang="en-US" b="1" dirty="0" smtClean="0"/>
              <a:t>6	→	6*16*</a:t>
            </a:r>
            <a:r>
              <a:rPr lang="en-US" b="1" baseline="30000" dirty="0" smtClean="0"/>
              <a:t>0</a:t>
            </a:r>
            <a:endParaRPr lang="en-US" b="1" dirty="0" smtClean="0"/>
          </a:p>
          <a:p>
            <a:pPr marL="0" indent="0">
              <a:buNone/>
            </a:pPr>
            <a:endParaRPr lang="en-US" b="1" baseline="30000" dirty="0"/>
          </a:p>
          <a:p>
            <a:pPr marL="0" indent="0">
              <a:buNone/>
            </a:pPr>
            <a:endParaRPr lang="en-US" b="1" baseline="30000" dirty="0" smtClean="0"/>
          </a:p>
          <a:p>
            <a:pPr marL="0" indent="0">
              <a:buNone/>
            </a:pPr>
            <a:endParaRPr lang="en-US" b="1" baseline="30000" dirty="0"/>
          </a:p>
          <a:p>
            <a:pPr marL="0" indent="0" algn="ctr">
              <a:buNone/>
            </a:pPr>
            <a:endParaRPr lang="en-US" b="1" dirty="0"/>
          </a:p>
        </p:txBody>
      </p:sp>
      <p:sp>
        <p:nvSpPr>
          <p:cNvPr id="6" name="TextBox 5"/>
          <p:cNvSpPr txBox="1"/>
          <p:nvPr/>
        </p:nvSpPr>
        <p:spPr>
          <a:xfrm>
            <a:off x="2542374" y="2418461"/>
            <a:ext cx="299103" cy="369332"/>
          </a:xfrm>
          <a:prstGeom prst="rect">
            <a:avLst/>
          </a:prstGeom>
          <a:noFill/>
        </p:spPr>
        <p:txBody>
          <a:bodyPr wrap="square" rtlCol="0">
            <a:spAutoFit/>
          </a:bodyPr>
          <a:lstStyle/>
          <a:p>
            <a:r>
              <a:rPr lang="en-US" dirty="0" smtClean="0">
                <a:solidFill>
                  <a:schemeClr val="accent3">
                    <a:lumMod val="40000"/>
                    <a:lumOff val="60000"/>
                  </a:schemeClr>
                </a:solidFill>
              </a:rPr>
              <a:t>0</a:t>
            </a:r>
            <a:endParaRPr lang="en-US" dirty="0">
              <a:solidFill>
                <a:schemeClr val="accent3">
                  <a:lumMod val="40000"/>
                  <a:lumOff val="60000"/>
                </a:schemeClr>
              </a:solidFill>
            </a:endParaRPr>
          </a:p>
        </p:txBody>
      </p:sp>
      <p:sp>
        <p:nvSpPr>
          <p:cNvPr id="7" name="TextBox 6"/>
          <p:cNvSpPr txBox="1"/>
          <p:nvPr/>
        </p:nvSpPr>
        <p:spPr>
          <a:xfrm>
            <a:off x="2243271" y="2418461"/>
            <a:ext cx="299103" cy="369332"/>
          </a:xfrm>
          <a:prstGeom prst="rect">
            <a:avLst/>
          </a:prstGeom>
          <a:noFill/>
        </p:spPr>
        <p:txBody>
          <a:bodyPr wrap="square" rtlCol="0">
            <a:spAutoFit/>
          </a:bodyPr>
          <a:lstStyle/>
          <a:p>
            <a:r>
              <a:rPr lang="en-US" dirty="0" smtClean="0">
                <a:solidFill>
                  <a:schemeClr val="accent3">
                    <a:lumMod val="40000"/>
                    <a:lumOff val="60000"/>
                  </a:schemeClr>
                </a:solidFill>
              </a:rPr>
              <a:t>1</a:t>
            </a:r>
            <a:endParaRPr lang="en-US" dirty="0">
              <a:solidFill>
                <a:schemeClr val="accent3">
                  <a:lumMod val="40000"/>
                  <a:lumOff val="60000"/>
                </a:schemeClr>
              </a:solidFill>
            </a:endParaRPr>
          </a:p>
        </p:txBody>
      </p:sp>
      <p:sp>
        <p:nvSpPr>
          <p:cNvPr id="8" name="TextBox 7"/>
          <p:cNvSpPr txBox="1"/>
          <p:nvPr/>
        </p:nvSpPr>
        <p:spPr>
          <a:xfrm>
            <a:off x="1944168" y="2418461"/>
            <a:ext cx="299103" cy="369332"/>
          </a:xfrm>
          <a:prstGeom prst="rect">
            <a:avLst/>
          </a:prstGeom>
          <a:noFill/>
        </p:spPr>
        <p:txBody>
          <a:bodyPr wrap="square" rtlCol="0">
            <a:spAutoFit/>
          </a:bodyPr>
          <a:lstStyle/>
          <a:p>
            <a:r>
              <a:rPr lang="en-US" dirty="0" smtClean="0">
                <a:solidFill>
                  <a:schemeClr val="accent3">
                    <a:lumMod val="40000"/>
                    <a:lumOff val="60000"/>
                  </a:schemeClr>
                </a:solidFill>
              </a:rPr>
              <a:t>2</a:t>
            </a:r>
            <a:endParaRPr lang="en-US" dirty="0">
              <a:solidFill>
                <a:schemeClr val="accent3">
                  <a:lumMod val="40000"/>
                  <a:lumOff val="60000"/>
                </a:schemeClr>
              </a:solidFill>
            </a:endParaRPr>
          </a:p>
        </p:txBody>
      </p:sp>
    </p:spTree>
    <p:extLst>
      <p:ext uri="{BB962C8B-B14F-4D97-AF65-F5344CB8AC3E}">
        <p14:creationId xmlns:p14="http://schemas.microsoft.com/office/powerpoint/2010/main" val="2463205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Hexadecimal Numbers</a:t>
            </a:r>
            <a:endParaRPr lang="en-US" dirty="0"/>
          </a:p>
        </p:txBody>
      </p:sp>
      <p:sp>
        <p:nvSpPr>
          <p:cNvPr id="3" name="Content Placeholder 2"/>
          <p:cNvSpPr>
            <a:spLocks noGrp="1"/>
          </p:cNvSpPr>
          <p:nvPr>
            <p:ph idx="1"/>
          </p:nvPr>
        </p:nvSpPr>
        <p:spPr>
          <a:xfrm>
            <a:off x="4247260" y="1853248"/>
            <a:ext cx="3810265" cy="4195481"/>
          </a:xfrm>
        </p:spPr>
        <p:txBody>
          <a:bodyPr>
            <a:normAutofit/>
          </a:bodyPr>
          <a:lstStyle/>
          <a:p>
            <a:r>
              <a:rPr lang="en-US" dirty="0"/>
              <a:t>Conversion From Hexadecimal to Decimal</a:t>
            </a:r>
          </a:p>
          <a:p>
            <a:pPr marL="514350" indent="-514350">
              <a:buFont typeface="+mj-lt"/>
              <a:buAutoNum type="arabicPeriod"/>
            </a:pPr>
            <a:r>
              <a:rPr lang="en-US" dirty="0">
                <a:solidFill>
                  <a:schemeClr val="accent3">
                    <a:lumMod val="40000"/>
                    <a:lumOff val="60000"/>
                  </a:schemeClr>
                </a:solidFill>
              </a:rPr>
              <a:t>Label digits from 0 to N from least significant bit to most significant bit.</a:t>
            </a:r>
          </a:p>
          <a:p>
            <a:pPr marL="514350" indent="-514350">
              <a:buFont typeface="+mj-lt"/>
              <a:buAutoNum type="arabicPeriod"/>
            </a:pPr>
            <a:r>
              <a:rPr lang="en-US" dirty="0">
                <a:solidFill>
                  <a:schemeClr val="accent3">
                    <a:lumMod val="40000"/>
                    <a:lumOff val="60000"/>
                  </a:schemeClr>
                </a:solidFill>
              </a:rPr>
              <a:t>Convert Hex digits [A – F] to [10 – 15]</a:t>
            </a:r>
          </a:p>
          <a:p>
            <a:pPr marL="514350" indent="-514350">
              <a:buFont typeface="+mj-lt"/>
              <a:buAutoNum type="arabicPeriod"/>
            </a:pPr>
            <a:r>
              <a:rPr lang="en-US" b="1" dirty="0">
                <a:solidFill>
                  <a:schemeClr val="accent6">
                    <a:lumMod val="40000"/>
                    <a:lumOff val="60000"/>
                  </a:schemeClr>
                </a:solidFill>
              </a:rPr>
              <a:t>Multiply digit at index by 16</a:t>
            </a:r>
            <a:r>
              <a:rPr lang="en-US" b="1" baseline="30000" dirty="0">
                <a:solidFill>
                  <a:schemeClr val="accent6">
                    <a:lumMod val="40000"/>
                    <a:lumOff val="60000"/>
                  </a:schemeClr>
                </a:solidFill>
              </a:rPr>
              <a:t>index</a:t>
            </a:r>
          </a:p>
          <a:p>
            <a:pPr marL="514350" indent="-514350">
              <a:buFont typeface="+mj-lt"/>
              <a:buAutoNum type="arabicPeriod"/>
            </a:pPr>
            <a:r>
              <a:rPr lang="en-US" dirty="0">
                <a:solidFill>
                  <a:schemeClr val="accent3">
                    <a:lumMod val="40000"/>
                    <a:lumOff val="60000"/>
                  </a:schemeClr>
                </a:solidFill>
              </a:rPr>
              <a:t>Add all the numbers</a:t>
            </a:r>
          </a:p>
          <a:p>
            <a:pPr marL="0" indent="0">
              <a:buNone/>
            </a:pPr>
            <a:endParaRPr lang="en-US" sz="2600" dirty="0">
              <a:solidFill>
                <a:schemeClr val="accent3">
                  <a:lumMod val="40000"/>
                  <a:lumOff val="60000"/>
                </a:schemeClr>
              </a:solidFill>
            </a:endParaRPr>
          </a:p>
        </p:txBody>
      </p:sp>
      <p:sp>
        <p:nvSpPr>
          <p:cNvPr id="4" name="Content Placeholder 2"/>
          <p:cNvSpPr txBox="1">
            <a:spLocks/>
          </p:cNvSpPr>
          <p:nvPr/>
        </p:nvSpPr>
        <p:spPr>
          <a:xfrm>
            <a:off x="484710" y="1853247"/>
            <a:ext cx="3810265" cy="4906476"/>
          </a:xfrm>
          <a:prstGeom prst="rect">
            <a:avLst/>
          </a:prstGeom>
        </p:spPr>
        <p:txBody>
          <a:bodyPr vert="horz" lIns="91440" tIns="45720" rIns="91440" bIns="45720" rtlCol="0">
            <a:normAutofit/>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buNone/>
            </a:pPr>
            <a:r>
              <a:rPr lang="en-US" sz="4000" b="1" dirty="0" smtClean="0"/>
              <a:t>8B6</a:t>
            </a:r>
            <a:endParaRPr lang="en-US" sz="4400" b="1" dirty="0"/>
          </a:p>
          <a:p>
            <a:pPr marL="0" indent="0" algn="ctr">
              <a:buNone/>
            </a:pPr>
            <a:endParaRPr lang="en-US" b="1" dirty="0"/>
          </a:p>
          <a:p>
            <a:pPr marL="0" indent="0">
              <a:buNone/>
            </a:pPr>
            <a:r>
              <a:rPr lang="en-US" b="1" dirty="0" smtClean="0"/>
              <a:t>8	→	8*16</a:t>
            </a:r>
            <a:r>
              <a:rPr lang="en-US" b="1" baseline="30000" dirty="0" smtClean="0"/>
              <a:t>2</a:t>
            </a:r>
            <a:r>
              <a:rPr lang="en-US" b="1" dirty="0" smtClean="0"/>
              <a:t> = 2048</a:t>
            </a:r>
            <a:endParaRPr lang="en-US" b="1" baseline="30000" dirty="0" smtClean="0"/>
          </a:p>
          <a:p>
            <a:pPr marL="0" indent="0">
              <a:buNone/>
            </a:pPr>
            <a:r>
              <a:rPr lang="en-US" b="1" dirty="0" smtClean="0"/>
              <a:t>B	→	11*16</a:t>
            </a:r>
            <a:r>
              <a:rPr lang="en-US" b="1" baseline="30000" dirty="0" smtClean="0"/>
              <a:t>1</a:t>
            </a:r>
            <a:r>
              <a:rPr lang="en-US" b="1" dirty="0"/>
              <a:t> = </a:t>
            </a:r>
            <a:r>
              <a:rPr lang="en-US" b="1" dirty="0" smtClean="0"/>
              <a:t>176</a:t>
            </a:r>
            <a:endParaRPr lang="en-US" b="1" baseline="30000" dirty="0" smtClean="0"/>
          </a:p>
          <a:p>
            <a:pPr marL="0" indent="0">
              <a:buNone/>
            </a:pPr>
            <a:r>
              <a:rPr lang="en-US" b="1" dirty="0" smtClean="0"/>
              <a:t>6	→	6*16*</a:t>
            </a:r>
            <a:r>
              <a:rPr lang="en-US" b="1" baseline="30000" dirty="0" smtClean="0"/>
              <a:t>0</a:t>
            </a:r>
            <a:r>
              <a:rPr lang="en-US" b="1" dirty="0"/>
              <a:t> = </a:t>
            </a:r>
            <a:r>
              <a:rPr lang="en-US" b="1" dirty="0" smtClean="0"/>
              <a:t>6</a:t>
            </a:r>
          </a:p>
          <a:p>
            <a:pPr marL="0" indent="0">
              <a:buNone/>
            </a:pPr>
            <a:endParaRPr lang="en-US" b="1" baseline="30000" dirty="0"/>
          </a:p>
          <a:p>
            <a:pPr marL="0" indent="0">
              <a:buNone/>
            </a:pPr>
            <a:endParaRPr lang="en-US" b="1" baseline="30000" dirty="0" smtClean="0"/>
          </a:p>
          <a:p>
            <a:pPr marL="0" indent="0">
              <a:buNone/>
            </a:pPr>
            <a:endParaRPr lang="en-US" b="1" baseline="30000" dirty="0"/>
          </a:p>
          <a:p>
            <a:pPr marL="0" indent="0" algn="ctr">
              <a:buNone/>
            </a:pPr>
            <a:endParaRPr lang="en-US" b="1" dirty="0"/>
          </a:p>
        </p:txBody>
      </p:sp>
      <p:sp>
        <p:nvSpPr>
          <p:cNvPr id="6" name="TextBox 5"/>
          <p:cNvSpPr txBox="1"/>
          <p:nvPr/>
        </p:nvSpPr>
        <p:spPr>
          <a:xfrm>
            <a:off x="2542374" y="2418461"/>
            <a:ext cx="299103" cy="369332"/>
          </a:xfrm>
          <a:prstGeom prst="rect">
            <a:avLst/>
          </a:prstGeom>
          <a:noFill/>
        </p:spPr>
        <p:txBody>
          <a:bodyPr wrap="square" rtlCol="0">
            <a:spAutoFit/>
          </a:bodyPr>
          <a:lstStyle/>
          <a:p>
            <a:r>
              <a:rPr lang="en-US" dirty="0" smtClean="0">
                <a:solidFill>
                  <a:schemeClr val="accent3">
                    <a:lumMod val="40000"/>
                    <a:lumOff val="60000"/>
                  </a:schemeClr>
                </a:solidFill>
              </a:rPr>
              <a:t>0</a:t>
            </a:r>
            <a:endParaRPr lang="en-US" dirty="0">
              <a:solidFill>
                <a:schemeClr val="accent3">
                  <a:lumMod val="40000"/>
                  <a:lumOff val="60000"/>
                </a:schemeClr>
              </a:solidFill>
            </a:endParaRPr>
          </a:p>
        </p:txBody>
      </p:sp>
      <p:sp>
        <p:nvSpPr>
          <p:cNvPr id="7" name="TextBox 6"/>
          <p:cNvSpPr txBox="1"/>
          <p:nvPr/>
        </p:nvSpPr>
        <p:spPr>
          <a:xfrm>
            <a:off x="2243271" y="2418461"/>
            <a:ext cx="299103" cy="369332"/>
          </a:xfrm>
          <a:prstGeom prst="rect">
            <a:avLst/>
          </a:prstGeom>
          <a:noFill/>
        </p:spPr>
        <p:txBody>
          <a:bodyPr wrap="square" rtlCol="0">
            <a:spAutoFit/>
          </a:bodyPr>
          <a:lstStyle/>
          <a:p>
            <a:r>
              <a:rPr lang="en-US" dirty="0" smtClean="0">
                <a:solidFill>
                  <a:schemeClr val="accent3">
                    <a:lumMod val="40000"/>
                    <a:lumOff val="60000"/>
                  </a:schemeClr>
                </a:solidFill>
              </a:rPr>
              <a:t>1</a:t>
            </a:r>
            <a:endParaRPr lang="en-US" dirty="0">
              <a:solidFill>
                <a:schemeClr val="accent3">
                  <a:lumMod val="40000"/>
                  <a:lumOff val="60000"/>
                </a:schemeClr>
              </a:solidFill>
            </a:endParaRPr>
          </a:p>
        </p:txBody>
      </p:sp>
      <p:sp>
        <p:nvSpPr>
          <p:cNvPr id="8" name="TextBox 7"/>
          <p:cNvSpPr txBox="1"/>
          <p:nvPr/>
        </p:nvSpPr>
        <p:spPr>
          <a:xfrm>
            <a:off x="1944168" y="2418461"/>
            <a:ext cx="299103" cy="369332"/>
          </a:xfrm>
          <a:prstGeom prst="rect">
            <a:avLst/>
          </a:prstGeom>
          <a:noFill/>
        </p:spPr>
        <p:txBody>
          <a:bodyPr wrap="square" rtlCol="0">
            <a:spAutoFit/>
          </a:bodyPr>
          <a:lstStyle/>
          <a:p>
            <a:r>
              <a:rPr lang="en-US" dirty="0" smtClean="0">
                <a:solidFill>
                  <a:schemeClr val="accent3">
                    <a:lumMod val="40000"/>
                    <a:lumOff val="60000"/>
                  </a:schemeClr>
                </a:solidFill>
              </a:rPr>
              <a:t>2</a:t>
            </a:r>
            <a:endParaRPr lang="en-US" dirty="0">
              <a:solidFill>
                <a:schemeClr val="accent3">
                  <a:lumMod val="40000"/>
                  <a:lumOff val="60000"/>
                </a:schemeClr>
              </a:solidFill>
            </a:endParaRPr>
          </a:p>
        </p:txBody>
      </p:sp>
    </p:spTree>
    <p:extLst>
      <p:ext uri="{BB962C8B-B14F-4D97-AF65-F5344CB8AC3E}">
        <p14:creationId xmlns:p14="http://schemas.microsoft.com/office/powerpoint/2010/main" val="122325927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Hexadecimal Numbers</a:t>
            </a:r>
            <a:endParaRPr lang="en-US" dirty="0"/>
          </a:p>
        </p:txBody>
      </p:sp>
      <p:sp>
        <p:nvSpPr>
          <p:cNvPr id="3" name="Content Placeholder 2"/>
          <p:cNvSpPr>
            <a:spLocks noGrp="1"/>
          </p:cNvSpPr>
          <p:nvPr>
            <p:ph idx="1"/>
          </p:nvPr>
        </p:nvSpPr>
        <p:spPr>
          <a:xfrm>
            <a:off x="4247260" y="1853248"/>
            <a:ext cx="3810265" cy="4195481"/>
          </a:xfrm>
        </p:spPr>
        <p:txBody>
          <a:bodyPr>
            <a:normAutofit/>
          </a:bodyPr>
          <a:lstStyle/>
          <a:p>
            <a:r>
              <a:rPr lang="en-US" dirty="0"/>
              <a:t>Conversion From Hexadecimal to Decimal</a:t>
            </a:r>
          </a:p>
          <a:p>
            <a:pPr marL="514350" indent="-514350">
              <a:buFont typeface="+mj-lt"/>
              <a:buAutoNum type="arabicPeriod"/>
            </a:pPr>
            <a:r>
              <a:rPr lang="en-US" dirty="0">
                <a:solidFill>
                  <a:schemeClr val="accent3">
                    <a:lumMod val="40000"/>
                    <a:lumOff val="60000"/>
                  </a:schemeClr>
                </a:solidFill>
              </a:rPr>
              <a:t>Label digits from 0 to N from least significant bit to most significant bit.</a:t>
            </a:r>
          </a:p>
          <a:p>
            <a:pPr marL="514350" indent="-514350">
              <a:buFont typeface="+mj-lt"/>
              <a:buAutoNum type="arabicPeriod"/>
            </a:pPr>
            <a:r>
              <a:rPr lang="en-US" dirty="0">
                <a:solidFill>
                  <a:schemeClr val="accent3">
                    <a:lumMod val="40000"/>
                    <a:lumOff val="60000"/>
                  </a:schemeClr>
                </a:solidFill>
              </a:rPr>
              <a:t>Convert Hex digits [A – F] to [10 – 15]</a:t>
            </a:r>
          </a:p>
          <a:p>
            <a:pPr marL="514350" indent="-514350">
              <a:buFont typeface="+mj-lt"/>
              <a:buAutoNum type="arabicPeriod"/>
            </a:pPr>
            <a:r>
              <a:rPr lang="en-US" dirty="0">
                <a:solidFill>
                  <a:schemeClr val="accent3">
                    <a:lumMod val="40000"/>
                    <a:lumOff val="60000"/>
                  </a:schemeClr>
                </a:solidFill>
              </a:rPr>
              <a:t>Multiply digit at index by 16</a:t>
            </a:r>
            <a:r>
              <a:rPr lang="en-US" baseline="30000" dirty="0">
                <a:solidFill>
                  <a:schemeClr val="accent3">
                    <a:lumMod val="40000"/>
                    <a:lumOff val="60000"/>
                  </a:schemeClr>
                </a:solidFill>
              </a:rPr>
              <a:t>index</a:t>
            </a:r>
          </a:p>
          <a:p>
            <a:pPr marL="514350" indent="-514350">
              <a:buFont typeface="+mj-lt"/>
              <a:buAutoNum type="arabicPeriod"/>
            </a:pPr>
            <a:r>
              <a:rPr lang="en-US" b="1" dirty="0">
                <a:solidFill>
                  <a:schemeClr val="accent6">
                    <a:lumMod val="40000"/>
                    <a:lumOff val="60000"/>
                  </a:schemeClr>
                </a:solidFill>
              </a:rPr>
              <a:t>Add all the numbers</a:t>
            </a:r>
          </a:p>
          <a:p>
            <a:pPr marL="0" indent="0">
              <a:buNone/>
            </a:pPr>
            <a:endParaRPr lang="en-US" sz="2600" dirty="0">
              <a:solidFill>
                <a:schemeClr val="accent3">
                  <a:lumMod val="40000"/>
                  <a:lumOff val="60000"/>
                </a:schemeClr>
              </a:solidFill>
            </a:endParaRPr>
          </a:p>
        </p:txBody>
      </p:sp>
      <p:sp>
        <p:nvSpPr>
          <p:cNvPr id="4" name="Content Placeholder 2"/>
          <p:cNvSpPr txBox="1">
            <a:spLocks/>
          </p:cNvSpPr>
          <p:nvPr/>
        </p:nvSpPr>
        <p:spPr>
          <a:xfrm>
            <a:off x="484710" y="1853247"/>
            <a:ext cx="3810265" cy="4906476"/>
          </a:xfrm>
          <a:prstGeom prst="rect">
            <a:avLst/>
          </a:prstGeom>
        </p:spPr>
        <p:txBody>
          <a:bodyPr vert="horz" lIns="91440" tIns="45720" rIns="91440" bIns="45720" rtlCol="0">
            <a:normAutofit/>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buNone/>
            </a:pPr>
            <a:r>
              <a:rPr lang="en-US" sz="4000" b="1" dirty="0" smtClean="0"/>
              <a:t>8B6</a:t>
            </a:r>
            <a:endParaRPr lang="en-US" sz="4400" b="1" dirty="0"/>
          </a:p>
          <a:p>
            <a:pPr marL="0" indent="0" algn="ctr">
              <a:buNone/>
            </a:pPr>
            <a:endParaRPr lang="en-US" b="1" dirty="0"/>
          </a:p>
          <a:p>
            <a:pPr marL="0" indent="0">
              <a:buNone/>
            </a:pPr>
            <a:r>
              <a:rPr lang="en-US" b="1" dirty="0" smtClean="0"/>
              <a:t>8	→	8*16</a:t>
            </a:r>
            <a:r>
              <a:rPr lang="en-US" b="1" baseline="30000" dirty="0" smtClean="0"/>
              <a:t>2</a:t>
            </a:r>
            <a:r>
              <a:rPr lang="en-US" b="1" dirty="0" smtClean="0"/>
              <a:t> = 2048</a:t>
            </a:r>
            <a:endParaRPr lang="en-US" b="1" baseline="30000" dirty="0" smtClean="0"/>
          </a:p>
          <a:p>
            <a:pPr marL="0" indent="0">
              <a:buNone/>
            </a:pPr>
            <a:r>
              <a:rPr lang="en-US" b="1" dirty="0" smtClean="0"/>
              <a:t>B	→	11*16</a:t>
            </a:r>
            <a:r>
              <a:rPr lang="en-US" b="1" baseline="30000" dirty="0" smtClean="0"/>
              <a:t>1</a:t>
            </a:r>
            <a:r>
              <a:rPr lang="en-US" b="1" dirty="0"/>
              <a:t> = </a:t>
            </a:r>
            <a:r>
              <a:rPr lang="en-US" b="1" dirty="0" smtClean="0"/>
              <a:t>176</a:t>
            </a:r>
            <a:endParaRPr lang="en-US" b="1" baseline="30000" dirty="0" smtClean="0"/>
          </a:p>
          <a:p>
            <a:pPr marL="0" indent="0">
              <a:buNone/>
            </a:pPr>
            <a:r>
              <a:rPr lang="en-US" b="1" dirty="0" smtClean="0"/>
              <a:t>6	→	6*16*</a:t>
            </a:r>
            <a:r>
              <a:rPr lang="en-US" b="1" baseline="30000" dirty="0" smtClean="0"/>
              <a:t>0</a:t>
            </a:r>
            <a:r>
              <a:rPr lang="en-US" b="1" dirty="0"/>
              <a:t> = </a:t>
            </a:r>
            <a:r>
              <a:rPr lang="en-US" b="1" dirty="0" smtClean="0"/>
              <a:t>6</a:t>
            </a:r>
          </a:p>
          <a:p>
            <a:pPr marL="0" indent="0">
              <a:buNone/>
            </a:pPr>
            <a:endParaRPr lang="en-US" b="1" baseline="30000" dirty="0"/>
          </a:p>
          <a:p>
            <a:pPr marL="0" indent="0">
              <a:buNone/>
            </a:pPr>
            <a:endParaRPr lang="en-US" b="1" baseline="30000" dirty="0" smtClean="0"/>
          </a:p>
          <a:p>
            <a:pPr marL="0" indent="0">
              <a:buNone/>
            </a:pPr>
            <a:r>
              <a:rPr lang="en-US" b="1" dirty="0" smtClean="0"/>
              <a:t>2048 + 176 + 6 = </a:t>
            </a:r>
          </a:p>
          <a:p>
            <a:pPr marL="0" indent="0">
              <a:buNone/>
            </a:pPr>
            <a:endParaRPr lang="en-US" b="1" baseline="30000" dirty="0"/>
          </a:p>
          <a:p>
            <a:pPr marL="0" indent="0" algn="ctr">
              <a:buNone/>
            </a:pPr>
            <a:endParaRPr lang="en-US" b="1" dirty="0"/>
          </a:p>
        </p:txBody>
      </p:sp>
      <p:sp>
        <p:nvSpPr>
          <p:cNvPr id="6" name="TextBox 5"/>
          <p:cNvSpPr txBox="1"/>
          <p:nvPr/>
        </p:nvSpPr>
        <p:spPr>
          <a:xfrm>
            <a:off x="2542374" y="2418461"/>
            <a:ext cx="299103" cy="369332"/>
          </a:xfrm>
          <a:prstGeom prst="rect">
            <a:avLst/>
          </a:prstGeom>
          <a:noFill/>
        </p:spPr>
        <p:txBody>
          <a:bodyPr wrap="square" rtlCol="0">
            <a:spAutoFit/>
          </a:bodyPr>
          <a:lstStyle/>
          <a:p>
            <a:r>
              <a:rPr lang="en-US" dirty="0" smtClean="0">
                <a:solidFill>
                  <a:schemeClr val="accent3">
                    <a:lumMod val="40000"/>
                    <a:lumOff val="60000"/>
                  </a:schemeClr>
                </a:solidFill>
              </a:rPr>
              <a:t>0</a:t>
            </a:r>
            <a:endParaRPr lang="en-US" dirty="0">
              <a:solidFill>
                <a:schemeClr val="accent3">
                  <a:lumMod val="40000"/>
                  <a:lumOff val="60000"/>
                </a:schemeClr>
              </a:solidFill>
            </a:endParaRPr>
          </a:p>
        </p:txBody>
      </p:sp>
      <p:sp>
        <p:nvSpPr>
          <p:cNvPr id="7" name="TextBox 6"/>
          <p:cNvSpPr txBox="1"/>
          <p:nvPr/>
        </p:nvSpPr>
        <p:spPr>
          <a:xfrm>
            <a:off x="2243271" y="2418461"/>
            <a:ext cx="299103" cy="369332"/>
          </a:xfrm>
          <a:prstGeom prst="rect">
            <a:avLst/>
          </a:prstGeom>
          <a:noFill/>
        </p:spPr>
        <p:txBody>
          <a:bodyPr wrap="square" rtlCol="0">
            <a:spAutoFit/>
          </a:bodyPr>
          <a:lstStyle/>
          <a:p>
            <a:r>
              <a:rPr lang="en-US" dirty="0" smtClean="0">
                <a:solidFill>
                  <a:schemeClr val="accent3">
                    <a:lumMod val="40000"/>
                    <a:lumOff val="60000"/>
                  </a:schemeClr>
                </a:solidFill>
              </a:rPr>
              <a:t>1</a:t>
            </a:r>
            <a:endParaRPr lang="en-US" dirty="0">
              <a:solidFill>
                <a:schemeClr val="accent3">
                  <a:lumMod val="40000"/>
                  <a:lumOff val="60000"/>
                </a:schemeClr>
              </a:solidFill>
            </a:endParaRPr>
          </a:p>
        </p:txBody>
      </p:sp>
      <p:sp>
        <p:nvSpPr>
          <p:cNvPr id="8" name="TextBox 7"/>
          <p:cNvSpPr txBox="1"/>
          <p:nvPr/>
        </p:nvSpPr>
        <p:spPr>
          <a:xfrm>
            <a:off x="1944168" y="2418461"/>
            <a:ext cx="299103" cy="369332"/>
          </a:xfrm>
          <a:prstGeom prst="rect">
            <a:avLst/>
          </a:prstGeom>
          <a:noFill/>
        </p:spPr>
        <p:txBody>
          <a:bodyPr wrap="square" rtlCol="0">
            <a:spAutoFit/>
          </a:bodyPr>
          <a:lstStyle/>
          <a:p>
            <a:r>
              <a:rPr lang="en-US" dirty="0" smtClean="0">
                <a:solidFill>
                  <a:schemeClr val="accent3">
                    <a:lumMod val="40000"/>
                    <a:lumOff val="60000"/>
                  </a:schemeClr>
                </a:solidFill>
              </a:rPr>
              <a:t>2</a:t>
            </a:r>
            <a:endParaRPr lang="en-US" dirty="0">
              <a:solidFill>
                <a:schemeClr val="accent3">
                  <a:lumMod val="40000"/>
                  <a:lumOff val="60000"/>
                </a:schemeClr>
              </a:solidFill>
            </a:endParaRPr>
          </a:p>
        </p:txBody>
      </p:sp>
    </p:spTree>
    <p:extLst>
      <p:ext uri="{BB962C8B-B14F-4D97-AF65-F5344CB8AC3E}">
        <p14:creationId xmlns:p14="http://schemas.microsoft.com/office/powerpoint/2010/main" val="27530551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Hexadecimal Numbers</a:t>
            </a:r>
            <a:endParaRPr lang="en-US" dirty="0"/>
          </a:p>
        </p:txBody>
      </p:sp>
      <p:sp>
        <p:nvSpPr>
          <p:cNvPr id="3" name="Content Placeholder 2"/>
          <p:cNvSpPr>
            <a:spLocks noGrp="1"/>
          </p:cNvSpPr>
          <p:nvPr>
            <p:ph idx="1"/>
          </p:nvPr>
        </p:nvSpPr>
        <p:spPr>
          <a:xfrm>
            <a:off x="4247260" y="1853248"/>
            <a:ext cx="3810265" cy="4195481"/>
          </a:xfrm>
        </p:spPr>
        <p:txBody>
          <a:bodyPr>
            <a:normAutofit/>
          </a:bodyPr>
          <a:lstStyle/>
          <a:p>
            <a:r>
              <a:rPr lang="en-US" dirty="0"/>
              <a:t>Conversion From Hexadecimal to Decimal</a:t>
            </a:r>
          </a:p>
          <a:p>
            <a:pPr marL="514350" indent="-514350">
              <a:buFont typeface="+mj-lt"/>
              <a:buAutoNum type="arabicPeriod"/>
            </a:pPr>
            <a:r>
              <a:rPr lang="en-US" dirty="0">
                <a:solidFill>
                  <a:schemeClr val="accent3">
                    <a:lumMod val="40000"/>
                    <a:lumOff val="60000"/>
                  </a:schemeClr>
                </a:solidFill>
              </a:rPr>
              <a:t>Label digits from 0 to N from least significant bit to most significant bit.</a:t>
            </a:r>
          </a:p>
          <a:p>
            <a:pPr marL="514350" indent="-514350">
              <a:buFont typeface="+mj-lt"/>
              <a:buAutoNum type="arabicPeriod"/>
            </a:pPr>
            <a:r>
              <a:rPr lang="en-US" dirty="0">
                <a:solidFill>
                  <a:schemeClr val="accent3">
                    <a:lumMod val="40000"/>
                    <a:lumOff val="60000"/>
                  </a:schemeClr>
                </a:solidFill>
              </a:rPr>
              <a:t>Convert Hex digits [A – F] to [10 – 15]</a:t>
            </a:r>
          </a:p>
          <a:p>
            <a:pPr marL="514350" indent="-514350">
              <a:buFont typeface="+mj-lt"/>
              <a:buAutoNum type="arabicPeriod"/>
            </a:pPr>
            <a:r>
              <a:rPr lang="en-US" dirty="0">
                <a:solidFill>
                  <a:schemeClr val="accent3">
                    <a:lumMod val="40000"/>
                    <a:lumOff val="60000"/>
                  </a:schemeClr>
                </a:solidFill>
              </a:rPr>
              <a:t>Multiply digit at index by 16</a:t>
            </a:r>
            <a:r>
              <a:rPr lang="en-US" baseline="30000" dirty="0">
                <a:solidFill>
                  <a:schemeClr val="accent3">
                    <a:lumMod val="40000"/>
                    <a:lumOff val="60000"/>
                  </a:schemeClr>
                </a:solidFill>
              </a:rPr>
              <a:t>index</a:t>
            </a:r>
          </a:p>
          <a:p>
            <a:pPr marL="514350" indent="-514350">
              <a:buFont typeface="+mj-lt"/>
              <a:buAutoNum type="arabicPeriod"/>
            </a:pPr>
            <a:r>
              <a:rPr lang="en-US" b="1" dirty="0">
                <a:solidFill>
                  <a:schemeClr val="accent6">
                    <a:lumMod val="40000"/>
                    <a:lumOff val="60000"/>
                  </a:schemeClr>
                </a:solidFill>
              </a:rPr>
              <a:t>Add all the numbers</a:t>
            </a:r>
          </a:p>
          <a:p>
            <a:pPr marL="0" indent="0">
              <a:buNone/>
            </a:pPr>
            <a:endParaRPr lang="en-US" sz="2600" dirty="0">
              <a:solidFill>
                <a:schemeClr val="accent3">
                  <a:lumMod val="40000"/>
                  <a:lumOff val="60000"/>
                </a:schemeClr>
              </a:solidFill>
            </a:endParaRPr>
          </a:p>
        </p:txBody>
      </p:sp>
      <p:sp>
        <p:nvSpPr>
          <p:cNvPr id="4" name="Content Placeholder 2"/>
          <p:cNvSpPr txBox="1">
            <a:spLocks/>
          </p:cNvSpPr>
          <p:nvPr/>
        </p:nvSpPr>
        <p:spPr>
          <a:xfrm>
            <a:off x="484710" y="1853247"/>
            <a:ext cx="3810265" cy="4906476"/>
          </a:xfrm>
          <a:prstGeom prst="rect">
            <a:avLst/>
          </a:prstGeom>
        </p:spPr>
        <p:txBody>
          <a:bodyPr vert="horz" lIns="91440" tIns="45720" rIns="91440" bIns="45720" rtlCol="0">
            <a:normAutofit/>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buNone/>
            </a:pPr>
            <a:r>
              <a:rPr lang="en-US" sz="4000" b="1" dirty="0" smtClean="0"/>
              <a:t>8B6</a:t>
            </a:r>
            <a:endParaRPr lang="en-US" sz="4400" b="1" dirty="0"/>
          </a:p>
          <a:p>
            <a:pPr marL="0" indent="0" algn="ctr">
              <a:buNone/>
            </a:pPr>
            <a:endParaRPr lang="en-US" b="1" dirty="0"/>
          </a:p>
          <a:p>
            <a:pPr marL="0" indent="0">
              <a:buNone/>
            </a:pPr>
            <a:r>
              <a:rPr lang="en-US" b="1" dirty="0" smtClean="0"/>
              <a:t>8	→	8*16</a:t>
            </a:r>
            <a:r>
              <a:rPr lang="en-US" b="1" baseline="30000" dirty="0" smtClean="0"/>
              <a:t>2</a:t>
            </a:r>
            <a:r>
              <a:rPr lang="en-US" b="1" dirty="0" smtClean="0"/>
              <a:t> = 2048</a:t>
            </a:r>
            <a:endParaRPr lang="en-US" b="1" baseline="30000" dirty="0" smtClean="0"/>
          </a:p>
          <a:p>
            <a:pPr marL="0" indent="0">
              <a:buNone/>
            </a:pPr>
            <a:r>
              <a:rPr lang="en-US" b="1" dirty="0" smtClean="0"/>
              <a:t>B	→	11*16</a:t>
            </a:r>
            <a:r>
              <a:rPr lang="en-US" b="1" baseline="30000" dirty="0" smtClean="0"/>
              <a:t>1</a:t>
            </a:r>
            <a:r>
              <a:rPr lang="en-US" b="1" dirty="0"/>
              <a:t> = </a:t>
            </a:r>
            <a:r>
              <a:rPr lang="en-US" b="1" dirty="0" smtClean="0"/>
              <a:t>176</a:t>
            </a:r>
            <a:endParaRPr lang="en-US" b="1" baseline="30000" dirty="0" smtClean="0"/>
          </a:p>
          <a:p>
            <a:pPr marL="0" indent="0">
              <a:buNone/>
            </a:pPr>
            <a:r>
              <a:rPr lang="en-US" b="1" dirty="0" smtClean="0"/>
              <a:t>6	→	6*16*</a:t>
            </a:r>
            <a:r>
              <a:rPr lang="en-US" b="1" baseline="30000" dirty="0" smtClean="0"/>
              <a:t>0</a:t>
            </a:r>
            <a:r>
              <a:rPr lang="en-US" b="1" dirty="0"/>
              <a:t> = </a:t>
            </a:r>
            <a:r>
              <a:rPr lang="en-US" b="1" dirty="0" smtClean="0"/>
              <a:t>6</a:t>
            </a:r>
          </a:p>
          <a:p>
            <a:pPr marL="0" indent="0">
              <a:buNone/>
            </a:pPr>
            <a:endParaRPr lang="en-US" b="1" baseline="30000" dirty="0"/>
          </a:p>
          <a:p>
            <a:pPr marL="0" indent="0">
              <a:buNone/>
            </a:pPr>
            <a:endParaRPr lang="en-US" b="1" baseline="30000" dirty="0" smtClean="0"/>
          </a:p>
          <a:p>
            <a:pPr marL="0" indent="0">
              <a:buNone/>
            </a:pPr>
            <a:r>
              <a:rPr lang="en-US" b="1" dirty="0" smtClean="0"/>
              <a:t>2048 + 176 + 6 = </a:t>
            </a:r>
          </a:p>
          <a:p>
            <a:pPr marL="0" indent="0">
              <a:buNone/>
            </a:pPr>
            <a:endParaRPr lang="en-US" b="1" baseline="30000" dirty="0"/>
          </a:p>
          <a:p>
            <a:pPr marL="0" indent="0" algn="ctr">
              <a:buNone/>
            </a:pPr>
            <a:r>
              <a:rPr lang="en-US" sz="4800" b="1" dirty="0" smtClean="0"/>
              <a:t>2230</a:t>
            </a:r>
            <a:endParaRPr lang="en-US" b="1" dirty="0"/>
          </a:p>
        </p:txBody>
      </p:sp>
      <p:sp>
        <p:nvSpPr>
          <p:cNvPr id="6" name="TextBox 5"/>
          <p:cNvSpPr txBox="1"/>
          <p:nvPr/>
        </p:nvSpPr>
        <p:spPr>
          <a:xfrm>
            <a:off x="2542374" y="2418461"/>
            <a:ext cx="299103" cy="369332"/>
          </a:xfrm>
          <a:prstGeom prst="rect">
            <a:avLst/>
          </a:prstGeom>
          <a:noFill/>
        </p:spPr>
        <p:txBody>
          <a:bodyPr wrap="square" rtlCol="0">
            <a:spAutoFit/>
          </a:bodyPr>
          <a:lstStyle/>
          <a:p>
            <a:r>
              <a:rPr lang="en-US" dirty="0" smtClean="0">
                <a:solidFill>
                  <a:schemeClr val="accent3">
                    <a:lumMod val="40000"/>
                    <a:lumOff val="60000"/>
                  </a:schemeClr>
                </a:solidFill>
              </a:rPr>
              <a:t>0</a:t>
            </a:r>
            <a:endParaRPr lang="en-US" dirty="0">
              <a:solidFill>
                <a:schemeClr val="accent3">
                  <a:lumMod val="40000"/>
                  <a:lumOff val="60000"/>
                </a:schemeClr>
              </a:solidFill>
            </a:endParaRPr>
          </a:p>
        </p:txBody>
      </p:sp>
      <p:sp>
        <p:nvSpPr>
          <p:cNvPr id="7" name="TextBox 6"/>
          <p:cNvSpPr txBox="1"/>
          <p:nvPr/>
        </p:nvSpPr>
        <p:spPr>
          <a:xfrm>
            <a:off x="2243271" y="2418461"/>
            <a:ext cx="299103" cy="369332"/>
          </a:xfrm>
          <a:prstGeom prst="rect">
            <a:avLst/>
          </a:prstGeom>
          <a:noFill/>
        </p:spPr>
        <p:txBody>
          <a:bodyPr wrap="square" rtlCol="0">
            <a:spAutoFit/>
          </a:bodyPr>
          <a:lstStyle/>
          <a:p>
            <a:r>
              <a:rPr lang="en-US" dirty="0" smtClean="0">
                <a:solidFill>
                  <a:schemeClr val="accent3">
                    <a:lumMod val="40000"/>
                    <a:lumOff val="60000"/>
                  </a:schemeClr>
                </a:solidFill>
              </a:rPr>
              <a:t>1</a:t>
            </a:r>
            <a:endParaRPr lang="en-US" dirty="0">
              <a:solidFill>
                <a:schemeClr val="accent3">
                  <a:lumMod val="40000"/>
                  <a:lumOff val="60000"/>
                </a:schemeClr>
              </a:solidFill>
            </a:endParaRPr>
          </a:p>
        </p:txBody>
      </p:sp>
      <p:sp>
        <p:nvSpPr>
          <p:cNvPr id="8" name="TextBox 7"/>
          <p:cNvSpPr txBox="1"/>
          <p:nvPr/>
        </p:nvSpPr>
        <p:spPr>
          <a:xfrm>
            <a:off x="1944168" y="2418461"/>
            <a:ext cx="299103" cy="369332"/>
          </a:xfrm>
          <a:prstGeom prst="rect">
            <a:avLst/>
          </a:prstGeom>
          <a:noFill/>
        </p:spPr>
        <p:txBody>
          <a:bodyPr wrap="square" rtlCol="0">
            <a:spAutoFit/>
          </a:bodyPr>
          <a:lstStyle/>
          <a:p>
            <a:r>
              <a:rPr lang="en-US" dirty="0" smtClean="0">
                <a:solidFill>
                  <a:schemeClr val="accent3">
                    <a:lumMod val="40000"/>
                    <a:lumOff val="60000"/>
                  </a:schemeClr>
                </a:solidFill>
              </a:rPr>
              <a:t>2</a:t>
            </a:r>
            <a:endParaRPr lang="en-US" dirty="0">
              <a:solidFill>
                <a:schemeClr val="accent3">
                  <a:lumMod val="40000"/>
                  <a:lumOff val="60000"/>
                </a:schemeClr>
              </a:solidFill>
            </a:endParaRPr>
          </a:p>
        </p:txBody>
      </p:sp>
    </p:spTree>
    <p:extLst>
      <p:ext uri="{BB962C8B-B14F-4D97-AF65-F5344CB8AC3E}">
        <p14:creationId xmlns:p14="http://schemas.microsoft.com/office/powerpoint/2010/main" val="210943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Numbers</a:t>
            </a:r>
            <a:endParaRPr lang="en-US" dirty="0"/>
          </a:p>
        </p:txBody>
      </p:sp>
      <p:sp>
        <p:nvSpPr>
          <p:cNvPr id="3" name="Content Placeholder 2"/>
          <p:cNvSpPr>
            <a:spLocks noGrp="1"/>
          </p:cNvSpPr>
          <p:nvPr>
            <p:ph idx="1"/>
          </p:nvPr>
        </p:nvSpPr>
        <p:spPr>
          <a:xfrm>
            <a:off x="484710" y="1853248"/>
            <a:ext cx="7572816" cy="4195481"/>
          </a:xfrm>
        </p:spPr>
        <p:txBody>
          <a:bodyPr>
            <a:normAutofit/>
          </a:bodyPr>
          <a:lstStyle/>
          <a:p>
            <a:r>
              <a:rPr lang="en-US" dirty="0" smtClean="0"/>
              <a:t>Conversion From Decimal to Binary</a:t>
            </a:r>
          </a:p>
          <a:p>
            <a:pPr marL="514350" indent="-514350">
              <a:buFont typeface="+mj-lt"/>
              <a:buAutoNum type="arabicPeriod"/>
            </a:pPr>
            <a:r>
              <a:rPr lang="en-US" sz="2600" dirty="0" smtClean="0">
                <a:solidFill>
                  <a:schemeClr val="accent3">
                    <a:lumMod val="40000"/>
                    <a:lumOff val="60000"/>
                  </a:schemeClr>
                </a:solidFill>
              </a:rPr>
              <a:t>Divide the number by 2</a:t>
            </a:r>
          </a:p>
          <a:p>
            <a:pPr marL="514350" indent="-514350">
              <a:buFont typeface="+mj-lt"/>
              <a:buAutoNum type="arabicPeriod"/>
            </a:pPr>
            <a:r>
              <a:rPr lang="en-US" sz="2600" dirty="0" smtClean="0">
                <a:solidFill>
                  <a:schemeClr val="accent3">
                    <a:lumMod val="40000"/>
                    <a:lumOff val="60000"/>
                  </a:schemeClr>
                </a:solidFill>
              </a:rPr>
              <a:t>Get the integer quotient for the next iteration</a:t>
            </a:r>
          </a:p>
          <a:p>
            <a:pPr marL="514350" indent="-514350">
              <a:buFont typeface="+mj-lt"/>
              <a:buAutoNum type="arabicPeriod"/>
            </a:pPr>
            <a:r>
              <a:rPr lang="en-US" sz="2600" dirty="0" smtClean="0">
                <a:solidFill>
                  <a:schemeClr val="accent3">
                    <a:lumMod val="40000"/>
                    <a:lumOff val="60000"/>
                  </a:schemeClr>
                </a:solidFill>
              </a:rPr>
              <a:t>Get the remainder for the binary digit</a:t>
            </a:r>
          </a:p>
          <a:p>
            <a:pPr marL="514350" indent="-514350">
              <a:buFont typeface="+mj-lt"/>
              <a:buAutoNum type="arabicPeriod"/>
            </a:pPr>
            <a:r>
              <a:rPr lang="en-US" sz="2600" dirty="0" smtClean="0">
                <a:solidFill>
                  <a:schemeClr val="accent3">
                    <a:lumMod val="40000"/>
                    <a:lumOff val="60000"/>
                  </a:schemeClr>
                </a:solidFill>
              </a:rPr>
              <a:t>Repeat the steps until the quotient is equal to 0</a:t>
            </a:r>
          </a:p>
          <a:p>
            <a:pPr marL="514350" indent="-514350">
              <a:buFont typeface="+mj-lt"/>
              <a:buAutoNum type="arabicPeriod"/>
            </a:pPr>
            <a:endParaRPr lang="en-US" sz="2600" dirty="0">
              <a:solidFill>
                <a:schemeClr val="accent3">
                  <a:lumMod val="40000"/>
                  <a:lumOff val="60000"/>
                </a:schemeClr>
              </a:solidFill>
            </a:endParaRPr>
          </a:p>
        </p:txBody>
      </p:sp>
    </p:spTree>
    <p:extLst>
      <p:ext uri="{BB962C8B-B14F-4D97-AF65-F5344CB8AC3E}">
        <p14:creationId xmlns:p14="http://schemas.microsoft.com/office/powerpoint/2010/main" val="7753274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Conversions</a:t>
            </a:r>
            <a:endParaRPr lang="en-US" dirty="0"/>
          </a:p>
        </p:txBody>
      </p:sp>
      <p:sp>
        <p:nvSpPr>
          <p:cNvPr id="3" name="Content Placeholder 2"/>
          <p:cNvSpPr>
            <a:spLocks noGrp="1"/>
          </p:cNvSpPr>
          <p:nvPr>
            <p:ph idx="1"/>
          </p:nvPr>
        </p:nvSpPr>
        <p:spPr/>
        <p:txBody>
          <a:bodyPr/>
          <a:lstStyle/>
          <a:p>
            <a:r>
              <a:rPr lang="en-US" dirty="0" smtClean="0"/>
              <a:t>To convert Hexadecimal to Binary (and Vice versa) you can either</a:t>
            </a:r>
          </a:p>
          <a:p>
            <a:pPr lvl="1"/>
            <a:r>
              <a:rPr lang="en-US" dirty="0" smtClean="0"/>
              <a:t>Convert one to decimal and then to the other</a:t>
            </a:r>
          </a:p>
          <a:p>
            <a:pPr lvl="1"/>
            <a:r>
              <a:rPr lang="en-US" dirty="0" smtClean="0"/>
              <a:t>Or use some memorization…</a:t>
            </a:r>
          </a:p>
          <a:p>
            <a:pPr marL="457207" lvl="1"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874212793"/>
              </p:ext>
            </p:extLst>
          </p:nvPr>
        </p:nvGraphicFramePr>
        <p:xfrm>
          <a:off x="827700" y="3613175"/>
          <a:ext cx="3740209" cy="2909830"/>
        </p:xfrm>
        <a:graphic>
          <a:graphicData uri="http://schemas.openxmlformats.org/drawingml/2006/table">
            <a:tbl>
              <a:tblPr firstRow="1" bandRow="1">
                <a:tableStyleId>{5C22544A-7EE6-4342-B048-85BDC9FD1C3A}</a:tableStyleId>
              </a:tblPr>
              <a:tblGrid>
                <a:gridCol w="1142287"/>
                <a:gridCol w="1709159"/>
                <a:gridCol w="888763"/>
              </a:tblGrid>
              <a:tr h="345258">
                <a:tc>
                  <a:txBody>
                    <a:bodyPr/>
                    <a:lstStyle/>
                    <a:p>
                      <a:r>
                        <a:rPr lang="en-US" dirty="0" smtClean="0"/>
                        <a:t>Decimal</a:t>
                      </a:r>
                      <a:endParaRPr lang="en-US" dirty="0"/>
                    </a:p>
                  </a:txBody>
                  <a:tcPr/>
                </a:tc>
                <a:tc>
                  <a:txBody>
                    <a:bodyPr/>
                    <a:lstStyle/>
                    <a:p>
                      <a:r>
                        <a:rPr lang="en-US" dirty="0" smtClean="0"/>
                        <a:t>Hexadecimal</a:t>
                      </a:r>
                      <a:endParaRPr lang="en-US" dirty="0"/>
                    </a:p>
                  </a:txBody>
                  <a:tcPr/>
                </a:tc>
                <a:tc>
                  <a:txBody>
                    <a:bodyPr/>
                    <a:lstStyle/>
                    <a:p>
                      <a:r>
                        <a:rPr lang="en-US" dirty="0" smtClean="0"/>
                        <a:t>Binary</a:t>
                      </a:r>
                      <a:endParaRPr lang="en-US" dirty="0"/>
                    </a:p>
                  </a:txBody>
                  <a:tcPr/>
                </a:tc>
              </a:tr>
              <a:tr h="324250">
                <a:tc>
                  <a:txBody>
                    <a:bodyPr/>
                    <a:lstStyle/>
                    <a:p>
                      <a:pPr algn="ctr"/>
                      <a:r>
                        <a:rPr lang="en-US" sz="1200" dirty="0" smtClean="0"/>
                        <a:t>0</a:t>
                      </a:r>
                      <a:endParaRPr lang="en-US" sz="1200" dirty="0"/>
                    </a:p>
                  </a:txBody>
                  <a:tcPr/>
                </a:tc>
                <a:tc>
                  <a:txBody>
                    <a:bodyPr/>
                    <a:lstStyle/>
                    <a:p>
                      <a:pPr algn="ctr"/>
                      <a:r>
                        <a:rPr lang="en-US" sz="1200" dirty="0" smtClean="0"/>
                        <a:t>0</a:t>
                      </a:r>
                      <a:endParaRPr lang="en-US" sz="1200" dirty="0"/>
                    </a:p>
                  </a:txBody>
                  <a:tcPr/>
                </a:tc>
                <a:tc>
                  <a:txBody>
                    <a:bodyPr/>
                    <a:lstStyle/>
                    <a:p>
                      <a:pPr algn="ctr"/>
                      <a:r>
                        <a:rPr lang="en-US" sz="1200" dirty="0" smtClean="0"/>
                        <a:t>0000</a:t>
                      </a:r>
                      <a:endParaRPr lang="en-US" sz="1200" dirty="0"/>
                    </a:p>
                  </a:txBody>
                  <a:tcPr/>
                </a:tc>
              </a:tr>
              <a:tr h="324250">
                <a:tc>
                  <a:txBody>
                    <a:bodyPr/>
                    <a:lstStyle/>
                    <a:p>
                      <a:pPr algn="ctr"/>
                      <a:r>
                        <a:rPr lang="en-US" sz="1200" dirty="0" smtClean="0"/>
                        <a:t>1</a:t>
                      </a:r>
                      <a:endParaRPr lang="en-US" sz="1200" dirty="0"/>
                    </a:p>
                  </a:txBody>
                  <a:tcPr/>
                </a:tc>
                <a:tc>
                  <a:txBody>
                    <a:bodyPr/>
                    <a:lstStyle/>
                    <a:p>
                      <a:pPr algn="ctr"/>
                      <a:r>
                        <a:rPr lang="en-US" sz="1200" dirty="0" smtClean="0"/>
                        <a:t>1</a:t>
                      </a:r>
                      <a:endParaRPr lang="en-US" sz="1200" dirty="0"/>
                    </a:p>
                  </a:txBody>
                  <a:tcPr/>
                </a:tc>
                <a:tc>
                  <a:txBody>
                    <a:bodyPr/>
                    <a:lstStyle/>
                    <a:p>
                      <a:pPr algn="ctr"/>
                      <a:r>
                        <a:rPr lang="en-US" sz="1200" dirty="0" smtClean="0"/>
                        <a:t>0001</a:t>
                      </a:r>
                      <a:endParaRPr lang="en-US" sz="1200" dirty="0"/>
                    </a:p>
                  </a:txBody>
                  <a:tcPr/>
                </a:tc>
              </a:tr>
              <a:tr h="324250">
                <a:tc>
                  <a:txBody>
                    <a:bodyPr/>
                    <a:lstStyle/>
                    <a:p>
                      <a:pPr algn="ctr"/>
                      <a:r>
                        <a:rPr lang="en-US" sz="1200" dirty="0" smtClean="0"/>
                        <a:t>2</a:t>
                      </a:r>
                      <a:endParaRPr lang="en-US" sz="1200" dirty="0"/>
                    </a:p>
                  </a:txBody>
                  <a:tcPr/>
                </a:tc>
                <a:tc>
                  <a:txBody>
                    <a:bodyPr/>
                    <a:lstStyle/>
                    <a:p>
                      <a:pPr algn="ctr"/>
                      <a:r>
                        <a:rPr lang="en-US" sz="1200" dirty="0" smtClean="0"/>
                        <a:t>2</a:t>
                      </a:r>
                      <a:endParaRPr lang="en-US" sz="1200" dirty="0"/>
                    </a:p>
                  </a:txBody>
                  <a:tcPr/>
                </a:tc>
                <a:tc>
                  <a:txBody>
                    <a:bodyPr/>
                    <a:lstStyle/>
                    <a:p>
                      <a:pPr algn="ctr"/>
                      <a:r>
                        <a:rPr lang="en-US" sz="1200" dirty="0" smtClean="0"/>
                        <a:t>0010</a:t>
                      </a:r>
                      <a:endParaRPr lang="en-US" sz="1200" dirty="0"/>
                    </a:p>
                  </a:txBody>
                  <a:tcPr/>
                </a:tc>
              </a:tr>
              <a:tr h="324250">
                <a:tc>
                  <a:txBody>
                    <a:bodyPr/>
                    <a:lstStyle/>
                    <a:p>
                      <a:pPr algn="ctr"/>
                      <a:r>
                        <a:rPr lang="en-US" sz="1200" dirty="0" smtClean="0"/>
                        <a:t>3</a:t>
                      </a:r>
                      <a:endParaRPr lang="en-US" sz="1200" dirty="0"/>
                    </a:p>
                  </a:txBody>
                  <a:tcPr/>
                </a:tc>
                <a:tc>
                  <a:txBody>
                    <a:bodyPr/>
                    <a:lstStyle/>
                    <a:p>
                      <a:pPr algn="ctr"/>
                      <a:r>
                        <a:rPr lang="en-US" sz="1200" dirty="0" smtClean="0"/>
                        <a:t>3</a:t>
                      </a:r>
                      <a:endParaRPr lang="en-US" sz="1200" dirty="0"/>
                    </a:p>
                  </a:txBody>
                  <a:tcPr/>
                </a:tc>
                <a:tc>
                  <a:txBody>
                    <a:bodyPr/>
                    <a:lstStyle/>
                    <a:p>
                      <a:pPr algn="ctr"/>
                      <a:r>
                        <a:rPr lang="en-US" sz="1200" dirty="0" smtClean="0"/>
                        <a:t>0011</a:t>
                      </a:r>
                      <a:endParaRPr lang="en-US" sz="1200" dirty="0"/>
                    </a:p>
                  </a:txBody>
                  <a:tcPr/>
                </a:tc>
              </a:tr>
              <a:tr h="324250">
                <a:tc>
                  <a:txBody>
                    <a:bodyPr/>
                    <a:lstStyle/>
                    <a:p>
                      <a:pPr algn="ctr"/>
                      <a:r>
                        <a:rPr lang="en-US" sz="1200" dirty="0" smtClean="0"/>
                        <a:t>4</a:t>
                      </a:r>
                      <a:endParaRPr lang="en-US" sz="1200" dirty="0"/>
                    </a:p>
                  </a:txBody>
                  <a:tcPr/>
                </a:tc>
                <a:tc>
                  <a:txBody>
                    <a:bodyPr/>
                    <a:lstStyle/>
                    <a:p>
                      <a:pPr algn="ctr"/>
                      <a:r>
                        <a:rPr lang="en-US" sz="1200" dirty="0" smtClean="0"/>
                        <a:t>4</a:t>
                      </a:r>
                      <a:endParaRPr lang="en-US" sz="1200" dirty="0"/>
                    </a:p>
                  </a:txBody>
                  <a:tcPr/>
                </a:tc>
                <a:tc>
                  <a:txBody>
                    <a:bodyPr/>
                    <a:lstStyle/>
                    <a:p>
                      <a:pPr algn="ctr"/>
                      <a:r>
                        <a:rPr lang="en-US" sz="1200" dirty="0" smtClean="0"/>
                        <a:t>0100</a:t>
                      </a:r>
                      <a:endParaRPr lang="en-US" sz="1200" dirty="0"/>
                    </a:p>
                  </a:txBody>
                  <a:tcPr/>
                </a:tc>
              </a:tr>
              <a:tr h="324250">
                <a:tc>
                  <a:txBody>
                    <a:bodyPr/>
                    <a:lstStyle/>
                    <a:p>
                      <a:pPr algn="ctr"/>
                      <a:r>
                        <a:rPr lang="en-US" sz="1200" dirty="0" smtClean="0"/>
                        <a:t>5</a:t>
                      </a:r>
                      <a:endParaRPr lang="en-US" sz="1200" dirty="0"/>
                    </a:p>
                  </a:txBody>
                  <a:tcPr/>
                </a:tc>
                <a:tc>
                  <a:txBody>
                    <a:bodyPr/>
                    <a:lstStyle/>
                    <a:p>
                      <a:pPr algn="ctr"/>
                      <a:r>
                        <a:rPr lang="en-US" sz="1200" dirty="0" smtClean="0"/>
                        <a:t>5</a:t>
                      </a:r>
                      <a:endParaRPr lang="en-US" sz="1200" dirty="0"/>
                    </a:p>
                  </a:txBody>
                  <a:tcPr/>
                </a:tc>
                <a:tc>
                  <a:txBody>
                    <a:bodyPr/>
                    <a:lstStyle/>
                    <a:p>
                      <a:pPr algn="ctr"/>
                      <a:r>
                        <a:rPr lang="en-US" sz="1200" dirty="0" smtClean="0"/>
                        <a:t>0101</a:t>
                      </a:r>
                      <a:endParaRPr lang="en-US" sz="1200" dirty="0"/>
                    </a:p>
                  </a:txBody>
                  <a:tcPr/>
                </a:tc>
              </a:tr>
              <a:tr h="324250">
                <a:tc>
                  <a:txBody>
                    <a:bodyPr/>
                    <a:lstStyle/>
                    <a:p>
                      <a:pPr algn="ctr"/>
                      <a:r>
                        <a:rPr lang="en-US" sz="1200" dirty="0" smtClean="0"/>
                        <a:t>6</a:t>
                      </a:r>
                      <a:endParaRPr lang="en-US" sz="1200" dirty="0"/>
                    </a:p>
                  </a:txBody>
                  <a:tcPr/>
                </a:tc>
                <a:tc>
                  <a:txBody>
                    <a:bodyPr/>
                    <a:lstStyle/>
                    <a:p>
                      <a:pPr algn="ctr"/>
                      <a:r>
                        <a:rPr lang="en-US" sz="1200" dirty="0" smtClean="0"/>
                        <a:t>6</a:t>
                      </a:r>
                      <a:endParaRPr lang="en-US" sz="1200" dirty="0"/>
                    </a:p>
                  </a:txBody>
                  <a:tcPr/>
                </a:tc>
                <a:tc>
                  <a:txBody>
                    <a:bodyPr/>
                    <a:lstStyle/>
                    <a:p>
                      <a:pPr algn="ctr"/>
                      <a:r>
                        <a:rPr lang="en-US" sz="1200" dirty="0" smtClean="0"/>
                        <a:t>0110</a:t>
                      </a:r>
                      <a:endParaRPr lang="en-US" sz="1200" dirty="0"/>
                    </a:p>
                  </a:txBody>
                  <a:tcPr/>
                </a:tc>
              </a:tr>
              <a:tr h="258943">
                <a:tc>
                  <a:txBody>
                    <a:bodyPr/>
                    <a:lstStyle/>
                    <a:p>
                      <a:pPr algn="ctr"/>
                      <a:r>
                        <a:rPr lang="en-US" sz="1200" dirty="0" smtClean="0"/>
                        <a:t>7</a:t>
                      </a:r>
                      <a:endParaRPr lang="en-US" sz="1200" dirty="0"/>
                    </a:p>
                  </a:txBody>
                  <a:tcPr/>
                </a:tc>
                <a:tc>
                  <a:txBody>
                    <a:bodyPr/>
                    <a:lstStyle/>
                    <a:p>
                      <a:pPr algn="ctr"/>
                      <a:r>
                        <a:rPr lang="en-US" sz="1200" dirty="0" smtClean="0"/>
                        <a:t>7</a:t>
                      </a:r>
                      <a:endParaRPr lang="en-US" sz="1200" dirty="0"/>
                    </a:p>
                  </a:txBody>
                  <a:tcPr/>
                </a:tc>
                <a:tc>
                  <a:txBody>
                    <a:bodyPr/>
                    <a:lstStyle/>
                    <a:p>
                      <a:pPr algn="ctr"/>
                      <a:r>
                        <a:rPr lang="en-US" sz="1200" dirty="0" smtClean="0"/>
                        <a:t>0111</a:t>
                      </a:r>
                      <a:endParaRPr lang="en-US" sz="1200"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445838425"/>
              </p:ext>
            </p:extLst>
          </p:nvPr>
        </p:nvGraphicFramePr>
        <p:xfrm>
          <a:off x="4654792" y="3613175"/>
          <a:ext cx="3740209" cy="2909830"/>
        </p:xfrm>
        <a:graphic>
          <a:graphicData uri="http://schemas.openxmlformats.org/drawingml/2006/table">
            <a:tbl>
              <a:tblPr firstRow="1" bandRow="1">
                <a:tableStyleId>{5C22544A-7EE6-4342-B048-85BDC9FD1C3A}</a:tableStyleId>
              </a:tblPr>
              <a:tblGrid>
                <a:gridCol w="1142287"/>
                <a:gridCol w="1709159"/>
                <a:gridCol w="888763"/>
              </a:tblGrid>
              <a:tr h="345258">
                <a:tc>
                  <a:txBody>
                    <a:bodyPr/>
                    <a:lstStyle/>
                    <a:p>
                      <a:r>
                        <a:rPr lang="en-US" dirty="0" smtClean="0"/>
                        <a:t>Decimal</a:t>
                      </a:r>
                      <a:endParaRPr lang="en-US" dirty="0"/>
                    </a:p>
                  </a:txBody>
                  <a:tcPr/>
                </a:tc>
                <a:tc>
                  <a:txBody>
                    <a:bodyPr/>
                    <a:lstStyle/>
                    <a:p>
                      <a:r>
                        <a:rPr lang="en-US" dirty="0" smtClean="0"/>
                        <a:t>Hexadecimal</a:t>
                      </a:r>
                      <a:endParaRPr lang="en-US" dirty="0"/>
                    </a:p>
                  </a:txBody>
                  <a:tcPr/>
                </a:tc>
                <a:tc>
                  <a:txBody>
                    <a:bodyPr/>
                    <a:lstStyle/>
                    <a:p>
                      <a:r>
                        <a:rPr lang="en-US" dirty="0" smtClean="0"/>
                        <a:t>Binary</a:t>
                      </a:r>
                      <a:endParaRPr lang="en-US" dirty="0"/>
                    </a:p>
                  </a:txBody>
                  <a:tcPr/>
                </a:tc>
              </a:tr>
              <a:tr h="324250">
                <a:tc>
                  <a:txBody>
                    <a:bodyPr/>
                    <a:lstStyle/>
                    <a:p>
                      <a:pPr algn="ctr"/>
                      <a:r>
                        <a:rPr lang="en-US" sz="1200" dirty="0" smtClean="0"/>
                        <a:t>8</a:t>
                      </a:r>
                      <a:endParaRPr lang="en-US" sz="1200" dirty="0"/>
                    </a:p>
                  </a:txBody>
                  <a:tcPr/>
                </a:tc>
                <a:tc>
                  <a:txBody>
                    <a:bodyPr/>
                    <a:lstStyle/>
                    <a:p>
                      <a:pPr algn="ctr"/>
                      <a:r>
                        <a:rPr lang="en-US" sz="1200" dirty="0" smtClean="0"/>
                        <a:t>8</a:t>
                      </a:r>
                      <a:endParaRPr lang="en-US" sz="1200" dirty="0"/>
                    </a:p>
                  </a:txBody>
                  <a:tcPr/>
                </a:tc>
                <a:tc>
                  <a:txBody>
                    <a:bodyPr/>
                    <a:lstStyle/>
                    <a:p>
                      <a:pPr algn="ctr"/>
                      <a:r>
                        <a:rPr lang="en-US" sz="1200" dirty="0" smtClean="0"/>
                        <a:t>1000</a:t>
                      </a:r>
                      <a:endParaRPr lang="en-US" sz="1200" dirty="0"/>
                    </a:p>
                  </a:txBody>
                  <a:tcPr/>
                </a:tc>
              </a:tr>
              <a:tr h="324250">
                <a:tc>
                  <a:txBody>
                    <a:bodyPr/>
                    <a:lstStyle/>
                    <a:p>
                      <a:pPr algn="ctr"/>
                      <a:r>
                        <a:rPr lang="en-US" sz="1200" dirty="0" smtClean="0"/>
                        <a:t>9</a:t>
                      </a:r>
                      <a:endParaRPr lang="en-US" sz="1200" dirty="0"/>
                    </a:p>
                  </a:txBody>
                  <a:tcPr/>
                </a:tc>
                <a:tc>
                  <a:txBody>
                    <a:bodyPr/>
                    <a:lstStyle/>
                    <a:p>
                      <a:pPr algn="ctr"/>
                      <a:r>
                        <a:rPr lang="en-US" sz="1200" dirty="0" smtClean="0"/>
                        <a:t>9</a:t>
                      </a:r>
                      <a:endParaRPr lang="en-US" sz="1200" dirty="0"/>
                    </a:p>
                  </a:txBody>
                  <a:tcPr/>
                </a:tc>
                <a:tc>
                  <a:txBody>
                    <a:bodyPr/>
                    <a:lstStyle/>
                    <a:p>
                      <a:pPr algn="ctr"/>
                      <a:r>
                        <a:rPr lang="en-US" sz="1200" dirty="0" smtClean="0"/>
                        <a:t>1001</a:t>
                      </a:r>
                      <a:endParaRPr lang="en-US" sz="1200" dirty="0"/>
                    </a:p>
                  </a:txBody>
                  <a:tcPr/>
                </a:tc>
              </a:tr>
              <a:tr h="324250">
                <a:tc>
                  <a:txBody>
                    <a:bodyPr/>
                    <a:lstStyle/>
                    <a:p>
                      <a:pPr algn="ctr"/>
                      <a:r>
                        <a:rPr lang="en-US" sz="1200" dirty="0" smtClean="0"/>
                        <a:t>10</a:t>
                      </a:r>
                      <a:endParaRPr lang="en-US" sz="1200" dirty="0"/>
                    </a:p>
                  </a:txBody>
                  <a:tcPr/>
                </a:tc>
                <a:tc>
                  <a:txBody>
                    <a:bodyPr/>
                    <a:lstStyle/>
                    <a:p>
                      <a:pPr algn="ctr"/>
                      <a:r>
                        <a:rPr lang="en-US" sz="1200" dirty="0" smtClean="0"/>
                        <a:t>A</a:t>
                      </a:r>
                      <a:endParaRPr lang="en-US" sz="1200" dirty="0"/>
                    </a:p>
                  </a:txBody>
                  <a:tcPr/>
                </a:tc>
                <a:tc>
                  <a:txBody>
                    <a:bodyPr/>
                    <a:lstStyle/>
                    <a:p>
                      <a:pPr algn="ctr"/>
                      <a:r>
                        <a:rPr lang="en-US" sz="1200" dirty="0" smtClean="0"/>
                        <a:t>1010</a:t>
                      </a:r>
                      <a:endParaRPr lang="en-US" sz="1200" dirty="0"/>
                    </a:p>
                  </a:txBody>
                  <a:tcPr/>
                </a:tc>
              </a:tr>
              <a:tr h="324250">
                <a:tc>
                  <a:txBody>
                    <a:bodyPr/>
                    <a:lstStyle/>
                    <a:p>
                      <a:pPr algn="ctr"/>
                      <a:r>
                        <a:rPr lang="en-US" sz="1200" dirty="0" smtClean="0"/>
                        <a:t>11</a:t>
                      </a:r>
                      <a:endParaRPr lang="en-US" sz="1200" dirty="0"/>
                    </a:p>
                  </a:txBody>
                  <a:tcPr/>
                </a:tc>
                <a:tc>
                  <a:txBody>
                    <a:bodyPr/>
                    <a:lstStyle/>
                    <a:p>
                      <a:pPr algn="ctr"/>
                      <a:r>
                        <a:rPr lang="en-US" sz="1200" dirty="0" smtClean="0"/>
                        <a:t>B</a:t>
                      </a:r>
                      <a:endParaRPr lang="en-US" sz="1200" dirty="0"/>
                    </a:p>
                  </a:txBody>
                  <a:tcPr/>
                </a:tc>
                <a:tc>
                  <a:txBody>
                    <a:bodyPr/>
                    <a:lstStyle/>
                    <a:p>
                      <a:pPr algn="ctr"/>
                      <a:r>
                        <a:rPr lang="en-US" sz="1200" dirty="0" smtClean="0"/>
                        <a:t>1011</a:t>
                      </a:r>
                      <a:endParaRPr lang="en-US" sz="1200" dirty="0"/>
                    </a:p>
                  </a:txBody>
                  <a:tcPr/>
                </a:tc>
              </a:tr>
              <a:tr h="324250">
                <a:tc>
                  <a:txBody>
                    <a:bodyPr/>
                    <a:lstStyle/>
                    <a:p>
                      <a:pPr algn="ctr"/>
                      <a:r>
                        <a:rPr lang="en-US" sz="1200" dirty="0" smtClean="0"/>
                        <a:t>12</a:t>
                      </a:r>
                      <a:endParaRPr lang="en-US" sz="1200" dirty="0"/>
                    </a:p>
                  </a:txBody>
                  <a:tcPr/>
                </a:tc>
                <a:tc>
                  <a:txBody>
                    <a:bodyPr/>
                    <a:lstStyle/>
                    <a:p>
                      <a:pPr algn="ctr"/>
                      <a:r>
                        <a:rPr lang="en-US" sz="1200" dirty="0" smtClean="0"/>
                        <a:t>C</a:t>
                      </a:r>
                      <a:endParaRPr lang="en-US" sz="1200" dirty="0"/>
                    </a:p>
                  </a:txBody>
                  <a:tcPr/>
                </a:tc>
                <a:tc>
                  <a:txBody>
                    <a:bodyPr/>
                    <a:lstStyle/>
                    <a:p>
                      <a:pPr algn="ctr"/>
                      <a:r>
                        <a:rPr lang="en-US" sz="1200" dirty="0" smtClean="0"/>
                        <a:t>1100</a:t>
                      </a:r>
                      <a:endParaRPr lang="en-US" sz="1200" dirty="0"/>
                    </a:p>
                  </a:txBody>
                  <a:tcPr/>
                </a:tc>
              </a:tr>
              <a:tr h="324250">
                <a:tc>
                  <a:txBody>
                    <a:bodyPr/>
                    <a:lstStyle/>
                    <a:p>
                      <a:pPr algn="ctr"/>
                      <a:r>
                        <a:rPr lang="en-US" sz="1200" dirty="0" smtClean="0"/>
                        <a:t>13</a:t>
                      </a:r>
                      <a:endParaRPr lang="en-US" sz="1200" dirty="0"/>
                    </a:p>
                  </a:txBody>
                  <a:tcPr/>
                </a:tc>
                <a:tc>
                  <a:txBody>
                    <a:bodyPr/>
                    <a:lstStyle/>
                    <a:p>
                      <a:pPr algn="ctr"/>
                      <a:r>
                        <a:rPr lang="en-US" sz="1200" dirty="0" smtClean="0"/>
                        <a:t>D</a:t>
                      </a:r>
                      <a:endParaRPr lang="en-US" sz="1200" dirty="0"/>
                    </a:p>
                  </a:txBody>
                  <a:tcPr/>
                </a:tc>
                <a:tc>
                  <a:txBody>
                    <a:bodyPr/>
                    <a:lstStyle/>
                    <a:p>
                      <a:pPr algn="ctr"/>
                      <a:r>
                        <a:rPr lang="en-US" sz="1200" dirty="0" smtClean="0"/>
                        <a:t>1101</a:t>
                      </a:r>
                      <a:endParaRPr lang="en-US" sz="1200" dirty="0"/>
                    </a:p>
                  </a:txBody>
                  <a:tcPr/>
                </a:tc>
              </a:tr>
              <a:tr h="324250">
                <a:tc>
                  <a:txBody>
                    <a:bodyPr/>
                    <a:lstStyle/>
                    <a:p>
                      <a:pPr algn="ctr"/>
                      <a:r>
                        <a:rPr lang="en-US" sz="1200" dirty="0" smtClean="0"/>
                        <a:t>14</a:t>
                      </a:r>
                      <a:endParaRPr lang="en-US" sz="1200" dirty="0"/>
                    </a:p>
                  </a:txBody>
                  <a:tcPr/>
                </a:tc>
                <a:tc>
                  <a:txBody>
                    <a:bodyPr/>
                    <a:lstStyle/>
                    <a:p>
                      <a:pPr algn="ctr"/>
                      <a:r>
                        <a:rPr lang="en-US" sz="1200" dirty="0" smtClean="0"/>
                        <a:t>E</a:t>
                      </a:r>
                      <a:endParaRPr lang="en-US" sz="1200" dirty="0"/>
                    </a:p>
                  </a:txBody>
                  <a:tcPr/>
                </a:tc>
                <a:tc>
                  <a:txBody>
                    <a:bodyPr/>
                    <a:lstStyle/>
                    <a:p>
                      <a:pPr algn="ctr"/>
                      <a:r>
                        <a:rPr lang="en-US" sz="1200" dirty="0" smtClean="0"/>
                        <a:t>1110</a:t>
                      </a:r>
                      <a:endParaRPr lang="en-US" sz="1200" dirty="0"/>
                    </a:p>
                  </a:txBody>
                  <a:tcPr/>
                </a:tc>
              </a:tr>
              <a:tr h="258943">
                <a:tc>
                  <a:txBody>
                    <a:bodyPr/>
                    <a:lstStyle/>
                    <a:p>
                      <a:pPr algn="ctr"/>
                      <a:r>
                        <a:rPr lang="en-US" sz="1200" dirty="0" smtClean="0"/>
                        <a:t>15</a:t>
                      </a:r>
                      <a:endParaRPr lang="en-US" sz="1200" dirty="0"/>
                    </a:p>
                  </a:txBody>
                  <a:tcPr/>
                </a:tc>
                <a:tc>
                  <a:txBody>
                    <a:bodyPr/>
                    <a:lstStyle/>
                    <a:p>
                      <a:pPr algn="ctr"/>
                      <a:r>
                        <a:rPr lang="en-US" sz="1200" dirty="0" smtClean="0"/>
                        <a:t>F</a:t>
                      </a:r>
                      <a:endParaRPr lang="en-US" sz="1200" dirty="0"/>
                    </a:p>
                  </a:txBody>
                  <a:tcPr/>
                </a:tc>
                <a:tc>
                  <a:txBody>
                    <a:bodyPr/>
                    <a:lstStyle/>
                    <a:p>
                      <a:pPr algn="ctr"/>
                      <a:r>
                        <a:rPr lang="en-US" sz="1200" dirty="0" smtClean="0"/>
                        <a:t>1111</a:t>
                      </a:r>
                      <a:endParaRPr lang="en-US" sz="1200" dirty="0"/>
                    </a:p>
                  </a:txBody>
                  <a:tcPr/>
                </a:tc>
              </a:tr>
            </a:tbl>
          </a:graphicData>
        </a:graphic>
      </p:graphicFrame>
    </p:spTree>
    <p:extLst>
      <p:ext uri="{BB962C8B-B14F-4D97-AF65-F5344CB8AC3E}">
        <p14:creationId xmlns:p14="http://schemas.microsoft.com/office/powerpoint/2010/main" val="23052519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conversion</a:t>
            </a:r>
            <a:endParaRPr lang="en-US" dirty="0"/>
          </a:p>
        </p:txBody>
      </p:sp>
      <p:sp>
        <p:nvSpPr>
          <p:cNvPr id="3" name="Content Placeholder 2"/>
          <p:cNvSpPr>
            <a:spLocks noGrp="1"/>
          </p:cNvSpPr>
          <p:nvPr>
            <p:ph idx="1"/>
          </p:nvPr>
        </p:nvSpPr>
        <p:spPr/>
        <p:txBody>
          <a:bodyPr/>
          <a:lstStyle/>
          <a:p>
            <a:r>
              <a:rPr lang="en-US" dirty="0" smtClean="0"/>
              <a:t>Using the table, you can group binary bits in groups of 4 and convert them to Hexadecimal numbers</a:t>
            </a:r>
          </a:p>
          <a:p>
            <a:pPr marL="0" indent="0" algn="ctr">
              <a:buNone/>
            </a:pPr>
            <a:r>
              <a:rPr lang="en-US" sz="4800" b="1" dirty="0"/>
              <a:t>100010110110</a:t>
            </a:r>
            <a:endParaRPr lang="en-US" sz="4800" b="1" dirty="0"/>
          </a:p>
        </p:txBody>
      </p:sp>
      <p:sp>
        <p:nvSpPr>
          <p:cNvPr id="4" name="Left Bracket 3"/>
          <p:cNvSpPr/>
          <p:nvPr/>
        </p:nvSpPr>
        <p:spPr>
          <a:xfrm rot="16200000">
            <a:off x="5417237" y="3298678"/>
            <a:ext cx="273465" cy="1256231"/>
          </a:xfrm>
          <a:prstGeom prst="leftBracket">
            <a:avLst/>
          </a:prstGeom>
          <a:noFill/>
          <a:ln w="38100">
            <a:solidFill>
              <a:schemeClr val="accent3">
                <a:lumMod val="40000"/>
                <a:lumOff val="60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US"/>
          </a:p>
        </p:txBody>
      </p:sp>
      <p:sp>
        <p:nvSpPr>
          <p:cNvPr id="5" name="Left Bracket 4"/>
          <p:cNvSpPr/>
          <p:nvPr/>
        </p:nvSpPr>
        <p:spPr>
          <a:xfrm rot="16200000">
            <a:off x="4059970" y="3298677"/>
            <a:ext cx="273465" cy="1256231"/>
          </a:xfrm>
          <a:prstGeom prst="leftBracket">
            <a:avLst/>
          </a:prstGeom>
          <a:noFill/>
          <a:ln w="38100">
            <a:solidFill>
              <a:schemeClr val="accent3">
                <a:lumMod val="40000"/>
                <a:lumOff val="60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US"/>
          </a:p>
        </p:txBody>
      </p:sp>
      <p:sp>
        <p:nvSpPr>
          <p:cNvPr id="6" name="Left Bracket 5"/>
          <p:cNvSpPr/>
          <p:nvPr/>
        </p:nvSpPr>
        <p:spPr>
          <a:xfrm rot="16200000">
            <a:off x="2696113" y="3298677"/>
            <a:ext cx="273465" cy="1256231"/>
          </a:xfrm>
          <a:prstGeom prst="leftBracket">
            <a:avLst/>
          </a:prstGeom>
          <a:noFill/>
          <a:ln w="38100">
            <a:solidFill>
              <a:schemeClr val="accent3">
                <a:lumMod val="40000"/>
                <a:lumOff val="60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US"/>
          </a:p>
        </p:txBody>
      </p:sp>
      <p:sp>
        <p:nvSpPr>
          <p:cNvPr id="7" name="TextBox 6"/>
          <p:cNvSpPr txBox="1"/>
          <p:nvPr/>
        </p:nvSpPr>
        <p:spPr>
          <a:xfrm>
            <a:off x="4925854" y="4150665"/>
            <a:ext cx="1256231" cy="769441"/>
          </a:xfrm>
          <a:prstGeom prst="rect">
            <a:avLst/>
          </a:prstGeom>
          <a:noFill/>
        </p:spPr>
        <p:txBody>
          <a:bodyPr wrap="square" rtlCol="0">
            <a:spAutoFit/>
          </a:bodyPr>
          <a:lstStyle/>
          <a:p>
            <a:pPr algn="ctr"/>
            <a:r>
              <a:rPr lang="en-US" sz="4400" b="1" dirty="0" smtClean="0">
                <a:solidFill>
                  <a:schemeClr val="accent6">
                    <a:lumMod val="40000"/>
                    <a:lumOff val="60000"/>
                  </a:schemeClr>
                </a:solidFill>
              </a:rPr>
              <a:t>6</a:t>
            </a:r>
            <a:endParaRPr lang="en-US" sz="4400" b="1" dirty="0">
              <a:solidFill>
                <a:schemeClr val="accent6">
                  <a:lumMod val="40000"/>
                  <a:lumOff val="60000"/>
                </a:schemeClr>
              </a:solidFill>
            </a:endParaRPr>
          </a:p>
        </p:txBody>
      </p:sp>
      <p:sp>
        <p:nvSpPr>
          <p:cNvPr id="8" name="TextBox 7"/>
          <p:cNvSpPr txBox="1"/>
          <p:nvPr/>
        </p:nvSpPr>
        <p:spPr>
          <a:xfrm>
            <a:off x="3568585" y="4150665"/>
            <a:ext cx="1256233" cy="769441"/>
          </a:xfrm>
          <a:prstGeom prst="rect">
            <a:avLst/>
          </a:prstGeom>
          <a:noFill/>
        </p:spPr>
        <p:txBody>
          <a:bodyPr wrap="square" rtlCol="0">
            <a:spAutoFit/>
          </a:bodyPr>
          <a:lstStyle/>
          <a:p>
            <a:pPr algn="ctr"/>
            <a:r>
              <a:rPr lang="en-US" sz="4400" b="1" dirty="0" smtClean="0">
                <a:solidFill>
                  <a:schemeClr val="accent6">
                    <a:lumMod val="40000"/>
                    <a:lumOff val="60000"/>
                  </a:schemeClr>
                </a:solidFill>
              </a:rPr>
              <a:t>B</a:t>
            </a:r>
            <a:endParaRPr lang="en-US" sz="4400" b="1" dirty="0">
              <a:solidFill>
                <a:schemeClr val="accent6">
                  <a:lumMod val="40000"/>
                  <a:lumOff val="60000"/>
                </a:schemeClr>
              </a:solidFill>
            </a:endParaRPr>
          </a:p>
        </p:txBody>
      </p:sp>
      <p:sp>
        <p:nvSpPr>
          <p:cNvPr id="9" name="TextBox 8"/>
          <p:cNvSpPr txBox="1"/>
          <p:nvPr/>
        </p:nvSpPr>
        <p:spPr>
          <a:xfrm>
            <a:off x="2204728" y="4150664"/>
            <a:ext cx="1256233" cy="769441"/>
          </a:xfrm>
          <a:prstGeom prst="rect">
            <a:avLst/>
          </a:prstGeom>
          <a:noFill/>
        </p:spPr>
        <p:txBody>
          <a:bodyPr wrap="square" rtlCol="0">
            <a:spAutoFit/>
          </a:bodyPr>
          <a:lstStyle/>
          <a:p>
            <a:pPr algn="ctr"/>
            <a:r>
              <a:rPr lang="en-US" sz="4400" b="1" dirty="0" smtClean="0">
                <a:solidFill>
                  <a:schemeClr val="accent6">
                    <a:lumMod val="40000"/>
                    <a:lumOff val="60000"/>
                  </a:schemeClr>
                </a:solidFill>
              </a:rPr>
              <a:t>8</a:t>
            </a:r>
            <a:endParaRPr lang="en-US" sz="4400" b="1" dirty="0">
              <a:solidFill>
                <a:schemeClr val="accent6">
                  <a:lumMod val="40000"/>
                  <a:lumOff val="60000"/>
                </a:schemeClr>
              </a:solidFill>
            </a:endParaRPr>
          </a:p>
        </p:txBody>
      </p:sp>
    </p:spTree>
    <p:extLst>
      <p:ext uri="{BB962C8B-B14F-4D97-AF65-F5344CB8AC3E}">
        <p14:creationId xmlns:p14="http://schemas.microsoft.com/office/powerpoint/2010/main" val="397835638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normAutofit/>
          </a:bodyPr>
          <a:lstStyle/>
          <a:p>
            <a:r>
              <a:rPr lang="en-US" dirty="0" smtClean="0"/>
              <a:t>Given the Decimal number 1234:</a:t>
            </a:r>
          </a:p>
          <a:p>
            <a:pPr marL="457200" indent="-457200">
              <a:buFont typeface="+mj-lt"/>
              <a:buAutoNum type="arabicPeriod"/>
            </a:pPr>
            <a:r>
              <a:rPr lang="en-US" dirty="0" smtClean="0"/>
              <a:t>Convert to binary 		    		 	  </a:t>
            </a:r>
            <a:endParaRPr lang="en-US" dirty="0"/>
          </a:p>
        </p:txBody>
      </p:sp>
    </p:spTree>
    <p:extLst>
      <p:ext uri="{BB962C8B-B14F-4D97-AF65-F5344CB8AC3E}">
        <p14:creationId xmlns:p14="http://schemas.microsoft.com/office/powerpoint/2010/main" val="212143151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normAutofit fontScale="85000" lnSpcReduction="20000"/>
          </a:bodyPr>
          <a:lstStyle/>
          <a:p>
            <a:r>
              <a:rPr lang="en-US" sz="2400" dirty="0" smtClean="0"/>
              <a:t>Given the Decimal number 1234:</a:t>
            </a:r>
          </a:p>
          <a:p>
            <a:pPr marL="457200" indent="-457200">
              <a:buFont typeface="+mj-lt"/>
              <a:buAutoNum type="arabicPeriod"/>
            </a:pPr>
            <a:r>
              <a:rPr lang="en-US" sz="2400" dirty="0" smtClean="0"/>
              <a:t>Convert to binary – </a:t>
            </a:r>
            <a:r>
              <a:rPr lang="en-US" sz="2400" b="1" dirty="0" smtClean="0">
                <a:solidFill>
                  <a:schemeClr val="accent6">
                    <a:lumMod val="40000"/>
                    <a:lumOff val="60000"/>
                  </a:schemeClr>
                </a:solidFill>
              </a:rPr>
              <a:t>10011010010</a:t>
            </a:r>
          </a:p>
          <a:p>
            <a:pPr marL="0" indent="0">
              <a:buNone/>
            </a:pPr>
            <a:r>
              <a:rPr lang="en-US" sz="1600" dirty="0" smtClean="0"/>
              <a:t>1234 		– 0</a:t>
            </a:r>
          </a:p>
          <a:p>
            <a:pPr marL="0" indent="0">
              <a:buNone/>
            </a:pPr>
            <a:r>
              <a:rPr lang="en-US" sz="1600" dirty="0" smtClean="0"/>
              <a:t>617 		– 1</a:t>
            </a:r>
          </a:p>
          <a:p>
            <a:pPr marL="0" indent="0">
              <a:buNone/>
            </a:pPr>
            <a:r>
              <a:rPr lang="en-US" sz="1600" dirty="0" smtClean="0"/>
              <a:t>308 		– 0</a:t>
            </a:r>
          </a:p>
          <a:p>
            <a:pPr marL="0" indent="0">
              <a:buNone/>
            </a:pPr>
            <a:r>
              <a:rPr lang="en-US" sz="1600" dirty="0" smtClean="0"/>
              <a:t>154 		– 0</a:t>
            </a:r>
          </a:p>
          <a:p>
            <a:pPr marL="0" indent="0">
              <a:buNone/>
            </a:pPr>
            <a:r>
              <a:rPr lang="en-US" sz="1600" dirty="0" smtClean="0"/>
              <a:t>77 		– 1</a:t>
            </a:r>
          </a:p>
          <a:p>
            <a:pPr marL="0" indent="0">
              <a:buNone/>
            </a:pPr>
            <a:r>
              <a:rPr lang="en-US" sz="1600" dirty="0" smtClean="0"/>
              <a:t>38 		– 0</a:t>
            </a:r>
          </a:p>
          <a:p>
            <a:pPr marL="0" indent="0">
              <a:buNone/>
            </a:pPr>
            <a:r>
              <a:rPr lang="en-US" sz="1600" dirty="0" smtClean="0"/>
              <a:t>19 		– 1</a:t>
            </a:r>
          </a:p>
          <a:p>
            <a:pPr marL="0" indent="0">
              <a:buNone/>
            </a:pPr>
            <a:r>
              <a:rPr lang="en-US" sz="1600" dirty="0" smtClean="0"/>
              <a:t>9 		– 1</a:t>
            </a:r>
          </a:p>
          <a:p>
            <a:pPr marL="0" indent="0">
              <a:buNone/>
            </a:pPr>
            <a:r>
              <a:rPr lang="en-US" sz="1600" dirty="0" smtClean="0"/>
              <a:t>4 		– 0</a:t>
            </a:r>
          </a:p>
          <a:p>
            <a:pPr marL="0" indent="0">
              <a:buNone/>
            </a:pPr>
            <a:r>
              <a:rPr lang="en-US" sz="1600" dirty="0" smtClean="0"/>
              <a:t>2 		– 0</a:t>
            </a:r>
          </a:p>
          <a:p>
            <a:pPr marL="0" indent="0">
              <a:buNone/>
            </a:pPr>
            <a:r>
              <a:rPr lang="en-US" sz="1600" dirty="0" smtClean="0"/>
              <a:t>1 		– 1</a:t>
            </a:r>
            <a:r>
              <a:rPr lang="en-US" dirty="0" smtClean="0"/>
              <a:t>		    		 	  </a:t>
            </a:r>
            <a:endParaRPr lang="en-US" dirty="0"/>
          </a:p>
        </p:txBody>
      </p:sp>
    </p:spTree>
    <p:extLst>
      <p:ext uri="{BB962C8B-B14F-4D97-AF65-F5344CB8AC3E}">
        <p14:creationId xmlns:p14="http://schemas.microsoft.com/office/powerpoint/2010/main" val="1945354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normAutofit/>
          </a:bodyPr>
          <a:lstStyle/>
          <a:p>
            <a:r>
              <a:rPr lang="en-US" dirty="0" smtClean="0"/>
              <a:t>Given the Decimal number 1234:</a:t>
            </a:r>
          </a:p>
          <a:p>
            <a:pPr marL="457200" indent="-457200">
              <a:buFont typeface="+mj-lt"/>
              <a:buAutoNum type="arabicPeriod"/>
            </a:pPr>
            <a:r>
              <a:rPr lang="en-US" dirty="0"/>
              <a:t>Convert to binary </a:t>
            </a:r>
            <a:endParaRPr lang="en-US" dirty="0" smtClean="0"/>
          </a:p>
          <a:p>
            <a:pPr marL="457200" indent="-457200">
              <a:buFont typeface="+mj-lt"/>
              <a:buAutoNum type="arabicPeriod"/>
            </a:pPr>
            <a:r>
              <a:rPr lang="en-US" dirty="0" smtClean="0"/>
              <a:t>Convert </a:t>
            </a:r>
            <a:r>
              <a:rPr lang="en-US" dirty="0"/>
              <a:t>to Hex </a:t>
            </a:r>
            <a:r>
              <a:rPr lang="en-US" dirty="0" smtClean="0"/>
              <a:t>			 </a:t>
            </a:r>
          </a:p>
          <a:p>
            <a:pPr marL="0" indent="0">
              <a:buNone/>
            </a:pPr>
            <a:r>
              <a:rPr lang="en-US" dirty="0" smtClean="0"/>
              <a:t>		    		 	  </a:t>
            </a:r>
            <a:endParaRPr lang="en-US" dirty="0"/>
          </a:p>
        </p:txBody>
      </p:sp>
    </p:spTree>
    <p:extLst>
      <p:ext uri="{BB962C8B-B14F-4D97-AF65-F5344CB8AC3E}">
        <p14:creationId xmlns:p14="http://schemas.microsoft.com/office/powerpoint/2010/main" val="3250335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normAutofit/>
          </a:bodyPr>
          <a:lstStyle/>
          <a:p>
            <a:r>
              <a:rPr lang="en-US" dirty="0" smtClean="0"/>
              <a:t>Given the Decimal number 1234:</a:t>
            </a:r>
          </a:p>
          <a:p>
            <a:pPr marL="457200" indent="-457200">
              <a:buFont typeface="+mj-lt"/>
              <a:buAutoNum type="arabicPeriod"/>
            </a:pPr>
            <a:r>
              <a:rPr lang="en-US" dirty="0"/>
              <a:t>Convert to binary </a:t>
            </a:r>
            <a:endParaRPr lang="en-US" dirty="0" smtClean="0"/>
          </a:p>
          <a:p>
            <a:pPr marL="457200" indent="-457200">
              <a:buFont typeface="+mj-lt"/>
              <a:buAutoNum type="arabicPeriod"/>
            </a:pPr>
            <a:r>
              <a:rPr lang="en-US" dirty="0" smtClean="0"/>
              <a:t>Convert </a:t>
            </a:r>
            <a:r>
              <a:rPr lang="en-US" dirty="0"/>
              <a:t>to Hex – </a:t>
            </a:r>
            <a:r>
              <a:rPr lang="en-US" b="1" dirty="0" smtClean="0">
                <a:solidFill>
                  <a:schemeClr val="accent6">
                    <a:lumMod val="40000"/>
                    <a:lumOff val="60000"/>
                  </a:schemeClr>
                </a:solidFill>
              </a:rPr>
              <a:t>4D2</a:t>
            </a:r>
          </a:p>
          <a:p>
            <a:pPr marL="0" indent="0">
              <a:buNone/>
            </a:pPr>
            <a:r>
              <a:rPr lang="en-US" dirty="0" smtClean="0"/>
              <a:t>1234 	– 2 		→ 2	</a:t>
            </a:r>
          </a:p>
          <a:p>
            <a:pPr marL="0" indent="0">
              <a:buNone/>
            </a:pPr>
            <a:r>
              <a:rPr lang="en-US" dirty="0" smtClean="0"/>
              <a:t>77 		– 13 	→ D	</a:t>
            </a:r>
          </a:p>
          <a:p>
            <a:pPr marL="0" indent="0">
              <a:buNone/>
            </a:pPr>
            <a:r>
              <a:rPr lang="en-US" dirty="0" smtClean="0"/>
              <a:t>4 		– 4 	</a:t>
            </a:r>
            <a:r>
              <a:rPr lang="en-US" dirty="0"/>
              <a:t> </a:t>
            </a:r>
            <a:r>
              <a:rPr lang="en-US" dirty="0" smtClean="0"/>
              <a:t>	→ 4	  			 </a:t>
            </a:r>
          </a:p>
          <a:p>
            <a:pPr marL="0" indent="0">
              <a:buNone/>
            </a:pPr>
            <a:r>
              <a:rPr lang="en-US" dirty="0" smtClean="0"/>
              <a:t>		    		 	  </a:t>
            </a:r>
            <a:endParaRPr lang="en-US" dirty="0"/>
          </a:p>
        </p:txBody>
      </p:sp>
    </p:spTree>
    <p:extLst>
      <p:ext uri="{BB962C8B-B14F-4D97-AF65-F5344CB8AC3E}">
        <p14:creationId xmlns:p14="http://schemas.microsoft.com/office/powerpoint/2010/main" val="290319211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smtClean="0"/>
              <a:t>Convert the binary number 1111 1010 1101 to hexadecimal</a:t>
            </a:r>
            <a:endParaRPr lang="en-US" dirty="0"/>
          </a:p>
        </p:txBody>
      </p:sp>
    </p:spTree>
    <p:extLst>
      <p:ext uri="{BB962C8B-B14F-4D97-AF65-F5344CB8AC3E}">
        <p14:creationId xmlns:p14="http://schemas.microsoft.com/office/powerpoint/2010/main" val="357299721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smtClean="0"/>
              <a:t>Convert the binary number 1111 1010 1101 to hexadecimal - </a:t>
            </a:r>
            <a:r>
              <a:rPr lang="en-US" b="1" dirty="0" smtClean="0">
                <a:solidFill>
                  <a:schemeClr val="accent6">
                    <a:lumMod val="40000"/>
                    <a:lumOff val="60000"/>
                  </a:schemeClr>
                </a:solidFill>
              </a:rPr>
              <a:t>FAD</a:t>
            </a:r>
          </a:p>
          <a:p>
            <a:pPr marL="0" indent="0">
              <a:buNone/>
            </a:pPr>
            <a:r>
              <a:rPr lang="en-US" dirty="0" smtClean="0"/>
              <a:t>1111 – F</a:t>
            </a:r>
          </a:p>
          <a:p>
            <a:pPr marL="0" indent="0">
              <a:buNone/>
            </a:pPr>
            <a:r>
              <a:rPr lang="en-US" dirty="0" smtClean="0"/>
              <a:t>1010 – A </a:t>
            </a:r>
          </a:p>
          <a:p>
            <a:pPr marL="0" indent="0">
              <a:buNone/>
            </a:pPr>
            <a:r>
              <a:rPr lang="en-US" dirty="0" smtClean="0"/>
              <a:t>1101 – D	</a:t>
            </a:r>
            <a:endParaRPr lang="en-US" dirty="0"/>
          </a:p>
        </p:txBody>
      </p:sp>
    </p:spTree>
    <p:extLst>
      <p:ext uri="{BB962C8B-B14F-4D97-AF65-F5344CB8AC3E}">
        <p14:creationId xmlns:p14="http://schemas.microsoft.com/office/powerpoint/2010/main" val="134470956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smtClean="0"/>
              <a:t>Convert the hexadecimal number BA5EBA11 to binary</a:t>
            </a:r>
            <a:endParaRPr lang="en-US" dirty="0"/>
          </a:p>
        </p:txBody>
      </p:sp>
    </p:spTree>
    <p:extLst>
      <p:ext uri="{BB962C8B-B14F-4D97-AF65-F5344CB8AC3E}">
        <p14:creationId xmlns:p14="http://schemas.microsoft.com/office/powerpoint/2010/main" val="222396586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smtClean="0"/>
              <a:t>Convert the hexadecimal number BA5EBA11 to binary – </a:t>
            </a:r>
            <a:r>
              <a:rPr lang="en-US" b="1" dirty="0" smtClean="0">
                <a:solidFill>
                  <a:schemeClr val="accent6">
                    <a:lumMod val="40000"/>
                    <a:lumOff val="60000"/>
                  </a:schemeClr>
                </a:solidFill>
              </a:rPr>
              <a:t>1011 1010 011 1110 1011 1010 0001 0001</a:t>
            </a:r>
          </a:p>
          <a:p>
            <a:pPr marL="0" indent="0">
              <a:buNone/>
            </a:pPr>
            <a:r>
              <a:rPr lang="en-US" dirty="0" smtClean="0"/>
              <a:t>B 	– 1011</a:t>
            </a:r>
          </a:p>
          <a:p>
            <a:pPr marL="0" indent="0">
              <a:buNone/>
            </a:pPr>
            <a:r>
              <a:rPr lang="en-US" dirty="0" smtClean="0"/>
              <a:t>A 	– 1010</a:t>
            </a:r>
          </a:p>
          <a:p>
            <a:pPr marL="0" indent="0">
              <a:buNone/>
            </a:pPr>
            <a:r>
              <a:rPr lang="en-US" dirty="0" smtClean="0"/>
              <a:t>5 	– 0011</a:t>
            </a:r>
          </a:p>
          <a:p>
            <a:pPr marL="0" indent="0">
              <a:buNone/>
            </a:pPr>
            <a:r>
              <a:rPr lang="en-US" dirty="0" smtClean="0"/>
              <a:t>E 	– 1110</a:t>
            </a:r>
          </a:p>
          <a:p>
            <a:pPr marL="0" indent="0">
              <a:buNone/>
            </a:pPr>
            <a:r>
              <a:rPr lang="en-US" dirty="0" smtClean="0"/>
              <a:t>B 	– 1011 </a:t>
            </a:r>
          </a:p>
          <a:p>
            <a:pPr marL="0" indent="0">
              <a:buNone/>
            </a:pPr>
            <a:r>
              <a:rPr lang="en-US" dirty="0" smtClean="0"/>
              <a:t>A 	– 1010</a:t>
            </a:r>
          </a:p>
          <a:p>
            <a:pPr marL="0" indent="0">
              <a:buNone/>
            </a:pPr>
            <a:r>
              <a:rPr lang="en-US" dirty="0" smtClean="0"/>
              <a:t>1 	– 0001</a:t>
            </a:r>
          </a:p>
          <a:p>
            <a:pPr marL="0" indent="0">
              <a:buNone/>
            </a:pPr>
            <a:r>
              <a:rPr lang="en-US" dirty="0" smtClean="0"/>
              <a:t>1 	– 0001   </a:t>
            </a:r>
            <a:endParaRPr lang="en-US" dirty="0"/>
          </a:p>
        </p:txBody>
      </p:sp>
    </p:spTree>
    <p:extLst>
      <p:ext uri="{BB962C8B-B14F-4D97-AF65-F5344CB8AC3E}">
        <p14:creationId xmlns:p14="http://schemas.microsoft.com/office/powerpoint/2010/main" val="3570479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Numbers</a:t>
            </a:r>
            <a:endParaRPr lang="en-US" dirty="0"/>
          </a:p>
        </p:txBody>
      </p:sp>
      <p:sp>
        <p:nvSpPr>
          <p:cNvPr id="3" name="Content Placeholder 2"/>
          <p:cNvSpPr>
            <a:spLocks noGrp="1"/>
          </p:cNvSpPr>
          <p:nvPr>
            <p:ph idx="1"/>
          </p:nvPr>
        </p:nvSpPr>
        <p:spPr>
          <a:xfrm>
            <a:off x="4247260" y="1853248"/>
            <a:ext cx="3810265" cy="4195481"/>
          </a:xfrm>
        </p:spPr>
        <p:txBody>
          <a:bodyPr>
            <a:normAutofit fontScale="92500" lnSpcReduction="20000"/>
          </a:bodyPr>
          <a:lstStyle/>
          <a:p>
            <a:r>
              <a:rPr lang="en-US" dirty="0" smtClean="0"/>
              <a:t>Conversion From Decimal to Binary</a:t>
            </a:r>
          </a:p>
          <a:p>
            <a:pPr marL="514350" indent="-514350">
              <a:buFont typeface="+mj-lt"/>
              <a:buAutoNum type="arabicPeriod"/>
            </a:pPr>
            <a:r>
              <a:rPr lang="en-US" sz="2600" b="1" dirty="0" smtClean="0">
                <a:solidFill>
                  <a:schemeClr val="accent6">
                    <a:lumMod val="40000"/>
                    <a:lumOff val="60000"/>
                  </a:schemeClr>
                </a:solidFill>
              </a:rPr>
              <a:t>Divide the number by 2</a:t>
            </a:r>
          </a:p>
          <a:p>
            <a:pPr marL="514350" indent="-514350">
              <a:buFont typeface="+mj-lt"/>
              <a:buAutoNum type="arabicPeriod"/>
            </a:pPr>
            <a:r>
              <a:rPr lang="en-US" sz="2600" dirty="0" smtClean="0">
                <a:solidFill>
                  <a:schemeClr val="accent3">
                    <a:lumMod val="40000"/>
                    <a:lumOff val="60000"/>
                  </a:schemeClr>
                </a:solidFill>
              </a:rPr>
              <a:t>Get the integer quotient for the next iteration</a:t>
            </a:r>
          </a:p>
          <a:p>
            <a:pPr marL="514350" indent="-514350">
              <a:buFont typeface="+mj-lt"/>
              <a:buAutoNum type="arabicPeriod"/>
            </a:pPr>
            <a:r>
              <a:rPr lang="en-US" sz="2600" dirty="0" smtClean="0">
                <a:solidFill>
                  <a:schemeClr val="accent3">
                    <a:lumMod val="40000"/>
                    <a:lumOff val="60000"/>
                  </a:schemeClr>
                </a:solidFill>
              </a:rPr>
              <a:t>Get the remainder for the binary digit</a:t>
            </a:r>
          </a:p>
          <a:p>
            <a:pPr marL="514350" indent="-514350">
              <a:buFont typeface="+mj-lt"/>
              <a:buAutoNum type="arabicPeriod"/>
            </a:pPr>
            <a:r>
              <a:rPr lang="en-US" sz="2600" dirty="0" smtClean="0">
                <a:solidFill>
                  <a:schemeClr val="accent3">
                    <a:lumMod val="40000"/>
                    <a:lumOff val="60000"/>
                  </a:schemeClr>
                </a:solidFill>
              </a:rPr>
              <a:t>Repeat the steps until the quotient is equal to 0</a:t>
            </a:r>
          </a:p>
          <a:p>
            <a:pPr marL="514350" indent="-514350">
              <a:buFont typeface="+mj-lt"/>
              <a:buAutoNum type="arabicPeriod"/>
            </a:pPr>
            <a:endParaRPr lang="en-US" sz="2600" dirty="0">
              <a:solidFill>
                <a:schemeClr val="accent3">
                  <a:lumMod val="40000"/>
                  <a:lumOff val="60000"/>
                </a:schemeClr>
              </a:solidFill>
            </a:endParaRPr>
          </a:p>
        </p:txBody>
      </p:sp>
      <p:sp>
        <p:nvSpPr>
          <p:cNvPr id="4" name="Content Placeholder 2"/>
          <p:cNvSpPr txBox="1">
            <a:spLocks/>
          </p:cNvSpPr>
          <p:nvPr/>
        </p:nvSpPr>
        <p:spPr>
          <a:xfrm>
            <a:off x="484710" y="1853247"/>
            <a:ext cx="3810265" cy="4195481"/>
          </a:xfrm>
          <a:prstGeom prst="rect">
            <a:avLst/>
          </a:prstGeom>
        </p:spPr>
        <p:txBody>
          <a:bodyPr vert="horz" lIns="91440" tIns="45720" rIns="91440" bIns="45720" rtlCol="0">
            <a:normAutofit/>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b="1" dirty="0" smtClean="0"/>
              <a:t>2230</a:t>
            </a:r>
          </a:p>
          <a:p>
            <a:pPr marL="514350" indent="-514350">
              <a:buFont typeface="+mj-lt"/>
              <a:buAutoNum type="arabicPeriod"/>
            </a:pPr>
            <a:endParaRPr lang="en-US" dirty="0">
              <a:solidFill>
                <a:schemeClr val="accent3">
                  <a:lumMod val="40000"/>
                  <a:lumOff val="60000"/>
                </a:schemeClr>
              </a:solidFill>
            </a:endParaRPr>
          </a:p>
        </p:txBody>
      </p:sp>
    </p:spTree>
    <p:extLst>
      <p:ext uri="{BB962C8B-B14F-4D97-AF65-F5344CB8AC3E}">
        <p14:creationId xmlns:p14="http://schemas.microsoft.com/office/powerpoint/2010/main" val="203096281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Bitwise Operations</a:t>
            </a:r>
            <a:endParaRPr lang="en-US" dirty="0"/>
          </a:p>
        </p:txBody>
      </p:sp>
      <p:sp>
        <p:nvSpPr>
          <p:cNvPr id="3" name="Content Placeholder 2"/>
          <p:cNvSpPr>
            <a:spLocks noGrp="1"/>
          </p:cNvSpPr>
          <p:nvPr>
            <p:ph idx="1"/>
          </p:nvPr>
        </p:nvSpPr>
        <p:spPr>
          <a:xfrm>
            <a:off x="827700" y="1853249"/>
            <a:ext cx="6711654" cy="4395158"/>
          </a:xfrm>
        </p:spPr>
        <p:txBody>
          <a:bodyPr/>
          <a:lstStyle/>
          <a:p>
            <a:r>
              <a:rPr lang="en-US" dirty="0" smtClean="0"/>
              <a:t>In addition to +, -, X, /, and % operations, numbers can also go through operations that affect each bit within the number</a:t>
            </a:r>
          </a:p>
          <a:p>
            <a:r>
              <a:rPr lang="en-US" dirty="0" smtClean="0"/>
              <a:t>Operators</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11111908"/>
              </p:ext>
            </p:extLst>
          </p:nvPr>
        </p:nvGraphicFramePr>
        <p:xfrm>
          <a:off x="1443722" y="3285621"/>
          <a:ext cx="6096000" cy="308356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US" dirty="0" smtClean="0"/>
                        <a:t>C/C++ operator</a:t>
                      </a:r>
                      <a:endParaRPr lang="en-US" dirty="0"/>
                    </a:p>
                  </a:txBody>
                  <a:tcPr/>
                </a:tc>
                <a:tc>
                  <a:txBody>
                    <a:bodyPr/>
                    <a:lstStyle/>
                    <a:p>
                      <a:r>
                        <a:rPr lang="en-US" dirty="0" smtClean="0"/>
                        <a:t>Name</a:t>
                      </a:r>
                      <a:endParaRPr lang="en-US" dirty="0"/>
                    </a:p>
                  </a:txBody>
                  <a:tcPr/>
                </a:tc>
                <a:tc>
                  <a:txBody>
                    <a:bodyPr/>
                    <a:lstStyle/>
                    <a:p>
                      <a:r>
                        <a:rPr lang="en-US" dirty="0" smtClean="0"/>
                        <a:t>Description</a:t>
                      </a:r>
                      <a:endParaRPr lang="en-US" dirty="0"/>
                    </a:p>
                  </a:txBody>
                  <a:tcPr/>
                </a:tc>
              </a:tr>
              <a:tr h="370840">
                <a:tc>
                  <a:txBody>
                    <a:bodyPr/>
                    <a:lstStyle/>
                    <a:p>
                      <a:r>
                        <a:rPr lang="en-US" sz="1400" dirty="0" smtClean="0"/>
                        <a:t>~</a:t>
                      </a:r>
                      <a:endParaRPr lang="en-US" sz="1400" dirty="0"/>
                    </a:p>
                  </a:txBody>
                  <a:tcPr/>
                </a:tc>
                <a:tc>
                  <a:txBody>
                    <a:bodyPr/>
                    <a:lstStyle/>
                    <a:p>
                      <a:r>
                        <a:rPr lang="en-US" sz="1400" dirty="0" smtClean="0"/>
                        <a:t>NOT</a:t>
                      </a:r>
                      <a:endParaRPr lang="en-US" sz="1400" dirty="0"/>
                    </a:p>
                  </a:txBody>
                  <a:tcPr/>
                </a:tc>
                <a:tc>
                  <a:txBody>
                    <a:bodyPr/>
                    <a:lstStyle/>
                    <a:p>
                      <a:r>
                        <a:rPr lang="en-US" sz="1400" dirty="0" smtClean="0"/>
                        <a:t>Flips 1s to 0s and 0s to 1s</a:t>
                      </a:r>
                      <a:endParaRPr lang="en-US" sz="1400" dirty="0"/>
                    </a:p>
                  </a:txBody>
                  <a:tcPr/>
                </a:tc>
              </a:tr>
              <a:tr h="370840">
                <a:tc>
                  <a:txBody>
                    <a:bodyPr/>
                    <a:lstStyle/>
                    <a:p>
                      <a:r>
                        <a:rPr lang="en-US" sz="1400" dirty="0" smtClean="0"/>
                        <a:t>&amp;</a:t>
                      </a:r>
                      <a:endParaRPr lang="en-US" sz="1400" dirty="0"/>
                    </a:p>
                  </a:txBody>
                  <a:tcPr/>
                </a:tc>
                <a:tc>
                  <a:txBody>
                    <a:bodyPr/>
                    <a:lstStyle/>
                    <a:p>
                      <a:r>
                        <a:rPr lang="en-US" sz="1400" dirty="0" smtClean="0"/>
                        <a:t>AND</a:t>
                      </a:r>
                      <a:endParaRPr lang="en-US" sz="1400" dirty="0"/>
                    </a:p>
                  </a:txBody>
                  <a:tcPr/>
                </a:tc>
                <a:tc>
                  <a:txBody>
                    <a:bodyPr/>
                    <a:lstStyle/>
                    <a:p>
                      <a:r>
                        <a:rPr lang="en-US" sz="1400" dirty="0" smtClean="0"/>
                        <a:t>If both bits are 1s, new bit is 1, otherwise 0</a:t>
                      </a:r>
                      <a:endParaRPr lang="en-US" sz="1400" dirty="0"/>
                    </a:p>
                  </a:txBody>
                  <a:tcPr/>
                </a:tc>
              </a:tr>
              <a:tr h="370840">
                <a:tc>
                  <a:txBody>
                    <a:bodyPr/>
                    <a:lstStyle/>
                    <a:p>
                      <a:r>
                        <a:rPr lang="en-US" sz="1400" dirty="0" smtClean="0"/>
                        <a:t>|</a:t>
                      </a:r>
                      <a:endParaRPr lang="en-US" sz="1400" dirty="0"/>
                    </a:p>
                  </a:txBody>
                  <a:tcPr/>
                </a:tc>
                <a:tc>
                  <a:txBody>
                    <a:bodyPr/>
                    <a:lstStyle/>
                    <a:p>
                      <a:r>
                        <a:rPr lang="en-US" sz="1400" dirty="0" smtClean="0"/>
                        <a:t>OR</a:t>
                      </a:r>
                      <a:endParaRPr lang="en-US" sz="1400" dirty="0"/>
                    </a:p>
                  </a:txBody>
                  <a:tcPr/>
                </a:tc>
                <a:tc>
                  <a:txBody>
                    <a:bodyPr/>
                    <a:lstStyle/>
                    <a:p>
                      <a:r>
                        <a:rPr lang="en-US" sz="1400" dirty="0" smtClean="0"/>
                        <a:t>If both bits are 0s, new bit is 0, otherwise 1</a:t>
                      </a:r>
                      <a:endParaRPr lang="en-US" sz="1400" dirty="0"/>
                    </a:p>
                  </a:txBody>
                  <a:tcPr/>
                </a:tc>
              </a:tr>
              <a:tr h="370840">
                <a:tc>
                  <a:txBody>
                    <a:bodyPr/>
                    <a:lstStyle/>
                    <a:p>
                      <a:r>
                        <a:rPr lang="en-US" sz="1400" dirty="0" smtClean="0"/>
                        <a:t>^</a:t>
                      </a:r>
                      <a:endParaRPr lang="en-US" sz="1400" dirty="0"/>
                    </a:p>
                  </a:txBody>
                  <a:tcPr/>
                </a:tc>
                <a:tc>
                  <a:txBody>
                    <a:bodyPr/>
                    <a:lstStyle/>
                    <a:p>
                      <a:r>
                        <a:rPr lang="en-US" sz="1400" dirty="0" smtClean="0"/>
                        <a:t>XOR</a:t>
                      </a:r>
                      <a:endParaRPr lang="en-US" sz="1400" dirty="0"/>
                    </a:p>
                  </a:txBody>
                  <a:tcPr/>
                </a:tc>
                <a:tc>
                  <a:txBody>
                    <a:bodyPr/>
                    <a:lstStyle/>
                    <a:p>
                      <a:r>
                        <a:rPr lang="en-US" sz="1400" dirty="0" smtClean="0"/>
                        <a:t>If both bits match,</a:t>
                      </a:r>
                      <a:r>
                        <a:rPr lang="en-US" sz="1400" baseline="0" dirty="0" smtClean="0"/>
                        <a:t> new bit is 0, otherwise 1</a:t>
                      </a:r>
                      <a:endParaRPr lang="en-US" sz="1400" dirty="0"/>
                    </a:p>
                  </a:txBody>
                  <a:tcPr/>
                </a:tc>
              </a:tr>
            </a:tbl>
          </a:graphicData>
        </a:graphic>
      </p:graphicFrame>
    </p:spTree>
    <p:extLst>
      <p:ext uri="{BB962C8B-B14F-4D97-AF65-F5344CB8AC3E}">
        <p14:creationId xmlns:p14="http://schemas.microsoft.com/office/powerpoint/2010/main" val="8540573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Operator</a:t>
            </a:r>
            <a:endParaRPr lang="en-US" dirty="0"/>
          </a:p>
        </p:txBody>
      </p:sp>
      <p:sp>
        <p:nvSpPr>
          <p:cNvPr id="3" name="Content Placeholder 2"/>
          <p:cNvSpPr>
            <a:spLocks noGrp="1"/>
          </p:cNvSpPr>
          <p:nvPr>
            <p:ph idx="1"/>
          </p:nvPr>
        </p:nvSpPr>
        <p:spPr>
          <a:xfrm>
            <a:off x="827700" y="1853249"/>
            <a:ext cx="6711654" cy="4395158"/>
          </a:xfrm>
        </p:spPr>
        <p:txBody>
          <a:bodyPr/>
          <a:lstStyle/>
          <a:p>
            <a:r>
              <a:rPr lang="en-US" dirty="0" smtClean="0"/>
              <a:t>Not operator (~) flips each bit in the number</a:t>
            </a:r>
          </a:p>
          <a:p>
            <a:pPr lvl="1"/>
            <a:r>
              <a:rPr lang="en-US" dirty="0" smtClean="0"/>
              <a:t>1 becomes 0</a:t>
            </a:r>
          </a:p>
          <a:p>
            <a:pPr lvl="1"/>
            <a:r>
              <a:rPr lang="en-US" dirty="0" smtClean="0"/>
              <a:t>0 becomes 1</a:t>
            </a:r>
          </a:p>
          <a:p>
            <a:pPr lvl="1"/>
            <a:r>
              <a:rPr lang="en-US" dirty="0" smtClean="0"/>
              <a:t>Similar to the </a:t>
            </a:r>
            <a:r>
              <a:rPr lang="en-US" dirty="0" err="1" smtClean="0"/>
              <a:t>boolean</a:t>
            </a:r>
            <a:r>
              <a:rPr lang="en-US" dirty="0" smtClean="0"/>
              <a:t> operator (!)</a:t>
            </a:r>
          </a:p>
          <a:p>
            <a:pPr lvl="2"/>
            <a:r>
              <a:rPr lang="en-US" dirty="0" smtClean="0"/>
              <a:t>True -&gt; False</a:t>
            </a:r>
          </a:p>
          <a:p>
            <a:pPr lvl="2"/>
            <a:r>
              <a:rPr lang="en-US" dirty="0" smtClean="0"/>
              <a:t>False -&gt; True</a:t>
            </a:r>
          </a:p>
          <a:p>
            <a:pPr marL="914400" indent="0">
              <a:buNone/>
            </a:pPr>
            <a:r>
              <a:rPr lang="en-US" sz="3200" b="1" dirty="0" smtClean="0"/>
              <a:t>X = 11 				→ 1011</a:t>
            </a:r>
          </a:p>
          <a:p>
            <a:pPr marL="914400" indent="0">
              <a:buNone/>
            </a:pPr>
            <a:r>
              <a:rPr lang="en-US" sz="3200" b="1" dirty="0" smtClean="0"/>
              <a:t>~X = ~(11) 		→ 0100 = </a:t>
            </a:r>
            <a:r>
              <a:rPr lang="en-US" sz="3200" b="1" dirty="0" smtClean="0">
                <a:solidFill>
                  <a:schemeClr val="accent6">
                    <a:lumMod val="40000"/>
                    <a:lumOff val="60000"/>
                  </a:schemeClr>
                </a:solidFill>
              </a:rPr>
              <a:t>4</a:t>
            </a:r>
            <a:endParaRPr lang="en-US" sz="3200" b="1" dirty="0">
              <a:solidFill>
                <a:schemeClr val="accent6">
                  <a:lumMod val="40000"/>
                  <a:lumOff val="60000"/>
                </a:schemeClr>
              </a:solidFill>
            </a:endParaRPr>
          </a:p>
        </p:txBody>
      </p:sp>
    </p:spTree>
    <p:extLst>
      <p:ext uri="{BB962C8B-B14F-4D97-AF65-F5344CB8AC3E}">
        <p14:creationId xmlns:p14="http://schemas.microsoft.com/office/powerpoint/2010/main" val="178617151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Operator</a:t>
            </a:r>
            <a:endParaRPr lang="en-US" dirty="0"/>
          </a:p>
        </p:txBody>
      </p:sp>
      <p:sp>
        <p:nvSpPr>
          <p:cNvPr id="3" name="Content Placeholder 2"/>
          <p:cNvSpPr>
            <a:spLocks noGrp="1"/>
          </p:cNvSpPr>
          <p:nvPr>
            <p:ph idx="1"/>
          </p:nvPr>
        </p:nvSpPr>
        <p:spPr>
          <a:xfrm>
            <a:off x="827700" y="1853249"/>
            <a:ext cx="7880464" cy="4395158"/>
          </a:xfrm>
        </p:spPr>
        <p:txBody>
          <a:bodyPr>
            <a:normAutofit lnSpcReduction="10000"/>
          </a:bodyPr>
          <a:lstStyle/>
          <a:p>
            <a:r>
              <a:rPr lang="en-US" dirty="0" smtClean="0"/>
              <a:t>And operator (&amp;) compares bit by bit between two numbers – both must be 1 to return 1</a:t>
            </a:r>
          </a:p>
          <a:p>
            <a:pPr lvl="1"/>
            <a:r>
              <a:rPr lang="en-US" dirty="0" smtClean="0"/>
              <a:t>Truth Table</a:t>
            </a:r>
          </a:p>
          <a:p>
            <a:pPr marL="457207" lvl="1" indent="0">
              <a:buNone/>
            </a:pPr>
            <a:endParaRPr lang="en-US" dirty="0" smtClean="0"/>
          </a:p>
          <a:p>
            <a:pPr lvl="1"/>
            <a:endParaRPr lang="en-US" dirty="0" smtClean="0"/>
          </a:p>
          <a:p>
            <a:pPr lvl="1"/>
            <a:endParaRPr lang="en-US" dirty="0"/>
          </a:p>
          <a:p>
            <a:pPr lvl="1"/>
            <a:endParaRPr lang="en-US" dirty="0" smtClean="0"/>
          </a:p>
          <a:p>
            <a:pPr lvl="1"/>
            <a:r>
              <a:rPr lang="en-US" dirty="0" smtClean="0"/>
              <a:t>Similar to the </a:t>
            </a:r>
            <a:r>
              <a:rPr lang="en-US" dirty="0" err="1" smtClean="0"/>
              <a:t>boolean</a:t>
            </a:r>
            <a:r>
              <a:rPr lang="en-US" dirty="0" smtClean="0"/>
              <a:t> operator (&amp;&amp;)</a:t>
            </a:r>
            <a:endParaRPr lang="en-US" dirty="0"/>
          </a:p>
          <a:p>
            <a:pPr marL="0" lvl="1" indent="0">
              <a:buNone/>
            </a:pPr>
            <a:r>
              <a:rPr lang="en-US" sz="2400" b="1" dirty="0" smtClean="0"/>
              <a:t>X = 11 	→		(1011)		</a:t>
            </a:r>
            <a:r>
              <a:rPr lang="en-US" sz="2400" b="1" dirty="0" smtClean="0">
                <a:solidFill>
                  <a:schemeClr val="accent6">
                    <a:lumMod val="40000"/>
                    <a:lumOff val="60000"/>
                  </a:schemeClr>
                </a:solidFill>
              </a:rPr>
              <a:t>X&amp;Y</a:t>
            </a:r>
            <a:r>
              <a:rPr lang="en-US" sz="2400" b="1" dirty="0" smtClean="0"/>
              <a:t> 	→	(1011) </a:t>
            </a:r>
          </a:p>
          <a:p>
            <a:pPr marL="0" lvl="1" indent="0">
              <a:buNone/>
            </a:pPr>
            <a:r>
              <a:rPr lang="en-US" sz="2400" b="1" dirty="0" smtClean="0"/>
              <a:t>Y = 7		→</a:t>
            </a:r>
            <a:r>
              <a:rPr lang="en-US" sz="2400" b="1" dirty="0"/>
              <a:t>	</a:t>
            </a:r>
            <a:r>
              <a:rPr lang="en-US" sz="2400" b="1" dirty="0" smtClean="0"/>
              <a:t>	(0111)					(0111)</a:t>
            </a:r>
          </a:p>
          <a:p>
            <a:pPr marL="0" lvl="1" indent="0">
              <a:buNone/>
            </a:pPr>
            <a:r>
              <a:rPr lang="en-US" sz="2400" b="1" dirty="0"/>
              <a:t>	</a:t>
            </a:r>
            <a:r>
              <a:rPr lang="en-US" sz="2400" b="1" dirty="0" smtClean="0"/>
              <a:t>											(0011) →		</a:t>
            </a:r>
            <a:r>
              <a:rPr lang="en-US" sz="2400" b="1" dirty="0" smtClean="0">
                <a:solidFill>
                  <a:schemeClr val="accent6">
                    <a:lumMod val="40000"/>
                    <a:lumOff val="60000"/>
                  </a:schemeClr>
                </a:solidFill>
              </a:rPr>
              <a:t>3</a:t>
            </a:r>
            <a:endParaRPr lang="en-US" sz="2400" b="1" dirty="0">
              <a:solidFill>
                <a:schemeClr val="accent6">
                  <a:lumMod val="40000"/>
                  <a:lumOff val="60000"/>
                </a:schemeClr>
              </a:solidFill>
            </a:endParaRPr>
          </a:p>
          <a:p>
            <a:pPr marL="0" lvl="1"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82351598"/>
              </p:ext>
            </p:extLst>
          </p:nvPr>
        </p:nvGraphicFramePr>
        <p:xfrm>
          <a:off x="3709597" y="2781420"/>
          <a:ext cx="1460608" cy="1524000"/>
        </p:xfrm>
        <a:graphic>
          <a:graphicData uri="http://schemas.openxmlformats.org/drawingml/2006/table">
            <a:tbl>
              <a:tblPr firstRow="1" bandRow="1">
                <a:tableStyleId>{5C22544A-7EE6-4342-B048-85BDC9FD1C3A}</a:tableStyleId>
              </a:tblPr>
              <a:tblGrid>
                <a:gridCol w="305953"/>
                <a:gridCol w="403857"/>
                <a:gridCol w="750798"/>
              </a:tblGrid>
              <a:tr h="282913">
                <a:tc>
                  <a:txBody>
                    <a:bodyPr/>
                    <a:lstStyle/>
                    <a:p>
                      <a:r>
                        <a:rPr lang="en-US" sz="1400" dirty="0" smtClean="0"/>
                        <a:t>A</a:t>
                      </a:r>
                      <a:endParaRPr lang="en-US" sz="1400" dirty="0"/>
                    </a:p>
                  </a:txBody>
                  <a:tcPr/>
                </a:tc>
                <a:tc>
                  <a:txBody>
                    <a:bodyPr/>
                    <a:lstStyle/>
                    <a:p>
                      <a:r>
                        <a:rPr lang="en-US" sz="1400" dirty="0" smtClean="0"/>
                        <a:t>B</a:t>
                      </a:r>
                      <a:endParaRPr lang="en-US" sz="1400" dirty="0"/>
                    </a:p>
                  </a:txBody>
                  <a:tcPr/>
                </a:tc>
                <a:tc>
                  <a:txBody>
                    <a:bodyPr/>
                    <a:lstStyle/>
                    <a:p>
                      <a:r>
                        <a:rPr lang="en-US" sz="1400" dirty="0" smtClean="0"/>
                        <a:t>Out</a:t>
                      </a:r>
                      <a:endParaRPr lang="en-US" sz="1400" dirty="0"/>
                    </a:p>
                  </a:txBody>
                  <a:tcPr/>
                </a:tc>
              </a:tr>
              <a:tr h="282913">
                <a:tc>
                  <a:txBody>
                    <a:bodyPr/>
                    <a:lstStyle/>
                    <a:p>
                      <a:r>
                        <a:rPr lang="en-US" sz="1400" dirty="0" smtClean="0"/>
                        <a:t>0</a:t>
                      </a:r>
                      <a:endParaRPr lang="en-US" sz="1400" dirty="0"/>
                    </a:p>
                  </a:txBody>
                  <a:tcPr/>
                </a:tc>
                <a:tc>
                  <a:txBody>
                    <a:bodyPr/>
                    <a:lstStyle/>
                    <a:p>
                      <a:r>
                        <a:rPr lang="en-US" sz="1400" dirty="0" smtClean="0"/>
                        <a:t>0</a:t>
                      </a:r>
                      <a:endParaRPr lang="en-US" sz="1400" dirty="0"/>
                    </a:p>
                  </a:txBody>
                  <a:tcPr/>
                </a:tc>
                <a:tc>
                  <a:txBody>
                    <a:bodyPr/>
                    <a:lstStyle/>
                    <a:p>
                      <a:r>
                        <a:rPr lang="en-US" sz="1400" dirty="0" smtClean="0"/>
                        <a:t>0</a:t>
                      </a:r>
                      <a:endParaRPr lang="en-US" sz="1400" dirty="0"/>
                    </a:p>
                  </a:txBody>
                  <a:tcPr/>
                </a:tc>
              </a:tr>
              <a:tr h="282913">
                <a:tc>
                  <a:txBody>
                    <a:bodyPr/>
                    <a:lstStyle/>
                    <a:p>
                      <a:r>
                        <a:rPr lang="en-US" sz="1400" dirty="0" smtClean="0"/>
                        <a:t>0</a:t>
                      </a:r>
                      <a:endParaRPr lang="en-US" sz="1400" dirty="0"/>
                    </a:p>
                  </a:txBody>
                  <a:tcPr/>
                </a:tc>
                <a:tc>
                  <a:txBody>
                    <a:bodyPr/>
                    <a:lstStyle/>
                    <a:p>
                      <a:r>
                        <a:rPr lang="en-US" sz="1400" dirty="0" smtClean="0"/>
                        <a:t>1</a:t>
                      </a:r>
                      <a:endParaRPr lang="en-US" sz="1400" dirty="0"/>
                    </a:p>
                  </a:txBody>
                  <a:tcPr/>
                </a:tc>
                <a:tc>
                  <a:txBody>
                    <a:bodyPr/>
                    <a:lstStyle/>
                    <a:p>
                      <a:r>
                        <a:rPr lang="en-US" sz="1400" dirty="0" smtClean="0"/>
                        <a:t>0</a:t>
                      </a:r>
                      <a:endParaRPr lang="en-US" sz="1400" dirty="0"/>
                    </a:p>
                  </a:txBody>
                  <a:tcPr/>
                </a:tc>
              </a:tr>
              <a:tr h="282913">
                <a:tc>
                  <a:txBody>
                    <a:bodyPr/>
                    <a:lstStyle/>
                    <a:p>
                      <a:r>
                        <a:rPr lang="en-US" sz="1400" dirty="0" smtClean="0"/>
                        <a:t>1</a:t>
                      </a:r>
                      <a:endParaRPr lang="en-US" sz="1400" dirty="0"/>
                    </a:p>
                  </a:txBody>
                  <a:tcPr/>
                </a:tc>
                <a:tc>
                  <a:txBody>
                    <a:bodyPr/>
                    <a:lstStyle/>
                    <a:p>
                      <a:r>
                        <a:rPr lang="en-US" sz="1400" dirty="0" smtClean="0"/>
                        <a:t>0</a:t>
                      </a:r>
                      <a:endParaRPr lang="en-US" sz="1400" dirty="0"/>
                    </a:p>
                  </a:txBody>
                  <a:tcPr/>
                </a:tc>
                <a:tc>
                  <a:txBody>
                    <a:bodyPr/>
                    <a:lstStyle/>
                    <a:p>
                      <a:r>
                        <a:rPr lang="en-US" sz="1400" dirty="0" smtClean="0"/>
                        <a:t>0</a:t>
                      </a:r>
                      <a:endParaRPr lang="en-US" sz="1400" dirty="0"/>
                    </a:p>
                  </a:txBody>
                  <a:tcPr/>
                </a:tc>
              </a:tr>
              <a:tr h="282913">
                <a:tc>
                  <a:txBody>
                    <a:bodyPr/>
                    <a:lstStyle/>
                    <a:p>
                      <a:r>
                        <a:rPr lang="en-US" sz="1400" dirty="0" smtClean="0"/>
                        <a:t>1</a:t>
                      </a:r>
                      <a:endParaRPr lang="en-US" sz="1400" dirty="0"/>
                    </a:p>
                  </a:txBody>
                  <a:tcPr/>
                </a:tc>
                <a:tc>
                  <a:txBody>
                    <a:bodyPr/>
                    <a:lstStyle/>
                    <a:p>
                      <a:r>
                        <a:rPr lang="en-US" sz="1400" dirty="0" smtClean="0"/>
                        <a:t>1</a:t>
                      </a:r>
                      <a:endParaRPr lang="en-US" sz="1400" dirty="0"/>
                    </a:p>
                  </a:txBody>
                  <a:tcPr/>
                </a:tc>
                <a:tc>
                  <a:txBody>
                    <a:bodyPr/>
                    <a:lstStyle/>
                    <a:p>
                      <a:r>
                        <a:rPr lang="en-US" sz="1400" dirty="0" smtClean="0"/>
                        <a:t>1</a:t>
                      </a:r>
                      <a:endParaRPr lang="en-US" sz="1400" dirty="0"/>
                    </a:p>
                  </a:txBody>
                  <a:tcPr/>
                </a:tc>
              </a:tr>
            </a:tbl>
          </a:graphicData>
        </a:graphic>
      </p:graphicFrame>
    </p:spTree>
    <p:extLst>
      <p:ext uri="{BB962C8B-B14F-4D97-AF65-F5344CB8AC3E}">
        <p14:creationId xmlns:p14="http://schemas.microsoft.com/office/powerpoint/2010/main" val="38287672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 Operator</a:t>
            </a:r>
            <a:endParaRPr lang="en-US" dirty="0"/>
          </a:p>
        </p:txBody>
      </p:sp>
      <p:sp>
        <p:nvSpPr>
          <p:cNvPr id="3" name="Content Placeholder 2"/>
          <p:cNvSpPr>
            <a:spLocks noGrp="1"/>
          </p:cNvSpPr>
          <p:nvPr>
            <p:ph idx="1"/>
          </p:nvPr>
        </p:nvSpPr>
        <p:spPr>
          <a:xfrm>
            <a:off x="827700" y="1853249"/>
            <a:ext cx="7880464" cy="4395158"/>
          </a:xfrm>
        </p:spPr>
        <p:txBody>
          <a:bodyPr>
            <a:normAutofit lnSpcReduction="10000"/>
          </a:bodyPr>
          <a:lstStyle/>
          <a:p>
            <a:r>
              <a:rPr lang="en-US" dirty="0" smtClean="0"/>
              <a:t>Or operator (|) compares bit by bit between two numbers – either must be 1 to return 1</a:t>
            </a:r>
          </a:p>
          <a:p>
            <a:pPr lvl="1"/>
            <a:r>
              <a:rPr lang="en-US" dirty="0" smtClean="0"/>
              <a:t>Truth Table</a:t>
            </a:r>
          </a:p>
          <a:p>
            <a:pPr marL="457207" lvl="1" indent="0">
              <a:buNone/>
            </a:pPr>
            <a:endParaRPr lang="en-US" dirty="0" smtClean="0"/>
          </a:p>
          <a:p>
            <a:pPr lvl="1"/>
            <a:endParaRPr lang="en-US" dirty="0" smtClean="0"/>
          </a:p>
          <a:p>
            <a:pPr lvl="1"/>
            <a:endParaRPr lang="en-US" dirty="0"/>
          </a:p>
          <a:p>
            <a:pPr lvl="1"/>
            <a:endParaRPr lang="en-US" dirty="0" smtClean="0"/>
          </a:p>
          <a:p>
            <a:pPr lvl="1"/>
            <a:r>
              <a:rPr lang="en-US" dirty="0" smtClean="0"/>
              <a:t>Similar to the </a:t>
            </a:r>
            <a:r>
              <a:rPr lang="en-US" dirty="0" err="1" smtClean="0"/>
              <a:t>boolean</a:t>
            </a:r>
            <a:r>
              <a:rPr lang="en-US" dirty="0" smtClean="0"/>
              <a:t> operator (||)</a:t>
            </a:r>
            <a:endParaRPr lang="en-US" dirty="0"/>
          </a:p>
          <a:p>
            <a:pPr marL="0" lvl="1" indent="0">
              <a:buNone/>
            </a:pPr>
            <a:r>
              <a:rPr lang="en-US" sz="2400" b="1" dirty="0" smtClean="0"/>
              <a:t>X = 11 	→		(1011)		</a:t>
            </a:r>
            <a:r>
              <a:rPr lang="en-US" sz="2400" b="1" dirty="0" smtClean="0">
                <a:solidFill>
                  <a:schemeClr val="accent6">
                    <a:lumMod val="40000"/>
                    <a:lumOff val="60000"/>
                  </a:schemeClr>
                </a:solidFill>
              </a:rPr>
              <a:t>X|Y</a:t>
            </a:r>
            <a:r>
              <a:rPr lang="en-US" sz="2400" b="1" dirty="0" smtClean="0"/>
              <a:t> 	→	(1011) </a:t>
            </a:r>
          </a:p>
          <a:p>
            <a:pPr marL="0" lvl="1" indent="0">
              <a:buNone/>
            </a:pPr>
            <a:r>
              <a:rPr lang="en-US" sz="2400" b="1" dirty="0" smtClean="0"/>
              <a:t>Y = 7		→</a:t>
            </a:r>
            <a:r>
              <a:rPr lang="en-US" sz="2400" b="1" dirty="0"/>
              <a:t>	</a:t>
            </a:r>
            <a:r>
              <a:rPr lang="en-US" sz="2400" b="1" dirty="0" smtClean="0"/>
              <a:t>	(0111)					(0111)</a:t>
            </a:r>
          </a:p>
          <a:p>
            <a:pPr marL="0" lvl="1" indent="0">
              <a:buNone/>
            </a:pPr>
            <a:r>
              <a:rPr lang="en-US" sz="2400" b="1" dirty="0"/>
              <a:t>	</a:t>
            </a:r>
            <a:r>
              <a:rPr lang="en-US" sz="2400" b="1" dirty="0" smtClean="0"/>
              <a:t>											(1111) →		</a:t>
            </a:r>
            <a:r>
              <a:rPr lang="en-US" sz="2400" b="1" dirty="0" smtClean="0">
                <a:solidFill>
                  <a:schemeClr val="accent6">
                    <a:lumMod val="40000"/>
                    <a:lumOff val="60000"/>
                  </a:schemeClr>
                </a:solidFill>
              </a:rPr>
              <a:t>15</a:t>
            </a:r>
            <a:endParaRPr lang="en-US" sz="2400" b="1" dirty="0">
              <a:solidFill>
                <a:schemeClr val="accent6">
                  <a:lumMod val="40000"/>
                  <a:lumOff val="60000"/>
                </a:schemeClr>
              </a:solidFill>
            </a:endParaRPr>
          </a:p>
          <a:p>
            <a:pPr marL="0" lvl="1"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21558015"/>
              </p:ext>
            </p:extLst>
          </p:nvPr>
        </p:nvGraphicFramePr>
        <p:xfrm>
          <a:off x="3709597" y="2781420"/>
          <a:ext cx="1460608" cy="1524000"/>
        </p:xfrm>
        <a:graphic>
          <a:graphicData uri="http://schemas.openxmlformats.org/drawingml/2006/table">
            <a:tbl>
              <a:tblPr firstRow="1" bandRow="1">
                <a:tableStyleId>{5C22544A-7EE6-4342-B048-85BDC9FD1C3A}</a:tableStyleId>
              </a:tblPr>
              <a:tblGrid>
                <a:gridCol w="305953"/>
                <a:gridCol w="403857"/>
                <a:gridCol w="750798"/>
              </a:tblGrid>
              <a:tr h="282913">
                <a:tc>
                  <a:txBody>
                    <a:bodyPr/>
                    <a:lstStyle/>
                    <a:p>
                      <a:r>
                        <a:rPr lang="en-US" sz="1400" dirty="0" smtClean="0"/>
                        <a:t>A</a:t>
                      </a:r>
                      <a:endParaRPr lang="en-US" sz="1400" dirty="0"/>
                    </a:p>
                  </a:txBody>
                  <a:tcPr/>
                </a:tc>
                <a:tc>
                  <a:txBody>
                    <a:bodyPr/>
                    <a:lstStyle/>
                    <a:p>
                      <a:r>
                        <a:rPr lang="en-US" sz="1400" dirty="0" smtClean="0"/>
                        <a:t>B</a:t>
                      </a:r>
                      <a:endParaRPr lang="en-US" sz="1400" dirty="0"/>
                    </a:p>
                  </a:txBody>
                  <a:tcPr/>
                </a:tc>
                <a:tc>
                  <a:txBody>
                    <a:bodyPr/>
                    <a:lstStyle/>
                    <a:p>
                      <a:r>
                        <a:rPr lang="en-US" sz="1400" dirty="0" smtClean="0"/>
                        <a:t>Out</a:t>
                      </a:r>
                      <a:endParaRPr lang="en-US" sz="1400" dirty="0"/>
                    </a:p>
                  </a:txBody>
                  <a:tcPr/>
                </a:tc>
              </a:tr>
              <a:tr h="282913">
                <a:tc>
                  <a:txBody>
                    <a:bodyPr/>
                    <a:lstStyle/>
                    <a:p>
                      <a:r>
                        <a:rPr lang="en-US" sz="1400" dirty="0" smtClean="0"/>
                        <a:t>0</a:t>
                      </a:r>
                      <a:endParaRPr lang="en-US" sz="1400" dirty="0"/>
                    </a:p>
                  </a:txBody>
                  <a:tcPr/>
                </a:tc>
                <a:tc>
                  <a:txBody>
                    <a:bodyPr/>
                    <a:lstStyle/>
                    <a:p>
                      <a:r>
                        <a:rPr lang="en-US" sz="1400" dirty="0" smtClean="0"/>
                        <a:t>0</a:t>
                      </a:r>
                      <a:endParaRPr lang="en-US" sz="1400" dirty="0"/>
                    </a:p>
                  </a:txBody>
                  <a:tcPr/>
                </a:tc>
                <a:tc>
                  <a:txBody>
                    <a:bodyPr/>
                    <a:lstStyle/>
                    <a:p>
                      <a:r>
                        <a:rPr lang="en-US" sz="1400" dirty="0" smtClean="0"/>
                        <a:t>0</a:t>
                      </a:r>
                      <a:endParaRPr lang="en-US" sz="1400" dirty="0"/>
                    </a:p>
                  </a:txBody>
                  <a:tcPr/>
                </a:tc>
              </a:tr>
              <a:tr h="282913">
                <a:tc>
                  <a:txBody>
                    <a:bodyPr/>
                    <a:lstStyle/>
                    <a:p>
                      <a:r>
                        <a:rPr lang="en-US" sz="1400" dirty="0" smtClean="0"/>
                        <a:t>0</a:t>
                      </a:r>
                      <a:endParaRPr lang="en-US" sz="1400" dirty="0"/>
                    </a:p>
                  </a:txBody>
                  <a:tcPr/>
                </a:tc>
                <a:tc>
                  <a:txBody>
                    <a:bodyPr/>
                    <a:lstStyle/>
                    <a:p>
                      <a:r>
                        <a:rPr lang="en-US" sz="1400" dirty="0" smtClean="0"/>
                        <a:t>1</a:t>
                      </a:r>
                      <a:endParaRPr lang="en-US" sz="1400" dirty="0"/>
                    </a:p>
                  </a:txBody>
                  <a:tcPr/>
                </a:tc>
                <a:tc>
                  <a:txBody>
                    <a:bodyPr/>
                    <a:lstStyle/>
                    <a:p>
                      <a:r>
                        <a:rPr lang="en-US" sz="1400" dirty="0" smtClean="0"/>
                        <a:t>1</a:t>
                      </a:r>
                      <a:endParaRPr lang="en-US" sz="1400" dirty="0"/>
                    </a:p>
                  </a:txBody>
                  <a:tcPr/>
                </a:tc>
              </a:tr>
              <a:tr h="282913">
                <a:tc>
                  <a:txBody>
                    <a:bodyPr/>
                    <a:lstStyle/>
                    <a:p>
                      <a:r>
                        <a:rPr lang="en-US" sz="1400" dirty="0" smtClean="0"/>
                        <a:t>1</a:t>
                      </a:r>
                      <a:endParaRPr lang="en-US" sz="1400" dirty="0"/>
                    </a:p>
                  </a:txBody>
                  <a:tcPr/>
                </a:tc>
                <a:tc>
                  <a:txBody>
                    <a:bodyPr/>
                    <a:lstStyle/>
                    <a:p>
                      <a:r>
                        <a:rPr lang="en-US" sz="1400" dirty="0" smtClean="0"/>
                        <a:t>0</a:t>
                      </a:r>
                      <a:endParaRPr lang="en-US" sz="1400" dirty="0"/>
                    </a:p>
                  </a:txBody>
                  <a:tcPr/>
                </a:tc>
                <a:tc>
                  <a:txBody>
                    <a:bodyPr/>
                    <a:lstStyle/>
                    <a:p>
                      <a:r>
                        <a:rPr lang="en-US" sz="1400" dirty="0" smtClean="0"/>
                        <a:t>1</a:t>
                      </a:r>
                      <a:endParaRPr lang="en-US" sz="1400" dirty="0"/>
                    </a:p>
                  </a:txBody>
                  <a:tcPr/>
                </a:tc>
              </a:tr>
              <a:tr h="282913">
                <a:tc>
                  <a:txBody>
                    <a:bodyPr/>
                    <a:lstStyle/>
                    <a:p>
                      <a:r>
                        <a:rPr lang="en-US" sz="1400" dirty="0" smtClean="0"/>
                        <a:t>1</a:t>
                      </a:r>
                      <a:endParaRPr lang="en-US" sz="1400" dirty="0"/>
                    </a:p>
                  </a:txBody>
                  <a:tcPr/>
                </a:tc>
                <a:tc>
                  <a:txBody>
                    <a:bodyPr/>
                    <a:lstStyle/>
                    <a:p>
                      <a:r>
                        <a:rPr lang="en-US" sz="1400" dirty="0" smtClean="0"/>
                        <a:t>1</a:t>
                      </a:r>
                      <a:endParaRPr lang="en-US" sz="1400" dirty="0"/>
                    </a:p>
                  </a:txBody>
                  <a:tcPr/>
                </a:tc>
                <a:tc>
                  <a:txBody>
                    <a:bodyPr/>
                    <a:lstStyle/>
                    <a:p>
                      <a:r>
                        <a:rPr lang="en-US" sz="1400" dirty="0" smtClean="0"/>
                        <a:t>1</a:t>
                      </a:r>
                      <a:endParaRPr lang="en-US" sz="1400" dirty="0"/>
                    </a:p>
                  </a:txBody>
                  <a:tcPr/>
                </a:tc>
              </a:tr>
            </a:tbl>
          </a:graphicData>
        </a:graphic>
      </p:graphicFrame>
    </p:spTree>
    <p:extLst>
      <p:ext uri="{BB962C8B-B14F-4D97-AF65-F5344CB8AC3E}">
        <p14:creationId xmlns:p14="http://schemas.microsoft.com/office/powerpoint/2010/main" val="298648123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XOR Operator</a:t>
            </a:r>
            <a:endParaRPr lang="en-US" dirty="0"/>
          </a:p>
        </p:txBody>
      </p:sp>
      <p:sp>
        <p:nvSpPr>
          <p:cNvPr id="3" name="Content Placeholder 2"/>
          <p:cNvSpPr>
            <a:spLocks noGrp="1"/>
          </p:cNvSpPr>
          <p:nvPr>
            <p:ph idx="1"/>
          </p:nvPr>
        </p:nvSpPr>
        <p:spPr>
          <a:xfrm>
            <a:off x="827700" y="1853249"/>
            <a:ext cx="7880464" cy="4395158"/>
          </a:xfrm>
        </p:spPr>
        <p:txBody>
          <a:bodyPr>
            <a:normAutofit lnSpcReduction="10000"/>
          </a:bodyPr>
          <a:lstStyle/>
          <a:p>
            <a:r>
              <a:rPr lang="en-US" dirty="0" smtClean="0"/>
              <a:t>Exclusive Or  (or XOR) operator (^) compares bit by bit between two numbers – either must be 1 to return 1, BUT if both are 1, returns 0</a:t>
            </a:r>
          </a:p>
          <a:p>
            <a:pPr lvl="1"/>
            <a:r>
              <a:rPr lang="en-US" dirty="0" smtClean="0"/>
              <a:t>Truth Table</a:t>
            </a:r>
          </a:p>
          <a:p>
            <a:pPr marL="457207" lvl="1" indent="0">
              <a:buNone/>
            </a:pPr>
            <a:endParaRPr lang="en-US" dirty="0" smtClean="0"/>
          </a:p>
          <a:p>
            <a:pPr lvl="1"/>
            <a:endParaRPr lang="en-US" dirty="0" smtClean="0"/>
          </a:p>
          <a:p>
            <a:pPr lvl="1"/>
            <a:endParaRPr lang="en-US" dirty="0"/>
          </a:p>
          <a:p>
            <a:pPr lvl="1"/>
            <a:endParaRPr lang="en-US" dirty="0" smtClean="0"/>
          </a:p>
          <a:p>
            <a:pPr marL="0" lvl="1" indent="0">
              <a:buNone/>
            </a:pPr>
            <a:r>
              <a:rPr lang="en-US" sz="2400" b="1" dirty="0" smtClean="0"/>
              <a:t>X = 11 	→		(1011)			</a:t>
            </a:r>
            <a:r>
              <a:rPr lang="en-US" sz="2400" b="1" dirty="0" smtClean="0">
                <a:solidFill>
                  <a:schemeClr val="accent6">
                    <a:lumMod val="40000"/>
                    <a:lumOff val="60000"/>
                  </a:schemeClr>
                </a:solidFill>
              </a:rPr>
              <a:t>X^Y</a:t>
            </a:r>
            <a:r>
              <a:rPr lang="en-US" sz="2400" b="1" dirty="0" smtClean="0"/>
              <a:t> →(1011) </a:t>
            </a:r>
          </a:p>
          <a:p>
            <a:pPr marL="0" lvl="1" indent="0">
              <a:buNone/>
            </a:pPr>
            <a:r>
              <a:rPr lang="en-US" sz="2400" b="1" dirty="0" smtClean="0"/>
              <a:t>Y = 7		→</a:t>
            </a:r>
            <a:r>
              <a:rPr lang="en-US" sz="2400" b="1" dirty="0"/>
              <a:t>	</a:t>
            </a:r>
            <a:r>
              <a:rPr lang="en-US" sz="2400" b="1" dirty="0" smtClean="0"/>
              <a:t>	(0111)					 (0111)</a:t>
            </a:r>
          </a:p>
          <a:p>
            <a:pPr marL="0" lvl="1" indent="0">
              <a:buNone/>
            </a:pPr>
            <a:r>
              <a:rPr lang="en-US" sz="2400" b="1" dirty="0"/>
              <a:t>	</a:t>
            </a:r>
            <a:r>
              <a:rPr lang="en-US" sz="2400" b="1" dirty="0" smtClean="0"/>
              <a:t>											 (1100)→		</a:t>
            </a:r>
            <a:r>
              <a:rPr lang="en-US" sz="2400" b="1" dirty="0" smtClean="0">
                <a:solidFill>
                  <a:schemeClr val="accent6">
                    <a:lumMod val="40000"/>
                    <a:lumOff val="60000"/>
                  </a:schemeClr>
                </a:solidFill>
              </a:rPr>
              <a:t>C</a:t>
            </a:r>
            <a:endParaRPr lang="en-US" sz="2400" b="1" dirty="0">
              <a:solidFill>
                <a:schemeClr val="accent6">
                  <a:lumMod val="40000"/>
                  <a:lumOff val="60000"/>
                </a:schemeClr>
              </a:solidFill>
            </a:endParaRPr>
          </a:p>
          <a:p>
            <a:pPr marL="0" lvl="1"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29082955"/>
              </p:ext>
            </p:extLst>
          </p:nvPr>
        </p:nvGraphicFramePr>
        <p:xfrm>
          <a:off x="3709597" y="2781420"/>
          <a:ext cx="1460608" cy="1524000"/>
        </p:xfrm>
        <a:graphic>
          <a:graphicData uri="http://schemas.openxmlformats.org/drawingml/2006/table">
            <a:tbl>
              <a:tblPr firstRow="1" bandRow="1">
                <a:tableStyleId>{5C22544A-7EE6-4342-B048-85BDC9FD1C3A}</a:tableStyleId>
              </a:tblPr>
              <a:tblGrid>
                <a:gridCol w="305953"/>
                <a:gridCol w="403857"/>
                <a:gridCol w="750798"/>
              </a:tblGrid>
              <a:tr h="282913">
                <a:tc>
                  <a:txBody>
                    <a:bodyPr/>
                    <a:lstStyle/>
                    <a:p>
                      <a:r>
                        <a:rPr lang="en-US" sz="1400" dirty="0" smtClean="0"/>
                        <a:t>A</a:t>
                      </a:r>
                      <a:endParaRPr lang="en-US" sz="1400" dirty="0"/>
                    </a:p>
                  </a:txBody>
                  <a:tcPr/>
                </a:tc>
                <a:tc>
                  <a:txBody>
                    <a:bodyPr/>
                    <a:lstStyle/>
                    <a:p>
                      <a:r>
                        <a:rPr lang="en-US" sz="1400" dirty="0" smtClean="0"/>
                        <a:t>B</a:t>
                      </a:r>
                      <a:endParaRPr lang="en-US" sz="1400" dirty="0"/>
                    </a:p>
                  </a:txBody>
                  <a:tcPr/>
                </a:tc>
                <a:tc>
                  <a:txBody>
                    <a:bodyPr/>
                    <a:lstStyle/>
                    <a:p>
                      <a:r>
                        <a:rPr lang="en-US" sz="1400" dirty="0" smtClean="0"/>
                        <a:t>Out</a:t>
                      </a:r>
                      <a:endParaRPr lang="en-US" sz="1400" dirty="0"/>
                    </a:p>
                  </a:txBody>
                  <a:tcPr/>
                </a:tc>
              </a:tr>
              <a:tr h="282913">
                <a:tc>
                  <a:txBody>
                    <a:bodyPr/>
                    <a:lstStyle/>
                    <a:p>
                      <a:r>
                        <a:rPr lang="en-US" sz="1400" dirty="0" smtClean="0"/>
                        <a:t>0</a:t>
                      </a:r>
                      <a:endParaRPr lang="en-US" sz="1400" dirty="0"/>
                    </a:p>
                  </a:txBody>
                  <a:tcPr/>
                </a:tc>
                <a:tc>
                  <a:txBody>
                    <a:bodyPr/>
                    <a:lstStyle/>
                    <a:p>
                      <a:r>
                        <a:rPr lang="en-US" sz="1400" dirty="0" smtClean="0"/>
                        <a:t>0</a:t>
                      </a:r>
                      <a:endParaRPr lang="en-US" sz="1400" dirty="0"/>
                    </a:p>
                  </a:txBody>
                  <a:tcPr/>
                </a:tc>
                <a:tc>
                  <a:txBody>
                    <a:bodyPr/>
                    <a:lstStyle/>
                    <a:p>
                      <a:r>
                        <a:rPr lang="en-US" sz="1400" dirty="0" smtClean="0"/>
                        <a:t>0</a:t>
                      </a:r>
                      <a:endParaRPr lang="en-US" sz="1400" dirty="0"/>
                    </a:p>
                  </a:txBody>
                  <a:tcPr/>
                </a:tc>
              </a:tr>
              <a:tr h="282913">
                <a:tc>
                  <a:txBody>
                    <a:bodyPr/>
                    <a:lstStyle/>
                    <a:p>
                      <a:r>
                        <a:rPr lang="en-US" sz="1400" dirty="0" smtClean="0"/>
                        <a:t>0</a:t>
                      </a:r>
                      <a:endParaRPr lang="en-US" sz="1400" dirty="0"/>
                    </a:p>
                  </a:txBody>
                  <a:tcPr/>
                </a:tc>
                <a:tc>
                  <a:txBody>
                    <a:bodyPr/>
                    <a:lstStyle/>
                    <a:p>
                      <a:r>
                        <a:rPr lang="en-US" sz="1400" dirty="0" smtClean="0"/>
                        <a:t>1</a:t>
                      </a:r>
                      <a:endParaRPr lang="en-US" sz="1400" dirty="0"/>
                    </a:p>
                  </a:txBody>
                  <a:tcPr/>
                </a:tc>
                <a:tc>
                  <a:txBody>
                    <a:bodyPr/>
                    <a:lstStyle/>
                    <a:p>
                      <a:r>
                        <a:rPr lang="en-US" sz="1400" dirty="0" smtClean="0"/>
                        <a:t>1</a:t>
                      </a:r>
                      <a:endParaRPr lang="en-US" sz="1400" dirty="0"/>
                    </a:p>
                  </a:txBody>
                  <a:tcPr/>
                </a:tc>
              </a:tr>
              <a:tr h="282913">
                <a:tc>
                  <a:txBody>
                    <a:bodyPr/>
                    <a:lstStyle/>
                    <a:p>
                      <a:r>
                        <a:rPr lang="en-US" sz="1400" dirty="0" smtClean="0"/>
                        <a:t>1</a:t>
                      </a:r>
                      <a:endParaRPr lang="en-US" sz="1400" dirty="0"/>
                    </a:p>
                  </a:txBody>
                  <a:tcPr/>
                </a:tc>
                <a:tc>
                  <a:txBody>
                    <a:bodyPr/>
                    <a:lstStyle/>
                    <a:p>
                      <a:r>
                        <a:rPr lang="en-US" sz="1400" dirty="0" smtClean="0"/>
                        <a:t>0</a:t>
                      </a:r>
                      <a:endParaRPr lang="en-US" sz="1400" dirty="0"/>
                    </a:p>
                  </a:txBody>
                  <a:tcPr/>
                </a:tc>
                <a:tc>
                  <a:txBody>
                    <a:bodyPr/>
                    <a:lstStyle/>
                    <a:p>
                      <a:r>
                        <a:rPr lang="en-US" sz="1400" dirty="0" smtClean="0"/>
                        <a:t>1</a:t>
                      </a:r>
                      <a:endParaRPr lang="en-US" sz="1400" dirty="0"/>
                    </a:p>
                  </a:txBody>
                  <a:tcPr/>
                </a:tc>
              </a:tr>
              <a:tr h="282913">
                <a:tc>
                  <a:txBody>
                    <a:bodyPr/>
                    <a:lstStyle/>
                    <a:p>
                      <a:r>
                        <a:rPr lang="en-US" sz="1400" dirty="0" smtClean="0"/>
                        <a:t>1</a:t>
                      </a:r>
                      <a:endParaRPr lang="en-US" sz="1400" dirty="0"/>
                    </a:p>
                  </a:txBody>
                  <a:tcPr/>
                </a:tc>
                <a:tc>
                  <a:txBody>
                    <a:bodyPr/>
                    <a:lstStyle/>
                    <a:p>
                      <a:r>
                        <a:rPr lang="en-US" sz="1400" dirty="0" smtClean="0"/>
                        <a:t>1</a:t>
                      </a:r>
                      <a:endParaRPr lang="en-US" sz="1400" dirty="0"/>
                    </a:p>
                  </a:txBody>
                  <a:tcPr/>
                </a:tc>
                <a:tc>
                  <a:txBody>
                    <a:bodyPr/>
                    <a:lstStyle/>
                    <a:p>
                      <a:r>
                        <a:rPr lang="en-US" sz="1400" dirty="0" smtClean="0"/>
                        <a:t>0</a:t>
                      </a:r>
                      <a:endParaRPr lang="en-US" sz="1400" dirty="0"/>
                    </a:p>
                  </a:txBody>
                  <a:tcPr/>
                </a:tc>
              </a:tr>
            </a:tbl>
          </a:graphicData>
        </a:graphic>
      </p:graphicFrame>
    </p:spTree>
    <p:extLst>
      <p:ext uri="{BB962C8B-B14F-4D97-AF65-F5344CB8AC3E}">
        <p14:creationId xmlns:p14="http://schemas.microsoft.com/office/powerpoint/2010/main" val="173355413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smtClean="0"/>
              <a:t>Given binary numbers 	</a:t>
            </a:r>
          </a:p>
          <a:p>
            <a:pPr marL="0" indent="0">
              <a:buNone/>
            </a:pPr>
            <a:r>
              <a:rPr lang="en-US" dirty="0"/>
              <a:t>	</a:t>
            </a:r>
            <a:r>
              <a:rPr lang="en-US" dirty="0" smtClean="0"/>
              <a:t>	A 	= </a:t>
            </a:r>
            <a:r>
              <a:rPr lang="en-US" b="1" dirty="0" smtClean="0"/>
              <a:t>1101 1111 1010 0000 </a:t>
            </a:r>
            <a:r>
              <a:rPr lang="en-US" dirty="0" smtClean="0"/>
              <a:t> 							B 	= </a:t>
            </a:r>
            <a:r>
              <a:rPr lang="en-US" b="1" dirty="0" smtClean="0"/>
              <a:t>0101 0101 0101 0101</a:t>
            </a:r>
            <a:r>
              <a:rPr lang="en-US" dirty="0" smtClean="0"/>
              <a:t> </a:t>
            </a:r>
          </a:p>
          <a:p>
            <a:pPr marL="0" indent="0">
              <a:buNone/>
            </a:pPr>
            <a:r>
              <a:rPr lang="en-US" dirty="0" smtClean="0"/>
              <a:t>determine</a:t>
            </a:r>
          </a:p>
          <a:p>
            <a:pPr marL="457200" indent="-457200">
              <a:buFont typeface="+mj-lt"/>
              <a:buAutoNum type="arabicPeriod"/>
            </a:pPr>
            <a:r>
              <a:rPr lang="en-US" b="1" dirty="0" smtClean="0"/>
              <a:t>‘A</a:t>
            </a:r>
          </a:p>
          <a:p>
            <a:pPr marL="457200" indent="-457200">
              <a:buFont typeface="+mj-lt"/>
              <a:buAutoNum type="arabicPeriod"/>
            </a:pPr>
            <a:r>
              <a:rPr lang="en-US" b="1" dirty="0" smtClean="0"/>
              <a:t>A&amp;B</a:t>
            </a:r>
          </a:p>
          <a:p>
            <a:pPr marL="457200" indent="-457200">
              <a:buFont typeface="+mj-lt"/>
              <a:buAutoNum type="arabicPeriod"/>
            </a:pPr>
            <a:r>
              <a:rPr lang="en-US" b="1" dirty="0" smtClean="0"/>
              <a:t>A|B</a:t>
            </a:r>
          </a:p>
          <a:p>
            <a:pPr marL="457200" indent="-457200">
              <a:buFont typeface="+mj-lt"/>
              <a:buAutoNum type="arabicPeriod"/>
            </a:pPr>
            <a:r>
              <a:rPr lang="en-US" b="1" dirty="0" smtClean="0"/>
              <a:t>A^B</a:t>
            </a:r>
          </a:p>
        </p:txBody>
      </p:sp>
    </p:spTree>
    <p:extLst>
      <p:ext uri="{BB962C8B-B14F-4D97-AF65-F5344CB8AC3E}">
        <p14:creationId xmlns:p14="http://schemas.microsoft.com/office/powerpoint/2010/main" val="369429172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smtClean="0"/>
              <a:t>Given binary numbers 	</a:t>
            </a:r>
          </a:p>
          <a:p>
            <a:pPr marL="0" indent="0">
              <a:buNone/>
            </a:pPr>
            <a:r>
              <a:rPr lang="en-US" dirty="0"/>
              <a:t>	</a:t>
            </a:r>
            <a:r>
              <a:rPr lang="en-US" dirty="0" smtClean="0"/>
              <a:t>	A 	= </a:t>
            </a:r>
            <a:r>
              <a:rPr lang="en-US" b="1" dirty="0" smtClean="0"/>
              <a:t>1101 1111 1010 0000 </a:t>
            </a:r>
            <a:r>
              <a:rPr lang="en-US" dirty="0" smtClean="0"/>
              <a:t> 							B 	= </a:t>
            </a:r>
            <a:r>
              <a:rPr lang="en-US" b="1" dirty="0" smtClean="0"/>
              <a:t>0101 0101 0101 0101</a:t>
            </a:r>
            <a:r>
              <a:rPr lang="en-US" dirty="0" smtClean="0"/>
              <a:t> </a:t>
            </a:r>
          </a:p>
          <a:p>
            <a:pPr marL="0" indent="0">
              <a:buNone/>
            </a:pPr>
            <a:r>
              <a:rPr lang="en-US" dirty="0" smtClean="0"/>
              <a:t>determine</a:t>
            </a:r>
          </a:p>
          <a:p>
            <a:pPr marL="457200" indent="-457200">
              <a:buFont typeface="+mj-lt"/>
              <a:buAutoNum type="arabicPeriod"/>
            </a:pPr>
            <a:r>
              <a:rPr lang="en-US" b="1" dirty="0" smtClean="0"/>
              <a:t>‘A = </a:t>
            </a:r>
            <a:r>
              <a:rPr lang="en-US" b="1" dirty="0" smtClean="0">
                <a:solidFill>
                  <a:schemeClr val="accent6">
                    <a:lumMod val="40000"/>
                    <a:lumOff val="60000"/>
                  </a:schemeClr>
                </a:solidFill>
              </a:rPr>
              <a:t>0010 0000 0101 1111</a:t>
            </a:r>
          </a:p>
          <a:p>
            <a:pPr marL="457200" indent="-457200">
              <a:buFont typeface="+mj-lt"/>
              <a:buAutoNum type="arabicPeriod"/>
            </a:pPr>
            <a:r>
              <a:rPr lang="en-US" b="1" dirty="0" smtClean="0"/>
              <a:t>A&amp;B</a:t>
            </a:r>
          </a:p>
          <a:p>
            <a:pPr marL="457200" indent="-457200">
              <a:buFont typeface="+mj-lt"/>
              <a:buAutoNum type="arabicPeriod"/>
            </a:pPr>
            <a:r>
              <a:rPr lang="en-US" b="1" dirty="0" smtClean="0"/>
              <a:t>A|B</a:t>
            </a:r>
          </a:p>
          <a:p>
            <a:pPr marL="457200" indent="-457200">
              <a:buFont typeface="+mj-lt"/>
              <a:buAutoNum type="arabicPeriod"/>
            </a:pPr>
            <a:r>
              <a:rPr lang="en-US" b="1" dirty="0" smtClean="0"/>
              <a:t>A^B</a:t>
            </a:r>
          </a:p>
        </p:txBody>
      </p:sp>
    </p:spTree>
    <p:extLst>
      <p:ext uri="{BB962C8B-B14F-4D97-AF65-F5344CB8AC3E}">
        <p14:creationId xmlns:p14="http://schemas.microsoft.com/office/powerpoint/2010/main" val="420859862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smtClean="0"/>
              <a:t>Given binary numbers 	</a:t>
            </a:r>
          </a:p>
          <a:p>
            <a:pPr marL="0" indent="0">
              <a:buNone/>
            </a:pPr>
            <a:r>
              <a:rPr lang="en-US" dirty="0"/>
              <a:t>	</a:t>
            </a:r>
            <a:r>
              <a:rPr lang="en-US" dirty="0" smtClean="0"/>
              <a:t>	A 	= </a:t>
            </a:r>
            <a:r>
              <a:rPr lang="en-US" b="1" dirty="0" smtClean="0"/>
              <a:t>1101 1111 1010 0000 </a:t>
            </a:r>
            <a:r>
              <a:rPr lang="en-US" dirty="0" smtClean="0"/>
              <a:t> 							B 	= </a:t>
            </a:r>
            <a:r>
              <a:rPr lang="en-US" b="1" dirty="0" smtClean="0"/>
              <a:t>0101 0101 0101 0101</a:t>
            </a:r>
            <a:r>
              <a:rPr lang="en-US" dirty="0" smtClean="0"/>
              <a:t> </a:t>
            </a:r>
          </a:p>
          <a:p>
            <a:pPr marL="0" indent="0">
              <a:buNone/>
            </a:pPr>
            <a:r>
              <a:rPr lang="en-US" dirty="0" smtClean="0"/>
              <a:t>determine</a:t>
            </a:r>
          </a:p>
          <a:p>
            <a:pPr marL="457200" indent="-457200">
              <a:buFont typeface="+mj-lt"/>
              <a:buAutoNum type="arabicPeriod"/>
            </a:pPr>
            <a:r>
              <a:rPr lang="en-US" b="1" dirty="0" smtClean="0"/>
              <a:t>‘A = </a:t>
            </a:r>
            <a:r>
              <a:rPr lang="en-US" b="1" dirty="0" smtClean="0">
                <a:solidFill>
                  <a:schemeClr val="accent6">
                    <a:lumMod val="40000"/>
                    <a:lumOff val="60000"/>
                  </a:schemeClr>
                </a:solidFill>
              </a:rPr>
              <a:t>0010 0000 0101 1111</a:t>
            </a:r>
          </a:p>
          <a:p>
            <a:pPr marL="457200" indent="-457200">
              <a:buFont typeface="+mj-lt"/>
              <a:buAutoNum type="arabicPeriod"/>
            </a:pPr>
            <a:r>
              <a:rPr lang="en-US" b="1" dirty="0" smtClean="0"/>
              <a:t>A&amp;B = </a:t>
            </a:r>
            <a:r>
              <a:rPr lang="en-US" b="1" dirty="0" smtClean="0">
                <a:solidFill>
                  <a:schemeClr val="accent6">
                    <a:lumMod val="40000"/>
                    <a:lumOff val="60000"/>
                  </a:schemeClr>
                </a:solidFill>
              </a:rPr>
              <a:t>0101 0101 0000 0000</a:t>
            </a:r>
          </a:p>
          <a:p>
            <a:pPr marL="457200" indent="-457200">
              <a:buFont typeface="+mj-lt"/>
              <a:buAutoNum type="arabicPeriod"/>
            </a:pPr>
            <a:r>
              <a:rPr lang="en-US" b="1" dirty="0" smtClean="0"/>
              <a:t>A|B</a:t>
            </a:r>
          </a:p>
          <a:p>
            <a:pPr marL="457200" indent="-457200">
              <a:buFont typeface="+mj-lt"/>
              <a:buAutoNum type="arabicPeriod"/>
            </a:pPr>
            <a:r>
              <a:rPr lang="en-US" b="1" dirty="0" smtClean="0"/>
              <a:t>A^B</a:t>
            </a:r>
          </a:p>
        </p:txBody>
      </p:sp>
    </p:spTree>
    <p:extLst>
      <p:ext uri="{BB962C8B-B14F-4D97-AF65-F5344CB8AC3E}">
        <p14:creationId xmlns:p14="http://schemas.microsoft.com/office/powerpoint/2010/main" val="296768790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smtClean="0"/>
              <a:t>Given binary numbers 	</a:t>
            </a:r>
          </a:p>
          <a:p>
            <a:pPr marL="0" indent="0">
              <a:buNone/>
            </a:pPr>
            <a:r>
              <a:rPr lang="en-US" dirty="0"/>
              <a:t>	</a:t>
            </a:r>
            <a:r>
              <a:rPr lang="en-US" dirty="0" smtClean="0"/>
              <a:t>	A 	= </a:t>
            </a:r>
            <a:r>
              <a:rPr lang="en-US" b="1" dirty="0" smtClean="0"/>
              <a:t>1101 1111 1010 0000 </a:t>
            </a:r>
            <a:r>
              <a:rPr lang="en-US" dirty="0" smtClean="0"/>
              <a:t> 							B 	= </a:t>
            </a:r>
            <a:r>
              <a:rPr lang="en-US" b="1" dirty="0" smtClean="0"/>
              <a:t>0101 0101 0101 0101</a:t>
            </a:r>
            <a:r>
              <a:rPr lang="en-US" dirty="0" smtClean="0"/>
              <a:t> </a:t>
            </a:r>
          </a:p>
          <a:p>
            <a:pPr marL="0" indent="0">
              <a:buNone/>
            </a:pPr>
            <a:r>
              <a:rPr lang="en-US" dirty="0" smtClean="0"/>
              <a:t>determine</a:t>
            </a:r>
          </a:p>
          <a:p>
            <a:pPr marL="457200" indent="-457200">
              <a:buFont typeface="+mj-lt"/>
              <a:buAutoNum type="arabicPeriod"/>
            </a:pPr>
            <a:r>
              <a:rPr lang="en-US" b="1" dirty="0" smtClean="0"/>
              <a:t>‘A = </a:t>
            </a:r>
            <a:r>
              <a:rPr lang="en-US" b="1" dirty="0" smtClean="0">
                <a:solidFill>
                  <a:schemeClr val="accent6">
                    <a:lumMod val="40000"/>
                    <a:lumOff val="60000"/>
                  </a:schemeClr>
                </a:solidFill>
              </a:rPr>
              <a:t>0010 0000 0101 1111</a:t>
            </a:r>
          </a:p>
          <a:p>
            <a:pPr marL="457200" indent="-457200">
              <a:buFont typeface="+mj-lt"/>
              <a:buAutoNum type="arabicPeriod"/>
            </a:pPr>
            <a:r>
              <a:rPr lang="en-US" b="1" dirty="0" smtClean="0"/>
              <a:t>A&amp;B = </a:t>
            </a:r>
            <a:r>
              <a:rPr lang="en-US" b="1" dirty="0" smtClean="0">
                <a:solidFill>
                  <a:schemeClr val="accent6">
                    <a:lumMod val="40000"/>
                    <a:lumOff val="60000"/>
                  </a:schemeClr>
                </a:solidFill>
              </a:rPr>
              <a:t>0101 0101 0000 0000</a:t>
            </a:r>
          </a:p>
          <a:p>
            <a:pPr marL="457200" indent="-457200">
              <a:buFont typeface="+mj-lt"/>
              <a:buAutoNum type="arabicPeriod"/>
            </a:pPr>
            <a:r>
              <a:rPr lang="en-US" b="1" dirty="0" smtClean="0"/>
              <a:t>A|B = </a:t>
            </a:r>
            <a:r>
              <a:rPr lang="en-US" b="1" dirty="0" smtClean="0">
                <a:solidFill>
                  <a:schemeClr val="accent6">
                    <a:lumMod val="40000"/>
                    <a:lumOff val="60000"/>
                  </a:schemeClr>
                </a:solidFill>
              </a:rPr>
              <a:t>1101 1111 1111 0101</a:t>
            </a:r>
          </a:p>
          <a:p>
            <a:pPr marL="457200" indent="-457200">
              <a:buFont typeface="+mj-lt"/>
              <a:buAutoNum type="arabicPeriod"/>
            </a:pPr>
            <a:r>
              <a:rPr lang="en-US" b="1" dirty="0" smtClean="0"/>
              <a:t>A^B</a:t>
            </a:r>
          </a:p>
        </p:txBody>
      </p:sp>
    </p:spTree>
    <p:extLst>
      <p:ext uri="{BB962C8B-B14F-4D97-AF65-F5344CB8AC3E}">
        <p14:creationId xmlns:p14="http://schemas.microsoft.com/office/powerpoint/2010/main" val="1948275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smtClean="0"/>
              <a:t>Given binary numbers 	</a:t>
            </a:r>
          </a:p>
          <a:p>
            <a:pPr marL="0" indent="0">
              <a:buNone/>
            </a:pPr>
            <a:r>
              <a:rPr lang="en-US" dirty="0"/>
              <a:t>	</a:t>
            </a:r>
            <a:r>
              <a:rPr lang="en-US" dirty="0" smtClean="0"/>
              <a:t>	A 	= </a:t>
            </a:r>
            <a:r>
              <a:rPr lang="en-US" b="1" dirty="0" smtClean="0"/>
              <a:t>1101 1111 1010 0000 </a:t>
            </a:r>
            <a:r>
              <a:rPr lang="en-US" dirty="0" smtClean="0"/>
              <a:t> 							B 	= </a:t>
            </a:r>
            <a:r>
              <a:rPr lang="en-US" b="1" dirty="0" smtClean="0"/>
              <a:t>0101 0101 0101 0101</a:t>
            </a:r>
            <a:r>
              <a:rPr lang="en-US" dirty="0" smtClean="0"/>
              <a:t> </a:t>
            </a:r>
          </a:p>
          <a:p>
            <a:pPr marL="0" indent="0">
              <a:buNone/>
            </a:pPr>
            <a:r>
              <a:rPr lang="en-US" dirty="0" smtClean="0"/>
              <a:t>determine</a:t>
            </a:r>
          </a:p>
          <a:p>
            <a:pPr marL="457200" indent="-457200">
              <a:buFont typeface="+mj-lt"/>
              <a:buAutoNum type="arabicPeriod"/>
            </a:pPr>
            <a:r>
              <a:rPr lang="en-US" b="1" dirty="0" smtClean="0"/>
              <a:t>‘A = </a:t>
            </a:r>
            <a:r>
              <a:rPr lang="en-US" b="1" dirty="0" smtClean="0">
                <a:solidFill>
                  <a:schemeClr val="accent6">
                    <a:lumMod val="40000"/>
                    <a:lumOff val="60000"/>
                  </a:schemeClr>
                </a:solidFill>
              </a:rPr>
              <a:t>0010 0000 0101 1111</a:t>
            </a:r>
          </a:p>
          <a:p>
            <a:pPr marL="457200" indent="-457200">
              <a:buFont typeface="+mj-lt"/>
              <a:buAutoNum type="arabicPeriod"/>
            </a:pPr>
            <a:r>
              <a:rPr lang="en-US" b="1" dirty="0" smtClean="0"/>
              <a:t>A&amp;B = </a:t>
            </a:r>
            <a:r>
              <a:rPr lang="en-US" b="1" dirty="0" smtClean="0">
                <a:solidFill>
                  <a:schemeClr val="accent6">
                    <a:lumMod val="40000"/>
                    <a:lumOff val="60000"/>
                  </a:schemeClr>
                </a:solidFill>
              </a:rPr>
              <a:t>0101 0101 0000 0000</a:t>
            </a:r>
          </a:p>
          <a:p>
            <a:pPr marL="457200" indent="-457200">
              <a:buFont typeface="+mj-lt"/>
              <a:buAutoNum type="arabicPeriod"/>
            </a:pPr>
            <a:r>
              <a:rPr lang="en-US" b="1" dirty="0" smtClean="0"/>
              <a:t>A|B = </a:t>
            </a:r>
            <a:r>
              <a:rPr lang="en-US" b="1" dirty="0" smtClean="0">
                <a:solidFill>
                  <a:schemeClr val="accent6">
                    <a:lumMod val="40000"/>
                    <a:lumOff val="60000"/>
                  </a:schemeClr>
                </a:solidFill>
              </a:rPr>
              <a:t>1101 1111 1111 0101</a:t>
            </a:r>
          </a:p>
          <a:p>
            <a:pPr marL="457200" indent="-457200">
              <a:buFont typeface="+mj-lt"/>
              <a:buAutoNum type="arabicPeriod"/>
            </a:pPr>
            <a:r>
              <a:rPr lang="en-US" b="1" dirty="0" smtClean="0"/>
              <a:t>A^B = </a:t>
            </a:r>
            <a:r>
              <a:rPr lang="en-US" b="1" dirty="0" smtClean="0">
                <a:solidFill>
                  <a:schemeClr val="accent6">
                    <a:lumMod val="40000"/>
                    <a:lumOff val="60000"/>
                  </a:schemeClr>
                </a:solidFill>
              </a:rPr>
              <a:t>1000 1010 1111 0101</a:t>
            </a:r>
          </a:p>
        </p:txBody>
      </p:sp>
    </p:spTree>
    <p:extLst>
      <p:ext uri="{BB962C8B-B14F-4D97-AF65-F5344CB8AC3E}">
        <p14:creationId xmlns:p14="http://schemas.microsoft.com/office/powerpoint/2010/main" val="611860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Numbers</a:t>
            </a:r>
            <a:endParaRPr lang="en-US" dirty="0"/>
          </a:p>
        </p:txBody>
      </p:sp>
      <p:sp>
        <p:nvSpPr>
          <p:cNvPr id="3" name="Content Placeholder 2"/>
          <p:cNvSpPr>
            <a:spLocks noGrp="1"/>
          </p:cNvSpPr>
          <p:nvPr>
            <p:ph idx="1"/>
          </p:nvPr>
        </p:nvSpPr>
        <p:spPr>
          <a:xfrm>
            <a:off x="4247260" y="1853248"/>
            <a:ext cx="3810265" cy="4195481"/>
          </a:xfrm>
        </p:spPr>
        <p:txBody>
          <a:bodyPr>
            <a:normAutofit fontScale="92500" lnSpcReduction="20000"/>
          </a:bodyPr>
          <a:lstStyle/>
          <a:p>
            <a:r>
              <a:rPr lang="en-US" dirty="0" smtClean="0"/>
              <a:t>Conversion From Decimal to Binary</a:t>
            </a:r>
          </a:p>
          <a:p>
            <a:pPr marL="514350" indent="-514350">
              <a:buFont typeface="+mj-lt"/>
              <a:buAutoNum type="arabicPeriod"/>
            </a:pPr>
            <a:r>
              <a:rPr lang="en-US" sz="2600" dirty="0" smtClean="0">
                <a:solidFill>
                  <a:schemeClr val="accent3">
                    <a:lumMod val="40000"/>
                    <a:lumOff val="60000"/>
                  </a:schemeClr>
                </a:solidFill>
              </a:rPr>
              <a:t>Divide the number by 2</a:t>
            </a:r>
          </a:p>
          <a:p>
            <a:pPr marL="514350" indent="-514350">
              <a:buFont typeface="+mj-lt"/>
              <a:buAutoNum type="arabicPeriod"/>
            </a:pPr>
            <a:r>
              <a:rPr lang="en-US" sz="2600" b="1" dirty="0" smtClean="0">
                <a:solidFill>
                  <a:schemeClr val="accent6">
                    <a:lumMod val="40000"/>
                    <a:lumOff val="60000"/>
                  </a:schemeClr>
                </a:solidFill>
              </a:rPr>
              <a:t>Get the integer quotient for the next iteration</a:t>
            </a:r>
          </a:p>
          <a:p>
            <a:pPr marL="514350" indent="-514350">
              <a:buFont typeface="+mj-lt"/>
              <a:buAutoNum type="arabicPeriod"/>
            </a:pPr>
            <a:r>
              <a:rPr lang="en-US" sz="2600" dirty="0" smtClean="0">
                <a:solidFill>
                  <a:schemeClr val="accent3">
                    <a:lumMod val="40000"/>
                    <a:lumOff val="60000"/>
                  </a:schemeClr>
                </a:solidFill>
              </a:rPr>
              <a:t>Get the remainder for the binary digit</a:t>
            </a:r>
          </a:p>
          <a:p>
            <a:pPr marL="514350" indent="-514350">
              <a:buFont typeface="+mj-lt"/>
              <a:buAutoNum type="arabicPeriod"/>
            </a:pPr>
            <a:r>
              <a:rPr lang="en-US" sz="2600" dirty="0" smtClean="0">
                <a:solidFill>
                  <a:schemeClr val="accent3">
                    <a:lumMod val="40000"/>
                    <a:lumOff val="60000"/>
                  </a:schemeClr>
                </a:solidFill>
              </a:rPr>
              <a:t>Repeat the steps until the quotient is equal to 0</a:t>
            </a:r>
          </a:p>
          <a:p>
            <a:pPr marL="514350" indent="-514350">
              <a:buFont typeface="+mj-lt"/>
              <a:buAutoNum type="arabicPeriod"/>
            </a:pPr>
            <a:endParaRPr lang="en-US" sz="2600" dirty="0">
              <a:solidFill>
                <a:schemeClr val="accent3">
                  <a:lumMod val="40000"/>
                  <a:lumOff val="60000"/>
                </a:schemeClr>
              </a:solidFill>
            </a:endParaRPr>
          </a:p>
        </p:txBody>
      </p:sp>
      <p:sp>
        <p:nvSpPr>
          <p:cNvPr id="4" name="Content Placeholder 2"/>
          <p:cNvSpPr txBox="1">
            <a:spLocks/>
          </p:cNvSpPr>
          <p:nvPr/>
        </p:nvSpPr>
        <p:spPr>
          <a:xfrm>
            <a:off x="484710" y="1853247"/>
            <a:ext cx="3810265" cy="4195481"/>
          </a:xfrm>
          <a:prstGeom prst="rect">
            <a:avLst/>
          </a:prstGeom>
        </p:spPr>
        <p:txBody>
          <a:bodyPr vert="horz" lIns="91440" tIns="45720" rIns="91440" bIns="45720" rtlCol="0">
            <a:normAutofit/>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b="1" dirty="0" smtClean="0"/>
              <a:t>2230					</a:t>
            </a:r>
            <a:endParaRPr lang="en-US" b="1" dirty="0" smtClean="0">
              <a:solidFill>
                <a:schemeClr val="accent6">
                  <a:lumMod val="40000"/>
                  <a:lumOff val="60000"/>
                </a:schemeClr>
              </a:solidFill>
            </a:endParaRPr>
          </a:p>
          <a:p>
            <a:pPr marL="0" indent="0">
              <a:buNone/>
            </a:pPr>
            <a:r>
              <a:rPr lang="en-US" b="1" dirty="0" smtClean="0">
                <a:solidFill>
                  <a:schemeClr val="accent6">
                    <a:lumMod val="40000"/>
                    <a:lumOff val="60000"/>
                  </a:schemeClr>
                </a:solidFill>
              </a:rPr>
              <a:t>1115</a:t>
            </a:r>
          </a:p>
          <a:p>
            <a:pPr marL="0" indent="0">
              <a:buNone/>
            </a:pPr>
            <a:endParaRPr lang="en-US" b="1" dirty="0" smtClean="0">
              <a:solidFill>
                <a:schemeClr val="accent6">
                  <a:lumMod val="40000"/>
                  <a:lumOff val="60000"/>
                </a:schemeClr>
              </a:solidFill>
            </a:endParaRPr>
          </a:p>
          <a:p>
            <a:pPr marL="514350" indent="-514350">
              <a:buFont typeface="+mj-lt"/>
              <a:buAutoNum type="arabicPeriod"/>
            </a:pPr>
            <a:endParaRPr lang="en-US" dirty="0">
              <a:solidFill>
                <a:schemeClr val="accent3">
                  <a:lumMod val="40000"/>
                  <a:lumOff val="60000"/>
                </a:schemeClr>
              </a:solidFill>
            </a:endParaRPr>
          </a:p>
        </p:txBody>
      </p:sp>
    </p:spTree>
    <p:extLst>
      <p:ext uri="{BB962C8B-B14F-4D97-AF65-F5344CB8AC3E}">
        <p14:creationId xmlns:p14="http://schemas.microsoft.com/office/powerpoint/2010/main" val="318379890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 Shift Operators</a:t>
            </a:r>
            <a:endParaRPr lang="en-US" dirty="0"/>
          </a:p>
        </p:txBody>
      </p:sp>
      <p:sp>
        <p:nvSpPr>
          <p:cNvPr id="3" name="Content Placeholder 2"/>
          <p:cNvSpPr>
            <a:spLocks noGrp="1"/>
          </p:cNvSpPr>
          <p:nvPr>
            <p:ph idx="1"/>
          </p:nvPr>
        </p:nvSpPr>
        <p:spPr/>
        <p:txBody>
          <a:bodyPr/>
          <a:lstStyle/>
          <a:p>
            <a:r>
              <a:rPr lang="en-US" dirty="0" smtClean="0"/>
              <a:t>&lt;&lt; and &gt;&gt; mean something different in C and C++</a:t>
            </a:r>
          </a:p>
          <a:p>
            <a:pPr lvl="1"/>
            <a:r>
              <a:rPr lang="en-US" dirty="0" smtClean="0"/>
              <a:t>C++ - Insertion (&lt;&lt;) and Extraction (&gt;&gt;)</a:t>
            </a:r>
          </a:p>
          <a:p>
            <a:pPr lvl="1"/>
            <a:r>
              <a:rPr lang="en-US" dirty="0" smtClean="0"/>
              <a:t>C – Shift Left (&lt;&lt;) and Shift Right (&gt;&gt;)</a:t>
            </a:r>
          </a:p>
          <a:p>
            <a:r>
              <a:rPr lang="en-US" dirty="0" smtClean="0"/>
              <a:t>Shifting operators take 2 arguments</a:t>
            </a:r>
          </a:p>
          <a:p>
            <a:pPr marL="457207" lvl="1" indent="0" algn="ctr">
              <a:buNone/>
            </a:pPr>
            <a:r>
              <a:rPr lang="en-US" dirty="0" smtClean="0"/>
              <a:t>X &lt;&lt; n or X &gt;&gt; n</a:t>
            </a:r>
          </a:p>
          <a:p>
            <a:pPr lvl="1"/>
            <a:r>
              <a:rPr lang="en-US" dirty="0" smtClean="0"/>
              <a:t>X is the variable for shifting</a:t>
            </a:r>
          </a:p>
          <a:p>
            <a:pPr lvl="1"/>
            <a:r>
              <a:rPr lang="en-US" dirty="0" smtClean="0"/>
              <a:t>n is by how many bits to shift either way</a:t>
            </a:r>
            <a:endParaRPr lang="en-US" dirty="0"/>
          </a:p>
        </p:txBody>
      </p:sp>
    </p:spTree>
    <p:extLst>
      <p:ext uri="{BB962C8B-B14F-4D97-AF65-F5344CB8AC3E}">
        <p14:creationId xmlns:p14="http://schemas.microsoft.com/office/powerpoint/2010/main" val="212814225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 Shift Operators</a:t>
            </a:r>
            <a:endParaRPr lang="en-US" dirty="0"/>
          </a:p>
        </p:txBody>
      </p:sp>
      <p:sp>
        <p:nvSpPr>
          <p:cNvPr id="3" name="Content Placeholder 2"/>
          <p:cNvSpPr>
            <a:spLocks noGrp="1"/>
          </p:cNvSpPr>
          <p:nvPr>
            <p:ph idx="1"/>
          </p:nvPr>
        </p:nvSpPr>
        <p:spPr/>
        <p:txBody>
          <a:bodyPr/>
          <a:lstStyle/>
          <a:p>
            <a:r>
              <a:rPr lang="en-US" dirty="0" smtClean="0"/>
              <a:t>&lt;&lt;  Example</a:t>
            </a:r>
          </a:p>
          <a:p>
            <a:pPr marL="0" indent="0">
              <a:buNone/>
            </a:pPr>
            <a:r>
              <a:rPr lang="en-US" b="1" dirty="0" smtClean="0">
                <a:solidFill>
                  <a:schemeClr val="accent6">
                    <a:lumMod val="40000"/>
                    <a:lumOff val="60000"/>
                  </a:schemeClr>
                </a:solidFill>
              </a:rPr>
              <a:t>X = 50 </a:t>
            </a:r>
            <a:r>
              <a:rPr lang="en-US" dirty="0" smtClean="0"/>
              <a:t>		→ 0011 0010</a:t>
            </a:r>
          </a:p>
          <a:p>
            <a:pPr marL="0" indent="0">
              <a:buNone/>
            </a:pPr>
            <a:r>
              <a:rPr lang="en-US" b="1" dirty="0" smtClean="0">
                <a:solidFill>
                  <a:schemeClr val="accent6">
                    <a:lumMod val="40000"/>
                    <a:lumOff val="60000"/>
                  </a:schemeClr>
                </a:solidFill>
              </a:rPr>
              <a:t>Y = X&lt;&lt;2 </a:t>
            </a:r>
            <a:r>
              <a:rPr lang="en-US" dirty="0" smtClean="0"/>
              <a:t>	→ 1100 1000 	→ </a:t>
            </a:r>
            <a:r>
              <a:rPr lang="en-US" b="1" dirty="0" smtClean="0">
                <a:solidFill>
                  <a:schemeClr val="accent6">
                    <a:lumMod val="40000"/>
                    <a:lumOff val="60000"/>
                  </a:schemeClr>
                </a:solidFill>
              </a:rPr>
              <a:t>Y = 200</a:t>
            </a:r>
          </a:p>
          <a:p>
            <a:pPr marL="0" indent="0">
              <a:buNone/>
            </a:pPr>
            <a:endParaRPr lang="en-US" dirty="0"/>
          </a:p>
          <a:p>
            <a:r>
              <a:rPr lang="en-US" dirty="0" smtClean="0"/>
              <a:t> &gt;&gt; Example</a:t>
            </a:r>
          </a:p>
          <a:p>
            <a:pPr marL="0" indent="0">
              <a:buNone/>
            </a:pPr>
            <a:r>
              <a:rPr lang="en-US" b="1" dirty="0" smtClean="0">
                <a:solidFill>
                  <a:schemeClr val="accent6">
                    <a:lumMod val="40000"/>
                    <a:lumOff val="60000"/>
                  </a:schemeClr>
                </a:solidFill>
              </a:rPr>
              <a:t>X = 20</a:t>
            </a:r>
            <a:r>
              <a:rPr lang="en-US" dirty="0" smtClean="0"/>
              <a:t>		</a:t>
            </a:r>
            <a:r>
              <a:rPr lang="en-US" dirty="0"/>
              <a:t> </a:t>
            </a:r>
            <a:r>
              <a:rPr lang="en-US" dirty="0" smtClean="0"/>
              <a:t>→ 0001 0100</a:t>
            </a:r>
          </a:p>
          <a:p>
            <a:pPr marL="0" indent="0">
              <a:buNone/>
            </a:pPr>
            <a:r>
              <a:rPr lang="en-US" b="1" dirty="0" smtClean="0">
                <a:solidFill>
                  <a:schemeClr val="accent6">
                    <a:lumMod val="40000"/>
                    <a:lumOff val="60000"/>
                  </a:schemeClr>
                </a:solidFill>
              </a:rPr>
              <a:t>Y = X &gt;&gt;2</a:t>
            </a:r>
            <a:r>
              <a:rPr lang="en-US" dirty="0" smtClean="0"/>
              <a:t>	</a:t>
            </a:r>
            <a:r>
              <a:rPr lang="en-US" dirty="0"/>
              <a:t> </a:t>
            </a:r>
            <a:r>
              <a:rPr lang="en-US" dirty="0" smtClean="0"/>
              <a:t>→ 0000 0101 	→ </a:t>
            </a:r>
            <a:r>
              <a:rPr lang="en-US" b="1" dirty="0" smtClean="0">
                <a:solidFill>
                  <a:schemeClr val="accent6">
                    <a:lumMod val="40000"/>
                    <a:lumOff val="60000"/>
                  </a:schemeClr>
                </a:solidFill>
              </a:rPr>
              <a:t>Y = 5</a:t>
            </a:r>
          </a:p>
          <a:p>
            <a:pPr marL="0" indent="0">
              <a:buNone/>
            </a:pPr>
            <a:endParaRPr lang="en-US" dirty="0"/>
          </a:p>
          <a:p>
            <a:pPr marL="0" indent="0">
              <a:buNone/>
            </a:pPr>
            <a:r>
              <a:rPr lang="en-US" b="1" dirty="0" smtClean="0"/>
              <a:t>NOTE: A shift to the left  or right by N position is equivalent to multiplying or dividing an integer by 2</a:t>
            </a:r>
            <a:r>
              <a:rPr lang="en-US" b="1" baseline="30000" dirty="0" smtClean="0"/>
              <a:t>N</a:t>
            </a:r>
            <a:endParaRPr lang="en-US" b="1" baseline="30000" dirty="0"/>
          </a:p>
        </p:txBody>
      </p:sp>
    </p:spTree>
    <p:extLst>
      <p:ext uri="{BB962C8B-B14F-4D97-AF65-F5344CB8AC3E}">
        <p14:creationId xmlns:p14="http://schemas.microsoft.com/office/powerpoint/2010/main" val="13130460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 Shift Operators</a:t>
            </a:r>
            <a:endParaRPr lang="en-US" dirty="0"/>
          </a:p>
        </p:txBody>
      </p:sp>
      <p:sp>
        <p:nvSpPr>
          <p:cNvPr id="3" name="Content Placeholder 2"/>
          <p:cNvSpPr>
            <a:spLocks noGrp="1"/>
          </p:cNvSpPr>
          <p:nvPr>
            <p:ph idx="1"/>
          </p:nvPr>
        </p:nvSpPr>
        <p:spPr/>
        <p:txBody>
          <a:bodyPr/>
          <a:lstStyle/>
          <a:p>
            <a:r>
              <a:rPr lang="en-US" dirty="0" smtClean="0"/>
              <a:t>Issues </a:t>
            </a:r>
          </a:p>
          <a:p>
            <a:pPr lvl="1"/>
            <a:r>
              <a:rPr lang="en-US" dirty="0" smtClean="0"/>
              <a:t>Overflowing: For unsigned integers, the 1 has the possibility of shifting outside of the scope of the integer. That 1 is gone and has overflowed</a:t>
            </a:r>
          </a:p>
          <a:p>
            <a:pPr lvl="2"/>
            <a:endParaRPr lang="en-US" dirty="0" smtClean="0"/>
          </a:p>
          <a:p>
            <a:pPr lvl="2"/>
            <a:r>
              <a:rPr lang="en-US" dirty="0" smtClean="0"/>
              <a:t>X = 12 	→ 1100 	X&lt;&lt;1 = 1000 → 8</a:t>
            </a:r>
          </a:p>
          <a:p>
            <a:pPr lvl="2"/>
            <a:r>
              <a:rPr lang="en-US" dirty="0" smtClean="0"/>
              <a:t>X = 3 	→ 0011	X&gt;&gt;1 = 0001 → 1</a:t>
            </a:r>
          </a:p>
          <a:p>
            <a:pPr lvl="1"/>
            <a:r>
              <a:rPr lang="en-US" dirty="0" smtClean="0"/>
              <a:t>Shifting does not change the value in of itself. Shifting must be </a:t>
            </a:r>
            <a:r>
              <a:rPr lang="en-US" dirty="0" err="1" smtClean="0"/>
              <a:t>assinged</a:t>
            </a:r>
            <a:endParaRPr lang="en-US" dirty="0"/>
          </a:p>
        </p:txBody>
      </p:sp>
    </p:spTree>
    <p:extLst>
      <p:ext uri="{BB962C8B-B14F-4D97-AF65-F5344CB8AC3E}">
        <p14:creationId xmlns:p14="http://schemas.microsoft.com/office/powerpoint/2010/main" val="61841695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Bitwise operators</a:t>
            </a:r>
            <a:endParaRPr lang="en-US" dirty="0"/>
          </a:p>
        </p:txBody>
      </p:sp>
      <p:sp>
        <p:nvSpPr>
          <p:cNvPr id="3" name="Content Placeholder 2"/>
          <p:cNvSpPr>
            <a:spLocks noGrp="1"/>
          </p:cNvSpPr>
          <p:nvPr>
            <p:ph idx="1"/>
          </p:nvPr>
        </p:nvSpPr>
        <p:spPr/>
        <p:txBody>
          <a:bodyPr/>
          <a:lstStyle/>
          <a:p>
            <a:r>
              <a:rPr lang="en-US" dirty="0" smtClean="0"/>
              <a:t>Assignment operators – a way assign a change to a variable</a:t>
            </a:r>
          </a:p>
        </p:txBody>
      </p:sp>
      <p:graphicFrame>
        <p:nvGraphicFramePr>
          <p:cNvPr id="4" name="Table 3"/>
          <p:cNvGraphicFramePr>
            <a:graphicFrameLocks noGrp="1"/>
          </p:cNvGraphicFramePr>
          <p:nvPr>
            <p:extLst>
              <p:ext uri="{D42A27DB-BD31-4B8C-83A1-F6EECF244321}">
                <p14:modId xmlns:p14="http://schemas.microsoft.com/office/powerpoint/2010/main" val="2274049914"/>
              </p:ext>
            </p:extLst>
          </p:nvPr>
        </p:nvGraphicFramePr>
        <p:xfrm>
          <a:off x="1443354" y="2876843"/>
          <a:ext cx="6096000" cy="357124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r>
                        <a:rPr lang="en-US" dirty="0" smtClean="0"/>
                        <a:t>Operator</a:t>
                      </a:r>
                      <a:endParaRPr lang="en-US" dirty="0"/>
                    </a:p>
                  </a:txBody>
                  <a:tcPr/>
                </a:tc>
                <a:tc>
                  <a:txBody>
                    <a:bodyPr/>
                    <a:lstStyle/>
                    <a:p>
                      <a:r>
                        <a:rPr lang="en-US" dirty="0" smtClean="0"/>
                        <a:t>Symbol</a:t>
                      </a:r>
                      <a:endParaRPr lang="en-US" dirty="0"/>
                    </a:p>
                  </a:txBody>
                  <a:tcPr/>
                </a:tc>
                <a:tc>
                  <a:txBody>
                    <a:bodyPr/>
                    <a:lstStyle/>
                    <a:p>
                      <a:r>
                        <a:rPr lang="en-US" dirty="0" smtClean="0"/>
                        <a:t>Form</a:t>
                      </a:r>
                      <a:endParaRPr lang="en-US" dirty="0"/>
                    </a:p>
                  </a:txBody>
                  <a:tcPr/>
                </a:tc>
                <a:tc>
                  <a:txBody>
                    <a:bodyPr/>
                    <a:lstStyle/>
                    <a:p>
                      <a:r>
                        <a:rPr lang="en-US" dirty="0" smtClean="0"/>
                        <a:t>Operation</a:t>
                      </a:r>
                      <a:endParaRPr lang="en-US" dirty="0"/>
                    </a:p>
                  </a:txBody>
                  <a:tcPr/>
                </a:tc>
              </a:tr>
              <a:tr h="370840">
                <a:tc>
                  <a:txBody>
                    <a:bodyPr/>
                    <a:lstStyle/>
                    <a:p>
                      <a:r>
                        <a:rPr lang="en-US" dirty="0" smtClean="0"/>
                        <a:t>Left Shift Assignment</a:t>
                      </a:r>
                      <a:endParaRPr lang="en-US" dirty="0"/>
                    </a:p>
                  </a:txBody>
                  <a:tcPr/>
                </a:tc>
                <a:tc>
                  <a:txBody>
                    <a:bodyPr/>
                    <a:lstStyle/>
                    <a:p>
                      <a:r>
                        <a:rPr lang="en-US" dirty="0" smtClean="0"/>
                        <a:t>&lt;&lt;=</a:t>
                      </a:r>
                      <a:endParaRPr lang="en-US" dirty="0"/>
                    </a:p>
                  </a:txBody>
                  <a:tcPr/>
                </a:tc>
                <a:tc>
                  <a:txBody>
                    <a:bodyPr/>
                    <a:lstStyle/>
                    <a:p>
                      <a:r>
                        <a:rPr lang="en-US" dirty="0" smtClean="0"/>
                        <a:t>X&lt;&lt;=Y</a:t>
                      </a:r>
                      <a:endParaRPr lang="en-US" dirty="0"/>
                    </a:p>
                  </a:txBody>
                  <a:tcPr/>
                </a:tc>
                <a:tc>
                  <a:txBody>
                    <a:bodyPr/>
                    <a:lstStyle/>
                    <a:p>
                      <a:r>
                        <a:rPr lang="en-US" dirty="0" smtClean="0"/>
                        <a:t>Shifts X left by Y bits</a:t>
                      </a:r>
                      <a:endParaRPr lang="en-US" dirty="0"/>
                    </a:p>
                  </a:txBody>
                  <a:tcPr/>
                </a:tc>
              </a:tr>
              <a:tr h="370840">
                <a:tc>
                  <a:txBody>
                    <a:bodyPr/>
                    <a:lstStyle/>
                    <a:p>
                      <a:r>
                        <a:rPr lang="en-US" dirty="0" smtClean="0"/>
                        <a:t>Right Shift Assignment</a:t>
                      </a:r>
                      <a:endParaRPr lang="en-US" dirty="0"/>
                    </a:p>
                  </a:txBody>
                  <a:tcPr/>
                </a:tc>
                <a:tc>
                  <a:txBody>
                    <a:bodyPr/>
                    <a:lstStyle/>
                    <a:p>
                      <a:r>
                        <a:rPr lang="en-US" dirty="0" smtClean="0"/>
                        <a:t>&gt;&gt;=</a:t>
                      </a:r>
                      <a:endParaRPr lang="en-US" dirty="0"/>
                    </a:p>
                  </a:txBody>
                  <a:tcPr/>
                </a:tc>
                <a:tc>
                  <a:txBody>
                    <a:bodyPr/>
                    <a:lstStyle/>
                    <a:p>
                      <a:r>
                        <a:rPr lang="en-US" dirty="0" smtClean="0"/>
                        <a:t>X&gt;&gt;=Y</a:t>
                      </a:r>
                      <a:endParaRPr lang="en-US" dirty="0"/>
                    </a:p>
                  </a:txBody>
                  <a:tcPr/>
                </a:tc>
                <a:tc>
                  <a:txBody>
                    <a:bodyPr/>
                    <a:lstStyle/>
                    <a:p>
                      <a:r>
                        <a:rPr lang="en-US" dirty="0" smtClean="0"/>
                        <a:t>Shifts Y right by Y</a:t>
                      </a:r>
                      <a:r>
                        <a:rPr lang="en-US" baseline="0" dirty="0" smtClean="0"/>
                        <a:t> bits</a:t>
                      </a:r>
                      <a:endParaRPr lang="en-US" dirty="0"/>
                    </a:p>
                  </a:txBody>
                  <a:tcPr/>
                </a:tc>
              </a:tr>
              <a:tr h="370840">
                <a:tc>
                  <a:txBody>
                    <a:bodyPr/>
                    <a:lstStyle/>
                    <a:p>
                      <a:r>
                        <a:rPr lang="en-US" dirty="0" smtClean="0"/>
                        <a:t>Bitwise Or Assignment</a:t>
                      </a:r>
                      <a:endParaRPr lang="en-US" dirty="0"/>
                    </a:p>
                  </a:txBody>
                  <a:tcPr/>
                </a:tc>
                <a:tc>
                  <a:txBody>
                    <a:bodyPr/>
                    <a:lstStyle/>
                    <a:p>
                      <a:r>
                        <a:rPr lang="en-US" dirty="0" smtClean="0"/>
                        <a:t>|=</a:t>
                      </a:r>
                      <a:endParaRPr lang="en-US" dirty="0"/>
                    </a:p>
                  </a:txBody>
                  <a:tcPr/>
                </a:tc>
                <a:tc>
                  <a:txBody>
                    <a:bodyPr/>
                    <a:lstStyle/>
                    <a:p>
                      <a:r>
                        <a:rPr lang="en-US" dirty="0" smtClean="0"/>
                        <a:t>X|=Y</a:t>
                      </a:r>
                      <a:endParaRPr lang="en-US" dirty="0"/>
                    </a:p>
                  </a:txBody>
                  <a:tcPr/>
                </a:tc>
                <a:tc>
                  <a:txBody>
                    <a:bodyPr/>
                    <a:lstStyle/>
                    <a:p>
                      <a:r>
                        <a:rPr lang="en-US" dirty="0" smtClean="0"/>
                        <a:t>Assigns X|Y to X</a:t>
                      </a:r>
                      <a:endParaRPr lang="en-US" dirty="0"/>
                    </a:p>
                  </a:txBody>
                  <a:tcPr/>
                </a:tc>
              </a:tr>
              <a:tr h="370840">
                <a:tc>
                  <a:txBody>
                    <a:bodyPr/>
                    <a:lstStyle/>
                    <a:p>
                      <a:r>
                        <a:rPr lang="en-US" dirty="0" smtClean="0"/>
                        <a:t>Bitwise And Assignment</a:t>
                      </a:r>
                      <a:endParaRPr lang="en-US" dirty="0"/>
                    </a:p>
                  </a:txBody>
                  <a:tcPr/>
                </a:tc>
                <a:tc>
                  <a:txBody>
                    <a:bodyPr/>
                    <a:lstStyle/>
                    <a:p>
                      <a:r>
                        <a:rPr lang="en-US" dirty="0" smtClean="0"/>
                        <a:t>&amp;=</a:t>
                      </a:r>
                      <a:endParaRPr lang="en-US" dirty="0"/>
                    </a:p>
                  </a:txBody>
                  <a:tcPr/>
                </a:tc>
                <a:tc>
                  <a:txBody>
                    <a:bodyPr/>
                    <a:lstStyle/>
                    <a:p>
                      <a:r>
                        <a:rPr lang="en-US" dirty="0" smtClean="0"/>
                        <a:t>X&amp;=Y</a:t>
                      </a:r>
                      <a:endParaRPr lang="en-US" dirty="0"/>
                    </a:p>
                  </a:txBody>
                  <a:tcPr/>
                </a:tc>
                <a:tc>
                  <a:txBody>
                    <a:bodyPr/>
                    <a:lstStyle/>
                    <a:p>
                      <a:r>
                        <a:rPr lang="en-US" dirty="0" smtClean="0"/>
                        <a:t>Assigns</a:t>
                      </a:r>
                      <a:r>
                        <a:rPr lang="en-US" baseline="0" dirty="0" smtClean="0"/>
                        <a:t> X&amp;Y to X</a:t>
                      </a:r>
                      <a:endParaRPr lang="en-US" dirty="0"/>
                    </a:p>
                  </a:txBody>
                  <a:tcPr/>
                </a:tc>
              </a:tr>
              <a:tr h="370840">
                <a:tc>
                  <a:txBody>
                    <a:bodyPr/>
                    <a:lstStyle/>
                    <a:p>
                      <a:r>
                        <a:rPr lang="en-US" dirty="0" smtClean="0"/>
                        <a:t>Bitwise </a:t>
                      </a:r>
                      <a:r>
                        <a:rPr lang="en-US" dirty="0" err="1" smtClean="0"/>
                        <a:t>Xor</a:t>
                      </a:r>
                      <a:r>
                        <a:rPr lang="en-US" baseline="0" dirty="0" smtClean="0"/>
                        <a:t> Assignment</a:t>
                      </a:r>
                      <a:endParaRPr lang="en-US" dirty="0"/>
                    </a:p>
                  </a:txBody>
                  <a:tcPr/>
                </a:tc>
                <a:tc>
                  <a:txBody>
                    <a:bodyPr/>
                    <a:lstStyle/>
                    <a:p>
                      <a:r>
                        <a:rPr lang="en-US" dirty="0" smtClean="0"/>
                        <a:t>^=</a:t>
                      </a:r>
                      <a:endParaRPr lang="en-US" dirty="0"/>
                    </a:p>
                  </a:txBody>
                  <a:tcPr/>
                </a:tc>
                <a:tc>
                  <a:txBody>
                    <a:bodyPr/>
                    <a:lstStyle/>
                    <a:p>
                      <a:r>
                        <a:rPr lang="en-US" dirty="0" smtClean="0"/>
                        <a:t>X^=Y</a:t>
                      </a:r>
                      <a:endParaRPr lang="en-US" dirty="0"/>
                    </a:p>
                  </a:txBody>
                  <a:tcPr/>
                </a:tc>
                <a:tc>
                  <a:txBody>
                    <a:bodyPr/>
                    <a:lstStyle/>
                    <a:p>
                      <a:r>
                        <a:rPr lang="en-US" dirty="0" smtClean="0"/>
                        <a:t>Assigns X^Y to X</a:t>
                      </a:r>
                      <a:endParaRPr lang="en-US" dirty="0"/>
                    </a:p>
                  </a:txBody>
                  <a:tcPr/>
                </a:tc>
              </a:tr>
            </a:tbl>
          </a:graphicData>
        </a:graphic>
      </p:graphicFrame>
    </p:spTree>
    <p:extLst>
      <p:ext uri="{BB962C8B-B14F-4D97-AF65-F5344CB8AC3E}">
        <p14:creationId xmlns:p14="http://schemas.microsoft.com/office/powerpoint/2010/main" val="46799142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smtClean="0"/>
              <a:t>Given X = 55 (unsigned integer) with a maximum number of bits of 8.</a:t>
            </a:r>
          </a:p>
          <a:p>
            <a:pPr lvl="1"/>
            <a:r>
              <a:rPr lang="en-US" dirty="0" smtClean="0"/>
              <a:t>What is the result of X &lt;&lt;=2</a:t>
            </a:r>
          </a:p>
          <a:p>
            <a:pPr marL="457207" lvl="1" indent="0">
              <a:buNone/>
            </a:pPr>
            <a:endParaRPr lang="en-US" dirty="0"/>
          </a:p>
          <a:p>
            <a:pPr marL="457207" lvl="1" indent="0">
              <a:buNone/>
            </a:pPr>
            <a:endParaRPr lang="en-US" dirty="0" smtClean="0"/>
          </a:p>
          <a:p>
            <a:pPr lvl="1"/>
            <a:r>
              <a:rPr lang="en-US" dirty="0" smtClean="0"/>
              <a:t>What is the result of X &gt;&gt;=2 </a:t>
            </a:r>
            <a:endParaRPr lang="en-US" dirty="0"/>
          </a:p>
        </p:txBody>
      </p:sp>
    </p:spTree>
    <p:extLst>
      <p:ext uri="{BB962C8B-B14F-4D97-AF65-F5344CB8AC3E}">
        <p14:creationId xmlns:p14="http://schemas.microsoft.com/office/powerpoint/2010/main" val="329192307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smtClean="0"/>
              <a:t>Given X = 55 (unsigned integer) with a maximum number of bits of 8.</a:t>
            </a:r>
          </a:p>
          <a:p>
            <a:pPr lvl="1"/>
            <a:r>
              <a:rPr lang="en-US" dirty="0" smtClean="0"/>
              <a:t>What is the result of X &lt;&lt;=2</a:t>
            </a:r>
          </a:p>
          <a:p>
            <a:pPr marL="457207" lvl="1" indent="0">
              <a:buNone/>
            </a:pPr>
            <a:r>
              <a:rPr lang="en-US" i="1" dirty="0" smtClean="0">
                <a:solidFill>
                  <a:schemeClr val="accent3">
                    <a:lumMod val="40000"/>
                    <a:lumOff val="60000"/>
                  </a:schemeClr>
                </a:solidFill>
              </a:rPr>
              <a:t>X = 0011 0111  </a:t>
            </a:r>
            <a:endParaRPr lang="en-US" i="1" dirty="0">
              <a:solidFill>
                <a:schemeClr val="accent3">
                  <a:lumMod val="40000"/>
                  <a:lumOff val="60000"/>
                </a:schemeClr>
              </a:solidFill>
            </a:endParaRPr>
          </a:p>
          <a:p>
            <a:pPr marL="457207" lvl="1" indent="0">
              <a:buNone/>
            </a:pPr>
            <a:r>
              <a:rPr lang="en-US" i="1" dirty="0" smtClean="0">
                <a:solidFill>
                  <a:schemeClr val="accent3">
                    <a:lumMod val="40000"/>
                    <a:lumOff val="60000"/>
                  </a:schemeClr>
                </a:solidFill>
              </a:rPr>
              <a:t>X&lt;&lt;2 = 1101 1100 → </a:t>
            </a:r>
            <a:r>
              <a:rPr lang="en-US" b="1" i="1" dirty="0" smtClean="0">
                <a:solidFill>
                  <a:schemeClr val="accent6">
                    <a:lumMod val="40000"/>
                    <a:lumOff val="60000"/>
                  </a:schemeClr>
                </a:solidFill>
              </a:rPr>
              <a:t>220</a:t>
            </a:r>
          </a:p>
          <a:p>
            <a:pPr lvl="1"/>
            <a:r>
              <a:rPr lang="en-US" dirty="0" smtClean="0"/>
              <a:t>What is the result of X &gt;&gt;=2 </a:t>
            </a:r>
            <a:endParaRPr lang="en-US" dirty="0"/>
          </a:p>
        </p:txBody>
      </p:sp>
    </p:spTree>
    <p:extLst>
      <p:ext uri="{BB962C8B-B14F-4D97-AF65-F5344CB8AC3E}">
        <p14:creationId xmlns:p14="http://schemas.microsoft.com/office/powerpoint/2010/main" val="240248469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smtClean="0"/>
              <a:t>Given X = 55 (unsigned integer) with a maximum number of bits of 8.</a:t>
            </a:r>
          </a:p>
          <a:p>
            <a:pPr lvl="1"/>
            <a:r>
              <a:rPr lang="en-US" dirty="0" smtClean="0"/>
              <a:t>What is the result of X &lt;&lt;=2</a:t>
            </a:r>
          </a:p>
          <a:p>
            <a:pPr marL="457207" lvl="1" indent="0">
              <a:buNone/>
            </a:pPr>
            <a:r>
              <a:rPr lang="en-US" i="1" dirty="0" smtClean="0">
                <a:solidFill>
                  <a:schemeClr val="accent3">
                    <a:lumMod val="40000"/>
                    <a:lumOff val="60000"/>
                  </a:schemeClr>
                </a:solidFill>
              </a:rPr>
              <a:t>X = 0011 0111  </a:t>
            </a:r>
            <a:endParaRPr lang="en-US" i="1" dirty="0">
              <a:solidFill>
                <a:schemeClr val="accent3">
                  <a:lumMod val="40000"/>
                  <a:lumOff val="60000"/>
                </a:schemeClr>
              </a:solidFill>
            </a:endParaRPr>
          </a:p>
          <a:p>
            <a:pPr marL="457207" lvl="1" indent="0">
              <a:buNone/>
            </a:pPr>
            <a:r>
              <a:rPr lang="en-US" i="1" dirty="0" smtClean="0">
                <a:solidFill>
                  <a:schemeClr val="accent3">
                    <a:lumMod val="40000"/>
                    <a:lumOff val="60000"/>
                  </a:schemeClr>
                </a:solidFill>
              </a:rPr>
              <a:t>X&lt;&lt;2 = 1101 1100 → </a:t>
            </a:r>
            <a:r>
              <a:rPr lang="en-US" b="1" i="1" dirty="0" smtClean="0">
                <a:solidFill>
                  <a:schemeClr val="accent6">
                    <a:lumMod val="40000"/>
                    <a:lumOff val="60000"/>
                  </a:schemeClr>
                </a:solidFill>
              </a:rPr>
              <a:t>220</a:t>
            </a:r>
          </a:p>
          <a:p>
            <a:pPr lvl="1"/>
            <a:r>
              <a:rPr lang="en-US" dirty="0" smtClean="0"/>
              <a:t>What is the result of X &gt;&gt;=2 </a:t>
            </a:r>
          </a:p>
          <a:p>
            <a:pPr marL="457207" lvl="1" indent="0">
              <a:buNone/>
            </a:pPr>
            <a:r>
              <a:rPr lang="en-US" i="1" dirty="0" smtClean="0">
                <a:solidFill>
                  <a:schemeClr val="accent3">
                    <a:lumMod val="40000"/>
                    <a:lumOff val="60000"/>
                  </a:schemeClr>
                </a:solidFill>
              </a:rPr>
              <a:t>X = 0011 0111</a:t>
            </a:r>
          </a:p>
          <a:p>
            <a:pPr marL="457207" lvl="1" indent="0">
              <a:buNone/>
            </a:pPr>
            <a:r>
              <a:rPr lang="en-US" i="1" dirty="0" smtClean="0">
                <a:solidFill>
                  <a:schemeClr val="accent3">
                    <a:lumMod val="40000"/>
                    <a:lumOff val="60000"/>
                  </a:schemeClr>
                </a:solidFill>
              </a:rPr>
              <a:t>X &gt;&gt; 2 = 0000 1101 </a:t>
            </a:r>
            <a:r>
              <a:rPr lang="en-US" i="1" dirty="0">
                <a:solidFill>
                  <a:schemeClr val="accent3">
                    <a:lumMod val="40000"/>
                    <a:lumOff val="60000"/>
                  </a:schemeClr>
                </a:solidFill>
              </a:rPr>
              <a:t>→ </a:t>
            </a:r>
            <a:r>
              <a:rPr lang="en-US" b="1" i="1" dirty="0" smtClean="0">
                <a:solidFill>
                  <a:schemeClr val="accent6">
                    <a:lumMod val="40000"/>
                    <a:lumOff val="60000"/>
                  </a:schemeClr>
                </a:solidFill>
              </a:rPr>
              <a:t>13</a:t>
            </a:r>
            <a:endParaRPr lang="en-US" i="1" dirty="0">
              <a:solidFill>
                <a:schemeClr val="accent6">
                  <a:lumMod val="40000"/>
                  <a:lumOff val="60000"/>
                </a:schemeClr>
              </a:solidFill>
            </a:endParaRPr>
          </a:p>
        </p:txBody>
      </p:sp>
    </p:spTree>
    <p:extLst>
      <p:ext uri="{BB962C8B-B14F-4D97-AF65-F5344CB8AC3E}">
        <p14:creationId xmlns:p14="http://schemas.microsoft.com/office/powerpoint/2010/main" val="213231205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smtClean="0"/>
              <a:t>Given X = 55 (unsigned integer)  and Y = 88 (unsigned integer) with a maximum number of bits of 8 for each .</a:t>
            </a:r>
          </a:p>
          <a:p>
            <a:pPr lvl="1"/>
            <a:r>
              <a:rPr lang="en-US" dirty="0" smtClean="0"/>
              <a:t>What is the result of X &amp;=Y</a:t>
            </a:r>
          </a:p>
          <a:p>
            <a:pPr marL="457207" lvl="1" indent="0">
              <a:buNone/>
            </a:pPr>
            <a:endParaRPr lang="en-US" dirty="0"/>
          </a:p>
          <a:p>
            <a:pPr marL="457207" lvl="1" indent="0">
              <a:buNone/>
            </a:pPr>
            <a:endParaRPr lang="en-US" dirty="0" smtClean="0"/>
          </a:p>
          <a:p>
            <a:pPr lvl="1"/>
            <a:r>
              <a:rPr lang="en-US" dirty="0" smtClean="0"/>
              <a:t>What is the result of Y ^=(~X) </a:t>
            </a:r>
            <a:endParaRPr lang="en-US" dirty="0"/>
          </a:p>
        </p:txBody>
      </p:sp>
    </p:spTree>
    <p:extLst>
      <p:ext uri="{BB962C8B-B14F-4D97-AF65-F5344CB8AC3E}">
        <p14:creationId xmlns:p14="http://schemas.microsoft.com/office/powerpoint/2010/main" val="271661914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smtClean="0"/>
              <a:t>Given X = 55 (unsigned integer)  and Y = 88 (unsigned integer) with a maximum number of bits of 8 for each .</a:t>
            </a:r>
          </a:p>
          <a:p>
            <a:pPr lvl="1"/>
            <a:r>
              <a:rPr lang="en-US" dirty="0" smtClean="0"/>
              <a:t>What is the result of X &amp;=Y</a:t>
            </a:r>
          </a:p>
          <a:p>
            <a:pPr marL="457207" lvl="1" indent="0">
              <a:buNone/>
            </a:pPr>
            <a:r>
              <a:rPr lang="en-US" dirty="0" smtClean="0">
                <a:solidFill>
                  <a:schemeClr val="accent3">
                    <a:lumMod val="40000"/>
                    <a:lumOff val="60000"/>
                  </a:schemeClr>
                </a:solidFill>
              </a:rPr>
              <a:t>X = 0011 0111</a:t>
            </a:r>
          </a:p>
          <a:p>
            <a:pPr marL="457207" lvl="1" indent="0">
              <a:buNone/>
            </a:pPr>
            <a:r>
              <a:rPr lang="en-US" dirty="0" smtClean="0">
                <a:solidFill>
                  <a:schemeClr val="accent3">
                    <a:lumMod val="40000"/>
                    <a:lumOff val="60000"/>
                  </a:schemeClr>
                </a:solidFill>
              </a:rPr>
              <a:t>Y = 0101 1000 	</a:t>
            </a:r>
            <a:r>
              <a:rPr lang="en-US" i="1" dirty="0">
                <a:solidFill>
                  <a:schemeClr val="accent3">
                    <a:lumMod val="40000"/>
                    <a:lumOff val="60000"/>
                  </a:schemeClr>
                </a:solidFill>
              </a:rPr>
              <a:t> </a:t>
            </a:r>
            <a:r>
              <a:rPr lang="en-US" i="1" dirty="0" smtClean="0">
                <a:solidFill>
                  <a:schemeClr val="accent3">
                    <a:lumMod val="40000"/>
                    <a:lumOff val="60000"/>
                  </a:schemeClr>
                </a:solidFill>
              </a:rPr>
              <a:t>→		X&amp;Y = 0001 0000 = </a:t>
            </a:r>
            <a:r>
              <a:rPr lang="en-US" b="1" i="1" dirty="0" smtClean="0">
                <a:solidFill>
                  <a:schemeClr val="accent6">
                    <a:lumMod val="40000"/>
                    <a:lumOff val="60000"/>
                  </a:schemeClr>
                </a:solidFill>
              </a:rPr>
              <a:t>16</a:t>
            </a:r>
            <a:endParaRPr lang="en-US" b="1" dirty="0" smtClean="0">
              <a:solidFill>
                <a:schemeClr val="accent6">
                  <a:lumMod val="40000"/>
                  <a:lumOff val="60000"/>
                </a:schemeClr>
              </a:solidFill>
            </a:endParaRPr>
          </a:p>
          <a:p>
            <a:pPr lvl="1"/>
            <a:r>
              <a:rPr lang="en-US" dirty="0" smtClean="0"/>
              <a:t>What is the result of Y ^=(~X) </a:t>
            </a:r>
            <a:endParaRPr lang="en-US" dirty="0"/>
          </a:p>
        </p:txBody>
      </p:sp>
    </p:spTree>
    <p:extLst>
      <p:ext uri="{BB962C8B-B14F-4D97-AF65-F5344CB8AC3E}">
        <p14:creationId xmlns:p14="http://schemas.microsoft.com/office/powerpoint/2010/main" val="336281704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smtClean="0"/>
              <a:t>Given X = 55 (unsigned integer)  and Y = 88 (unsigned integer) with a maximum number of bits of 8 for each .</a:t>
            </a:r>
          </a:p>
          <a:p>
            <a:pPr lvl="1"/>
            <a:r>
              <a:rPr lang="en-US" dirty="0" smtClean="0"/>
              <a:t>What is the result of X &amp;=Y</a:t>
            </a:r>
          </a:p>
          <a:p>
            <a:pPr marL="457207" lvl="1" indent="0">
              <a:buNone/>
            </a:pPr>
            <a:r>
              <a:rPr lang="en-US" dirty="0" smtClean="0">
                <a:solidFill>
                  <a:schemeClr val="accent3">
                    <a:lumMod val="40000"/>
                    <a:lumOff val="60000"/>
                  </a:schemeClr>
                </a:solidFill>
              </a:rPr>
              <a:t>X = 0011 0111</a:t>
            </a:r>
          </a:p>
          <a:p>
            <a:pPr marL="457207" lvl="1" indent="0">
              <a:buNone/>
            </a:pPr>
            <a:r>
              <a:rPr lang="en-US" dirty="0" smtClean="0">
                <a:solidFill>
                  <a:schemeClr val="accent3">
                    <a:lumMod val="40000"/>
                    <a:lumOff val="60000"/>
                  </a:schemeClr>
                </a:solidFill>
              </a:rPr>
              <a:t>Y = 0101 1000 	</a:t>
            </a:r>
            <a:r>
              <a:rPr lang="en-US" i="1" dirty="0">
                <a:solidFill>
                  <a:schemeClr val="accent3">
                    <a:lumMod val="40000"/>
                    <a:lumOff val="60000"/>
                  </a:schemeClr>
                </a:solidFill>
              </a:rPr>
              <a:t> </a:t>
            </a:r>
            <a:r>
              <a:rPr lang="en-US" i="1" dirty="0" smtClean="0">
                <a:solidFill>
                  <a:schemeClr val="accent3">
                    <a:lumMod val="40000"/>
                    <a:lumOff val="60000"/>
                  </a:schemeClr>
                </a:solidFill>
              </a:rPr>
              <a:t>→		X&amp;Y = 0001 0000 = </a:t>
            </a:r>
            <a:r>
              <a:rPr lang="en-US" b="1" i="1" dirty="0" smtClean="0">
                <a:solidFill>
                  <a:schemeClr val="accent6">
                    <a:lumMod val="40000"/>
                    <a:lumOff val="60000"/>
                  </a:schemeClr>
                </a:solidFill>
              </a:rPr>
              <a:t>16</a:t>
            </a:r>
            <a:endParaRPr lang="en-US" b="1" dirty="0" smtClean="0">
              <a:solidFill>
                <a:schemeClr val="accent6">
                  <a:lumMod val="40000"/>
                  <a:lumOff val="60000"/>
                </a:schemeClr>
              </a:solidFill>
            </a:endParaRPr>
          </a:p>
          <a:p>
            <a:pPr lvl="1"/>
            <a:r>
              <a:rPr lang="en-US" dirty="0" smtClean="0"/>
              <a:t>What is the result of Y ^=(~X) </a:t>
            </a:r>
          </a:p>
          <a:p>
            <a:pPr marL="457207" lvl="1" indent="0">
              <a:buNone/>
            </a:pPr>
            <a:r>
              <a:rPr lang="en-US" dirty="0">
                <a:solidFill>
                  <a:schemeClr val="accent3">
                    <a:lumMod val="40000"/>
                    <a:lumOff val="60000"/>
                  </a:schemeClr>
                </a:solidFill>
              </a:rPr>
              <a:t>X = 0011 </a:t>
            </a:r>
            <a:r>
              <a:rPr lang="en-US" dirty="0" smtClean="0">
                <a:solidFill>
                  <a:schemeClr val="accent3">
                    <a:lumMod val="40000"/>
                    <a:lumOff val="60000"/>
                  </a:schemeClr>
                </a:solidFill>
              </a:rPr>
              <a:t>0111 	 </a:t>
            </a:r>
            <a:r>
              <a:rPr lang="en-US" i="1" dirty="0" smtClean="0">
                <a:solidFill>
                  <a:schemeClr val="accent3">
                    <a:lumMod val="40000"/>
                    <a:lumOff val="60000"/>
                  </a:schemeClr>
                </a:solidFill>
              </a:rPr>
              <a:t>→		~X = 	 1100 1000</a:t>
            </a:r>
            <a:endParaRPr lang="en-US" dirty="0">
              <a:solidFill>
                <a:schemeClr val="accent3">
                  <a:lumMod val="40000"/>
                  <a:lumOff val="60000"/>
                </a:schemeClr>
              </a:solidFill>
            </a:endParaRPr>
          </a:p>
          <a:p>
            <a:pPr marL="457207" lvl="1" indent="0">
              <a:buNone/>
            </a:pPr>
            <a:r>
              <a:rPr lang="en-US" dirty="0">
                <a:solidFill>
                  <a:schemeClr val="accent3">
                    <a:lumMod val="40000"/>
                    <a:lumOff val="60000"/>
                  </a:schemeClr>
                </a:solidFill>
              </a:rPr>
              <a:t>Y = 0101 1000 	</a:t>
            </a:r>
            <a:r>
              <a:rPr lang="en-US" i="1" dirty="0">
                <a:solidFill>
                  <a:schemeClr val="accent3">
                    <a:lumMod val="40000"/>
                    <a:lumOff val="60000"/>
                  </a:schemeClr>
                </a:solidFill>
              </a:rPr>
              <a:t> →		</a:t>
            </a:r>
            <a:r>
              <a:rPr lang="en-US" i="1" dirty="0" smtClean="0">
                <a:solidFill>
                  <a:schemeClr val="accent3">
                    <a:lumMod val="40000"/>
                    <a:lumOff val="60000"/>
                  </a:schemeClr>
                </a:solidFill>
              </a:rPr>
              <a:t>Y^(~X) </a:t>
            </a:r>
            <a:r>
              <a:rPr lang="en-US" i="1" dirty="0">
                <a:solidFill>
                  <a:schemeClr val="accent3">
                    <a:lumMod val="40000"/>
                    <a:lumOff val="60000"/>
                  </a:schemeClr>
                </a:solidFill>
              </a:rPr>
              <a:t>= 0001 0000 = </a:t>
            </a:r>
            <a:r>
              <a:rPr lang="en-US" b="1" i="1" dirty="0" smtClean="0">
                <a:solidFill>
                  <a:schemeClr val="accent6">
                    <a:lumMod val="40000"/>
                    <a:lumOff val="60000"/>
                  </a:schemeClr>
                </a:solidFill>
              </a:rPr>
              <a:t>0</a:t>
            </a:r>
            <a:endParaRPr lang="en-US" b="1" dirty="0">
              <a:solidFill>
                <a:schemeClr val="accent6">
                  <a:lumMod val="40000"/>
                  <a:lumOff val="60000"/>
                </a:schemeClr>
              </a:solidFill>
            </a:endParaRPr>
          </a:p>
          <a:p>
            <a:pPr marL="457207" lvl="1" indent="0">
              <a:buNone/>
            </a:pPr>
            <a:endParaRPr lang="en-US" dirty="0"/>
          </a:p>
        </p:txBody>
      </p:sp>
    </p:spTree>
    <p:extLst>
      <p:ext uri="{BB962C8B-B14F-4D97-AF65-F5344CB8AC3E}">
        <p14:creationId xmlns:p14="http://schemas.microsoft.com/office/powerpoint/2010/main" val="51356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Numbers</a:t>
            </a:r>
            <a:endParaRPr lang="en-US" dirty="0"/>
          </a:p>
        </p:txBody>
      </p:sp>
      <p:sp>
        <p:nvSpPr>
          <p:cNvPr id="3" name="Content Placeholder 2"/>
          <p:cNvSpPr>
            <a:spLocks noGrp="1"/>
          </p:cNvSpPr>
          <p:nvPr>
            <p:ph idx="1"/>
          </p:nvPr>
        </p:nvSpPr>
        <p:spPr>
          <a:xfrm>
            <a:off x="4247260" y="1853248"/>
            <a:ext cx="3810265" cy="4195481"/>
          </a:xfrm>
        </p:spPr>
        <p:txBody>
          <a:bodyPr>
            <a:normAutofit fontScale="92500" lnSpcReduction="20000"/>
          </a:bodyPr>
          <a:lstStyle/>
          <a:p>
            <a:r>
              <a:rPr lang="en-US" dirty="0" smtClean="0"/>
              <a:t>Conversion From Decimal to Binary</a:t>
            </a:r>
          </a:p>
          <a:p>
            <a:pPr marL="514350" indent="-514350">
              <a:buFont typeface="+mj-lt"/>
              <a:buAutoNum type="arabicPeriod"/>
            </a:pPr>
            <a:r>
              <a:rPr lang="en-US" sz="2600" dirty="0" smtClean="0">
                <a:solidFill>
                  <a:schemeClr val="accent3">
                    <a:lumMod val="40000"/>
                    <a:lumOff val="60000"/>
                  </a:schemeClr>
                </a:solidFill>
              </a:rPr>
              <a:t>Divide the number by 2</a:t>
            </a:r>
          </a:p>
          <a:p>
            <a:pPr marL="514350" indent="-514350">
              <a:buFont typeface="+mj-lt"/>
              <a:buAutoNum type="arabicPeriod"/>
            </a:pPr>
            <a:r>
              <a:rPr lang="en-US" sz="2600" dirty="0" smtClean="0">
                <a:solidFill>
                  <a:schemeClr val="accent3">
                    <a:lumMod val="40000"/>
                    <a:lumOff val="60000"/>
                  </a:schemeClr>
                </a:solidFill>
              </a:rPr>
              <a:t>Get the integer quotient for the next iteration</a:t>
            </a:r>
          </a:p>
          <a:p>
            <a:pPr marL="514350" indent="-514350">
              <a:buFont typeface="+mj-lt"/>
              <a:buAutoNum type="arabicPeriod"/>
            </a:pPr>
            <a:r>
              <a:rPr lang="en-US" sz="2600" b="1" dirty="0" smtClean="0">
                <a:solidFill>
                  <a:schemeClr val="accent6">
                    <a:lumMod val="40000"/>
                    <a:lumOff val="60000"/>
                  </a:schemeClr>
                </a:solidFill>
              </a:rPr>
              <a:t>Get the remainder for the binary digit</a:t>
            </a:r>
          </a:p>
          <a:p>
            <a:pPr marL="514350" indent="-514350">
              <a:buFont typeface="+mj-lt"/>
              <a:buAutoNum type="arabicPeriod"/>
            </a:pPr>
            <a:r>
              <a:rPr lang="en-US" sz="2600" dirty="0" smtClean="0">
                <a:solidFill>
                  <a:schemeClr val="accent3">
                    <a:lumMod val="40000"/>
                    <a:lumOff val="60000"/>
                  </a:schemeClr>
                </a:solidFill>
              </a:rPr>
              <a:t>Repeat the steps until the quotient is equal to 0</a:t>
            </a:r>
          </a:p>
          <a:p>
            <a:pPr marL="514350" indent="-514350">
              <a:buFont typeface="+mj-lt"/>
              <a:buAutoNum type="arabicPeriod"/>
            </a:pPr>
            <a:endParaRPr lang="en-US" sz="2600" dirty="0">
              <a:solidFill>
                <a:schemeClr val="accent3">
                  <a:lumMod val="40000"/>
                  <a:lumOff val="60000"/>
                </a:schemeClr>
              </a:solidFill>
            </a:endParaRPr>
          </a:p>
        </p:txBody>
      </p:sp>
      <p:sp>
        <p:nvSpPr>
          <p:cNvPr id="4" name="Content Placeholder 2"/>
          <p:cNvSpPr txBox="1">
            <a:spLocks/>
          </p:cNvSpPr>
          <p:nvPr/>
        </p:nvSpPr>
        <p:spPr>
          <a:xfrm>
            <a:off x="484710" y="1853247"/>
            <a:ext cx="3810265" cy="4195481"/>
          </a:xfrm>
          <a:prstGeom prst="rect">
            <a:avLst/>
          </a:prstGeom>
        </p:spPr>
        <p:txBody>
          <a:bodyPr vert="horz" lIns="91440" tIns="45720" rIns="91440" bIns="45720" rtlCol="0">
            <a:normAutofit/>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b="1" dirty="0" smtClean="0"/>
              <a:t>2230					</a:t>
            </a:r>
            <a:r>
              <a:rPr lang="en-US" b="1" dirty="0" smtClean="0">
                <a:solidFill>
                  <a:schemeClr val="accent6">
                    <a:lumMod val="40000"/>
                    <a:lumOff val="60000"/>
                  </a:schemeClr>
                </a:solidFill>
              </a:rPr>
              <a:t>0</a:t>
            </a:r>
          </a:p>
          <a:p>
            <a:pPr marL="0" indent="0">
              <a:buNone/>
            </a:pPr>
            <a:r>
              <a:rPr lang="en-US" b="1" dirty="0" smtClean="0">
                <a:solidFill>
                  <a:schemeClr val="accent6">
                    <a:lumMod val="40000"/>
                    <a:lumOff val="60000"/>
                  </a:schemeClr>
                </a:solidFill>
              </a:rPr>
              <a:t>1115					</a:t>
            </a:r>
          </a:p>
          <a:p>
            <a:pPr marL="0" indent="0">
              <a:buNone/>
            </a:pPr>
            <a:endParaRPr lang="en-US" b="1" dirty="0" smtClean="0">
              <a:solidFill>
                <a:schemeClr val="accent6">
                  <a:lumMod val="40000"/>
                  <a:lumOff val="60000"/>
                </a:schemeClr>
              </a:solidFill>
            </a:endParaRPr>
          </a:p>
          <a:p>
            <a:pPr marL="514350" indent="-514350">
              <a:buFont typeface="+mj-lt"/>
              <a:buAutoNum type="arabicPeriod"/>
            </a:pPr>
            <a:endParaRPr lang="en-US" dirty="0">
              <a:solidFill>
                <a:schemeClr val="accent3">
                  <a:lumMod val="40000"/>
                  <a:lumOff val="60000"/>
                </a:schemeClr>
              </a:solidFill>
            </a:endParaRPr>
          </a:p>
        </p:txBody>
      </p:sp>
    </p:spTree>
    <p:extLst>
      <p:ext uri="{BB962C8B-B14F-4D97-AF65-F5344CB8AC3E}">
        <p14:creationId xmlns:p14="http://schemas.microsoft.com/office/powerpoint/2010/main" val="179578380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Negative Numbers in Binary</a:t>
            </a:r>
            <a:endParaRPr lang="en-US" dirty="0"/>
          </a:p>
        </p:txBody>
      </p:sp>
      <p:sp>
        <p:nvSpPr>
          <p:cNvPr id="3" name="Content Placeholder 2"/>
          <p:cNvSpPr>
            <a:spLocks noGrp="1"/>
          </p:cNvSpPr>
          <p:nvPr>
            <p:ph idx="1"/>
          </p:nvPr>
        </p:nvSpPr>
        <p:spPr/>
        <p:txBody>
          <a:bodyPr/>
          <a:lstStyle/>
          <a:p>
            <a:r>
              <a:rPr lang="en-US" dirty="0" smtClean="0"/>
              <a:t>So far, we have only talked about how to represent positive integers with binary numbers, but negative integers can also be represented if we sacrifice one bit to represent the positive or negative sign</a:t>
            </a:r>
          </a:p>
          <a:p>
            <a:endParaRPr lang="en-US" dirty="0"/>
          </a:p>
          <a:p>
            <a:r>
              <a:rPr lang="en-US" dirty="0" smtClean="0"/>
              <a:t>Traditionally, the Most Significant Bit has been used for sign</a:t>
            </a:r>
          </a:p>
          <a:p>
            <a:pPr lvl="1"/>
            <a:r>
              <a:rPr lang="en-US" dirty="0" smtClean="0"/>
              <a:t>0 – Positive number</a:t>
            </a:r>
          </a:p>
          <a:p>
            <a:pPr lvl="1"/>
            <a:r>
              <a:rPr lang="en-US" dirty="0" smtClean="0"/>
              <a:t>1 – Negative Number</a:t>
            </a:r>
          </a:p>
        </p:txBody>
      </p:sp>
    </p:spTree>
    <p:extLst>
      <p:ext uri="{BB962C8B-B14F-4D97-AF65-F5344CB8AC3E}">
        <p14:creationId xmlns:p14="http://schemas.microsoft.com/office/powerpoint/2010/main" val="389113130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Negative Numbers in Binary</a:t>
            </a:r>
            <a:endParaRPr lang="en-US" dirty="0"/>
          </a:p>
        </p:txBody>
      </p:sp>
      <p:sp>
        <p:nvSpPr>
          <p:cNvPr id="3" name="Content Placeholder 2"/>
          <p:cNvSpPr>
            <a:spLocks noGrp="1"/>
          </p:cNvSpPr>
          <p:nvPr>
            <p:ph idx="1"/>
          </p:nvPr>
        </p:nvSpPr>
        <p:spPr>
          <a:xfrm>
            <a:off x="827700" y="2052925"/>
            <a:ext cx="7752278" cy="4195481"/>
          </a:xfrm>
        </p:spPr>
        <p:txBody>
          <a:bodyPr/>
          <a:lstStyle/>
          <a:p>
            <a:r>
              <a:rPr lang="en-US" dirty="0" smtClean="0"/>
              <a:t>Sign Magnitude Representation – make MSB to 1</a:t>
            </a:r>
          </a:p>
          <a:p>
            <a:pPr marL="0" indent="0">
              <a:buNone/>
            </a:pPr>
            <a:endParaRPr lang="en-US" dirty="0"/>
          </a:p>
          <a:p>
            <a:pPr marL="0" indent="0">
              <a:buNone/>
            </a:pPr>
            <a:r>
              <a:rPr lang="en-US" dirty="0" smtClean="0"/>
              <a:t>+12 with 8 bits			</a:t>
            </a:r>
            <a:r>
              <a:rPr lang="en-US" b="1" dirty="0" smtClean="0"/>
              <a:t>0000  1100</a:t>
            </a:r>
          </a:p>
          <a:p>
            <a:pPr marL="0" indent="0">
              <a:buNone/>
            </a:pPr>
            <a:r>
              <a:rPr lang="en-US" dirty="0" smtClean="0"/>
              <a:t>-12 with 8 bits			</a:t>
            </a:r>
            <a:r>
              <a:rPr lang="en-US" b="1" dirty="0" smtClean="0"/>
              <a:t>1000  1100</a:t>
            </a:r>
          </a:p>
          <a:p>
            <a:pPr marL="0" indent="0">
              <a:buNone/>
            </a:pPr>
            <a:endParaRPr lang="en-US" dirty="0"/>
          </a:p>
          <a:p>
            <a:pPr>
              <a:buFontTx/>
              <a:buChar char="-"/>
            </a:pPr>
            <a:r>
              <a:rPr lang="en-US" dirty="0" smtClean="0"/>
              <a:t>Issues with Sign Magnitude </a:t>
            </a:r>
            <a:r>
              <a:rPr lang="en-US" dirty="0" err="1" smtClean="0"/>
              <a:t>Represenation</a:t>
            </a:r>
            <a:endParaRPr lang="en-US" dirty="0" smtClean="0"/>
          </a:p>
          <a:p>
            <a:pPr lvl="1">
              <a:buFontTx/>
              <a:buChar char="-"/>
            </a:pPr>
            <a:r>
              <a:rPr lang="en-US" dirty="0" smtClean="0"/>
              <a:t>Doing arithmetic operations can be challenging </a:t>
            </a:r>
          </a:p>
          <a:p>
            <a:pPr marL="457207" lvl="1" indent="0">
              <a:buNone/>
            </a:pPr>
            <a:r>
              <a:rPr lang="en-US" dirty="0" smtClean="0"/>
              <a:t>Incrementing +12 </a:t>
            </a:r>
            <a:r>
              <a:rPr lang="en-US" dirty="0"/>
              <a:t>→ </a:t>
            </a:r>
            <a:r>
              <a:rPr lang="en-US" dirty="0" smtClean="0"/>
              <a:t>+13		0000 1100 → 0000 1101 </a:t>
            </a:r>
            <a:r>
              <a:rPr lang="en-US" b="1" dirty="0" smtClean="0"/>
              <a:t>(+13)  	</a:t>
            </a:r>
            <a:r>
              <a:rPr lang="en-US" sz="2400" b="1" dirty="0" smtClean="0">
                <a:solidFill>
                  <a:srgbClr val="00FF99"/>
                </a:solidFill>
                <a:sym typeface="Wingdings" panose="05000000000000000000" pitchFamily="2" charset="2"/>
              </a:rPr>
              <a:t></a:t>
            </a:r>
            <a:endParaRPr lang="en-US" sz="2400" b="1" dirty="0" smtClean="0">
              <a:solidFill>
                <a:srgbClr val="00FF99"/>
              </a:solidFill>
            </a:endParaRPr>
          </a:p>
          <a:p>
            <a:pPr marL="457207" lvl="1" indent="0">
              <a:buNone/>
            </a:pPr>
            <a:r>
              <a:rPr lang="en-US" dirty="0" smtClean="0"/>
              <a:t>Incrementing -12  → -11		1000 1100 → 1000 1101 </a:t>
            </a:r>
            <a:r>
              <a:rPr lang="en-US" b="1" dirty="0"/>
              <a:t>(-13</a:t>
            </a:r>
            <a:r>
              <a:rPr lang="en-US" b="1" dirty="0" smtClean="0"/>
              <a:t>)		</a:t>
            </a:r>
            <a:r>
              <a:rPr lang="en-US" sz="2400" b="1" dirty="0" smtClean="0">
                <a:solidFill>
                  <a:schemeClr val="accent1">
                    <a:lumMod val="40000"/>
                    <a:lumOff val="60000"/>
                  </a:schemeClr>
                </a:solidFill>
                <a:sym typeface="Wingdings" panose="05000000000000000000" pitchFamily="2" charset="2"/>
              </a:rPr>
              <a:t></a:t>
            </a:r>
            <a:endParaRPr lang="en-US" sz="2800" b="1" dirty="0">
              <a:solidFill>
                <a:schemeClr val="accent1">
                  <a:lumMod val="40000"/>
                  <a:lumOff val="60000"/>
                </a:schemeClr>
              </a:solidFill>
            </a:endParaRPr>
          </a:p>
        </p:txBody>
      </p:sp>
    </p:spTree>
    <p:extLst>
      <p:ext uri="{BB962C8B-B14F-4D97-AF65-F5344CB8AC3E}">
        <p14:creationId xmlns:p14="http://schemas.microsoft.com/office/powerpoint/2010/main" val="78309077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Negative Numbers in Binary</a:t>
            </a:r>
            <a:endParaRPr lang="en-US" dirty="0"/>
          </a:p>
        </p:txBody>
      </p:sp>
      <p:sp>
        <p:nvSpPr>
          <p:cNvPr id="3" name="Content Placeholder 2"/>
          <p:cNvSpPr>
            <a:spLocks noGrp="1"/>
          </p:cNvSpPr>
          <p:nvPr>
            <p:ph idx="1"/>
          </p:nvPr>
        </p:nvSpPr>
        <p:spPr>
          <a:xfrm>
            <a:off x="827700" y="2052925"/>
            <a:ext cx="7752278" cy="4195481"/>
          </a:xfrm>
        </p:spPr>
        <p:txBody>
          <a:bodyPr>
            <a:normAutofit/>
          </a:bodyPr>
          <a:lstStyle/>
          <a:p>
            <a:r>
              <a:rPr lang="en-US" dirty="0" smtClean="0"/>
              <a:t>One’s complement Representation – take the inverse of the positive number</a:t>
            </a:r>
          </a:p>
          <a:p>
            <a:pPr marL="0" indent="0">
              <a:buNone/>
            </a:pPr>
            <a:endParaRPr lang="en-US" dirty="0"/>
          </a:p>
          <a:p>
            <a:pPr marL="0" indent="0">
              <a:buNone/>
            </a:pPr>
            <a:r>
              <a:rPr lang="en-US" dirty="0" smtClean="0"/>
              <a:t>+12 with 8 bits			</a:t>
            </a:r>
            <a:r>
              <a:rPr lang="en-US" b="1" dirty="0" smtClean="0"/>
              <a:t>0000  1100</a:t>
            </a:r>
          </a:p>
          <a:p>
            <a:pPr marL="0" indent="0">
              <a:buNone/>
            </a:pPr>
            <a:r>
              <a:rPr lang="en-US" dirty="0" smtClean="0"/>
              <a:t>-12 with 8 bits			</a:t>
            </a:r>
            <a:r>
              <a:rPr lang="en-US" b="1" dirty="0" smtClean="0"/>
              <a:t>1111  0011</a:t>
            </a:r>
          </a:p>
          <a:p>
            <a:pPr marL="0" indent="0">
              <a:buNone/>
            </a:pPr>
            <a:endParaRPr lang="en-US" dirty="0"/>
          </a:p>
          <a:p>
            <a:pPr>
              <a:buFontTx/>
              <a:buChar char="-"/>
            </a:pPr>
            <a:r>
              <a:rPr lang="en-US" dirty="0" smtClean="0"/>
              <a:t>Issues with One’s Complement Representation -Two representations of zero</a:t>
            </a:r>
          </a:p>
          <a:p>
            <a:pPr marL="457207" lvl="1" indent="0">
              <a:buNone/>
            </a:pPr>
            <a:r>
              <a:rPr lang="en-US" sz="2000" b="1" dirty="0" smtClean="0">
                <a:solidFill>
                  <a:schemeClr val="accent1">
                    <a:lumMod val="40000"/>
                    <a:lumOff val="60000"/>
                  </a:schemeClr>
                </a:solidFill>
              </a:rPr>
              <a:t>+0 with 8 bits	0000  0000</a:t>
            </a:r>
          </a:p>
          <a:p>
            <a:pPr marL="457207" lvl="1" indent="0">
              <a:buNone/>
            </a:pPr>
            <a:r>
              <a:rPr lang="en-US" sz="2000" b="1" dirty="0" smtClean="0">
                <a:solidFill>
                  <a:schemeClr val="accent1">
                    <a:lumMod val="40000"/>
                    <a:lumOff val="60000"/>
                  </a:schemeClr>
                </a:solidFill>
              </a:rPr>
              <a:t>-0 with 8 bits	1111  1111</a:t>
            </a:r>
            <a:endParaRPr lang="en-US" sz="2000" b="1" dirty="0">
              <a:solidFill>
                <a:schemeClr val="accent1">
                  <a:lumMod val="40000"/>
                  <a:lumOff val="60000"/>
                </a:schemeClr>
              </a:solidFill>
            </a:endParaRPr>
          </a:p>
        </p:txBody>
      </p:sp>
    </p:spTree>
    <p:extLst>
      <p:ext uri="{BB962C8B-B14F-4D97-AF65-F5344CB8AC3E}">
        <p14:creationId xmlns:p14="http://schemas.microsoft.com/office/powerpoint/2010/main" val="232213378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Negative Numbers in Binary</a:t>
            </a:r>
            <a:endParaRPr lang="en-US" dirty="0"/>
          </a:p>
        </p:txBody>
      </p:sp>
      <p:sp>
        <p:nvSpPr>
          <p:cNvPr id="3" name="Content Placeholder 2"/>
          <p:cNvSpPr>
            <a:spLocks noGrp="1"/>
          </p:cNvSpPr>
          <p:nvPr>
            <p:ph idx="1"/>
          </p:nvPr>
        </p:nvSpPr>
        <p:spPr>
          <a:xfrm>
            <a:off x="827700" y="2052925"/>
            <a:ext cx="7752278" cy="4195481"/>
          </a:xfrm>
        </p:spPr>
        <p:txBody>
          <a:bodyPr>
            <a:normAutofit/>
          </a:bodyPr>
          <a:lstStyle/>
          <a:p>
            <a:r>
              <a:rPr lang="en-US" dirty="0" smtClean="0"/>
              <a:t>Two’s complement Representation – take the inverse of the positive number and increment by one</a:t>
            </a:r>
          </a:p>
          <a:p>
            <a:pPr marL="0" indent="0">
              <a:buNone/>
            </a:pPr>
            <a:endParaRPr lang="en-US" dirty="0"/>
          </a:p>
          <a:p>
            <a:pPr marL="0" indent="0">
              <a:buNone/>
            </a:pPr>
            <a:r>
              <a:rPr lang="en-US" dirty="0" smtClean="0"/>
              <a:t>+12 with 8 bits				</a:t>
            </a:r>
            <a:r>
              <a:rPr lang="en-US" b="1" dirty="0" smtClean="0"/>
              <a:t>0000  1100</a:t>
            </a:r>
          </a:p>
          <a:p>
            <a:pPr marL="0" indent="0">
              <a:buNone/>
            </a:pPr>
            <a:r>
              <a:rPr lang="en-US" dirty="0" smtClean="0"/>
              <a:t>-12 with 8 bits 	(1’s)		</a:t>
            </a:r>
            <a:r>
              <a:rPr lang="en-US" b="1" dirty="0" smtClean="0"/>
              <a:t>1111  0011</a:t>
            </a:r>
          </a:p>
          <a:p>
            <a:pPr marL="0" indent="0">
              <a:buNone/>
            </a:pPr>
            <a:r>
              <a:rPr lang="en-US" dirty="0" smtClean="0"/>
              <a:t>-12 with 8 bits	(2’s)		</a:t>
            </a:r>
            <a:r>
              <a:rPr lang="en-US" b="1" dirty="0" smtClean="0"/>
              <a:t>1111  0100</a:t>
            </a:r>
          </a:p>
          <a:p>
            <a:pPr marL="0" indent="0">
              <a:buNone/>
            </a:pPr>
            <a:endParaRPr lang="en-US" dirty="0"/>
          </a:p>
          <a:p>
            <a:pPr>
              <a:buFontTx/>
              <a:buChar char="-"/>
            </a:pPr>
            <a:r>
              <a:rPr lang="en-US" dirty="0" smtClean="0"/>
              <a:t>Why? It makes addition and subtraction a little easier in binary </a:t>
            </a:r>
            <a:endParaRPr lang="en-US" sz="2000" b="1" dirty="0">
              <a:solidFill>
                <a:schemeClr val="accent1">
                  <a:lumMod val="40000"/>
                  <a:lumOff val="60000"/>
                </a:schemeClr>
              </a:solidFill>
            </a:endParaRPr>
          </a:p>
        </p:txBody>
      </p:sp>
    </p:spTree>
    <p:extLst>
      <p:ext uri="{BB962C8B-B14F-4D97-AF65-F5344CB8AC3E}">
        <p14:creationId xmlns:p14="http://schemas.microsoft.com/office/powerpoint/2010/main" val="84363620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Negative Numbers in Binary</a:t>
            </a:r>
            <a:endParaRPr lang="en-US" dirty="0"/>
          </a:p>
        </p:txBody>
      </p:sp>
      <p:sp>
        <p:nvSpPr>
          <p:cNvPr id="3" name="Content Placeholder 2"/>
          <p:cNvSpPr>
            <a:spLocks noGrp="1"/>
          </p:cNvSpPr>
          <p:nvPr>
            <p:ph idx="1"/>
          </p:nvPr>
        </p:nvSpPr>
        <p:spPr>
          <a:xfrm>
            <a:off x="827700" y="2052925"/>
            <a:ext cx="7752278" cy="4195481"/>
          </a:xfrm>
        </p:spPr>
        <p:txBody>
          <a:bodyPr>
            <a:normAutofit/>
          </a:bodyPr>
          <a:lstStyle/>
          <a:p>
            <a:r>
              <a:rPr lang="en-US" dirty="0" smtClean="0"/>
              <a:t>Binary Addition</a:t>
            </a:r>
          </a:p>
          <a:p>
            <a:pPr marL="0" indent="0">
              <a:buNone/>
            </a:pPr>
            <a:r>
              <a:rPr lang="en-US" dirty="0" smtClean="0"/>
              <a:t>Decimal:	</a:t>
            </a:r>
            <a:r>
              <a:rPr lang="en-US" b="1" dirty="0" smtClean="0">
                <a:solidFill>
                  <a:schemeClr val="accent6">
                    <a:lumMod val="40000"/>
                    <a:lumOff val="60000"/>
                  </a:schemeClr>
                </a:solidFill>
              </a:rPr>
              <a:t>12</a:t>
            </a:r>
            <a:r>
              <a:rPr lang="en-US" dirty="0" smtClean="0"/>
              <a:t> + </a:t>
            </a:r>
            <a:r>
              <a:rPr lang="en-US" b="1" dirty="0" smtClean="0">
                <a:solidFill>
                  <a:schemeClr val="accent1">
                    <a:lumMod val="40000"/>
                    <a:lumOff val="60000"/>
                  </a:schemeClr>
                </a:solidFill>
              </a:rPr>
              <a:t>5</a:t>
            </a:r>
            <a:r>
              <a:rPr lang="en-US" dirty="0" smtClean="0"/>
              <a:t> = </a:t>
            </a:r>
            <a:r>
              <a:rPr lang="en-US" b="1" dirty="0" smtClean="0">
                <a:solidFill>
                  <a:srgbClr val="00FF99"/>
                </a:solidFill>
              </a:rPr>
              <a:t>17</a:t>
            </a:r>
          </a:p>
          <a:p>
            <a:pPr marL="0" indent="0">
              <a:buNone/>
            </a:pPr>
            <a:r>
              <a:rPr lang="en-US" dirty="0" smtClean="0"/>
              <a:t>Binary:		</a:t>
            </a:r>
            <a:r>
              <a:rPr lang="en-US" b="1" dirty="0" smtClean="0">
                <a:solidFill>
                  <a:schemeClr val="accent6">
                    <a:lumMod val="40000"/>
                    <a:lumOff val="60000"/>
                  </a:schemeClr>
                </a:solidFill>
              </a:rPr>
              <a:t>0000  1100</a:t>
            </a:r>
          </a:p>
          <a:p>
            <a:pPr marL="0" indent="0">
              <a:buNone/>
            </a:pPr>
            <a:r>
              <a:rPr lang="en-US" sz="2000" b="1" dirty="0">
                <a:solidFill>
                  <a:schemeClr val="accent6">
                    <a:lumMod val="40000"/>
                    <a:lumOff val="60000"/>
                  </a:schemeClr>
                </a:solidFill>
              </a:rPr>
              <a:t>	</a:t>
            </a:r>
            <a:r>
              <a:rPr lang="en-US" sz="2000" b="1" dirty="0" smtClean="0">
                <a:solidFill>
                  <a:schemeClr val="accent6">
                    <a:lumMod val="40000"/>
                    <a:lumOff val="60000"/>
                  </a:schemeClr>
                </a:solidFill>
              </a:rPr>
              <a:t>	</a:t>
            </a:r>
            <a:r>
              <a:rPr lang="en-US" sz="2000" b="1" dirty="0" smtClean="0"/>
              <a:t>+</a:t>
            </a:r>
            <a:r>
              <a:rPr lang="en-US" sz="2000" b="1" dirty="0" smtClean="0">
                <a:solidFill>
                  <a:schemeClr val="accent6">
                    <a:lumMod val="40000"/>
                    <a:lumOff val="60000"/>
                  </a:schemeClr>
                </a:solidFill>
              </a:rPr>
              <a:t>	</a:t>
            </a:r>
            <a:r>
              <a:rPr lang="en-US" sz="2000" b="1" u="sng" dirty="0" smtClean="0">
                <a:solidFill>
                  <a:schemeClr val="accent1">
                    <a:lumMod val="40000"/>
                    <a:lumOff val="60000"/>
                  </a:schemeClr>
                </a:solidFill>
              </a:rPr>
              <a:t>0000  0101</a:t>
            </a:r>
            <a:endParaRPr lang="en-US" sz="2000" b="1" dirty="0" smtClean="0">
              <a:solidFill>
                <a:schemeClr val="accent1">
                  <a:lumMod val="40000"/>
                  <a:lumOff val="60000"/>
                </a:schemeClr>
              </a:solidFill>
            </a:endParaRPr>
          </a:p>
          <a:p>
            <a:pPr marL="0" indent="0">
              <a:buNone/>
            </a:pPr>
            <a:r>
              <a:rPr lang="en-US" b="1" dirty="0" smtClean="0">
                <a:solidFill>
                  <a:schemeClr val="accent1">
                    <a:lumMod val="40000"/>
                    <a:lumOff val="60000"/>
                  </a:schemeClr>
                </a:solidFill>
              </a:rPr>
              <a:t>			  </a:t>
            </a:r>
            <a:r>
              <a:rPr lang="en-US" b="1" dirty="0" smtClean="0">
                <a:solidFill>
                  <a:srgbClr val="00FF99"/>
                </a:solidFill>
              </a:rPr>
              <a:t>              </a:t>
            </a:r>
            <a:endParaRPr lang="en-US" sz="2000" b="1" dirty="0">
              <a:solidFill>
                <a:srgbClr val="00FF99"/>
              </a:solidFill>
            </a:endParaRPr>
          </a:p>
        </p:txBody>
      </p:sp>
    </p:spTree>
    <p:extLst>
      <p:ext uri="{BB962C8B-B14F-4D97-AF65-F5344CB8AC3E}">
        <p14:creationId xmlns:p14="http://schemas.microsoft.com/office/powerpoint/2010/main" val="307772513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Negative Numbers in Binary</a:t>
            </a:r>
            <a:endParaRPr lang="en-US" dirty="0"/>
          </a:p>
        </p:txBody>
      </p:sp>
      <p:sp>
        <p:nvSpPr>
          <p:cNvPr id="3" name="Content Placeholder 2"/>
          <p:cNvSpPr>
            <a:spLocks noGrp="1"/>
          </p:cNvSpPr>
          <p:nvPr>
            <p:ph idx="1"/>
          </p:nvPr>
        </p:nvSpPr>
        <p:spPr>
          <a:xfrm>
            <a:off x="827700" y="2052925"/>
            <a:ext cx="7752278" cy="4195481"/>
          </a:xfrm>
        </p:spPr>
        <p:txBody>
          <a:bodyPr>
            <a:normAutofit/>
          </a:bodyPr>
          <a:lstStyle/>
          <a:p>
            <a:r>
              <a:rPr lang="en-US" dirty="0" smtClean="0"/>
              <a:t>Binary Addition</a:t>
            </a:r>
          </a:p>
          <a:p>
            <a:pPr marL="0" indent="0">
              <a:buNone/>
            </a:pPr>
            <a:r>
              <a:rPr lang="en-US" dirty="0" smtClean="0"/>
              <a:t>Decimal:	</a:t>
            </a:r>
            <a:r>
              <a:rPr lang="en-US" b="1" dirty="0" smtClean="0">
                <a:solidFill>
                  <a:schemeClr val="accent6">
                    <a:lumMod val="40000"/>
                    <a:lumOff val="60000"/>
                  </a:schemeClr>
                </a:solidFill>
              </a:rPr>
              <a:t>12</a:t>
            </a:r>
            <a:r>
              <a:rPr lang="en-US" dirty="0" smtClean="0"/>
              <a:t> + </a:t>
            </a:r>
            <a:r>
              <a:rPr lang="en-US" b="1" dirty="0" smtClean="0">
                <a:solidFill>
                  <a:schemeClr val="accent1">
                    <a:lumMod val="40000"/>
                    <a:lumOff val="60000"/>
                  </a:schemeClr>
                </a:solidFill>
              </a:rPr>
              <a:t>5</a:t>
            </a:r>
            <a:r>
              <a:rPr lang="en-US" dirty="0" smtClean="0"/>
              <a:t> = </a:t>
            </a:r>
            <a:r>
              <a:rPr lang="en-US" b="1" dirty="0" smtClean="0">
                <a:solidFill>
                  <a:srgbClr val="00FF99"/>
                </a:solidFill>
              </a:rPr>
              <a:t>17</a:t>
            </a:r>
          </a:p>
          <a:p>
            <a:pPr marL="0" indent="0">
              <a:buNone/>
            </a:pPr>
            <a:r>
              <a:rPr lang="en-US" dirty="0" smtClean="0"/>
              <a:t>Binary:		</a:t>
            </a:r>
            <a:r>
              <a:rPr lang="en-US" b="1" dirty="0" smtClean="0">
                <a:solidFill>
                  <a:schemeClr val="accent6">
                    <a:lumMod val="40000"/>
                    <a:lumOff val="60000"/>
                  </a:schemeClr>
                </a:solidFill>
              </a:rPr>
              <a:t>0000  1100</a:t>
            </a:r>
          </a:p>
          <a:p>
            <a:pPr marL="0" indent="0">
              <a:buNone/>
            </a:pPr>
            <a:r>
              <a:rPr lang="en-US" sz="2000" b="1" dirty="0">
                <a:solidFill>
                  <a:schemeClr val="accent6">
                    <a:lumMod val="40000"/>
                    <a:lumOff val="60000"/>
                  </a:schemeClr>
                </a:solidFill>
              </a:rPr>
              <a:t>	</a:t>
            </a:r>
            <a:r>
              <a:rPr lang="en-US" sz="2000" b="1" dirty="0" smtClean="0">
                <a:solidFill>
                  <a:schemeClr val="accent6">
                    <a:lumMod val="40000"/>
                    <a:lumOff val="60000"/>
                  </a:schemeClr>
                </a:solidFill>
              </a:rPr>
              <a:t>	</a:t>
            </a:r>
            <a:r>
              <a:rPr lang="en-US" sz="2000" b="1" dirty="0" smtClean="0"/>
              <a:t>+</a:t>
            </a:r>
            <a:r>
              <a:rPr lang="en-US" sz="2000" b="1" dirty="0" smtClean="0">
                <a:solidFill>
                  <a:schemeClr val="accent6">
                    <a:lumMod val="40000"/>
                    <a:lumOff val="60000"/>
                  </a:schemeClr>
                </a:solidFill>
              </a:rPr>
              <a:t>	</a:t>
            </a:r>
            <a:r>
              <a:rPr lang="en-US" sz="2000" b="1" u="sng" dirty="0" smtClean="0">
                <a:solidFill>
                  <a:schemeClr val="accent1">
                    <a:lumMod val="40000"/>
                    <a:lumOff val="60000"/>
                  </a:schemeClr>
                </a:solidFill>
              </a:rPr>
              <a:t>0000  0101</a:t>
            </a:r>
            <a:endParaRPr lang="en-US" sz="2000" b="1" dirty="0" smtClean="0">
              <a:solidFill>
                <a:schemeClr val="accent1">
                  <a:lumMod val="40000"/>
                  <a:lumOff val="60000"/>
                </a:schemeClr>
              </a:solidFill>
            </a:endParaRPr>
          </a:p>
          <a:p>
            <a:pPr marL="0" indent="0">
              <a:buNone/>
            </a:pPr>
            <a:r>
              <a:rPr lang="en-US" b="1" dirty="0" smtClean="0">
                <a:solidFill>
                  <a:schemeClr val="accent1">
                    <a:lumMod val="40000"/>
                    <a:lumOff val="60000"/>
                  </a:schemeClr>
                </a:solidFill>
              </a:rPr>
              <a:t>			  </a:t>
            </a:r>
            <a:r>
              <a:rPr lang="en-US" b="1" dirty="0" smtClean="0">
                <a:solidFill>
                  <a:srgbClr val="00FF99"/>
                </a:solidFill>
              </a:rPr>
              <a:t>              1</a:t>
            </a:r>
            <a:endParaRPr lang="en-US" sz="2000" b="1" dirty="0">
              <a:solidFill>
                <a:srgbClr val="00FF99"/>
              </a:solidFill>
            </a:endParaRPr>
          </a:p>
        </p:txBody>
      </p:sp>
    </p:spTree>
    <p:extLst>
      <p:ext uri="{BB962C8B-B14F-4D97-AF65-F5344CB8AC3E}">
        <p14:creationId xmlns:p14="http://schemas.microsoft.com/office/powerpoint/2010/main" val="360935100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Negative Numbers in Binary</a:t>
            </a:r>
            <a:endParaRPr lang="en-US" dirty="0"/>
          </a:p>
        </p:txBody>
      </p:sp>
      <p:sp>
        <p:nvSpPr>
          <p:cNvPr id="3" name="Content Placeholder 2"/>
          <p:cNvSpPr>
            <a:spLocks noGrp="1"/>
          </p:cNvSpPr>
          <p:nvPr>
            <p:ph idx="1"/>
          </p:nvPr>
        </p:nvSpPr>
        <p:spPr>
          <a:xfrm>
            <a:off x="827700" y="2052925"/>
            <a:ext cx="7752278" cy="4195481"/>
          </a:xfrm>
        </p:spPr>
        <p:txBody>
          <a:bodyPr>
            <a:normAutofit/>
          </a:bodyPr>
          <a:lstStyle/>
          <a:p>
            <a:r>
              <a:rPr lang="en-US" dirty="0" smtClean="0"/>
              <a:t>Binary Addition</a:t>
            </a:r>
          </a:p>
          <a:p>
            <a:pPr marL="0" indent="0">
              <a:buNone/>
            </a:pPr>
            <a:r>
              <a:rPr lang="en-US" dirty="0" smtClean="0"/>
              <a:t>Decimal:	</a:t>
            </a:r>
            <a:r>
              <a:rPr lang="en-US" b="1" dirty="0" smtClean="0">
                <a:solidFill>
                  <a:schemeClr val="accent6">
                    <a:lumMod val="40000"/>
                    <a:lumOff val="60000"/>
                  </a:schemeClr>
                </a:solidFill>
              </a:rPr>
              <a:t>12</a:t>
            </a:r>
            <a:r>
              <a:rPr lang="en-US" dirty="0" smtClean="0"/>
              <a:t> + </a:t>
            </a:r>
            <a:r>
              <a:rPr lang="en-US" b="1" dirty="0" smtClean="0">
                <a:solidFill>
                  <a:schemeClr val="accent1">
                    <a:lumMod val="40000"/>
                    <a:lumOff val="60000"/>
                  </a:schemeClr>
                </a:solidFill>
              </a:rPr>
              <a:t>5</a:t>
            </a:r>
            <a:r>
              <a:rPr lang="en-US" dirty="0" smtClean="0"/>
              <a:t> = </a:t>
            </a:r>
            <a:r>
              <a:rPr lang="en-US" b="1" dirty="0" smtClean="0">
                <a:solidFill>
                  <a:srgbClr val="00FF99"/>
                </a:solidFill>
              </a:rPr>
              <a:t>17</a:t>
            </a:r>
          </a:p>
          <a:p>
            <a:pPr marL="0" indent="0">
              <a:buNone/>
            </a:pPr>
            <a:r>
              <a:rPr lang="en-US" dirty="0" smtClean="0"/>
              <a:t>Binary:		</a:t>
            </a:r>
            <a:r>
              <a:rPr lang="en-US" b="1" dirty="0" smtClean="0">
                <a:solidFill>
                  <a:schemeClr val="accent6">
                    <a:lumMod val="40000"/>
                    <a:lumOff val="60000"/>
                  </a:schemeClr>
                </a:solidFill>
              </a:rPr>
              <a:t>0000  1100</a:t>
            </a:r>
          </a:p>
          <a:p>
            <a:pPr marL="0" indent="0">
              <a:buNone/>
            </a:pPr>
            <a:r>
              <a:rPr lang="en-US" sz="2000" b="1" dirty="0">
                <a:solidFill>
                  <a:schemeClr val="accent6">
                    <a:lumMod val="40000"/>
                    <a:lumOff val="60000"/>
                  </a:schemeClr>
                </a:solidFill>
              </a:rPr>
              <a:t>	</a:t>
            </a:r>
            <a:r>
              <a:rPr lang="en-US" sz="2000" b="1" dirty="0" smtClean="0">
                <a:solidFill>
                  <a:schemeClr val="accent6">
                    <a:lumMod val="40000"/>
                    <a:lumOff val="60000"/>
                  </a:schemeClr>
                </a:solidFill>
              </a:rPr>
              <a:t>	</a:t>
            </a:r>
            <a:r>
              <a:rPr lang="en-US" sz="2000" b="1" dirty="0" smtClean="0"/>
              <a:t>+</a:t>
            </a:r>
            <a:r>
              <a:rPr lang="en-US" sz="2000" b="1" dirty="0" smtClean="0">
                <a:solidFill>
                  <a:schemeClr val="accent6">
                    <a:lumMod val="40000"/>
                    <a:lumOff val="60000"/>
                  </a:schemeClr>
                </a:solidFill>
              </a:rPr>
              <a:t>	</a:t>
            </a:r>
            <a:r>
              <a:rPr lang="en-US" sz="2000" b="1" u="sng" dirty="0" smtClean="0">
                <a:solidFill>
                  <a:schemeClr val="accent1">
                    <a:lumMod val="40000"/>
                    <a:lumOff val="60000"/>
                  </a:schemeClr>
                </a:solidFill>
              </a:rPr>
              <a:t>0000  0101</a:t>
            </a:r>
            <a:endParaRPr lang="en-US" sz="2000" b="1" dirty="0" smtClean="0">
              <a:solidFill>
                <a:schemeClr val="accent1">
                  <a:lumMod val="40000"/>
                  <a:lumOff val="60000"/>
                </a:schemeClr>
              </a:solidFill>
            </a:endParaRPr>
          </a:p>
          <a:p>
            <a:pPr marL="0" indent="0">
              <a:buNone/>
            </a:pPr>
            <a:r>
              <a:rPr lang="en-US" b="1" dirty="0" smtClean="0">
                <a:solidFill>
                  <a:schemeClr val="accent1">
                    <a:lumMod val="40000"/>
                    <a:lumOff val="60000"/>
                  </a:schemeClr>
                </a:solidFill>
              </a:rPr>
              <a:t>			  </a:t>
            </a:r>
            <a:r>
              <a:rPr lang="en-US" b="1" dirty="0" smtClean="0">
                <a:solidFill>
                  <a:srgbClr val="00FF99"/>
                </a:solidFill>
              </a:rPr>
              <a:t>            01</a:t>
            </a:r>
            <a:endParaRPr lang="en-US" sz="2000" b="1" dirty="0">
              <a:solidFill>
                <a:srgbClr val="00FF99"/>
              </a:solidFill>
            </a:endParaRPr>
          </a:p>
        </p:txBody>
      </p:sp>
    </p:spTree>
    <p:extLst>
      <p:ext uri="{BB962C8B-B14F-4D97-AF65-F5344CB8AC3E}">
        <p14:creationId xmlns:p14="http://schemas.microsoft.com/office/powerpoint/2010/main" val="340489087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Negative Numbers in Binary</a:t>
            </a:r>
            <a:endParaRPr lang="en-US" dirty="0"/>
          </a:p>
        </p:txBody>
      </p:sp>
      <p:sp>
        <p:nvSpPr>
          <p:cNvPr id="3" name="Content Placeholder 2"/>
          <p:cNvSpPr>
            <a:spLocks noGrp="1"/>
          </p:cNvSpPr>
          <p:nvPr>
            <p:ph idx="1"/>
          </p:nvPr>
        </p:nvSpPr>
        <p:spPr>
          <a:xfrm>
            <a:off x="827700" y="2052925"/>
            <a:ext cx="7752278" cy="4195481"/>
          </a:xfrm>
        </p:spPr>
        <p:txBody>
          <a:bodyPr>
            <a:normAutofit/>
          </a:bodyPr>
          <a:lstStyle/>
          <a:p>
            <a:r>
              <a:rPr lang="en-US" dirty="0" smtClean="0"/>
              <a:t>Binary Addition</a:t>
            </a:r>
          </a:p>
          <a:p>
            <a:pPr marL="0" indent="0">
              <a:buNone/>
            </a:pPr>
            <a:r>
              <a:rPr lang="en-US" dirty="0" smtClean="0"/>
              <a:t>Decimal:	</a:t>
            </a:r>
            <a:r>
              <a:rPr lang="en-US" b="1" dirty="0" smtClean="0">
                <a:solidFill>
                  <a:schemeClr val="accent6">
                    <a:lumMod val="40000"/>
                    <a:lumOff val="60000"/>
                  </a:schemeClr>
                </a:solidFill>
              </a:rPr>
              <a:t>12</a:t>
            </a:r>
            <a:r>
              <a:rPr lang="en-US" dirty="0" smtClean="0"/>
              <a:t> + </a:t>
            </a:r>
            <a:r>
              <a:rPr lang="en-US" b="1" dirty="0" smtClean="0">
                <a:solidFill>
                  <a:schemeClr val="accent1">
                    <a:lumMod val="40000"/>
                    <a:lumOff val="60000"/>
                  </a:schemeClr>
                </a:solidFill>
              </a:rPr>
              <a:t>5</a:t>
            </a:r>
            <a:r>
              <a:rPr lang="en-US" dirty="0" smtClean="0"/>
              <a:t> = </a:t>
            </a:r>
            <a:r>
              <a:rPr lang="en-US" b="1" dirty="0" smtClean="0">
                <a:solidFill>
                  <a:srgbClr val="00FF99"/>
                </a:solidFill>
              </a:rPr>
              <a:t>17</a:t>
            </a:r>
          </a:p>
          <a:p>
            <a:pPr marL="0" indent="0">
              <a:buNone/>
            </a:pPr>
            <a:r>
              <a:rPr lang="en-US" dirty="0" smtClean="0"/>
              <a:t>Binary:		</a:t>
            </a:r>
            <a:r>
              <a:rPr lang="en-US" b="1" dirty="0" smtClean="0">
                <a:solidFill>
                  <a:schemeClr val="accent6">
                    <a:lumMod val="40000"/>
                    <a:lumOff val="60000"/>
                  </a:schemeClr>
                </a:solidFill>
              </a:rPr>
              <a:t>0000  1100</a:t>
            </a:r>
          </a:p>
          <a:p>
            <a:pPr marL="0" indent="0">
              <a:buNone/>
            </a:pPr>
            <a:r>
              <a:rPr lang="en-US" sz="2000" b="1" dirty="0">
                <a:solidFill>
                  <a:schemeClr val="accent6">
                    <a:lumMod val="40000"/>
                    <a:lumOff val="60000"/>
                  </a:schemeClr>
                </a:solidFill>
              </a:rPr>
              <a:t>	</a:t>
            </a:r>
            <a:r>
              <a:rPr lang="en-US" sz="2000" b="1" dirty="0" smtClean="0">
                <a:solidFill>
                  <a:schemeClr val="accent6">
                    <a:lumMod val="40000"/>
                    <a:lumOff val="60000"/>
                  </a:schemeClr>
                </a:solidFill>
              </a:rPr>
              <a:t>	</a:t>
            </a:r>
            <a:r>
              <a:rPr lang="en-US" sz="2000" b="1" dirty="0" smtClean="0"/>
              <a:t>+</a:t>
            </a:r>
            <a:r>
              <a:rPr lang="en-US" sz="2000" b="1" dirty="0" smtClean="0">
                <a:solidFill>
                  <a:schemeClr val="accent6">
                    <a:lumMod val="40000"/>
                    <a:lumOff val="60000"/>
                  </a:schemeClr>
                </a:solidFill>
              </a:rPr>
              <a:t>	</a:t>
            </a:r>
            <a:r>
              <a:rPr lang="en-US" sz="2000" b="1" u="sng" dirty="0" smtClean="0">
                <a:solidFill>
                  <a:schemeClr val="accent1">
                    <a:lumMod val="40000"/>
                    <a:lumOff val="60000"/>
                  </a:schemeClr>
                </a:solidFill>
              </a:rPr>
              <a:t>0000  0101</a:t>
            </a:r>
            <a:endParaRPr lang="en-US" sz="2000" b="1" dirty="0" smtClean="0">
              <a:solidFill>
                <a:schemeClr val="accent1">
                  <a:lumMod val="40000"/>
                  <a:lumOff val="60000"/>
                </a:schemeClr>
              </a:solidFill>
            </a:endParaRPr>
          </a:p>
          <a:p>
            <a:pPr marL="0" indent="0">
              <a:buNone/>
            </a:pPr>
            <a:r>
              <a:rPr lang="en-US" b="1" dirty="0" smtClean="0">
                <a:solidFill>
                  <a:schemeClr val="accent1">
                    <a:lumMod val="40000"/>
                    <a:lumOff val="60000"/>
                  </a:schemeClr>
                </a:solidFill>
              </a:rPr>
              <a:t>			  </a:t>
            </a:r>
            <a:r>
              <a:rPr lang="en-US" b="1" dirty="0" smtClean="0">
                <a:solidFill>
                  <a:srgbClr val="00FF99"/>
                </a:solidFill>
              </a:rPr>
              <a:t>          001</a:t>
            </a:r>
            <a:endParaRPr lang="en-US" sz="2000" b="1" dirty="0">
              <a:solidFill>
                <a:srgbClr val="00FF99"/>
              </a:solidFill>
            </a:endParaRPr>
          </a:p>
        </p:txBody>
      </p:sp>
      <p:sp>
        <p:nvSpPr>
          <p:cNvPr id="4" name="TextBox 3"/>
          <p:cNvSpPr txBox="1"/>
          <p:nvPr/>
        </p:nvSpPr>
        <p:spPr>
          <a:xfrm>
            <a:off x="2905570" y="2709017"/>
            <a:ext cx="162370" cy="369332"/>
          </a:xfrm>
          <a:prstGeom prst="rect">
            <a:avLst/>
          </a:prstGeom>
          <a:noFill/>
        </p:spPr>
        <p:txBody>
          <a:bodyPr wrap="square" rtlCol="0">
            <a:spAutoFit/>
          </a:bodyPr>
          <a:lstStyle/>
          <a:p>
            <a:r>
              <a:rPr lang="en-US" dirty="0" smtClean="0"/>
              <a:t>1</a:t>
            </a:r>
            <a:endParaRPr lang="en-US" dirty="0"/>
          </a:p>
        </p:txBody>
      </p:sp>
    </p:spTree>
    <p:extLst>
      <p:ext uri="{BB962C8B-B14F-4D97-AF65-F5344CB8AC3E}">
        <p14:creationId xmlns:p14="http://schemas.microsoft.com/office/powerpoint/2010/main" val="142987301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Negative Numbers in Binary</a:t>
            </a:r>
            <a:endParaRPr lang="en-US" dirty="0"/>
          </a:p>
        </p:txBody>
      </p:sp>
      <p:sp>
        <p:nvSpPr>
          <p:cNvPr id="3" name="Content Placeholder 2"/>
          <p:cNvSpPr>
            <a:spLocks noGrp="1"/>
          </p:cNvSpPr>
          <p:nvPr>
            <p:ph idx="1"/>
          </p:nvPr>
        </p:nvSpPr>
        <p:spPr>
          <a:xfrm>
            <a:off x="827700" y="2052925"/>
            <a:ext cx="7752278" cy="4195481"/>
          </a:xfrm>
        </p:spPr>
        <p:txBody>
          <a:bodyPr>
            <a:normAutofit/>
          </a:bodyPr>
          <a:lstStyle/>
          <a:p>
            <a:r>
              <a:rPr lang="en-US" dirty="0" smtClean="0"/>
              <a:t>Binary Addition</a:t>
            </a:r>
          </a:p>
          <a:p>
            <a:pPr marL="0" indent="0">
              <a:buNone/>
            </a:pPr>
            <a:r>
              <a:rPr lang="en-US" dirty="0" smtClean="0"/>
              <a:t>Decimal:	</a:t>
            </a:r>
            <a:r>
              <a:rPr lang="en-US" b="1" dirty="0" smtClean="0">
                <a:solidFill>
                  <a:schemeClr val="accent6">
                    <a:lumMod val="40000"/>
                    <a:lumOff val="60000"/>
                  </a:schemeClr>
                </a:solidFill>
              </a:rPr>
              <a:t>12</a:t>
            </a:r>
            <a:r>
              <a:rPr lang="en-US" dirty="0" smtClean="0"/>
              <a:t> + </a:t>
            </a:r>
            <a:r>
              <a:rPr lang="en-US" b="1" dirty="0" smtClean="0">
                <a:solidFill>
                  <a:schemeClr val="accent1">
                    <a:lumMod val="40000"/>
                    <a:lumOff val="60000"/>
                  </a:schemeClr>
                </a:solidFill>
              </a:rPr>
              <a:t>5</a:t>
            </a:r>
            <a:r>
              <a:rPr lang="en-US" dirty="0" smtClean="0"/>
              <a:t> = </a:t>
            </a:r>
            <a:r>
              <a:rPr lang="en-US" b="1" dirty="0" smtClean="0">
                <a:solidFill>
                  <a:srgbClr val="00FF99"/>
                </a:solidFill>
              </a:rPr>
              <a:t>17</a:t>
            </a:r>
          </a:p>
          <a:p>
            <a:pPr marL="0" indent="0">
              <a:buNone/>
            </a:pPr>
            <a:r>
              <a:rPr lang="en-US" dirty="0" smtClean="0"/>
              <a:t>Binary:		</a:t>
            </a:r>
            <a:r>
              <a:rPr lang="en-US" b="1" dirty="0" smtClean="0">
                <a:solidFill>
                  <a:schemeClr val="accent6">
                    <a:lumMod val="40000"/>
                    <a:lumOff val="60000"/>
                  </a:schemeClr>
                </a:solidFill>
              </a:rPr>
              <a:t>0000  1100</a:t>
            </a:r>
          </a:p>
          <a:p>
            <a:pPr marL="0" indent="0">
              <a:buNone/>
            </a:pPr>
            <a:r>
              <a:rPr lang="en-US" sz="2000" b="1" dirty="0">
                <a:solidFill>
                  <a:schemeClr val="accent6">
                    <a:lumMod val="40000"/>
                    <a:lumOff val="60000"/>
                  </a:schemeClr>
                </a:solidFill>
              </a:rPr>
              <a:t>	</a:t>
            </a:r>
            <a:r>
              <a:rPr lang="en-US" sz="2000" b="1" dirty="0" smtClean="0">
                <a:solidFill>
                  <a:schemeClr val="accent6">
                    <a:lumMod val="40000"/>
                    <a:lumOff val="60000"/>
                  </a:schemeClr>
                </a:solidFill>
              </a:rPr>
              <a:t>	</a:t>
            </a:r>
            <a:r>
              <a:rPr lang="en-US" sz="2000" b="1" dirty="0" smtClean="0"/>
              <a:t>+</a:t>
            </a:r>
            <a:r>
              <a:rPr lang="en-US" sz="2000" b="1" dirty="0" smtClean="0">
                <a:solidFill>
                  <a:schemeClr val="accent6">
                    <a:lumMod val="40000"/>
                    <a:lumOff val="60000"/>
                  </a:schemeClr>
                </a:solidFill>
              </a:rPr>
              <a:t>	</a:t>
            </a:r>
            <a:r>
              <a:rPr lang="en-US" sz="2000" b="1" u="sng" dirty="0" smtClean="0">
                <a:solidFill>
                  <a:schemeClr val="accent1">
                    <a:lumMod val="40000"/>
                    <a:lumOff val="60000"/>
                  </a:schemeClr>
                </a:solidFill>
              </a:rPr>
              <a:t>0000  0101</a:t>
            </a:r>
            <a:endParaRPr lang="en-US" sz="2000" b="1" dirty="0" smtClean="0">
              <a:solidFill>
                <a:schemeClr val="accent1">
                  <a:lumMod val="40000"/>
                  <a:lumOff val="60000"/>
                </a:schemeClr>
              </a:solidFill>
            </a:endParaRPr>
          </a:p>
          <a:p>
            <a:pPr marL="0" indent="0">
              <a:buNone/>
            </a:pPr>
            <a:r>
              <a:rPr lang="en-US" b="1" dirty="0" smtClean="0">
                <a:solidFill>
                  <a:schemeClr val="accent1">
                    <a:lumMod val="40000"/>
                    <a:lumOff val="60000"/>
                  </a:schemeClr>
                </a:solidFill>
              </a:rPr>
              <a:t>			  </a:t>
            </a:r>
            <a:r>
              <a:rPr lang="en-US" b="1" dirty="0" smtClean="0">
                <a:solidFill>
                  <a:srgbClr val="00FF99"/>
                </a:solidFill>
              </a:rPr>
              <a:t>        0001</a:t>
            </a:r>
            <a:endParaRPr lang="en-US" sz="2000" b="1" dirty="0">
              <a:solidFill>
                <a:srgbClr val="00FF99"/>
              </a:solidFill>
            </a:endParaRPr>
          </a:p>
        </p:txBody>
      </p:sp>
      <p:sp>
        <p:nvSpPr>
          <p:cNvPr id="4" name="TextBox 3"/>
          <p:cNvSpPr txBox="1"/>
          <p:nvPr/>
        </p:nvSpPr>
        <p:spPr>
          <a:xfrm>
            <a:off x="2640650" y="2683379"/>
            <a:ext cx="162370" cy="369332"/>
          </a:xfrm>
          <a:prstGeom prst="rect">
            <a:avLst/>
          </a:prstGeom>
          <a:noFill/>
        </p:spPr>
        <p:txBody>
          <a:bodyPr wrap="square" rtlCol="0">
            <a:spAutoFit/>
          </a:bodyPr>
          <a:lstStyle/>
          <a:p>
            <a:r>
              <a:rPr lang="en-US" dirty="0" smtClean="0"/>
              <a:t>1</a:t>
            </a:r>
            <a:endParaRPr lang="en-US" dirty="0"/>
          </a:p>
        </p:txBody>
      </p:sp>
    </p:spTree>
    <p:extLst>
      <p:ext uri="{BB962C8B-B14F-4D97-AF65-F5344CB8AC3E}">
        <p14:creationId xmlns:p14="http://schemas.microsoft.com/office/powerpoint/2010/main" val="77541920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Negative Numbers in Binary</a:t>
            </a:r>
            <a:endParaRPr lang="en-US" dirty="0"/>
          </a:p>
        </p:txBody>
      </p:sp>
      <p:sp>
        <p:nvSpPr>
          <p:cNvPr id="3" name="Content Placeholder 2"/>
          <p:cNvSpPr>
            <a:spLocks noGrp="1"/>
          </p:cNvSpPr>
          <p:nvPr>
            <p:ph idx="1"/>
          </p:nvPr>
        </p:nvSpPr>
        <p:spPr>
          <a:xfrm>
            <a:off x="827700" y="2052925"/>
            <a:ext cx="7752278" cy="4195481"/>
          </a:xfrm>
        </p:spPr>
        <p:txBody>
          <a:bodyPr>
            <a:normAutofit/>
          </a:bodyPr>
          <a:lstStyle/>
          <a:p>
            <a:r>
              <a:rPr lang="en-US" dirty="0" smtClean="0"/>
              <a:t>Binary Addition</a:t>
            </a:r>
          </a:p>
          <a:p>
            <a:pPr marL="0" indent="0">
              <a:buNone/>
            </a:pPr>
            <a:r>
              <a:rPr lang="en-US" dirty="0" smtClean="0"/>
              <a:t>Decimal:	</a:t>
            </a:r>
            <a:r>
              <a:rPr lang="en-US" b="1" dirty="0" smtClean="0">
                <a:solidFill>
                  <a:schemeClr val="accent6">
                    <a:lumMod val="40000"/>
                    <a:lumOff val="60000"/>
                  </a:schemeClr>
                </a:solidFill>
              </a:rPr>
              <a:t>12</a:t>
            </a:r>
            <a:r>
              <a:rPr lang="en-US" dirty="0" smtClean="0"/>
              <a:t> + </a:t>
            </a:r>
            <a:r>
              <a:rPr lang="en-US" b="1" dirty="0" smtClean="0">
                <a:solidFill>
                  <a:schemeClr val="accent1">
                    <a:lumMod val="40000"/>
                    <a:lumOff val="60000"/>
                  </a:schemeClr>
                </a:solidFill>
              </a:rPr>
              <a:t>5</a:t>
            </a:r>
            <a:r>
              <a:rPr lang="en-US" dirty="0" smtClean="0"/>
              <a:t> = </a:t>
            </a:r>
            <a:r>
              <a:rPr lang="en-US" b="1" dirty="0" smtClean="0">
                <a:solidFill>
                  <a:srgbClr val="00FF99"/>
                </a:solidFill>
              </a:rPr>
              <a:t>17</a:t>
            </a:r>
          </a:p>
          <a:p>
            <a:pPr marL="0" indent="0">
              <a:buNone/>
            </a:pPr>
            <a:r>
              <a:rPr lang="en-US" dirty="0" smtClean="0"/>
              <a:t>Binary:		</a:t>
            </a:r>
            <a:r>
              <a:rPr lang="en-US" b="1" dirty="0" smtClean="0">
                <a:solidFill>
                  <a:schemeClr val="accent6">
                    <a:lumMod val="40000"/>
                    <a:lumOff val="60000"/>
                  </a:schemeClr>
                </a:solidFill>
              </a:rPr>
              <a:t>0000  1100</a:t>
            </a:r>
          </a:p>
          <a:p>
            <a:pPr marL="0" indent="0">
              <a:buNone/>
            </a:pPr>
            <a:r>
              <a:rPr lang="en-US" sz="2000" b="1" dirty="0">
                <a:solidFill>
                  <a:schemeClr val="accent6">
                    <a:lumMod val="40000"/>
                    <a:lumOff val="60000"/>
                  </a:schemeClr>
                </a:solidFill>
              </a:rPr>
              <a:t>	</a:t>
            </a:r>
            <a:r>
              <a:rPr lang="en-US" sz="2000" b="1" dirty="0" smtClean="0">
                <a:solidFill>
                  <a:schemeClr val="accent6">
                    <a:lumMod val="40000"/>
                    <a:lumOff val="60000"/>
                  </a:schemeClr>
                </a:solidFill>
              </a:rPr>
              <a:t>	</a:t>
            </a:r>
            <a:r>
              <a:rPr lang="en-US" sz="2000" b="1" dirty="0" smtClean="0"/>
              <a:t>+</a:t>
            </a:r>
            <a:r>
              <a:rPr lang="en-US" sz="2000" b="1" dirty="0" smtClean="0">
                <a:solidFill>
                  <a:schemeClr val="accent6">
                    <a:lumMod val="40000"/>
                    <a:lumOff val="60000"/>
                  </a:schemeClr>
                </a:solidFill>
              </a:rPr>
              <a:t>	</a:t>
            </a:r>
            <a:r>
              <a:rPr lang="en-US" sz="2000" b="1" u="sng" dirty="0" smtClean="0">
                <a:solidFill>
                  <a:schemeClr val="accent1">
                    <a:lumMod val="40000"/>
                    <a:lumOff val="60000"/>
                  </a:schemeClr>
                </a:solidFill>
              </a:rPr>
              <a:t>0000  0101</a:t>
            </a:r>
            <a:endParaRPr lang="en-US" sz="2000" b="1" dirty="0" smtClean="0">
              <a:solidFill>
                <a:schemeClr val="accent1">
                  <a:lumMod val="40000"/>
                  <a:lumOff val="60000"/>
                </a:schemeClr>
              </a:solidFill>
            </a:endParaRPr>
          </a:p>
          <a:p>
            <a:pPr marL="0" indent="0">
              <a:buNone/>
            </a:pPr>
            <a:r>
              <a:rPr lang="en-US" b="1" dirty="0" smtClean="0">
                <a:solidFill>
                  <a:schemeClr val="accent1">
                    <a:lumMod val="40000"/>
                    <a:lumOff val="60000"/>
                  </a:schemeClr>
                </a:solidFill>
              </a:rPr>
              <a:t>			  </a:t>
            </a:r>
            <a:r>
              <a:rPr lang="en-US" b="1" dirty="0" smtClean="0">
                <a:solidFill>
                  <a:srgbClr val="00FF99"/>
                </a:solidFill>
              </a:rPr>
              <a:t>    1  0001</a:t>
            </a:r>
            <a:endParaRPr lang="en-US" sz="2000" b="1" dirty="0">
              <a:solidFill>
                <a:srgbClr val="00FF99"/>
              </a:solidFill>
            </a:endParaRPr>
          </a:p>
        </p:txBody>
      </p:sp>
    </p:spTree>
    <p:extLst>
      <p:ext uri="{BB962C8B-B14F-4D97-AF65-F5344CB8AC3E}">
        <p14:creationId xmlns:p14="http://schemas.microsoft.com/office/powerpoint/2010/main" val="41385940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1159</TotalTime>
  <Words>3828</Words>
  <Application>Microsoft Office PowerPoint</Application>
  <PresentationFormat>On-screen Show (4:3)</PresentationFormat>
  <Paragraphs>1329</Paragraphs>
  <Slides>118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118</vt:i4>
      </vt:variant>
    </vt:vector>
  </HeadingPairs>
  <TitlesOfParts>
    <vt:vector size="123" baseType="lpstr">
      <vt:lpstr>Arial</vt:lpstr>
      <vt:lpstr>Century Gothic</vt:lpstr>
      <vt:lpstr>Wingdings</vt:lpstr>
      <vt:lpstr>Wingdings 3</vt:lpstr>
      <vt:lpstr>Ion</vt:lpstr>
      <vt:lpstr>PowerPoint Presentation</vt:lpstr>
      <vt:lpstr>Bitwise operators</vt:lpstr>
      <vt:lpstr>Topics to cover</vt:lpstr>
      <vt:lpstr>Binary Numbers</vt:lpstr>
      <vt:lpstr>Binary Numbers</vt:lpstr>
      <vt:lpstr>Binary Numbers</vt:lpstr>
      <vt:lpstr>Binary Numbers</vt:lpstr>
      <vt:lpstr>Binary Numbers</vt:lpstr>
      <vt:lpstr>Binary Numbers</vt:lpstr>
      <vt:lpstr>Binary Numbers</vt:lpstr>
      <vt:lpstr>Binary Numbers</vt:lpstr>
      <vt:lpstr>Binary Numbers</vt:lpstr>
      <vt:lpstr>Binary Numbers</vt:lpstr>
      <vt:lpstr>Binary Numbers</vt:lpstr>
      <vt:lpstr>Binary Numbers</vt:lpstr>
      <vt:lpstr>Binary Numbers</vt:lpstr>
      <vt:lpstr>Binary Numbers</vt:lpstr>
      <vt:lpstr>Binary Numbers</vt:lpstr>
      <vt:lpstr>Binary Numbers</vt:lpstr>
      <vt:lpstr>Binary Numbers</vt:lpstr>
      <vt:lpstr>Binary Numbers</vt:lpstr>
      <vt:lpstr>Binary Numbers</vt:lpstr>
      <vt:lpstr>Binary Numbers</vt:lpstr>
      <vt:lpstr>Binary Numbers</vt:lpstr>
      <vt:lpstr>Binary Numbers</vt:lpstr>
      <vt:lpstr>Binary Numbers</vt:lpstr>
      <vt:lpstr>Binary Numbers</vt:lpstr>
      <vt:lpstr>Binary Numbers</vt:lpstr>
      <vt:lpstr>Binary Numbers</vt:lpstr>
      <vt:lpstr>Binary Numbers</vt:lpstr>
      <vt:lpstr>Binary Numbers</vt:lpstr>
      <vt:lpstr>Binary Numbers</vt:lpstr>
      <vt:lpstr>Binary Numbers</vt:lpstr>
      <vt:lpstr>Binary Numbers</vt:lpstr>
      <vt:lpstr>Binary Numbers</vt:lpstr>
      <vt:lpstr>Binary Numbers</vt:lpstr>
      <vt:lpstr>Binary Numbers</vt:lpstr>
      <vt:lpstr>Binary Numbers</vt:lpstr>
      <vt:lpstr>Binary Numbers</vt:lpstr>
      <vt:lpstr>Hexadecimal Numbers</vt:lpstr>
      <vt:lpstr>Hexadecimal Numbers</vt:lpstr>
      <vt:lpstr>Hexadecimal Numbers</vt:lpstr>
      <vt:lpstr>Hexadecimal Numbers</vt:lpstr>
      <vt:lpstr>Hexadecimal Numbers</vt:lpstr>
      <vt:lpstr>Hexadecimal Numbers</vt:lpstr>
      <vt:lpstr>Hexadecimal Numbers</vt:lpstr>
      <vt:lpstr>Hexadecimal Numbers</vt:lpstr>
      <vt:lpstr>Hexadecimal Numbers</vt:lpstr>
      <vt:lpstr>Hexadecimal Numbers</vt:lpstr>
      <vt:lpstr>Hexadecimal Numbers</vt:lpstr>
      <vt:lpstr>Hexadecimal Numbers</vt:lpstr>
      <vt:lpstr>Hexadecimal Numbers</vt:lpstr>
      <vt:lpstr>Hexadecimal Numbers</vt:lpstr>
      <vt:lpstr>Hexadecimal Numbers</vt:lpstr>
      <vt:lpstr>Hexadecimal Numbers</vt:lpstr>
      <vt:lpstr>Hexadecimal Numbers</vt:lpstr>
      <vt:lpstr>Hexadecimal Numbers</vt:lpstr>
      <vt:lpstr>Hexadecimal Numbers</vt:lpstr>
      <vt:lpstr>Hexadecimal Numbers</vt:lpstr>
      <vt:lpstr>Number Conversions</vt:lpstr>
      <vt:lpstr>Number conversion</vt:lpstr>
      <vt:lpstr>Questions</vt:lpstr>
      <vt:lpstr>Questions</vt:lpstr>
      <vt:lpstr>Questions</vt:lpstr>
      <vt:lpstr>Questions</vt:lpstr>
      <vt:lpstr>Questions</vt:lpstr>
      <vt:lpstr>Questions</vt:lpstr>
      <vt:lpstr>Questions</vt:lpstr>
      <vt:lpstr>Questions</vt:lpstr>
      <vt:lpstr>Bitwise Operations</vt:lpstr>
      <vt:lpstr>Not Operator</vt:lpstr>
      <vt:lpstr>And Operator</vt:lpstr>
      <vt:lpstr>Or Operator</vt:lpstr>
      <vt:lpstr>XOR Operator</vt:lpstr>
      <vt:lpstr>Questions</vt:lpstr>
      <vt:lpstr>Questions</vt:lpstr>
      <vt:lpstr>Questions</vt:lpstr>
      <vt:lpstr>Questions</vt:lpstr>
      <vt:lpstr>Questions</vt:lpstr>
      <vt:lpstr>Bit Shift Operators</vt:lpstr>
      <vt:lpstr>Bit Shift Operators</vt:lpstr>
      <vt:lpstr>Bit Shift Operators</vt:lpstr>
      <vt:lpstr>Bitwise operators</vt:lpstr>
      <vt:lpstr>Questions</vt:lpstr>
      <vt:lpstr>Questions</vt:lpstr>
      <vt:lpstr>Questions</vt:lpstr>
      <vt:lpstr>Questions</vt:lpstr>
      <vt:lpstr>Questions</vt:lpstr>
      <vt:lpstr>Questions</vt:lpstr>
      <vt:lpstr>Negative Numbers in Binary</vt:lpstr>
      <vt:lpstr>Negative Numbers in Binary</vt:lpstr>
      <vt:lpstr>Negative Numbers in Binary</vt:lpstr>
      <vt:lpstr>Negative Numbers in Binary</vt:lpstr>
      <vt:lpstr>Negative Numbers in Binary</vt:lpstr>
      <vt:lpstr>Negative Numbers in Binary</vt:lpstr>
      <vt:lpstr>Negative Numbers in Binary</vt:lpstr>
      <vt:lpstr>Negative Numbers in Binary</vt:lpstr>
      <vt:lpstr>Negative Numbers in Binary</vt:lpstr>
      <vt:lpstr>Negative Numbers in Binary</vt:lpstr>
      <vt:lpstr>Negative Numbers in Binary</vt:lpstr>
      <vt:lpstr>Negative Numbers in Binary</vt:lpstr>
      <vt:lpstr>Negative Numbers in Binary</vt:lpstr>
      <vt:lpstr>Negative Numbers in Binary</vt:lpstr>
      <vt:lpstr>Negative Numbers in Binary</vt:lpstr>
      <vt:lpstr>Negative Numbers in Binary</vt:lpstr>
      <vt:lpstr>Negative Numbers in Binary</vt:lpstr>
      <vt:lpstr>Negative Numbers in Binary</vt:lpstr>
      <vt:lpstr>Negative Numbers in Binary</vt:lpstr>
      <vt:lpstr>Negative Numbers in Binary</vt:lpstr>
      <vt:lpstr>Negative Numbers in Binary</vt:lpstr>
      <vt:lpstr>Negative Numbers in Binary</vt:lpstr>
      <vt:lpstr>Questions</vt:lpstr>
      <vt:lpstr>Questions</vt:lpstr>
      <vt:lpstr>Questions</vt:lpstr>
      <vt:lpstr>Questions</vt:lpstr>
      <vt:lpstr>Questions</vt:lpstr>
      <vt:lpstr>Questions</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Bitwise operators</dc:title>
  <dc:creator>Ryan Benjamin Green</dc:creator>
  <cp:lastModifiedBy>Ryan Benjamin Green</cp:lastModifiedBy>
  <cp:revision>46</cp:revision>
  <dcterms:created xsi:type="dcterms:W3CDTF">2017-11-07T20:04:04Z</dcterms:created>
  <dcterms:modified xsi:type="dcterms:W3CDTF">2017-11-08T15:23:48Z</dcterms:modified>
</cp:coreProperties>
</file>