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1" r:id="rId6"/>
    <p:sldId id="264" r:id="rId7"/>
    <p:sldId id="270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6" r:id="rId22"/>
    <p:sldId id="280" r:id="rId23"/>
    <p:sldId id="281" r:id="rId24"/>
    <p:sldId id="282" r:id="rId25"/>
    <p:sldId id="284" r:id="rId26"/>
    <p:sldId id="263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EFF33A0-275E-468C-A5DB-C4AC8643436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6440E0-A23C-4029-B5B7-088E8D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3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83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Data Types and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8/28/17</a:t>
            </a:r>
          </a:p>
          <a:p>
            <a:r>
              <a:rPr lang="en-US" dirty="0" err="1" smtClean="0"/>
              <a:t>Zybooks</a:t>
            </a:r>
            <a:r>
              <a:rPr lang="en-US" dirty="0" smtClean="0"/>
              <a:t>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6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_</a:t>
            </a:r>
            <a:r>
              <a:rPr lang="en-US" b="1" dirty="0" err="1" smtClean="0">
                <a:solidFill>
                  <a:schemeClr val="accent3"/>
                </a:solidFill>
              </a:rPr>
              <a:t>numStudents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___</a:t>
            </a:r>
            <a:r>
              <a:rPr lang="en-US" dirty="0" err="1" smtClean="0"/>
              <a:t>numStudents</a:t>
            </a:r>
            <a:endParaRPr lang="en-US" dirty="0" smtClean="0"/>
          </a:p>
          <a:p>
            <a:r>
              <a:rPr lang="en-US" dirty="0" err="1" smtClean="0"/>
              <a:t>num</a:t>
            </a:r>
            <a:r>
              <a:rPr lang="en-US" dirty="0" smtClean="0"/>
              <a:t> Students</a:t>
            </a:r>
          </a:p>
          <a:p>
            <a:r>
              <a:rPr lang="en-US" dirty="0" smtClean="0"/>
              <a:t>1stInClass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___</a:t>
            </a:r>
            <a:r>
              <a:rPr lang="en-US" b="1" dirty="0" err="1" smtClean="0">
                <a:solidFill>
                  <a:schemeClr val="accent3"/>
                </a:solidFill>
              </a:rPr>
              <a:t>numStudents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err="1" smtClean="0"/>
              <a:t>num</a:t>
            </a:r>
            <a:r>
              <a:rPr lang="en-US" dirty="0" smtClean="0"/>
              <a:t> Students</a:t>
            </a:r>
          </a:p>
          <a:p>
            <a:r>
              <a:rPr lang="en-US" dirty="0" smtClean="0"/>
              <a:t>1stInClass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chemeClr val="accent3"/>
                </a:solidFill>
              </a:rPr>
              <a:t>num</a:t>
            </a:r>
            <a:r>
              <a:rPr lang="en-US" b="1" dirty="0" smtClean="0">
                <a:solidFill>
                  <a:schemeClr val="accent3"/>
                </a:solidFill>
              </a:rPr>
              <a:t> Students</a:t>
            </a:r>
          </a:p>
          <a:p>
            <a:r>
              <a:rPr lang="en-US" dirty="0" smtClean="0"/>
              <a:t>1stInClass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1stInClass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7555" y="2749541"/>
            <a:ext cx="243840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White Space is allowed in variable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1stInClass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firstInClass</a:t>
            </a:r>
            <a:r>
              <a:rPr lang="en-US" b="1" dirty="0" smtClean="0">
                <a:solidFill>
                  <a:schemeClr val="accent3"/>
                </a:solidFill>
              </a:rPr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5794" y="3499185"/>
            <a:ext cx="243840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Has to start with a letter, not a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1stInClass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firstInClass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firstInClass</a:t>
            </a:r>
            <a:r>
              <a:rPr lang="en-US" b="1" dirty="0" smtClean="0">
                <a:solidFill>
                  <a:schemeClr val="accent3"/>
                </a:solidFill>
              </a:rPr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1stInClass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firstInClass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firstInClass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5178" y="4150665"/>
            <a:ext cx="243840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Cannot have a reserved symbol.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1stInClass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firstInClass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firstInClass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tall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1stInClass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firstInClass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firstInClass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tall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short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02227" y="4875595"/>
            <a:ext cx="243840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a reserved words.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num_Students1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___</a:t>
            </a:r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num</a:t>
            </a:r>
            <a:r>
              <a:rPr lang="en-US" b="1" dirty="0" smtClean="0">
                <a:solidFill>
                  <a:srgbClr val="FF0000"/>
                </a:solidFill>
              </a:rPr>
              <a:t> Students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1stInClass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firstInClass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firstInClass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tall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short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8129" y="4966211"/>
            <a:ext cx="243840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White Space is allowed in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6900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 Basics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Alpha-Numeric</a:t>
            </a:r>
          </a:p>
          <a:p>
            <a:r>
              <a:rPr lang="en-US" dirty="0" smtClean="0"/>
              <a:t>Math Functions</a:t>
            </a:r>
          </a:p>
          <a:p>
            <a:r>
              <a:rPr lang="en-US" dirty="0" smtClean="0"/>
              <a:t>Type Conversions</a:t>
            </a:r>
          </a:p>
          <a:p>
            <a:r>
              <a:rPr lang="en-US" dirty="0" smtClean="0"/>
              <a:t>Binary and Hexadecimal</a:t>
            </a:r>
          </a:p>
          <a:p>
            <a:r>
              <a:rPr lang="en-US" dirty="0" smtClean="0"/>
              <a:t>Random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Boolean Variables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6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Identifier Naming Conventions:</a:t>
            </a:r>
          </a:p>
          <a:p>
            <a:pPr lvl="1"/>
            <a:r>
              <a:rPr lang="en-US" dirty="0" smtClean="0"/>
              <a:t>Dependent on where you go and who you are writing the code for</a:t>
            </a:r>
          </a:p>
          <a:p>
            <a:pPr lvl="1"/>
            <a:r>
              <a:rPr lang="en-US" dirty="0" smtClean="0"/>
              <a:t>Common Rules:</a:t>
            </a:r>
          </a:p>
          <a:p>
            <a:pPr lvl="2"/>
            <a:r>
              <a:rPr lang="en-US" dirty="0" smtClean="0"/>
              <a:t>Regular variables start with lower case letter. Capitalize the remaining letters in variables</a:t>
            </a:r>
          </a:p>
          <a:p>
            <a:pPr marL="914416" lvl="2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thisIsAnExampleOfALongVariable</a:t>
            </a:r>
            <a:endParaRPr lang="en-US" dirty="0" smtClean="0"/>
          </a:p>
          <a:p>
            <a:pPr lvl="2"/>
            <a:r>
              <a:rPr lang="en-US" dirty="0" smtClean="0"/>
              <a:t>Words are separated by underscore</a:t>
            </a:r>
          </a:p>
          <a:p>
            <a:pPr marL="914416" lvl="2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this_is_an_example_of_a_long_variable</a:t>
            </a:r>
            <a:endParaRPr lang="en-US" dirty="0" smtClean="0"/>
          </a:p>
          <a:p>
            <a:pPr lvl="2"/>
            <a:r>
              <a:rPr lang="en-US" dirty="0" smtClean="0"/>
              <a:t>Meaningful – self describe the item’s purpose</a:t>
            </a:r>
          </a:p>
          <a:p>
            <a:pPr lvl="3"/>
            <a:r>
              <a:rPr lang="en-US" dirty="0" smtClean="0"/>
              <a:t>Related to what the variable means</a:t>
            </a:r>
          </a:p>
          <a:p>
            <a:pPr lvl="3"/>
            <a:r>
              <a:rPr lang="en-US" dirty="0" smtClean="0"/>
              <a:t>Short, sweet, and to the point</a:t>
            </a:r>
          </a:p>
          <a:p>
            <a:pPr lvl="3"/>
            <a:r>
              <a:rPr lang="en-US" dirty="0" smtClean="0"/>
              <a:t>Easy to read/understand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168241" cy="1400530"/>
          </a:xfrm>
        </p:spPr>
        <p:txBody>
          <a:bodyPr/>
          <a:lstStyle/>
          <a:p>
            <a:r>
              <a:rPr lang="en-US" dirty="0" smtClean="0"/>
              <a:t>Identifier – Meaningful Matchup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to variable Name:</a:t>
            </a:r>
          </a:p>
          <a:p>
            <a:pPr marL="457207" lvl="1" indent="0">
              <a:buNone/>
            </a:pPr>
            <a:r>
              <a:rPr lang="en-US" b="1" dirty="0" smtClean="0"/>
              <a:t>Number of Quarters</a:t>
            </a:r>
          </a:p>
          <a:p>
            <a:pPr marL="457207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168241" cy="1400530"/>
          </a:xfrm>
        </p:spPr>
        <p:txBody>
          <a:bodyPr/>
          <a:lstStyle/>
          <a:p>
            <a:r>
              <a:rPr lang="en-US" dirty="0"/>
              <a:t>Identifier – Meaningful Matchup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to variable Name:</a:t>
            </a:r>
          </a:p>
          <a:p>
            <a:pPr marL="457207" lvl="1" indent="0">
              <a:buNone/>
            </a:pPr>
            <a:r>
              <a:rPr lang="en-US" b="1" dirty="0" smtClean="0"/>
              <a:t>Number of Quarters </a:t>
            </a:r>
            <a:r>
              <a:rPr lang="en-US" dirty="0" smtClean="0"/>
              <a:t>– </a:t>
            </a:r>
            <a:r>
              <a:rPr lang="en-US" dirty="0" err="1" smtClean="0"/>
              <a:t>numQtr</a:t>
            </a:r>
            <a:r>
              <a:rPr lang="en-US" dirty="0" smtClean="0"/>
              <a:t>, </a:t>
            </a:r>
            <a:r>
              <a:rPr lang="en-US" dirty="0" err="1" smtClean="0"/>
              <a:t>num_Quarter</a:t>
            </a:r>
            <a:r>
              <a:rPr lang="en-US" dirty="0" smtClean="0"/>
              <a:t> </a:t>
            </a:r>
          </a:p>
          <a:p>
            <a:pPr marL="457207" lvl="1" indent="0">
              <a:buNone/>
            </a:pPr>
            <a:endParaRPr lang="en-US" b="1" dirty="0" smtClean="0"/>
          </a:p>
          <a:p>
            <a:pPr marL="457207" lvl="1" indent="0">
              <a:buNone/>
            </a:pPr>
            <a:r>
              <a:rPr lang="en-US" b="1" dirty="0" smtClean="0"/>
              <a:t>Total distance traveled</a:t>
            </a:r>
          </a:p>
          <a:p>
            <a:pPr marL="457207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168241" cy="1400530"/>
          </a:xfrm>
        </p:spPr>
        <p:txBody>
          <a:bodyPr/>
          <a:lstStyle/>
          <a:p>
            <a:r>
              <a:rPr lang="en-US" dirty="0"/>
              <a:t>Identifier – Meaningful Matchup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to variable Name:</a:t>
            </a:r>
          </a:p>
          <a:p>
            <a:pPr marL="457207" lvl="1" indent="0">
              <a:buNone/>
            </a:pPr>
            <a:r>
              <a:rPr lang="en-US" b="1" dirty="0" smtClean="0"/>
              <a:t>Number of Quarters </a:t>
            </a:r>
            <a:r>
              <a:rPr lang="en-US" dirty="0" smtClean="0"/>
              <a:t>– </a:t>
            </a:r>
            <a:r>
              <a:rPr lang="en-US" dirty="0" err="1" smtClean="0"/>
              <a:t>numQtr</a:t>
            </a:r>
            <a:r>
              <a:rPr lang="en-US" dirty="0" smtClean="0"/>
              <a:t>, </a:t>
            </a:r>
            <a:r>
              <a:rPr lang="en-US" dirty="0" err="1" smtClean="0"/>
              <a:t>num_Quarter</a:t>
            </a:r>
            <a:r>
              <a:rPr lang="en-US" dirty="0" smtClean="0"/>
              <a:t> </a:t>
            </a:r>
          </a:p>
          <a:p>
            <a:pPr marL="457207" lvl="1" indent="0">
              <a:buNone/>
            </a:pPr>
            <a:endParaRPr lang="en-US" b="1" dirty="0" smtClean="0"/>
          </a:p>
          <a:p>
            <a:pPr marL="457207" lvl="1" indent="0">
              <a:buNone/>
            </a:pPr>
            <a:r>
              <a:rPr lang="en-US" b="1" dirty="0" smtClean="0"/>
              <a:t>Total distance traveled </a:t>
            </a:r>
            <a:r>
              <a:rPr lang="en-US" dirty="0" smtClean="0"/>
              <a:t>– </a:t>
            </a:r>
            <a:r>
              <a:rPr lang="en-US" dirty="0" err="1" smtClean="0"/>
              <a:t>distanceTotal</a:t>
            </a:r>
            <a:r>
              <a:rPr lang="en-US" dirty="0" smtClean="0"/>
              <a:t>, </a:t>
            </a:r>
            <a:r>
              <a:rPr lang="en-US" dirty="0" err="1" smtClean="0"/>
              <a:t>total_distance</a:t>
            </a:r>
            <a:endParaRPr lang="en-US" dirty="0" smtClean="0"/>
          </a:p>
          <a:p>
            <a:pPr marL="457207" lvl="1" indent="0">
              <a:buNone/>
            </a:pPr>
            <a:endParaRPr lang="en-US" b="1" dirty="0"/>
          </a:p>
          <a:p>
            <a:pPr marL="457207" lvl="1" indent="0">
              <a:buNone/>
            </a:pPr>
            <a:r>
              <a:rPr lang="en-US" b="1" dirty="0" smtClean="0"/>
              <a:t>Student Grade Point Average</a:t>
            </a:r>
          </a:p>
          <a:p>
            <a:pPr marL="457207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168241" cy="1400530"/>
          </a:xfrm>
        </p:spPr>
        <p:txBody>
          <a:bodyPr/>
          <a:lstStyle/>
          <a:p>
            <a:r>
              <a:rPr lang="en-US" dirty="0"/>
              <a:t>Identifier – Meaningful Matchup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to variable Name:</a:t>
            </a:r>
          </a:p>
          <a:p>
            <a:pPr marL="457207" lvl="1" indent="0">
              <a:buNone/>
            </a:pPr>
            <a:r>
              <a:rPr lang="en-US" b="1" dirty="0" smtClean="0"/>
              <a:t>Number of Quarters </a:t>
            </a:r>
            <a:r>
              <a:rPr lang="en-US" dirty="0" smtClean="0"/>
              <a:t>– </a:t>
            </a:r>
            <a:r>
              <a:rPr lang="en-US" dirty="0" err="1" smtClean="0"/>
              <a:t>numQtr</a:t>
            </a:r>
            <a:r>
              <a:rPr lang="en-US" dirty="0" smtClean="0"/>
              <a:t>, </a:t>
            </a:r>
            <a:r>
              <a:rPr lang="en-US" dirty="0" err="1" smtClean="0"/>
              <a:t>num_Quarter</a:t>
            </a:r>
            <a:r>
              <a:rPr lang="en-US" dirty="0" smtClean="0"/>
              <a:t> </a:t>
            </a:r>
          </a:p>
          <a:p>
            <a:pPr marL="457207" lvl="1" indent="0">
              <a:buNone/>
            </a:pPr>
            <a:endParaRPr lang="en-US" b="1" dirty="0" smtClean="0"/>
          </a:p>
          <a:p>
            <a:pPr marL="457207" lvl="1" indent="0">
              <a:buNone/>
            </a:pPr>
            <a:r>
              <a:rPr lang="en-US" b="1" dirty="0" smtClean="0"/>
              <a:t>Total distance traveled </a:t>
            </a:r>
            <a:r>
              <a:rPr lang="en-US" dirty="0" smtClean="0"/>
              <a:t>– </a:t>
            </a:r>
            <a:r>
              <a:rPr lang="en-US" dirty="0" err="1" smtClean="0"/>
              <a:t>distanceTotal</a:t>
            </a:r>
            <a:r>
              <a:rPr lang="en-US" dirty="0" smtClean="0"/>
              <a:t>, </a:t>
            </a:r>
            <a:r>
              <a:rPr lang="en-US" dirty="0" err="1" smtClean="0"/>
              <a:t>total_distance</a:t>
            </a:r>
            <a:endParaRPr lang="en-US" dirty="0" smtClean="0"/>
          </a:p>
          <a:p>
            <a:pPr marL="457207" lvl="1" indent="0">
              <a:buNone/>
            </a:pPr>
            <a:endParaRPr lang="en-US" b="1" dirty="0"/>
          </a:p>
          <a:p>
            <a:pPr marL="457207" lvl="1" indent="0">
              <a:buNone/>
            </a:pPr>
            <a:r>
              <a:rPr lang="en-US" b="1" dirty="0" smtClean="0"/>
              <a:t>Student Grade Point Average</a:t>
            </a:r>
            <a:r>
              <a:rPr lang="en-US" dirty="0" smtClean="0"/>
              <a:t> – </a:t>
            </a:r>
            <a:r>
              <a:rPr lang="en-US" dirty="0" err="1" smtClean="0"/>
              <a:t>studentGPA</a:t>
            </a:r>
            <a:endParaRPr lang="en-US" dirty="0" smtClean="0"/>
          </a:p>
          <a:p>
            <a:pPr marL="457207" lvl="1" indent="0">
              <a:buNone/>
            </a:pPr>
            <a:endParaRPr lang="en-US" b="1" dirty="0"/>
          </a:p>
          <a:p>
            <a:pPr marL="457207" lvl="1" indent="0">
              <a:buNone/>
            </a:pPr>
            <a:r>
              <a:rPr lang="en-US" b="1" dirty="0" smtClean="0"/>
              <a:t>Year</a:t>
            </a:r>
          </a:p>
          <a:p>
            <a:pPr marL="457207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168241" cy="1400530"/>
          </a:xfrm>
        </p:spPr>
        <p:txBody>
          <a:bodyPr/>
          <a:lstStyle/>
          <a:p>
            <a:r>
              <a:rPr lang="en-US" dirty="0"/>
              <a:t>Identifier – Meaningful Matchup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to variable Name:</a:t>
            </a:r>
          </a:p>
          <a:p>
            <a:pPr marL="457207" lvl="1" indent="0">
              <a:buNone/>
            </a:pPr>
            <a:r>
              <a:rPr lang="en-US" b="1" dirty="0" smtClean="0"/>
              <a:t>Number of Quarters </a:t>
            </a:r>
            <a:r>
              <a:rPr lang="en-US" dirty="0" smtClean="0"/>
              <a:t>– </a:t>
            </a:r>
            <a:r>
              <a:rPr lang="en-US" dirty="0" err="1" smtClean="0"/>
              <a:t>numQtr</a:t>
            </a:r>
            <a:r>
              <a:rPr lang="en-US" dirty="0" smtClean="0"/>
              <a:t>, </a:t>
            </a:r>
            <a:r>
              <a:rPr lang="en-US" dirty="0" err="1" smtClean="0"/>
              <a:t>num_Quarter</a:t>
            </a:r>
            <a:r>
              <a:rPr lang="en-US" dirty="0" smtClean="0"/>
              <a:t> </a:t>
            </a:r>
          </a:p>
          <a:p>
            <a:pPr marL="457207" lvl="1" indent="0">
              <a:buNone/>
            </a:pPr>
            <a:endParaRPr lang="en-US" b="1" dirty="0" smtClean="0"/>
          </a:p>
          <a:p>
            <a:pPr marL="457207" lvl="1" indent="0">
              <a:buNone/>
            </a:pPr>
            <a:r>
              <a:rPr lang="en-US" b="1" dirty="0" smtClean="0"/>
              <a:t>Total distance traveled </a:t>
            </a:r>
            <a:r>
              <a:rPr lang="en-US" dirty="0" smtClean="0"/>
              <a:t>– </a:t>
            </a:r>
            <a:r>
              <a:rPr lang="en-US" dirty="0" err="1" smtClean="0"/>
              <a:t>distanceTotal</a:t>
            </a:r>
            <a:r>
              <a:rPr lang="en-US" dirty="0" smtClean="0"/>
              <a:t>, </a:t>
            </a:r>
            <a:r>
              <a:rPr lang="en-US" dirty="0" err="1" smtClean="0"/>
              <a:t>total_distance</a:t>
            </a:r>
            <a:endParaRPr lang="en-US" dirty="0" smtClean="0"/>
          </a:p>
          <a:p>
            <a:pPr marL="457207" lvl="1" indent="0">
              <a:buNone/>
            </a:pPr>
            <a:endParaRPr lang="en-US" b="1" dirty="0"/>
          </a:p>
          <a:p>
            <a:pPr marL="457207" lvl="1" indent="0">
              <a:buNone/>
            </a:pPr>
            <a:r>
              <a:rPr lang="en-US" b="1" dirty="0" smtClean="0"/>
              <a:t>Student Grade Point Average</a:t>
            </a:r>
            <a:r>
              <a:rPr lang="en-US" dirty="0" smtClean="0"/>
              <a:t> – </a:t>
            </a:r>
            <a:r>
              <a:rPr lang="en-US" dirty="0" err="1" smtClean="0"/>
              <a:t>studentGPA</a:t>
            </a:r>
            <a:endParaRPr lang="en-US" dirty="0" smtClean="0"/>
          </a:p>
          <a:p>
            <a:pPr marL="457207" lvl="1" indent="0">
              <a:buNone/>
            </a:pPr>
            <a:endParaRPr lang="en-US" b="1" dirty="0"/>
          </a:p>
          <a:p>
            <a:pPr marL="457207" lvl="1" indent="0">
              <a:buNone/>
            </a:pPr>
            <a:r>
              <a:rPr lang="en-US" b="1" dirty="0" smtClean="0"/>
              <a:t>Year</a:t>
            </a:r>
            <a:r>
              <a:rPr lang="en-US" dirty="0" smtClean="0"/>
              <a:t> - year</a:t>
            </a:r>
            <a:endParaRPr lang="en-US" b="1" dirty="0" smtClean="0"/>
          </a:p>
          <a:p>
            <a:pPr marL="457207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– whole numbers</a:t>
            </a:r>
          </a:p>
          <a:p>
            <a:pPr marL="457207" lvl="1" indent="0">
              <a:buNone/>
            </a:pPr>
            <a:r>
              <a:rPr lang="en-US" dirty="0" smtClean="0"/>
              <a:t>1, 2, 3, … etc., -1, -2, -3 … etc.</a:t>
            </a:r>
          </a:p>
          <a:p>
            <a:pPr marL="457207" lvl="1" indent="0">
              <a:buNone/>
            </a:pPr>
            <a:r>
              <a:rPr lang="en-US" dirty="0" smtClean="0"/>
              <a:t>Can be preceded with short, long, and long </a:t>
            </a:r>
            <a:r>
              <a:rPr lang="en-US" dirty="0" err="1" smtClean="0"/>
              <a:t>long</a:t>
            </a:r>
            <a:endParaRPr lang="en-US" dirty="0" smtClean="0"/>
          </a:p>
          <a:p>
            <a:pPr marL="457207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 = 3;</a:t>
            </a:r>
          </a:p>
          <a:p>
            <a:r>
              <a:rPr lang="en-US" dirty="0" smtClean="0"/>
              <a:t>Floating point – fractions</a:t>
            </a:r>
          </a:p>
          <a:p>
            <a:pPr marL="457207" lvl="1" indent="0">
              <a:buNone/>
            </a:pPr>
            <a:r>
              <a:rPr lang="en-US" dirty="0" smtClean="0"/>
              <a:t>-1.05 ,  0.001, …</a:t>
            </a:r>
          </a:p>
          <a:p>
            <a:pPr marL="457207" lvl="1" indent="0">
              <a:buNone/>
            </a:pPr>
            <a:r>
              <a:rPr lang="en-US" dirty="0" smtClean="0"/>
              <a:t>float number = 23.5;</a:t>
            </a:r>
          </a:p>
          <a:p>
            <a:pPr marL="457207" lvl="1" indent="0">
              <a:buNone/>
            </a:pPr>
            <a:r>
              <a:rPr lang="en-US" dirty="0" smtClean="0"/>
              <a:t>double number = 15.667;</a:t>
            </a:r>
          </a:p>
          <a:p>
            <a:pPr marL="457207" lvl="1" indent="0">
              <a:buNone/>
            </a:pPr>
            <a:r>
              <a:rPr lang="en-US" dirty="0" smtClean="0"/>
              <a:t>Cannot be preceded with short, long, or long </a:t>
            </a:r>
            <a:r>
              <a:rPr lang="en-US" dirty="0" err="1" smtClean="0"/>
              <a:t>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52157"/>
              </p:ext>
            </p:extLst>
          </p:nvPr>
        </p:nvGraphicFramePr>
        <p:xfrm>
          <a:off x="827089" y="1953783"/>
          <a:ext cx="746017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51"/>
                <a:gridCol w="930846"/>
                <a:gridCol w="43858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-2,147,483,648  to  2,147,483,647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-32,768  to  32,767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-2,147,483,648  to  2,147,483,647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 </a:t>
                      </a:r>
                      <a:r>
                        <a:rPr lang="en-US" sz="1600" dirty="0" err="1" smtClean="0"/>
                        <a:t>long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-9,223,372,036,854,775,808  to  9,223,372,036,854,775,807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-3.4×10</a:t>
                      </a:r>
                      <a:r>
                        <a:rPr lang="en-US" sz="1600" baseline="30000" dirty="0" smtClean="0"/>
                        <a:t>38</a:t>
                      </a:r>
                      <a:r>
                        <a:rPr lang="en-US" sz="1600" dirty="0" smtClean="0"/>
                        <a:t>  to 3.4×10</a:t>
                      </a:r>
                      <a:r>
                        <a:rPr lang="en-US" sz="1600" baseline="30000" dirty="0" smtClean="0"/>
                        <a:t>38</a:t>
                      </a:r>
                      <a:endParaRPr lang="en-US" sz="16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-1.7×10</a:t>
                      </a:r>
                      <a:r>
                        <a:rPr lang="en-US" sz="1600" baseline="30000" dirty="0" smtClean="0"/>
                        <a:t>308</a:t>
                      </a:r>
                      <a:r>
                        <a:rPr lang="en-US" sz="1600" dirty="0" smtClean="0"/>
                        <a:t>  to 1.7×10</a:t>
                      </a:r>
                      <a:r>
                        <a:rPr lang="en-US" sz="1600" baseline="30000" dirty="0" smtClean="0"/>
                        <a:t>308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0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729516"/>
              </p:ext>
            </p:extLst>
          </p:nvPr>
        </p:nvGraphicFramePr>
        <p:xfrm>
          <a:off x="827089" y="3074130"/>
          <a:ext cx="76249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987"/>
                <a:gridCol w="980303"/>
                <a:gridCol w="3797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 to  4,294,967,295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 short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r>
                        <a:rPr lang="en-US" sz="1600" baseline="0" dirty="0" smtClean="0"/>
                        <a:t>  to  65,535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 long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 to  4,294,967,295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 long long </a:t>
                      </a:r>
                      <a:r>
                        <a:rPr lang="en-US" sz="1600" dirty="0" err="1" smtClean="0"/>
                        <a:t>myVar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 bits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to  184,467,440,737,095,551,615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77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br>
              <a:rPr lang="en-US" dirty="0" smtClean="0"/>
            </a:br>
            <a:r>
              <a:rPr lang="en-US" dirty="0" smtClean="0"/>
              <a:t>Alpha-numeric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– single character (letter or symbol)</a:t>
            </a:r>
          </a:p>
          <a:p>
            <a:pPr marL="457207" lvl="1" indent="0">
              <a:buNone/>
            </a:pPr>
            <a:r>
              <a:rPr lang="en-US" dirty="0" smtClean="0"/>
              <a:t>‘m’, ‘1’, ‘%’, ‘</a:t>
            </a:r>
            <a:r>
              <a:rPr lang="en-US" dirty="0" smtClean="0">
                <a:sym typeface="Symbol" panose="05050102010706020507" pitchFamily="18" charset="2"/>
              </a:rPr>
              <a:t>’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char letter = ‘m’;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Characters have integer value equivalents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‘%’ – 37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‘A’ – 65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‘a’ – 97</a:t>
            </a:r>
          </a:p>
          <a:p>
            <a:pPr marL="457207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457207" lvl="1" indent="0">
              <a:buNone/>
            </a:pPr>
            <a:r>
              <a:rPr lang="en-US" dirty="0">
                <a:sym typeface="Symbol" panose="05050102010706020507" pitchFamily="18" charset="2"/>
              </a:rPr>
              <a:t>[More at : </a:t>
            </a:r>
            <a:r>
              <a:rPr lang="en-US" dirty="0">
                <a:sym typeface="Symbol" panose="05050102010706020507" pitchFamily="18" charset="2"/>
                <a:hlinkClick r:id="rId2"/>
              </a:rPr>
              <a:t>http://www.asciitable.com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]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[More at : </a:t>
            </a:r>
            <a:r>
              <a:rPr lang="en-US" dirty="0" err="1" smtClean="0">
                <a:sym typeface="Symbol" panose="05050102010706020507" pitchFamily="18" charset="2"/>
              </a:rPr>
              <a:t>Zybooks</a:t>
            </a:r>
            <a:r>
              <a:rPr lang="en-US" dirty="0" smtClean="0">
                <a:sym typeface="Symbol" panose="05050102010706020507" pitchFamily="18" charset="2"/>
              </a:rPr>
              <a:t> 2.10]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– represents a memory location used to store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84795"/>
              </p:ext>
            </p:extLst>
          </p:nvPr>
        </p:nvGraphicFramePr>
        <p:xfrm>
          <a:off x="4777946" y="3223565"/>
          <a:ext cx="38717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13"/>
                <a:gridCol w="1482811"/>
                <a:gridCol w="11450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0x00001c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7" y="2925778"/>
            <a:ext cx="3224273" cy="24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07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br>
              <a:rPr lang="en-US" dirty="0" smtClean="0"/>
            </a:br>
            <a:r>
              <a:rPr lang="en-US" dirty="0" smtClean="0"/>
              <a:t>Alpha-numeric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String (C String) – characters in an array</a:t>
            </a:r>
            <a:endParaRPr lang="en-US" dirty="0" smtClean="0">
              <a:sym typeface="Symbol" panose="05050102010706020507" pitchFamily="18" charset="2"/>
            </a:endParaRP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char </a:t>
            </a:r>
            <a:r>
              <a:rPr lang="en-US" dirty="0" err="1" smtClean="0">
                <a:sym typeface="Symbol" panose="05050102010706020507" pitchFamily="18" charset="2"/>
              </a:rPr>
              <a:t>str</a:t>
            </a:r>
            <a:r>
              <a:rPr lang="en-US" dirty="0" smtClean="0">
                <a:sym typeface="Symbol" panose="05050102010706020507" pitchFamily="18" charset="2"/>
              </a:rPr>
              <a:t>[6] = “hello”;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32626"/>
              </p:ext>
            </p:extLst>
          </p:nvPr>
        </p:nvGraphicFramePr>
        <p:xfrm>
          <a:off x="2809103" y="3511889"/>
          <a:ext cx="38717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13"/>
                <a:gridCol w="1482811"/>
                <a:gridCol w="1145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br>
              <a:rPr lang="en-US" dirty="0" smtClean="0"/>
            </a:br>
            <a:r>
              <a:rPr lang="en-US" dirty="0" smtClean="0"/>
              <a:t>Alpha-numeric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– alternative to C Strings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Must - #include &lt;string&gt;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string message = “Hello”;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54" y="3270421"/>
            <a:ext cx="2902621" cy="3305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59" y="2553986"/>
            <a:ext cx="4000500" cy="2619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68" y="5395784"/>
            <a:ext cx="1960605" cy="354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5604197" y="3969346"/>
            <a:ext cx="551935" cy="2800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8259" y="5197298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cin</a:t>
            </a:r>
            <a:r>
              <a:rPr lang="en-US" dirty="0" smtClean="0"/>
              <a:t> – gets the next input only to the next space;</a:t>
            </a:r>
          </a:p>
          <a:p>
            <a:r>
              <a:rPr lang="en-US" dirty="0" err="1" smtClean="0"/>
              <a:t>getlin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strVar</a:t>
            </a:r>
            <a:r>
              <a:rPr lang="en-US" dirty="0" smtClean="0"/>
              <a:t>) – gets input until &lt;ENTER&gt; key is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59" y="2478084"/>
            <a:ext cx="4000500" cy="261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06" y="3297750"/>
            <a:ext cx="2678294" cy="309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br>
              <a:rPr lang="en-US" dirty="0" smtClean="0"/>
            </a:br>
            <a:r>
              <a:rPr lang="en-US" dirty="0" smtClean="0"/>
              <a:t>Alpha-numeric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– alternative to C Strings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Must - #include &lt;string&gt;</a:t>
            </a:r>
          </a:p>
          <a:p>
            <a:pPr marL="457207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string message = “Hello”;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8249" y="5419295"/>
            <a:ext cx="1603101" cy="171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036208" y="3426421"/>
            <a:ext cx="551935" cy="2800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8259" y="5197298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cin</a:t>
            </a:r>
            <a:r>
              <a:rPr lang="en-US" dirty="0" smtClean="0"/>
              <a:t> – gets the next input only to the next space;</a:t>
            </a:r>
          </a:p>
          <a:p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strVar</a:t>
            </a:r>
            <a:r>
              <a:rPr lang="en-US" dirty="0" smtClean="0"/>
              <a:t>) – gets input until &lt;ENTER&gt; key is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br>
              <a:rPr lang="en-US" dirty="0" smtClean="0"/>
            </a:br>
            <a:r>
              <a:rPr lang="en-US" dirty="0" smtClean="0"/>
              <a:t>Alpha-numeric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– Common functions</a:t>
            </a:r>
          </a:p>
          <a:p>
            <a:pPr lvl="1"/>
            <a:r>
              <a:rPr lang="en-US" dirty="0" smtClean="0"/>
              <a:t>Length of string</a:t>
            </a:r>
          </a:p>
          <a:p>
            <a:pPr marL="457207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str.length</a:t>
            </a:r>
            <a:r>
              <a:rPr lang="en-US" dirty="0" smtClean="0"/>
              <a:t>();  </a:t>
            </a:r>
            <a:r>
              <a:rPr lang="en-US" dirty="0" err="1" smtClean="0"/>
              <a:t>str.size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Adding to the end of string</a:t>
            </a:r>
          </a:p>
          <a:p>
            <a:pPr marL="457207" lvl="1" indent="0">
              <a:buNone/>
            </a:pPr>
            <a:r>
              <a:rPr lang="en-US" dirty="0" smtClean="0"/>
              <a:t>	str2 = </a:t>
            </a:r>
            <a:r>
              <a:rPr lang="en-US" dirty="0" err="1" smtClean="0"/>
              <a:t>str</a:t>
            </a:r>
            <a:r>
              <a:rPr lang="en-US" dirty="0" smtClean="0"/>
              <a:t> + “End of String”;</a:t>
            </a:r>
          </a:p>
          <a:p>
            <a:pPr lvl="1"/>
            <a:r>
              <a:rPr lang="en-US" dirty="0" smtClean="0"/>
              <a:t>Appending String</a:t>
            </a:r>
          </a:p>
          <a:p>
            <a:pPr marL="457207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 +=“End of String”; </a:t>
            </a:r>
            <a:r>
              <a:rPr lang="en-US" dirty="0" err="1" smtClean="0"/>
              <a:t>str.append</a:t>
            </a:r>
            <a:r>
              <a:rPr lang="en-US" dirty="0" smtClean="0"/>
              <a:t>(“End of String”);</a:t>
            </a:r>
          </a:p>
        </p:txBody>
      </p:sp>
    </p:spTree>
    <p:extLst>
      <p:ext uri="{BB962C8B-B14F-4D97-AF65-F5344CB8AC3E}">
        <p14:creationId xmlns:p14="http://schemas.microsoft.com/office/powerpoint/2010/main" val="12642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– </a:t>
            </a:r>
            <a:br>
              <a:rPr lang="en-US" dirty="0" smtClean="0"/>
            </a:br>
            <a:r>
              <a:rPr lang="en-US" dirty="0" smtClean="0"/>
              <a:t>Alpha-numeric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– Common functions</a:t>
            </a:r>
          </a:p>
          <a:p>
            <a:pPr lvl="1"/>
            <a:r>
              <a:rPr lang="en-US" dirty="0" smtClean="0"/>
              <a:t>Character at index []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smtClean="0"/>
              <a:t>char letter = 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Substring</a:t>
            </a:r>
          </a:p>
          <a:p>
            <a:pPr marL="914416" lvl="2" indent="0">
              <a:buNone/>
            </a:pPr>
            <a:r>
              <a:rPr lang="en-US" sz="1800" dirty="0" err="1" smtClean="0"/>
              <a:t>str.substr</a:t>
            </a:r>
            <a:r>
              <a:rPr lang="en-US" sz="1800" dirty="0" smtClean="0"/>
              <a:t>(3,5) – substring from index 3 to 5</a:t>
            </a:r>
          </a:p>
          <a:p>
            <a:pPr marL="914416" lvl="2" indent="0">
              <a:buNone/>
            </a:pPr>
            <a:r>
              <a:rPr lang="en-US" sz="1800" dirty="0" err="1" smtClean="0"/>
              <a:t>str.substr</a:t>
            </a:r>
            <a:r>
              <a:rPr lang="en-US" sz="1800" dirty="0" smtClean="0"/>
              <a:t>(5) – substring from index 5 to the end</a:t>
            </a:r>
          </a:p>
          <a:p>
            <a:pPr lvl="1"/>
            <a:r>
              <a:rPr lang="en-US" dirty="0" smtClean="0"/>
              <a:t>Finding in string</a:t>
            </a:r>
          </a:p>
          <a:p>
            <a:pPr marL="457207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str.find</a:t>
            </a:r>
            <a:r>
              <a:rPr lang="en-US" dirty="0" smtClean="0"/>
              <a:t>(“hello”) – returns the position of “hello” in 						str. Returns string size if not found</a:t>
            </a:r>
          </a:p>
        </p:txBody>
      </p:sp>
    </p:spTree>
    <p:extLst>
      <p:ext uri="{BB962C8B-B14F-4D97-AF65-F5344CB8AC3E}">
        <p14:creationId xmlns:p14="http://schemas.microsoft.com/office/powerpoint/2010/main" val="3988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 - for those who need more math than + - * / and 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800351"/>
            <a:ext cx="5233988" cy="3266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700" y="61531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at http://www.cplusplus.com/reference/cmath/</a:t>
            </a:r>
          </a:p>
        </p:txBody>
      </p:sp>
    </p:spTree>
    <p:extLst>
      <p:ext uri="{BB962C8B-B14F-4D97-AF65-F5344CB8AC3E}">
        <p14:creationId xmlns:p14="http://schemas.microsoft.com/office/powerpoint/2010/main" val="289220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pow(</a:t>
            </a:r>
            <a:r>
              <a:rPr lang="en-US" dirty="0" err="1" smtClean="0"/>
              <a:t>x,y</a:t>
            </a:r>
            <a:r>
              <a:rPr lang="en-US" dirty="0" smtClean="0"/>
              <a:t>) – raises x to the y power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(x) – returns the square root of x</a:t>
            </a:r>
          </a:p>
          <a:p>
            <a:r>
              <a:rPr lang="en-US" dirty="0" smtClean="0"/>
              <a:t>ceil(x) – rounds up x to the nearest integer value</a:t>
            </a:r>
          </a:p>
          <a:p>
            <a:pPr marL="457207" lvl="1" indent="0">
              <a:buNone/>
            </a:pPr>
            <a:r>
              <a:rPr lang="en-US" sz="2000" dirty="0" smtClean="0"/>
              <a:t>ceil(2.36) returns 3.0</a:t>
            </a:r>
          </a:p>
          <a:p>
            <a:r>
              <a:rPr lang="en-US" dirty="0" smtClean="0"/>
              <a:t>floor(x) – rounds down x to the nearest integer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floor(2.36) – returns 2.0</a:t>
            </a:r>
          </a:p>
          <a:p>
            <a:r>
              <a:rPr lang="en-US" dirty="0" smtClean="0"/>
              <a:t>abs(x) – returns the absolute value of x</a:t>
            </a:r>
          </a:p>
          <a:p>
            <a:r>
              <a:rPr lang="en-US" dirty="0" smtClean="0"/>
              <a:t>sin(x) – returns the sine of angle x (in radians)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6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Conversion from one data set to another</a:t>
            </a:r>
          </a:p>
          <a:p>
            <a:r>
              <a:rPr lang="en-US" dirty="0" smtClean="0"/>
              <a:t>Implicit Conversion – Done automatically by the compiler.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to double : 25 becomes 25.0</a:t>
            </a:r>
          </a:p>
          <a:p>
            <a:pPr lvl="1"/>
            <a:r>
              <a:rPr lang="en-US" dirty="0" smtClean="0"/>
              <a:t>double to </a:t>
            </a:r>
            <a:r>
              <a:rPr lang="en-US" dirty="0" err="1" smtClean="0"/>
              <a:t>int</a:t>
            </a:r>
            <a:r>
              <a:rPr lang="en-US" dirty="0" smtClean="0"/>
              <a:t> : 4.9 becomes 4.0</a:t>
            </a:r>
          </a:p>
          <a:p>
            <a:pPr lvl="1"/>
            <a:r>
              <a:rPr lang="en-US" dirty="0" smtClean="0"/>
              <a:t>Happens with mathematical operators.</a:t>
            </a:r>
          </a:p>
          <a:p>
            <a:pPr marL="457207" lvl="1" indent="0">
              <a:buNone/>
            </a:pPr>
            <a:r>
              <a:rPr lang="en-US" dirty="0" smtClean="0"/>
              <a:t>3.0/1.5	= 2.0   </a:t>
            </a:r>
            <a:r>
              <a:rPr lang="en-US" i="1" dirty="0" smtClean="0"/>
              <a:t>double</a:t>
            </a:r>
            <a:r>
              <a:rPr lang="en-US" dirty="0" smtClean="0"/>
              <a:t>		    15/2	= 7       </a:t>
            </a:r>
            <a:r>
              <a:rPr lang="en-US" i="1" dirty="0" smtClean="0"/>
              <a:t>integer</a:t>
            </a:r>
            <a:endParaRPr lang="en-US" dirty="0" smtClean="0"/>
          </a:p>
          <a:p>
            <a:pPr marL="457207" lvl="1" indent="0">
              <a:buNone/>
            </a:pPr>
            <a:r>
              <a:rPr lang="en-US" dirty="0" smtClean="0"/>
              <a:t>3.0/2 	= 1.5   </a:t>
            </a:r>
            <a:r>
              <a:rPr lang="en-US" i="1" dirty="0" smtClean="0"/>
              <a:t>double</a:t>
            </a:r>
            <a:r>
              <a:rPr lang="en-US" dirty="0" smtClean="0"/>
              <a:t>		   15/2.0	= 7.5   </a:t>
            </a:r>
            <a:r>
              <a:rPr lang="en-US" i="1" dirty="0" smtClean="0"/>
              <a:t>double</a:t>
            </a:r>
          </a:p>
          <a:p>
            <a:pPr marL="457207" lvl="1" indent="0">
              <a:buNone/>
            </a:pPr>
            <a:r>
              <a:rPr lang="en-US" i="1" dirty="0" smtClean="0"/>
              <a:t>double </a:t>
            </a:r>
            <a:r>
              <a:rPr lang="en-US" i="1" dirty="0" err="1" smtClean="0"/>
              <a:t>val_float</a:t>
            </a:r>
            <a:r>
              <a:rPr lang="en-US" i="1" dirty="0" smtClean="0"/>
              <a:t>;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val_int</a:t>
            </a:r>
            <a:r>
              <a:rPr lang="en-US" i="1" dirty="0" smtClean="0"/>
              <a:t>;</a:t>
            </a:r>
          </a:p>
          <a:p>
            <a:pPr marL="457207" lvl="1" indent="0">
              <a:buNone/>
            </a:pPr>
            <a:r>
              <a:rPr lang="en-US" dirty="0" err="1" smtClean="0"/>
              <a:t>val_float</a:t>
            </a:r>
            <a:r>
              <a:rPr lang="en-US" dirty="0" smtClean="0"/>
              <a:t> = 3*0.5	= 1.5  </a:t>
            </a:r>
            <a:r>
              <a:rPr lang="en-US" i="1" dirty="0" smtClean="0"/>
              <a:t>double</a:t>
            </a:r>
            <a:r>
              <a:rPr lang="en-US" dirty="0" smtClean="0"/>
              <a:t>		</a:t>
            </a:r>
          </a:p>
          <a:p>
            <a:pPr marL="457207" lvl="1" indent="0">
              <a:buNone/>
            </a:pPr>
            <a:r>
              <a:rPr lang="en-US" dirty="0" err="1" smtClean="0"/>
              <a:t>val_int</a:t>
            </a:r>
            <a:r>
              <a:rPr lang="en-US" dirty="0" smtClean="0"/>
              <a:t>	  = 3*0.5 = 1   </a:t>
            </a:r>
            <a:r>
              <a:rPr lang="en-US" i="1" dirty="0" smtClean="0"/>
              <a:t>integer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6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Conversion from one data set to another</a:t>
            </a:r>
          </a:p>
          <a:p>
            <a:r>
              <a:rPr lang="en-US" dirty="0" smtClean="0"/>
              <a:t>Explicit Conversion – conversion from one data type to another specified by the programmer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&lt;type&gt; (expression)</a:t>
            </a:r>
          </a:p>
          <a:p>
            <a:pPr marL="457207" lvl="1" indent="0">
              <a:buNone/>
            </a:pPr>
            <a:r>
              <a:rPr lang="en-US" dirty="0" smtClean="0"/>
              <a:t>Example: Working Example</a:t>
            </a:r>
          </a:p>
          <a:p>
            <a:pPr marL="457207" lvl="1" indent="0">
              <a:buNone/>
            </a:pPr>
            <a:r>
              <a:rPr lang="en-US" dirty="0" err="1" smtClean="0"/>
              <a:t>static_cast</a:t>
            </a:r>
            <a:r>
              <a:rPr lang="en-US" dirty="0" smtClean="0"/>
              <a:t>&lt;double&gt; (3+4) / </a:t>
            </a:r>
            <a:r>
              <a:rPr lang="en-US" dirty="0" err="1" smtClean="0"/>
              <a:t>static_cast</a:t>
            </a:r>
            <a:r>
              <a:rPr lang="en-US" dirty="0" smtClean="0"/>
              <a:t>&lt;double&gt;(2)</a:t>
            </a:r>
          </a:p>
          <a:p>
            <a:pPr marL="457207" lvl="1" indent="0">
              <a:buNone/>
            </a:pPr>
            <a:r>
              <a:rPr lang="en-US" dirty="0" smtClean="0"/>
              <a:t>Yields: 3.5 </a:t>
            </a:r>
          </a:p>
          <a:p>
            <a:pPr marL="457207" lvl="1" indent="0">
              <a:buNone/>
            </a:pPr>
            <a:endParaRPr lang="en-US" dirty="0"/>
          </a:p>
          <a:p>
            <a:pPr marL="457207" lvl="1" indent="0">
              <a:buNone/>
            </a:pPr>
            <a:r>
              <a:rPr lang="en-US" dirty="0" smtClean="0"/>
              <a:t>Example: Common Error</a:t>
            </a:r>
          </a:p>
          <a:p>
            <a:pPr marL="457207" lvl="1" indent="0">
              <a:buNone/>
            </a:pPr>
            <a:r>
              <a:rPr lang="en-US" dirty="0" err="1" smtClean="0"/>
              <a:t>static_cast</a:t>
            </a:r>
            <a:r>
              <a:rPr lang="en-US" dirty="0" smtClean="0"/>
              <a:t>&lt;double&gt; ((3+4)/2)</a:t>
            </a:r>
          </a:p>
          <a:p>
            <a:pPr marL="457207" lvl="1" indent="0">
              <a:buNone/>
            </a:pPr>
            <a:r>
              <a:rPr lang="en-US" dirty="0" smtClean="0"/>
              <a:t>Yields: 3.0 (because (3+4)/2 yields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68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391575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DECIMAL</a:t>
            </a:r>
          </a:p>
          <a:p>
            <a:r>
              <a:rPr lang="en-US" dirty="0" smtClean="0"/>
              <a:t>526 = 	5×10</a:t>
            </a:r>
            <a:r>
              <a:rPr lang="en-US" baseline="30000" dirty="0" smtClean="0"/>
              <a:t>2</a:t>
            </a:r>
            <a:r>
              <a:rPr lang="en-US" dirty="0" smtClean="0"/>
              <a:t> +   </a:t>
            </a:r>
          </a:p>
          <a:p>
            <a:pPr marL="0" indent="0">
              <a:buNone/>
            </a:pPr>
            <a:r>
              <a:rPr lang="en-US" dirty="0" smtClean="0"/>
              <a:t>			2×10</a:t>
            </a:r>
            <a:r>
              <a:rPr lang="en-US" baseline="30000" dirty="0" smtClean="0"/>
              <a:t>1</a:t>
            </a:r>
            <a:r>
              <a:rPr lang="en-US" dirty="0" smtClean="0"/>
              <a:t>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6×10</a:t>
            </a:r>
            <a:r>
              <a:rPr lang="en-US" baseline="30000" dirty="0" smtClean="0"/>
              <a:t>0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BINARY</a:t>
            </a:r>
            <a:endParaRPr lang="en-US" dirty="0"/>
          </a:p>
          <a:p>
            <a:r>
              <a:rPr lang="en-US" dirty="0" smtClean="0"/>
              <a:t>1101=	</a:t>
            </a:r>
            <a:r>
              <a:rPr lang="en-US" dirty="0" smtClean="0"/>
              <a:t>1×2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+	 = 13 (</a:t>
            </a:r>
            <a:r>
              <a:rPr lang="en-US" dirty="0" err="1" smtClean="0"/>
              <a:t>dec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1×2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0×2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1×2</a:t>
            </a:r>
            <a:r>
              <a:rPr lang="en-US" baseline="30000" dirty="0" smtClean="0"/>
              <a:t>0</a:t>
            </a: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2950" y="2052925"/>
            <a:ext cx="3725250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Hexadecimal</a:t>
            </a:r>
          </a:p>
          <a:p>
            <a:pPr marL="0" indent="0">
              <a:buNone/>
            </a:pPr>
            <a:r>
              <a:rPr lang="en-US" dirty="0" smtClean="0"/>
              <a:t>	0 – 0		8 – 8 </a:t>
            </a:r>
          </a:p>
          <a:p>
            <a:pPr marL="0" indent="0">
              <a:buNone/>
            </a:pPr>
            <a:r>
              <a:rPr lang="en-US" dirty="0" smtClean="0"/>
              <a:t>	1 – 1		9 – 9	 </a:t>
            </a:r>
          </a:p>
          <a:p>
            <a:pPr marL="0" indent="0">
              <a:buNone/>
            </a:pPr>
            <a:r>
              <a:rPr lang="en-US" dirty="0" smtClean="0"/>
              <a:t>	2 – 2		10 – A	</a:t>
            </a:r>
          </a:p>
          <a:p>
            <a:pPr marL="0" indent="0">
              <a:buNone/>
            </a:pPr>
            <a:r>
              <a:rPr lang="en-US" dirty="0" smtClean="0"/>
              <a:t>	3 – 3		11 – B	</a:t>
            </a:r>
          </a:p>
          <a:p>
            <a:pPr marL="0" indent="0">
              <a:buNone/>
            </a:pPr>
            <a:r>
              <a:rPr lang="en-US" dirty="0" smtClean="0"/>
              <a:t>	4 – 4		12 – C	</a:t>
            </a:r>
          </a:p>
          <a:p>
            <a:pPr marL="0" indent="0">
              <a:buNone/>
            </a:pPr>
            <a:r>
              <a:rPr lang="en-US" dirty="0" smtClean="0"/>
              <a:t>	5 – 5		13 – D </a:t>
            </a:r>
          </a:p>
          <a:p>
            <a:pPr marL="0" indent="0">
              <a:buNone/>
            </a:pPr>
            <a:r>
              <a:rPr lang="en-US" dirty="0" smtClean="0"/>
              <a:t>	6 – 6		14 – E	</a:t>
            </a:r>
          </a:p>
          <a:p>
            <a:pPr marL="0" indent="0">
              <a:buNone/>
            </a:pPr>
            <a:r>
              <a:rPr lang="en-US" dirty="0" smtClean="0"/>
              <a:t>	7 – 7		15 – F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768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– represents a memory location used to store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87285"/>
              </p:ext>
            </p:extLst>
          </p:nvPr>
        </p:nvGraphicFramePr>
        <p:xfrm>
          <a:off x="4777946" y="3223565"/>
          <a:ext cx="38717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13"/>
                <a:gridCol w="1482811"/>
                <a:gridCol w="11450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0x00001c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0x000028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7" y="2925778"/>
            <a:ext cx="3224273" cy="2449774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2540509" y="4155129"/>
            <a:ext cx="174721" cy="144985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2940" y="4967419"/>
            <a:ext cx="15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Declaration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3760688" y="4213907"/>
            <a:ext cx="274560" cy="46079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9200" y="3937692"/>
            <a:ext cx="15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3013885" y="4239537"/>
            <a:ext cx="169076" cy="2502309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16825" y="5575229"/>
            <a:ext cx="15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Initialization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4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73325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Hexidecimal</a:t>
            </a:r>
            <a:endParaRPr lang="en-US" baseline="30000" dirty="0" smtClean="0"/>
          </a:p>
          <a:p>
            <a:r>
              <a:rPr lang="en-US" dirty="0" smtClean="0"/>
              <a:t>1A3F =	1  ×16</a:t>
            </a:r>
            <a:r>
              <a:rPr lang="en-US" baseline="30000" dirty="0" smtClean="0"/>
              <a:t>3</a:t>
            </a:r>
            <a:r>
              <a:rPr lang="en-US" dirty="0" smtClean="0"/>
              <a:t>   +</a:t>
            </a:r>
            <a:r>
              <a:rPr lang="en-US" dirty="0"/>
              <a:t>	   = </a:t>
            </a:r>
            <a:r>
              <a:rPr lang="en-US" dirty="0" smtClean="0"/>
              <a:t>6719 </a:t>
            </a:r>
            <a:r>
              <a:rPr lang="en-US" dirty="0"/>
              <a:t>(</a:t>
            </a:r>
            <a:r>
              <a:rPr lang="en-US" dirty="0" err="1" smtClean="0"/>
              <a:t>dec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(A)</a:t>
            </a:r>
            <a:r>
              <a:rPr lang="en-US" dirty="0"/>
              <a:t>	</a:t>
            </a:r>
            <a:r>
              <a:rPr lang="en-US" dirty="0" smtClean="0"/>
              <a:t>10×16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3  ×16</a:t>
            </a:r>
            <a:r>
              <a:rPr lang="en-US" baseline="30000" dirty="0" smtClean="0"/>
              <a:t>1</a:t>
            </a:r>
            <a:r>
              <a:rPr lang="en-US" dirty="0" smtClean="0"/>
              <a:t>   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(F)</a:t>
            </a:r>
            <a:r>
              <a:rPr lang="en-US" dirty="0"/>
              <a:t>	</a:t>
            </a:r>
            <a:r>
              <a:rPr lang="en-US" dirty="0" smtClean="0"/>
              <a:t>15×16</a:t>
            </a:r>
            <a:r>
              <a:rPr lang="en-US" baseline="30000" dirty="0" smtClean="0"/>
              <a:t>0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74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rand() – returns an integer in the range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0 to RAND_MAX (computer dependent)</a:t>
            </a:r>
          </a:p>
          <a:p>
            <a:r>
              <a:rPr lang="en-US" dirty="0" smtClean="0"/>
              <a:t>RAND_MAX typically 32767</a:t>
            </a:r>
          </a:p>
          <a:p>
            <a:r>
              <a:rPr lang="en-US" dirty="0" err="1" smtClean="0"/>
              <a:t>srand</a:t>
            </a:r>
            <a:r>
              <a:rPr lang="en-US" dirty="0" smtClean="0"/>
              <a:t>(x) – seeds pseudo random number generator</a:t>
            </a:r>
          </a:p>
          <a:p>
            <a:pPr lvl="1"/>
            <a:r>
              <a:rPr lang="en-US" dirty="0" smtClean="0"/>
              <a:t>Has to be used before any instance of rand() can be called</a:t>
            </a:r>
          </a:p>
          <a:p>
            <a:pPr lvl="1"/>
            <a:r>
              <a:rPr lang="en-US" dirty="0" smtClean="0"/>
              <a:t>Has to have a number seeded</a:t>
            </a:r>
          </a:p>
        </p:txBody>
      </p:sp>
    </p:spTree>
    <p:extLst>
      <p:ext uri="{BB962C8B-B14F-4D97-AF65-F5344CB8AC3E}">
        <p14:creationId xmlns:p14="http://schemas.microsoft.com/office/powerpoint/2010/main" val="4082385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srand</a:t>
            </a:r>
            <a:r>
              <a:rPr lang="en-US" dirty="0" smtClean="0"/>
              <a:t>(time(0)) – random numbers each time you run the program</a:t>
            </a:r>
          </a:p>
          <a:p>
            <a:pPr lvl="1"/>
            <a:r>
              <a:rPr lang="en-US" dirty="0" smtClean="0"/>
              <a:t>Must #include &lt;</a:t>
            </a:r>
            <a:r>
              <a:rPr lang="en-US" dirty="0" err="1" smtClean="0"/>
              <a:t>ctime</a:t>
            </a:r>
            <a:r>
              <a:rPr lang="en-US" dirty="0" smtClean="0"/>
              <a:t>&gt; in order to </a:t>
            </a:r>
            <a:r>
              <a:rPr lang="en-US" smtClean="0"/>
              <a:t>use time(0)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301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6711654" cy="4876806"/>
          </a:xfrm>
        </p:spPr>
        <p:txBody>
          <a:bodyPr/>
          <a:lstStyle/>
          <a:p>
            <a:r>
              <a:rPr lang="en-US" dirty="0" smtClean="0"/>
              <a:t>Boolean – True or False values</a:t>
            </a:r>
          </a:p>
          <a:p>
            <a:pPr marL="457207" lvl="1" indent="0">
              <a:buNone/>
            </a:pPr>
            <a:r>
              <a:rPr lang="en-US" dirty="0" smtClean="0"/>
              <a:t>Example:</a:t>
            </a:r>
          </a:p>
          <a:p>
            <a:pPr marL="457207" lvl="1" indent="0">
              <a:buNone/>
            </a:pPr>
            <a:endParaRPr lang="en-US" dirty="0"/>
          </a:p>
          <a:p>
            <a:pPr marL="457207" lvl="1" indent="0">
              <a:buNone/>
            </a:pPr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outcome = true;</a:t>
            </a:r>
          </a:p>
          <a:p>
            <a:pPr marL="457207" lvl="1" indent="0">
              <a:buNone/>
            </a:pPr>
            <a:endParaRPr lang="en-US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r>
              <a:rPr lang="en-US" dirty="0" smtClean="0"/>
              <a:t>Or</a:t>
            </a:r>
          </a:p>
          <a:p>
            <a:pPr marL="457207" lvl="1" indent="0">
              <a:buNone/>
            </a:pPr>
            <a:endParaRPr lang="en-US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7" lvl="1" indent="0">
              <a:buNone/>
            </a:pPr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flag = false;</a:t>
            </a:r>
          </a:p>
          <a:p>
            <a:pPr marL="457207" lvl="1" indent="0">
              <a:buNone/>
            </a:pPr>
            <a:endParaRPr lang="en-US" dirty="0" smtClean="0"/>
          </a:p>
          <a:p>
            <a:pPr marL="4572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81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06285"/>
            <a:ext cx="6711654" cy="4942121"/>
          </a:xfrm>
        </p:spPr>
        <p:txBody>
          <a:bodyPr/>
          <a:lstStyle/>
          <a:p>
            <a:pPr marL="400051" indent="-342900"/>
            <a:r>
              <a:rPr lang="en-US" dirty="0" smtClean="0"/>
              <a:t>Can </a:t>
            </a:r>
            <a:r>
              <a:rPr lang="en-US" dirty="0"/>
              <a:t>be used with Boolean operators from C:</a:t>
            </a:r>
          </a:p>
          <a:p>
            <a:pPr marL="800107" lvl="1" indent="-342900"/>
            <a:r>
              <a:rPr lang="en-US" dirty="0"/>
              <a:t>! – NOT (or OPPOSITE)</a:t>
            </a:r>
          </a:p>
          <a:p>
            <a:pPr marL="800107" lvl="1" indent="-342900"/>
            <a:r>
              <a:rPr lang="en-US" dirty="0"/>
              <a:t>&amp;&amp; - AND</a:t>
            </a:r>
          </a:p>
          <a:p>
            <a:pPr marL="800107" lvl="1" indent="-342900"/>
            <a:r>
              <a:rPr lang="en-US" dirty="0"/>
              <a:t>|| - </a:t>
            </a:r>
            <a:r>
              <a:rPr lang="en-US" dirty="0" smtClean="0"/>
              <a:t>OR</a:t>
            </a:r>
          </a:p>
          <a:p>
            <a:pPr marL="800107" lvl="1" indent="-342900"/>
            <a:endParaRPr lang="en-US" dirty="0"/>
          </a:p>
          <a:p>
            <a:pPr marL="400051" indent="-342900"/>
            <a:r>
              <a:rPr lang="en-US" dirty="0" smtClean="0"/>
              <a:t>Can be used within if-statements, loops,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19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If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/>
          <a:lstStyle/>
          <a:p>
            <a:r>
              <a:rPr lang="en-US" dirty="0" smtClean="0"/>
              <a:t>Hello World – Getting the Environment setup.</a:t>
            </a:r>
          </a:p>
          <a:p>
            <a:r>
              <a:rPr lang="en-US" dirty="0" smtClean="0"/>
              <a:t>Angles – CMATH example</a:t>
            </a:r>
          </a:p>
          <a:p>
            <a:r>
              <a:rPr lang="en-US" dirty="0" smtClean="0"/>
              <a:t>IF –Else Statements – BOOLEAN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9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variableName</a:t>
            </a:r>
            <a:r>
              <a:rPr lang="en-US" dirty="0" smtClean="0"/>
              <a:t> = expression;</a:t>
            </a:r>
          </a:p>
          <a:p>
            <a:r>
              <a:rPr lang="en-US" dirty="0" smtClean="0"/>
              <a:t>Expression can be:</a:t>
            </a:r>
          </a:p>
          <a:p>
            <a:pPr lvl="1"/>
            <a:r>
              <a:rPr lang="en-US" dirty="0" smtClean="0"/>
              <a:t>A number:</a:t>
            </a:r>
          </a:p>
          <a:p>
            <a:pPr marL="457207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appleNum</a:t>
            </a:r>
            <a:r>
              <a:rPr lang="en-US" dirty="0" smtClean="0"/>
              <a:t> = 25;</a:t>
            </a:r>
          </a:p>
          <a:p>
            <a:pPr lvl="1"/>
            <a:r>
              <a:rPr lang="en-US" dirty="0" smtClean="0"/>
              <a:t>Another variable:</a:t>
            </a:r>
          </a:p>
          <a:p>
            <a:pPr lvl="2"/>
            <a:r>
              <a:rPr lang="en-US" dirty="0" err="1" smtClean="0"/>
              <a:t>orangeNum</a:t>
            </a:r>
            <a:r>
              <a:rPr lang="en-US" dirty="0" smtClean="0"/>
              <a:t> = </a:t>
            </a:r>
            <a:r>
              <a:rPr lang="en-US" dirty="0" err="1" smtClean="0"/>
              <a:t>appleNum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Summation of Variables</a:t>
            </a:r>
          </a:p>
          <a:p>
            <a:pPr lvl="2"/>
            <a:r>
              <a:rPr lang="en-US" dirty="0" err="1" smtClean="0"/>
              <a:t>fruitTotal</a:t>
            </a:r>
            <a:r>
              <a:rPr lang="en-US" dirty="0" smtClean="0"/>
              <a:t> = </a:t>
            </a:r>
            <a:r>
              <a:rPr lang="en-US" dirty="0" err="1" smtClean="0"/>
              <a:t>orangeNum</a:t>
            </a:r>
            <a:r>
              <a:rPr lang="en-US" dirty="0" smtClean="0"/>
              <a:t> + </a:t>
            </a:r>
            <a:r>
              <a:rPr lang="en-US" dirty="0" err="1" smtClean="0"/>
              <a:t>appleNum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Itself</a:t>
            </a:r>
          </a:p>
          <a:p>
            <a:pPr lvl="2"/>
            <a:r>
              <a:rPr lang="en-US" dirty="0" err="1" smtClean="0"/>
              <a:t>fruitTotal</a:t>
            </a:r>
            <a:r>
              <a:rPr lang="en-US" dirty="0" smtClean="0"/>
              <a:t> = </a:t>
            </a:r>
            <a:r>
              <a:rPr lang="en-US" dirty="0" err="1" smtClean="0"/>
              <a:t>fruitTotal</a:t>
            </a:r>
            <a:r>
              <a:rPr lang="en-US" dirty="0" smtClean="0"/>
              <a:t> + 12;</a:t>
            </a:r>
          </a:p>
          <a:p>
            <a:pPr lvl="1"/>
            <a:r>
              <a:rPr lang="en-US" dirty="0" smtClean="0"/>
              <a:t>Combination</a:t>
            </a:r>
          </a:p>
          <a:p>
            <a:pPr lvl="2"/>
            <a:r>
              <a:rPr lang="en-US" dirty="0" err="1" smtClean="0"/>
              <a:t>produceTotal</a:t>
            </a:r>
            <a:r>
              <a:rPr lang="en-US" dirty="0" smtClean="0"/>
              <a:t> = </a:t>
            </a:r>
            <a:r>
              <a:rPr lang="en-US" dirty="0" err="1" smtClean="0"/>
              <a:t>fruitTotal</a:t>
            </a:r>
            <a:r>
              <a:rPr lang="en-US" dirty="0" smtClean="0"/>
              <a:t> + 25;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word for variable name:</a:t>
            </a:r>
          </a:p>
          <a:p>
            <a:r>
              <a:rPr lang="en-US" dirty="0" smtClean="0"/>
              <a:t>Simple Rules:</a:t>
            </a:r>
          </a:p>
          <a:p>
            <a:pPr lvl="1"/>
            <a:r>
              <a:rPr lang="en-US" dirty="0" smtClean="0"/>
              <a:t>Must be a combination of letters and numbers</a:t>
            </a:r>
          </a:p>
          <a:p>
            <a:pPr lvl="2"/>
            <a:r>
              <a:rPr lang="en-US" dirty="0" smtClean="0"/>
              <a:t>Underscore “_” is considered a letter</a:t>
            </a:r>
          </a:p>
          <a:p>
            <a:pPr lvl="1"/>
            <a:r>
              <a:rPr lang="en-US" dirty="0" smtClean="0"/>
              <a:t>Must start with a letter</a:t>
            </a:r>
          </a:p>
          <a:p>
            <a:pPr lvl="1"/>
            <a:r>
              <a:rPr lang="en-US" dirty="0" smtClean="0"/>
              <a:t>Cannot contain </a:t>
            </a:r>
            <a:r>
              <a:rPr lang="en-US" i="1" dirty="0" smtClean="0"/>
              <a:t>reserved word</a:t>
            </a:r>
          </a:p>
          <a:p>
            <a:pPr lvl="1"/>
            <a:r>
              <a:rPr lang="en-US" dirty="0" smtClean="0"/>
              <a:t>Cannot contain certain symbols </a:t>
            </a:r>
          </a:p>
          <a:p>
            <a:pPr marL="457207" lvl="1" indent="0">
              <a:buNone/>
            </a:pPr>
            <a:r>
              <a:rPr lang="en-US" dirty="0" smtClean="0"/>
              <a:t>! @ # $ % ^ &amp; * ( ) - + = { } [ ] | \ : ; ” ’ &lt; , &gt; . ? /</a:t>
            </a:r>
          </a:p>
          <a:p>
            <a:pPr lvl="1"/>
            <a:r>
              <a:rPr lang="en-US" dirty="0" smtClean="0"/>
              <a:t>Case Sensitive</a:t>
            </a:r>
            <a:endParaRPr lang="en-US" dirty="0"/>
          </a:p>
          <a:p>
            <a:pPr marL="457207" lvl="1" indent="0" algn="ctr">
              <a:buNone/>
            </a:pPr>
            <a:r>
              <a:rPr lang="en-US" dirty="0" err="1" smtClean="0"/>
              <a:t>appleNum</a:t>
            </a:r>
            <a:r>
              <a:rPr lang="en-US" dirty="0" smtClean="0"/>
              <a:t> ≠ APPLENUM</a:t>
            </a:r>
          </a:p>
          <a:p>
            <a:pPr lvl="1"/>
            <a:r>
              <a:rPr lang="en-US" dirty="0" smtClean="0"/>
              <a:t>No white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– Reserved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652" y="2052638"/>
            <a:ext cx="314682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2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numStudents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num_Students1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numStudents</a:t>
            </a:r>
            <a:endParaRPr lang="en-US" dirty="0" smtClean="0"/>
          </a:p>
          <a:p>
            <a:r>
              <a:rPr lang="en-US" dirty="0" smtClean="0"/>
              <a:t>___</a:t>
            </a:r>
            <a:r>
              <a:rPr lang="en-US" dirty="0" err="1" smtClean="0"/>
              <a:t>numStudents</a:t>
            </a:r>
            <a:endParaRPr lang="en-US" dirty="0" smtClean="0"/>
          </a:p>
          <a:p>
            <a:r>
              <a:rPr lang="en-US" dirty="0" err="1" smtClean="0"/>
              <a:t>num</a:t>
            </a:r>
            <a:r>
              <a:rPr lang="en-US" dirty="0" smtClean="0"/>
              <a:t> Students</a:t>
            </a:r>
          </a:p>
          <a:p>
            <a:r>
              <a:rPr lang="en-US" dirty="0" smtClean="0"/>
              <a:t>1stInClass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- Is it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numStudents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num_Students1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numStudents</a:t>
            </a:r>
            <a:endParaRPr lang="en-US" dirty="0" smtClean="0"/>
          </a:p>
          <a:p>
            <a:r>
              <a:rPr lang="en-US" dirty="0" smtClean="0"/>
              <a:t>___</a:t>
            </a:r>
            <a:r>
              <a:rPr lang="en-US" dirty="0" err="1" smtClean="0"/>
              <a:t>numStudents</a:t>
            </a:r>
            <a:endParaRPr lang="en-US" dirty="0" smtClean="0"/>
          </a:p>
          <a:p>
            <a:r>
              <a:rPr lang="en-US" dirty="0" err="1" smtClean="0"/>
              <a:t>num</a:t>
            </a:r>
            <a:r>
              <a:rPr lang="en-US" dirty="0" smtClean="0"/>
              <a:t> Students</a:t>
            </a:r>
          </a:p>
          <a:p>
            <a:r>
              <a:rPr lang="en-US" dirty="0" smtClean="0"/>
              <a:t>1stInClass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_</a:t>
            </a:r>
          </a:p>
          <a:p>
            <a:r>
              <a:rPr lang="en-US" dirty="0" err="1" smtClean="0"/>
              <a:t>firstInClass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tall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very tall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590</TotalTime>
  <Words>1342</Words>
  <Application>Microsoft Office PowerPoint</Application>
  <PresentationFormat>On-screen Show (4:3)</PresentationFormat>
  <Paragraphs>456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Courier New</vt:lpstr>
      <vt:lpstr>Symbol</vt:lpstr>
      <vt:lpstr>Wingdings 3</vt:lpstr>
      <vt:lpstr>Ion</vt:lpstr>
      <vt:lpstr>C++ Data Types and Strings</vt:lpstr>
      <vt:lpstr>Outline</vt:lpstr>
      <vt:lpstr>Variable Basics</vt:lpstr>
      <vt:lpstr>Variable Basics</vt:lpstr>
      <vt:lpstr>Assignment</vt:lpstr>
      <vt:lpstr>Identifier</vt:lpstr>
      <vt:lpstr>Identifier – Reserved Words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 - Is it Valid?</vt:lpstr>
      <vt:lpstr>Identifier</vt:lpstr>
      <vt:lpstr>Identifier – Meaningful Matchup</vt:lpstr>
      <vt:lpstr>Identifier – Meaningful Matchup</vt:lpstr>
      <vt:lpstr>Identifier – Meaningful Matchup</vt:lpstr>
      <vt:lpstr>Identifier – Meaningful Matchup</vt:lpstr>
      <vt:lpstr>Identifier – Meaningful Matchup</vt:lpstr>
      <vt:lpstr>Data Types - Numbers</vt:lpstr>
      <vt:lpstr>Data Types - Numbers</vt:lpstr>
      <vt:lpstr>Data Types - Numbers</vt:lpstr>
      <vt:lpstr>Data Types –  Alpha-numeric</vt:lpstr>
      <vt:lpstr>Data Types –  Alpha-numeric</vt:lpstr>
      <vt:lpstr>Data Types –  Alpha-numeric</vt:lpstr>
      <vt:lpstr>Data Types –  Alpha-numeric</vt:lpstr>
      <vt:lpstr>Data Types –  Alpha-numeric</vt:lpstr>
      <vt:lpstr>Data Types –  Alpha-numeric</vt:lpstr>
      <vt:lpstr>Math Functions</vt:lpstr>
      <vt:lpstr>Math Functions</vt:lpstr>
      <vt:lpstr>Type Conversions</vt:lpstr>
      <vt:lpstr>Type Conversions</vt:lpstr>
      <vt:lpstr>Binary and Hexadecimal</vt:lpstr>
      <vt:lpstr>Binary and Hexadecimal</vt:lpstr>
      <vt:lpstr>Random Numbers</vt:lpstr>
      <vt:lpstr>Random Numbers</vt:lpstr>
      <vt:lpstr>Boolean</vt:lpstr>
      <vt:lpstr>Boolean</vt:lpstr>
      <vt:lpstr>Examples: If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Data Types and Strings</dc:title>
  <dc:creator>Ryan B Green</dc:creator>
  <cp:lastModifiedBy>Ryan Benjamin Green</cp:lastModifiedBy>
  <cp:revision>44</cp:revision>
  <cp:lastPrinted>2017-08-28T13:22:45Z</cp:lastPrinted>
  <dcterms:created xsi:type="dcterms:W3CDTF">2017-01-23T18:59:20Z</dcterms:created>
  <dcterms:modified xsi:type="dcterms:W3CDTF">2017-08-28T15:16:36Z</dcterms:modified>
</cp:coreProperties>
</file>