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306" r:id="rId2"/>
    <p:sldId id="256" r:id="rId3"/>
    <p:sldId id="257" r:id="rId4"/>
    <p:sldId id="258" r:id="rId5"/>
    <p:sldId id="273" r:id="rId6"/>
    <p:sldId id="29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305" r:id="rId19"/>
    <p:sldId id="307" r:id="rId20"/>
    <p:sldId id="270" r:id="rId21"/>
    <p:sldId id="272" r:id="rId22"/>
    <p:sldId id="271" r:id="rId23"/>
    <p:sldId id="274" r:id="rId24"/>
    <p:sldId id="275" r:id="rId25"/>
    <p:sldId id="276" r:id="rId26"/>
    <p:sldId id="277" r:id="rId27"/>
    <p:sldId id="278" r:id="rId28"/>
    <p:sldId id="308" r:id="rId29"/>
    <p:sldId id="30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152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4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4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8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41" y="452718"/>
            <a:ext cx="5426579" cy="62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3088581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conditional code executes. If an error condition exists…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8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3471814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throw statement is executed and jumps immediately to the end of the try block.</a:t>
            </a:r>
          </a:p>
          <a:p>
            <a:endParaRPr lang="en-US" dirty="0"/>
          </a:p>
          <a:p>
            <a:r>
              <a:rPr lang="en-US" dirty="0" smtClean="0"/>
              <a:t>The throw statement provides an object of a type defined in </a:t>
            </a:r>
            <a:r>
              <a:rPr lang="en-US" dirty="0" err="1" smtClean="0"/>
              <a:t>stdexcept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4153565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throw statement is executed and jumps immediately to the end of the try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4587967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 block IMMEDIATELY follows a try block.</a:t>
            </a:r>
          </a:p>
          <a:p>
            <a:endParaRPr lang="en-US" dirty="0" smtClean="0"/>
          </a:p>
          <a:p>
            <a:r>
              <a:rPr lang="en-US" dirty="0" smtClean="0"/>
              <a:t>If the catch is reached due to an exception, the catch block runs.</a:t>
            </a:r>
          </a:p>
          <a:p>
            <a:endParaRPr lang="en-US" dirty="0"/>
          </a:p>
          <a:p>
            <a:r>
              <a:rPr lang="en-US" dirty="0" smtClean="0"/>
              <a:t>Catch block is also known as a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4875057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1143" y="2452914"/>
            <a:ext cx="2598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 block IMMEDIATELY follows a try block. </a:t>
            </a:r>
          </a:p>
          <a:p>
            <a:endParaRPr lang="en-US" dirty="0" smtClean="0"/>
          </a:p>
          <a:p>
            <a:r>
              <a:rPr lang="en-US" dirty="0" smtClean="0"/>
              <a:t>If the catch is reached due to an exception, the catch block runs.</a:t>
            </a:r>
          </a:p>
          <a:p>
            <a:endParaRPr lang="en-US" dirty="0"/>
          </a:p>
          <a:p>
            <a:r>
              <a:rPr lang="en-US" dirty="0" smtClean="0"/>
              <a:t>Catch block is also known as a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14" y="5223400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Continues to the end of the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700" y="5615286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Executes the rest of the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98247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Example: include &lt;</a:t>
            </a:r>
            <a:r>
              <a:rPr lang="en-US" dirty="0" err="1" smtClean="0"/>
              <a:t>stdexception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"Input a number: ";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input;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if(input &lt;0)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Value for input");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"Input is " &lt;&lt; input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"Cannot Input Value less than 0"&lt;&lt;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81" y="1736499"/>
            <a:ext cx="3339420" cy="2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866357" cy="4195481"/>
          </a:xfrm>
        </p:spPr>
        <p:txBody>
          <a:bodyPr/>
          <a:lstStyle/>
          <a:p>
            <a:r>
              <a:rPr lang="en-US" dirty="0" smtClean="0"/>
              <a:t>Try-Catch statements do not only work with just Exception Class types. Can also work with Integers, Doubles, Floats, Booleans, Characters, Character Strings, User Defined Classes, Derived Classes, …</a:t>
            </a:r>
          </a:p>
          <a:p>
            <a:endParaRPr lang="en-US" dirty="0"/>
          </a:p>
          <a:p>
            <a:r>
              <a:rPr lang="en-US" dirty="0" smtClean="0"/>
              <a:t>If you do use Exception Class types, error messages can be called by the .what()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(“Error Message”) </a:t>
            </a:r>
            <a:r>
              <a:rPr lang="en-US" dirty="0" smtClean="0">
                <a:sym typeface="Wingdings" panose="05000000000000000000" pitchFamily="2" charset="2"/>
              </a:rPr>
              <a:t>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sym typeface="Wingdings" panose="05000000000000000000" pitchFamily="2" charset="2"/>
              </a:rPr>
              <a:t>errorObj.what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sym typeface="Wingdings" panose="05000000000000000000" pitchFamily="2" charset="2"/>
              </a:rPr>
              <a:t>()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556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866357" cy="4195481"/>
          </a:xfrm>
        </p:spPr>
        <p:txBody>
          <a:bodyPr/>
          <a:lstStyle/>
          <a:p>
            <a:r>
              <a:rPr lang="en-US" dirty="0" smtClean="0"/>
              <a:t>Try-Catch statements do not only work with just Exception Class types. Can also work with Integers, Doubles, Floats, Booleans, Characters, Character Strings, User Defined Classes, Derived Classes, …</a:t>
            </a:r>
          </a:p>
          <a:p>
            <a:endParaRPr lang="en-US" dirty="0"/>
          </a:p>
          <a:p>
            <a:r>
              <a:rPr lang="en-US" dirty="0" smtClean="0"/>
              <a:t>If you do use Exception Class types, error messages can be called by the .what()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(“Error Message”) </a:t>
            </a:r>
            <a:r>
              <a:rPr lang="en-US" dirty="0" smtClean="0">
                <a:sym typeface="Wingdings" panose="05000000000000000000" pitchFamily="2" charset="2"/>
              </a:rPr>
              <a:t>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sym typeface="Wingdings" panose="05000000000000000000" pitchFamily="2" charset="2"/>
              </a:rPr>
              <a:t>errorObj.what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sym typeface="Wingdings" panose="05000000000000000000" pitchFamily="2" charset="2"/>
              </a:rPr>
              <a:t>()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72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The complete Reference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power of exceptions becomes clearer when used with a function.</a:t>
            </a:r>
          </a:p>
          <a:p>
            <a:r>
              <a:rPr lang="en-US" dirty="0" smtClean="0"/>
              <a:t>When an exception is thrown from a function, it exits the function immediately and looks for a handler in the calling function. </a:t>
            </a:r>
          </a:p>
          <a:p>
            <a:endParaRPr lang="en-US" dirty="0"/>
          </a:p>
          <a:p>
            <a:r>
              <a:rPr lang="en-US" dirty="0" smtClean="0"/>
              <a:t>NOTE: Every throw needs a catch! In Main, if the catch does not IMMEDIATELY follow the try block, an error occurs. There is more leeway if the throw is coming from a function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mind, when you throw an exception from a function, you technically do not need a catch within the function. However, because that function is nested inside a try block, the handle must be attached to that try block or else there is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28" y="1247687"/>
            <a:ext cx="5726050" cy="4727482"/>
          </a:xfrm>
        </p:spPr>
        <p:txBody>
          <a:bodyPr>
            <a:normAutofit/>
          </a:bodyPr>
          <a:lstStyle/>
          <a:p>
            <a:r>
              <a:rPr lang="en-US" dirty="0" smtClean="0"/>
              <a:t>Small Example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fxn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"Input a number: ";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input;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if(input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Value for input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5994" y="1443050"/>
            <a:ext cx="59643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try{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input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"Input is " &lt;&lt; input 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catch(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Input Value less than 0"&lt;&lt;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73" y="4855929"/>
            <a:ext cx="3605212" cy="1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2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throw different exceptions from one try block.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Handlers may exist, BUT, each handles a different data type</a:t>
            </a:r>
          </a:p>
          <a:p>
            <a:pPr lvl="1"/>
            <a:r>
              <a:rPr lang="en-US" dirty="0" smtClean="0"/>
              <a:t>If there are two catches with the same data type, the code will only run on the first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7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it is setup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throw errorType1;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throw errorType2;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throw errorType3;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catch(errorType1 variable1){…}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catch(errorType2 variable2){…}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catch(errorType3 variable3){…}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dirty="0" smtClean="0"/>
              <a:t>Example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#include 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iostream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using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namespace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std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for(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 = 0; i &lt; 3; i++){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try{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0){ throw 10;}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1){ throw "a";}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2){ throw 2.36;}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an integer: " &lt;&lt; i &lt;&lt;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catch(double d){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 double: " &lt;&lt; d &lt;&lt;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catch(char a){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 char: "&lt;&lt; a &lt;&lt;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4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05" y="2314736"/>
            <a:ext cx="2989004" cy="1381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649" y="192168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dirty="0" smtClean="0"/>
              <a:t>Example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#include 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iostream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using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namespace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std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for(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 = 0; i &lt; 3; i++){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try{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0){ throw 10;}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1){ throw "a";}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	if(i == 2){ throw 2.36;}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an integer: " &lt;&lt; i &lt;&lt;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catch(double d){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 double: " &lt;&lt; d &lt;&lt;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catch(char a){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"Caught a char: "&lt;&lt; a &lt;&lt;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4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4538" y="193277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http://webcompiler.cloudapp.net/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38" y="2302111"/>
            <a:ext cx="4562725" cy="15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6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Headers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thrown exception may also be caught by a handler meant to catch an exception for a base class.</a:t>
            </a:r>
          </a:p>
          <a:p>
            <a:r>
              <a:rPr lang="en-US" dirty="0" smtClean="0"/>
              <a:t>Common Error – place a catch block to handle a base class before catch blocks to handle derived classes.</a:t>
            </a:r>
          </a:p>
          <a:p>
            <a:pPr lvl="1"/>
            <a:r>
              <a:rPr lang="en-US" dirty="0" smtClean="0"/>
              <a:t>Derived Classes will go with the catch associated with either Base or Derived Classes (which ever it gets to first)</a:t>
            </a:r>
          </a:p>
          <a:p>
            <a:pPr lvl="1"/>
            <a:r>
              <a:rPr lang="en-US" dirty="0" smtClean="0"/>
              <a:t>Base Classes will only go with catch associated with the Base class.</a:t>
            </a:r>
          </a:p>
        </p:txBody>
      </p:sp>
    </p:spTree>
    <p:extLst>
      <p:ext uri="{BB962C8B-B14F-4D97-AF65-F5344CB8AC3E}">
        <p14:creationId xmlns:p14="http://schemas.microsoft.com/office/powerpoint/2010/main" val="239305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Headers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styles of errors present in &lt;exception&gt; and &lt;</a:t>
            </a:r>
            <a:r>
              <a:rPr lang="en-US" dirty="0" err="1" smtClean="0"/>
              <a:t>stdexception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806065"/>
            <a:ext cx="7048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1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Multiple Headers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styles of errors present in &lt;exception&gt; and &lt;</a:t>
            </a:r>
            <a:r>
              <a:rPr lang="en-US" dirty="0" err="1" smtClean="0"/>
              <a:t>stdexception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825115"/>
            <a:ext cx="7105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Error-checking code – code a programmer writes to detect and handle errors that occur during program execution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Exception – a circumstance that a program was not designed to handle</a:t>
            </a:r>
          </a:p>
          <a:p>
            <a:pPr lvl="1"/>
            <a:r>
              <a:rPr lang="en-US" dirty="0" smtClean="0"/>
              <a:t>Negative numbers when Only positive numbers are needed</a:t>
            </a:r>
          </a:p>
          <a:p>
            <a:pPr lvl="1"/>
            <a:r>
              <a:rPr lang="en-US" dirty="0" smtClean="0"/>
              <a:t>Alpha-numeric values when numeric was expected</a:t>
            </a:r>
          </a:p>
          <a:p>
            <a:pPr lvl="1"/>
            <a:r>
              <a:rPr lang="en-US" dirty="0" smtClean="0"/>
              <a:t>Failure to create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600207"/>
          </a:xfrm>
        </p:spPr>
        <p:txBody>
          <a:bodyPr/>
          <a:lstStyle/>
          <a:p>
            <a:r>
              <a:rPr lang="en-US" dirty="0" smtClean="0"/>
              <a:t>Exceptions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Select the one code region that is incorrect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419548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try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if (weight &lt; 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try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		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(“Invalid Weight.”);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catch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&amp;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excpt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excpt.what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()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“Cannot Compute Health Info.” &lt;&lt;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8596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600207"/>
          </a:xfrm>
        </p:spPr>
        <p:txBody>
          <a:bodyPr/>
          <a:lstStyle/>
          <a:p>
            <a:r>
              <a:rPr lang="en-US" dirty="0" smtClean="0"/>
              <a:t>Exceptions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Select the one code region that is incorrect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419548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try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if (weight &lt; 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Courier"/>
              </a:rPr>
              <a:t>try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		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(“Invalid Weight.”);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catch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&amp;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excpt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excpt.what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()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“Cannot Compute Health Info.” &lt;&lt;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700" y="5974773"/>
            <a:ext cx="80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Should be throw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107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600207"/>
          </a:xfrm>
        </p:spPr>
        <p:txBody>
          <a:bodyPr/>
          <a:lstStyle/>
          <a:p>
            <a:r>
              <a:rPr lang="en-US" dirty="0" smtClean="0"/>
              <a:t>Exceptions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Select the one code region that is incorrect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419548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if (weight &lt; 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throw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“Invalid Weight.”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 (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&amp;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excpt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excpt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()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“Cannot Compute Health Info.” &lt;&lt;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041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600207"/>
          </a:xfrm>
        </p:spPr>
        <p:txBody>
          <a:bodyPr/>
          <a:lstStyle/>
          <a:p>
            <a:r>
              <a:rPr lang="en-US" dirty="0" smtClean="0"/>
              <a:t>Exceptions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Select the one code region that is incorrect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419548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if (weight &lt; 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throw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(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“Invalid Weight.”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 (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runtime_error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&amp;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</a:rPr>
              <a:t>excpt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</a:t>
            </a:r>
            <a:r>
              <a:rPr lang="en-US" b="1" u="sng" dirty="0" err="1" smtClean="0">
                <a:solidFill>
                  <a:schemeClr val="accent1">
                    <a:lumMod val="50000"/>
                  </a:schemeClr>
                </a:solidFill>
                <a:latin typeface="Courier"/>
              </a:rPr>
              <a:t>excpt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Courier"/>
              </a:rPr>
              <a:t>()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&lt;&lt;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cout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 &lt;&lt; “Cannot Compute Health Info.” &lt;&lt;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endl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700" y="5974773"/>
            <a:ext cx="80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Should be </a:t>
            </a:r>
            <a:r>
              <a:rPr lang="en-US" b="1" dirty="0" err="1" smtClean="0"/>
              <a:t>excpt.what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278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an exception is thrown and a catch block executes, execution resumes after the throw statement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50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an exception is thrown and a catch block executes, execution resumes after the throw statement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4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c</a:t>
            </a:r>
            <a:r>
              <a:rPr lang="en-US" sz="3200" dirty="0" smtClean="0"/>
              <a:t>ompiler generates an error message if a try block is not immediately followed by a catch block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868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c</a:t>
            </a:r>
            <a:r>
              <a:rPr lang="en-US" sz="3200" dirty="0" smtClean="0"/>
              <a:t>ompiler generates an error message if a try block is not immediately followed by a catch block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FF99"/>
                </a:solidFill>
              </a:rPr>
              <a:t>TRUE</a:t>
            </a:r>
            <a:endParaRPr lang="en-US" sz="3200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71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no throw is executed in a try block, then the subsequent catch block is not executed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130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no throw is executed in a try block, then the subsequent catch block is not executed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FF99"/>
                </a:solidFill>
              </a:rPr>
              <a:t>TRUE</a:t>
            </a:r>
            <a:endParaRPr lang="en-US" sz="3200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have done this before:</a:t>
            </a:r>
          </a:p>
          <a:p>
            <a:pPr lvl="1"/>
            <a:r>
              <a:rPr lang="en-US" dirty="0" smtClean="0"/>
              <a:t>If – else statements</a:t>
            </a:r>
          </a:p>
          <a:p>
            <a:pPr lvl="1"/>
            <a:r>
              <a:rPr lang="en-US" dirty="0" smtClean="0"/>
              <a:t>Do While – loops</a:t>
            </a:r>
          </a:p>
          <a:p>
            <a:pPr lvl="1"/>
            <a:r>
              <a:rPr lang="en-US" dirty="0" err="1" smtClean="0"/>
              <a:t>cin.good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One more tool for your error handling code :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error is detected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Exception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926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a function that may contain a throw, the function’s statements must be surrounded by a try block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4085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53203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a function that may contain a throw, the function’s statements must be surrounded by a try block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throw causes automatic exiting of the function. The calling code is then checked for a try/catch block until the exception is caught or main() is exited.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8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53203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throw executed in a function automatically causes a jump to the last return statement in the function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569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53203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throw executed in a function automatically causes a jump to the last return statement in the function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throw causes immediate jump to the catch block, or immediate exit to the caller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89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53203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goal of exception handling is to avoid polluting the normal code with distracting error-handling code.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7111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– Questions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53203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goal of exception handling is to avoid polluting the normal code with distracting error-handling code.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FF99"/>
                </a:solidFill>
              </a:rPr>
              <a:t>TRUE</a:t>
            </a:r>
            <a:endParaRPr lang="en-US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31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an object of type ExcptType1 is thrown, three catch blocks will execute.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14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an object of type ExcptType1 is thrown, three catch blocks will execute.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29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an object of type ExcptType3 is thrown, no catch block will execute.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50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an object of type ExcptType3 is thrown, no catch block will execute.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have done this before:</a:t>
            </a:r>
          </a:p>
          <a:p>
            <a:pPr lvl="1"/>
            <a:r>
              <a:rPr lang="en-US" dirty="0" smtClean="0"/>
              <a:t>If – else statements</a:t>
            </a:r>
          </a:p>
          <a:p>
            <a:pPr lvl="1"/>
            <a:r>
              <a:rPr lang="en-US" dirty="0" smtClean="0"/>
              <a:t>Do While – loops</a:t>
            </a:r>
          </a:p>
          <a:p>
            <a:pPr lvl="1"/>
            <a:r>
              <a:rPr lang="en-US" dirty="0" err="1" smtClean="0"/>
              <a:t>cin.good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One more tool for your error handling code :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error is detected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Exception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8460" y="4486542"/>
            <a:ext cx="2427005" cy="28201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0841" y="5367474"/>
            <a:ext cx="1471301" cy="28201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1" idx="1"/>
            <a:endCxn id="4" idx="3"/>
          </p:cNvCxnSpPr>
          <p:nvPr/>
        </p:nvCxnSpPr>
        <p:spPr>
          <a:xfrm flipH="1">
            <a:off x="4845465" y="3978068"/>
            <a:ext cx="1281870" cy="649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72142" y="4153256"/>
            <a:ext cx="2555193" cy="1214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27335" y="2170632"/>
            <a:ext cx="2427005" cy="361487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Throw and Catch types must match.</a:t>
            </a:r>
          </a:p>
          <a:p>
            <a:endParaRPr lang="en-US" sz="1600" dirty="0"/>
          </a:p>
          <a:p>
            <a:r>
              <a:rPr lang="en-US" sz="1600" dirty="0" smtClean="0"/>
              <a:t>Can use traditional C/C++ data types</a:t>
            </a:r>
          </a:p>
          <a:p>
            <a:r>
              <a:rPr lang="en-US" sz="1600" dirty="0" smtClean="0"/>
              <a:t>(will match to the first catch type that matches)</a:t>
            </a:r>
          </a:p>
          <a:p>
            <a:endParaRPr lang="en-US" sz="1600" dirty="0"/>
          </a:p>
          <a:p>
            <a:r>
              <a:rPr lang="en-US" sz="1600" dirty="0" smtClean="0"/>
              <a:t>Good Practice is to use classes from </a:t>
            </a:r>
            <a:r>
              <a:rPr lang="en-US" sz="1600" dirty="0" err="1" smtClean="0"/>
              <a:t>stdexception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3531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second catch block can never execute immediately after a first one executes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2193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second catch block can never execute immediately after a first one executes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FF99"/>
                </a:solidFill>
              </a:rPr>
              <a:t>TRUE</a:t>
            </a:r>
            <a:endParaRPr lang="en-US" sz="2800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2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excptType2 inherits from excptType1, then the second catch block will never be executed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879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Questions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1" y="2060576"/>
            <a:ext cx="3062514" cy="4797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try{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objOfExcptType1;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throw objOfExcptType3;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catch(exptType1&amp;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catch(exptType2&amp;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catch(exptType3&amp;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</a:rPr>
              <a:t>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5715" y="2056093"/>
            <a:ext cx="4274375" cy="42002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excptType2 inherits from excptType1, then the second catch block will never be executed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FF99"/>
                </a:solidFill>
              </a:rPr>
              <a:t>TRUE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7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have done this before:</a:t>
            </a:r>
          </a:p>
          <a:p>
            <a:pPr lvl="1"/>
            <a:r>
              <a:rPr lang="en-US" dirty="0" smtClean="0"/>
              <a:t>If – else statements</a:t>
            </a:r>
          </a:p>
          <a:p>
            <a:pPr lvl="1"/>
            <a:r>
              <a:rPr lang="en-US" dirty="0" smtClean="0"/>
              <a:t>Do While – loops</a:t>
            </a:r>
          </a:p>
          <a:p>
            <a:pPr lvl="1"/>
            <a:r>
              <a:rPr lang="en-US" dirty="0" err="1" smtClean="0"/>
              <a:t>cin.good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One more tool for your error handling code :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error is detected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Exception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0878" y="2983432"/>
            <a:ext cx="2427005" cy="183531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Try-catch statements allow for you to do error checking without cluttering your code with lots of if-else statements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186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757" y="2351314"/>
            <a:ext cx="5297329" cy="391886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block surrounds normal code, which is exited immediately after a throw statement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try, throw, and catch work: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//if error is detected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objectOfExceptionType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excptObj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715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Handle Exception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757" y="2776079"/>
            <a:ext cx="5297329" cy="36285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3" y="2452914"/>
            <a:ext cx="259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try, code executes normally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1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4564</TotalTime>
  <Words>1756</Words>
  <Application>Microsoft Office PowerPoint</Application>
  <PresentationFormat>On-screen Show (4:3)</PresentationFormat>
  <Paragraphs>554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Century Gothic</vt:lpstr>
      <vt:lpstr>Courier</vt:lpstr>
      <vt:lpstr>Courier New</vt:lpstr>
      <vt:lpstr>Wingdings</vt:lpstr>
      <vt:lpstr>Wingdings 3</vt:lpstr>
      <vt:lpstr>Ion</vt:lpstr>
      <vt:lpstr>PowerPoint Presentation</vt:lpstr>
      <vt:lpstr>Exceptions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 Basics</vt:lpstr>
      <vt:lpstr>Exceptions with Functions</vt:lpstr>
      <vt:lpstr>Exceptions with Functions</vt:lpstr>
      <vt:lpstr>Exceptions with Functions</vt:lpstr>
      <vt:lpstr>Exceptions – Multiple Handlers</vt:lpstr>
      <vt:lpstr>Exceptions – Multiple Handlers</vt:lpstr>
      <vt:lpstr>Exceptions – Multiple Handlers</vt:lpstr>
      <vt:lpstr>Exceptions – Multiple Handlers</vt:lpstr>
      <vt:lpstr>Exceptions – Multiple Headers </vt:lpstr>
      <vt:lpstr>Exceptions – Multiple Headers </vt:lpstr>
      <vt:lpstr>Exceptions – Multiple Headers </vt:lpstr>
      <vt:lpstr>Exceptions – Questions  Select the one code region that is incorrect</vt:lpstr>
      <vt:lpstr>Exceptions – Questions  Select the one code region that is incorrect</vt:lpstr>
      <vt:lpstr>Exceptions – Questions  Select the one code region that is incorrect</vt:lpstr>
      <vt:lpstr>Exceptions – Questions  Select the one code region that is incorrect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  <vt:lpstr>Exception – Questions  True or False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Ryan</dc:creator>
  <cp:lastModifiedBy>Ryan Benjamin Green</cp:lastModifiedBy>
  <cp:revision>37</cp:revision>
  <dcterms:created xsi:type="dcterms:W3CDTF">2017-04-11T17:34:52Z</dcterms:created>
  <dcterms:modified xsi:type="dcterms:W3CDTF">2017-11-01T15:16:45Z</dcterms:modified>
</cp:coreProperties>
</file>