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8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74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831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30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12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92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8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0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4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5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7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0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2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8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246416-5176-41DA-B8A1-BDF4F2DA661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58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88" y="3010512"/>
            <a:ext cx="6711950" cy="228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38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392965"/>
            <a:ext cx="6711654" cy="485544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urier" pitchFamily="49" charset="0"/>
              </a:rPr>
              <a:t>int</a:t>
            </a:r>
            <a:r>
              <a:rPr lang="en-US" b="1" dirty="0">
                <a:latin typeface="Courier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b="1" dirty="0">
                <a:latin typeface="Courier" pitchFamily="49" charset="0"/>
              </a:rPr>
              <a:t>   </a:t>
            </a:r>
            <a:r>
              <a:rPr lang="en-US" b="1" dirty="0" err="1">
                <a:latin typeface="Courier" pitchFamily="49" charset="0"/>
              </a:rPr>
              <a:t>GenericItem</a:t>
            </a:r>
            <a:r>
              <a:rPr lang="en-US" b="1" dirty="0">
                <a:latin typeface="Courier" pitchFamily="49" charset="0"/>
              </a:rPr>
              <a:t> </a:t>
            </a:r>
            <a:r>
              <a:rPr lang="en-US" b="1" dirty="0" err="1">
                <a:latin typeface="Courier" pitchFamily="49" charset="0"/>
              </a:rPr>
              <a:t>miscItem</a:t>
            </a:r>
            <a:r>
              <a:rPr lang="en-US" b="1" dirty="0"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" pitchFamily="49" charset="0"/>
              </a:rPr>
              <a:t>   </a:t>
            </a:r>
            <a:r>
              <a:rPr lang="en-US" b="1" dirty="0" err="1">
                <a:latin typeface="Courier" pitchFamily="49" charset="0"/>
              </a:rPr>
              <a:t>ProduceItem</a:t>
            </a:r>
            <a:r>
              <a:rPr lang="en-US" b="1" dirty="0">
                <a:latin typeface="Courier" pitchFamily="49" charset="0"/>
              </a:rPr>
              <a:t> </a:t>
            </a:r>
            <a:r>
              <a:rPr lang="en-US" b="1" dirty="0" err="1">
                <a:latin typeface="Courier" pitchFamily="49" charset="0"/>
              </a:rPr>
              <a:t>perishItem</a:t>
            </a:r>
            <a:r>
              <a:rPr lang="en-US" b="1" dirty="0"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" pitchFamily="49" charset="0"/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latin typeface="Courier" pitchFamily="49" charset="0"/>
              </a:rPr>
              <a:t>   </a:t>
            </a:r>
            <a:r>
              <a:rPr lang="en-US" b="1" dirty="0" err="1">
                <a:latin typeface="Courier" pitchFamily="49" charset="0"/>
              </a:rPr>
              <a:t>miscItem.SetName</a:t>
            </a:r>
            <a:r>
              <a:rPr lang="en-US" b="1" dirty="0">
                <a:latin typeface="Courier" pitchFamily="49" charset="0"/>
              </a:rPr>
              <a:t>("Smith Cereal");</a:t>
            </a:r>
          </a:p>
          <a:p>
            <a:pPr marL="0" indent="0">
              <a:buNone/>
            </a:pPr>
            <a:r>
              <a:rPr lang="en-US" b="1" dirty="0">
                <a:latin typeface="Courier" pitchFamily="49" charset="0"/>
              </a:rPr>
              <a:t>   </a:t>
            </a:r>
            <a:r>
              <a:rPr lang="en-US" b="1" dirty="0" err="1">
                <a:latin typeface="Courier" pitchFamily="49" charset="0"/>
              </a:rPr>
              <a:t>miscItem.SetQuantity</a:t>
            </a:r>
            <a:r>
              <a:rPr lang="en-US" b="1" dirty="0">
                <a:latin typeface="Courier" pitchFamily="49" charset="0"/>
              </a:rPr>
              <a:t>(9);</a:t>
            </a:r>
          </a:p>
          <a:p>
            <a:pPr marL="0" indent="0">
              <a:buNone/>
            </a:pPr>
            <a:r>
              <a:rPr lang="en-US" b="1" dirty="0">
                <a:latin typeface="Courier" pitchFamily="49" charset="0"/>
              </a:rPr>
              <a:t>   </a:t>
            </a:r>
            <a:r>
              <a:rPr lang="en-US" b="1" dirty="0" err="1">
                <a:latin typeface="Courier" pitchFamily="49" charset="0"/>
              </a:rPr>
              <a:t>miscItem.PrintItem</a:t>
            </a:r>
            <a:r>
              <a:rPr lang="en-US" b="1" dirty="0">
                <a:latin typeface="Courier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urier" pitchFamily="49" charset="0"/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latin typeface="Courier" pitchFamily="49" charset="0"/>
              </a:rPr>
              <a:t>   </a:t>
            </a:r>
            <a:r>
              <a:rPr lang="en-US" b="1" dirty="0" err="1">
                <a:latin typeface="Courier" pitchFamily="49" charset="0"/>
              </a:rPr>
              <a:t>perishItem.SetName</a:t>
            </a:r>
            <a:r>
              <a:rPr lang="en-US" b="1" dirty="0">
                <a:latin typeface="Courier" pitchFamily="49" charset="0"/>
              </a:rPr>
              <a:t>("Apples");</a:t>
            </a:r>
          </a:p>
          <a:p>
            <a:pPr marL="0" indent="0">
              <a:buNone/>
            </a:pPr>
            <a:r>
              <a:rPr lang="en-US" b="1" dirty="0">
                <a:latin typeface="Courier" pitchFamily="49" charset="0"/>
              </a:rPr>
              <a:t>   </a:t>
            </a:r>
            <a:r>
              <a:rPr lang="en-US" b="1" dirty="0" err="1">
                <a:latin typeface="Courier" pitchFamily="49" charset="0"/>
              </a:rPr>
              <a:t>perishItem.SetQuantity</a:t>
            </a:r>
            <a:r>
              <a:rPr lang="en-US" b="1" dirty="0">
                <a:latin typeface="Courier" pitchFamily="49" charset="0"/>
              </a:rPr>
              <a:t>(40);</a:t>
            </a:r>
          </a:p>
          <a:p>
            <a:pPr marL="0" indent="0">
              <a:buNone/>
            </a:pPr>
            <a:r>
              <a:rPr lang="en-US" b="1" dirty="0">
                <a:latin typeface="Courier" pitchFamily="49" charset="0"/>
              </a:rPr>
              <a:t>   </a:t>
            </a:r>
            <a:r>
              <a:rPr lang="en-US" b="1" dirty="0" err="1">
                <a:latin typeface="Courier" pitchFamily="49" charset="0"/>
              </a:rPr>
              <a:t>perishItem.SetExpiration</a:t>
            </a:r>
            <a:r>
              <a:rPr lang="en-US" b="1" dirty="0">
                <a:latin typeface="Courier" pitchFamily="49" charset="0"/>
              </a:rPr>
              <a:t>("May 5, 2012");</a:t>
            </a:r>
          </a:p>
          <a:p>
            <a:pPr marL="0" indent="0">
              <a:buNone/>
            </a:pPr>
            <a:r>
              <a:rPr lang="en-US" b="1" dirty="0">
                <a:latin typeface="Courier" pitchFamily="49" charset="0"/>
              </a:rPr>
              <a:t>   </a:t>
            </a:r>
            <a:r>
              <a:rPr lang="en-US" b="1" dirty="0" err="1">
                <a:latin typeface="Courier" pitchFamily="49" charset="0"/>
              </a:rPr>
              <a:t>perishItem.PrintItem</a:t>
            </a:r>
            <a:r>
              <a:rPr lang="en-US" b="1" dirty="0">
                <a:latin typeface="Courier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urier" pitchFamily="49" charset="0"/>
              </a:rPr>
              <a:t>   </a:t>
            </a:r>
            <a:r>
              <a:rPr lang="en-US" b="1" dirty="0" err="1">
                <a:latin typeface="Courier" pitchFamily="49" charset="0"/>
              </a:rPr>
              <a:t>cout</a:t>
            </a:r>
            <a:r>
              <a:rPr lang="en-US" b="1" dirty="0">
                <a:latin typeface="Courier" pitchFamily="49" charset="0"/>
              </a:rPr>
              <a:t> &lt;&lt; "  (Expires: " &lt;&lt; </a:t>
            </a:r>
            <a:r>
              <a:rPr lang="en-US" b="1" dirty="0" err="1">
                <a:latin typeface="Courier" pitchFamily="49" charset="0"/>
              </a:rPr>
              <a:t>perishItem.GetExpiration</a:t>
            </a:r>
            <a:r>
              <a:rPr lang="en-US" b="1" dirty="0">
                <a:latin typeface="Courier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urier" pitchFamily="49" charset="0"/>
              </a:rPr>
              <a:t>   &lt;&lt; ")" &lt;&lt; </a:t>
            </a:r>
            <a:r>
              <a:rPr lang="en-US" b="1" dirty="0" err="1">
                <a:latin typeface="Courier" pitchFamily="49" charset="0"/>
              </a:rPr>
              <a:t>endl</a:t>
            </a:r>
            <a:r>
              <a:rPr lang="en-US" b="1" dirty="0"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" pitchFamily="49" charset="0"/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latin typeface="Courier" pitchFamily="49" charset="0"/>
              </a:rPr>
              <a:t>   return 0;</a:t>
            </a:r>
          </a:p>
          <a:p>
            <a:pPr marL="0" indent="0">
              <a:buNone/>
            </a:pPr>
            <a:r>
              <a:rPr lang="en-US" b="1" dirty="0">
                <a:latin typeface="Courier" pitchFamily="49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1716058"/>
            <a:ext cx="46101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7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that can serve as a basis for another class is called a ______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0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that can serve as a basis for another class is called a ______ class.</a:t>
            </a:r>
          </a:p>
          <a:p>
            <a:pPr marL="0" indent="0" algn="ctr">
              <a:buNone/>
            </a:pPr>
            <a:r>
              <a:rPr lang="en-US" b="1" dirty="0" smtClean="0"/>
              <a:t>BASE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Dwelling</a:t>
            </a:r>
            <a:r>
              <a:rPr lang="en-US" dirty="0" smtClean="0"/>
              <a:t> has a data member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door1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door2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door3</a:t>
            </a:r>
            <a:r>
              <a:rPr lang="en-US" dirty="0" smtClean="0"/>
              <a:t>. A class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House</a:t>
            </a:r>
            <a:r>
              <a:rPr lang="en-US" dirty="0" smtClean="0"/>
              <a:t> is derived from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Dwelling</a:t>
            </a:r>
            <a:r>
              <a:rPr lang="en-US" dirty="0" smtClean="0"/>
              <a:t> and has data members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wVal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xVal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yVal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zVal</a:t>
            </a:r>
            <a:r>
              <a:rPr lang="en-US" dirty="0" smtClean="0"/>
              <a:t>. The definition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House h;</a:t>
            </a:r>
            <a:r>
              <a:rPr lang="en-US" dirty="0" smtClean="0"/>
              <a:t> creates how many data members?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76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that can serve as a basis for another class is called a ______ class.</a:t>
            </a:r>
          </a:p>
          <a:p>
            <a:pPr marL="0" indent="0" algn="ctr">
              <a:buNone/>
            </a:pPr>
            <a:r>
              <a:rPr lang="en-US" b="1" dirty="0" smtClean="0"/>
              <a:t>BASE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Dwelling</a:t>
            </a:r>
            <a:r>
              <a:rPr lang="en-US" dirty="0" smtClean="0"/>
              <a:t> has a data member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door1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door2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door3</a:t>
            </a:r>
            <a:r>
              <a:rPr lang="en-US" dirty="0" smtClean="0"/>
              <a:t>. A class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House</a:t>
            </a:r>
            <a:r>
              <a:rPr lang="en-US" dirty="0" smtClean="0"/>
              <a:t> is derived from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Dwelling</a:t>
            </a:r>
            <a:r>
              <a:rPr lang="en-US" dirty="0" smtClean="0"/>
              <a:t> and has data members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wVal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xVal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yVal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zVal</a:t>
            </a:r>
            <a:r>
              <a:rPr lang="en-US" dirty="0" smtClean="0"/>
              <a:t>. The definition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House h;</a:t>
            </a:r>
            <a:r>
              <a:rPr lang="en-US" dirty="0" smtClean="0"/>
              <a:t> creates how many data members?</a:t>
            </a:r>
          </a:p>
          <a:p>
            <a:pPr marL="0" indent="0" algn="ctr">
              <a:buNone/>
            </a:pPr>
            <a:r>
              <a:rPr lang="en-US" b="1" dirty="0" smtClean="0"/>
              <a:t>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8536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by members of derived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521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Members of a derived class have access to the public members of the base class, but not private.</a:t>
            </a:r>
          </a:p>
          <a:p>
            <a:r>
              <a:rPr lang="en-US" dirty="0" smtClean="0"/>
              <a:t>Third access specifier –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protected</a:t>
            </a:r>
          </a:p>
          <a:p>
            <a:pPr lvl="1"/>
            <a:r>
              <a:rPr lang="en-US" dirty="0" smtClean="0">
                <a:latin typeface="+mn-lt"/>
              </a:rPr>
              <a:t>Provides access to derived classes BUT not to main or other functions not associated with the derived classes</a:t>
            </a:r>
          </a:p>
          <a:p>
            <a:pPr marL="457207" lvl="1" indent="0">
              <a:buNone/>
            </a:pPr>
            <a:endParaRPr lang="en-US" dirty="0" smtClean="0">
              <a:latin typeface="+mn-lt"/>
            </a:endParaRPr>
          </a:p>
          <a:p>
            <a:pPr marL="57151" indent="0">
              <a:buNone/>
            </a:pP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class </a:t>
            </a:r>
            <a:r>
              <a:rPr lang="en-US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BaseClass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{</a:t>
            </a:r>
          </a:p>
          <a:p>
            <a:pPr marL="57151" indent="0">
              <a:buNone/>
            </a:pP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private: // Members accessible only by self</a:t>
            </a:r>
          </a:p>
          <a:p>
            <a:pPr marL="57151" indent="0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protected: 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// Members accessible to Derived classes</a:t>
            </a:r>
          </a:p>
          <a:p>
            <a:pPr marL="57151" indent="0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public: // Members accessible to anyone</a:t>
            </a:r>
          </a:p>
          <a:p>
            <a:pPr marL="57151" indent="0">
              <a:buNone/>
            </a:pP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37917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by members of derived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889011" cy="4195481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urier" pitchFamily="49" charset="0"/>
              </a:rPr>
              <a:t>class </a:t>
            </a:r>
            <a:r>
              <a:rPr lang="en-US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pitchFamily="49" charset="0"/>
              </a:rPr>
              <a:t>DerivedClass</a:t>
            </a:r>
            <a:r>
              <a:rPr lang="en-US" b="1" dirty="0" smtClean="0">
                <a:latin typeface="Courier" pitchFamily="49" charset="0"/>
              </a:rPr>
              <a:t> :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public</a:t>
            </a:r>
            <a:r>
              <a:rPr lang="en-US" b="1" dirty="0" smtClean="0">
                <a:latin typeface="Courier" pitchFamily="49" charset="0"/>
              </a:rPr>
              <a:t> 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BaseClass</a:t>
            </a:r>
            <a:r>
              <a:rPr lang="en-US" b="1" dirty="0" smtClean="0">
                <a:latin typeface="Courier" pitchFamily="49" charset="0"/>
              </a:rPr>
              <a:t> { … }</a:t>
            </a:r>
            <a:r>
              <a:rPr lang="en-US" dirty="0" smtClean="0">
                <a:latin typeface="+mn-lt"/>
              </a:rPr>
              <a:t> - Public has a different purpose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public</a:t>
            </a:r>
            <a:r>
              <a:rPr lang="en-US" dirty="0" smtClean="0">
                <a:latin typeface="+mn-lt"/>
              </a:rPr>
              <a:t>:</a:t>
            </a:r>
          </a:p>
          <a:p>
            <a:pPr marL="1144588" lvl="2" indent="-280988"/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public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smtClean="0">
                <a:latin typeface="+mn-lt"/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sym typeface="Wingdings" panose="05000000000000000000" pitchFamily="2" charset="2"/>
              </a:rPr>
              <a:t>public</a:t>
            </a:r>
            <a:r>
              <a:rPr lang="en-US" b="1" dirty="0" smtClean="0">
                <a:latin typeface="+mn-lt"/>
                <a:sym typeface="Wingdings" panose="05000000000000000000" pitchFamily="2" charset="2"/>
              </a:rPr>
              <a:t>		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sym typeface="Wingdings" panose="05000000000000000000" pitchFamily="2" charset="2"/>
              </a:rPr>
              <a:t>protected</a:t>
            </a:r>
            <a:r>
              <a:rPr lang="en-US" b="1" dirty="0" smtClean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n-US" b="1" dirty="0" smtClean="0">
                <a:latin typeface="+mn-lt"/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sym typeface="Wingdings" panose="05000000000000000000" pitchFamily="2" charset="2"/>
              </a:rPr>
              <a:t>protected	</a:t>
            </a:r>
            <a:r>
              <a:rPr lang="en-US" b="1" dirty="0" smtClean="0">
                <a:latin typeface="+mn-lt"/>
                <a:sym typeface="Wingdings" panose="05000000000000000000" pitchFamily="2" charset="2"/>
              </a:rPr>
              <a:t>	</a:t>
            </a:r>
            <a:r>
              <a:rPr lang="en-US" b="1" strike="sngStrike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sym typeface="Wingdings" panose="05000000000000000000" pitchFamily="2" charset="2"/>
              </a:rPr>
              <a:t>private</a:t>
            </a:r>
          </a:p>
          <a:p>
            <a:pPr marL="742950" lvl="1" indent="-280988"/>
            <a:endParaRPr lang="en-US" dirty="0" smtClean="0">
              <a:latin typeface="+mn-lt"/>
            </a:endParaRPr>
          </a:p>
          <a:p>
            <a:pPr marL="742950" lvl="1" indent="-280988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protected:</a:t>
            </a:r>
          </a:p>
          <a:p>
            <a:pPr marL="1143008" lvl="2" indent="-280988"/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public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smtClean="0">
                <a:latin typeface="+mn-lt"/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sym typeface="Wingdings" panose="05000000000000000000" pitchFamily="2" charset="2"/>
              </a:rPr>
              <a:t>protected</a:t>
            </a:r>
            <a:r>
              <a:rPr lang="en-US" b="1" dirty="0" smtClean="0">
                <a:latin typeface="+mn-lt"/>
                <a:sym typeface="Wingdings" panose="05000000000000000000" pitchFamily="2" charset="2"/>
              </a:rPr>
              <a:t>	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sym typeface="Wingdings" panose="05000000000000000000" pitchFamily="2" charset="2"/>
              </a:rPr>
              <a:t>protected</a:t>
            </a:r>
            <a:r>
              <a:rPr lang="en-US" b="1" dirty="0" smtClean="0">
                <a:latin typeface="+mn-lt"/>
                <a:sym typeface="Wingdings" panose="05000000000000000000" pitchFamily="2" charset="2"/>
              </a:rPr>
              <a:t> 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sym typeface="Wingdings" panose="05000000000000000000" pitchFamily="2" charset="2"/>
              </a:rPr>
              <a:t>protected</a:t>
            </a:r>
            <a:r>
              <a:rPr lang="en-US" b="1" dirty="0" smtClean="0">
                <a:latin typeface="+mn-lt"/>
                <a:sym typeface="Wingdings" panose="05000000000000000000" pitchFamily="2" charset="2"/>
              </a:rPr>
              <a:t>		</a:t>
            </a:r>
            <a:r>
              <a:rPr lang="en-US" b="1" strike="sngStrike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sym typeface="Wingdings" panose="05000000000000000000" pitchFamily="2" charset="2"/>
              </a:rPr>
              <a:t>private</a:t>
            </a:r>
          </a:p>
          <a:p>
            <a:pPr marL="742950" lvl="1" indent="-280988"/>
            <a:endParaRPr lang="en-US" dirty="0" smtClean="0">
              <a:latin typeface="+mn-lt"/>
              <a:sym typeface="Wingdings" panose="05000000000000000000" pitchFamily="2" charset="2"/>
            </a:endParaRPr>
          </a:p>
          <a:p>
            <a:pPr marL="742950" lvl="1" indent="-280988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sym typeface="Wingdings" panose="05000000000000000000" pitchFamily="2" charset="2"/>
              </a:rPr>
              <a:t>private:</a:t>
            </a:r>
          </a:p>
          <a:p>
            <a:pPr marL="1143008" lvl="2" indent="-280988"/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sym typeface="Wingdings" panose="05000000000000000000" pitchFamily="2" charset="2"/>
              </a:rPr>
              <a:t>public</a:t>
            </a:r>
            <a:r>
              <a:rPr lang="en-US" b="1" dirty="0" smtClean="0">
                <a:latin typeface="+mn-lt"/>
                <a:sym typeface="Wingdings" panose="05000000000000000000" pitchFamily="2" charset="2"/>
              </a:rPr>
              <a:t> 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sym typeface="Wingdings" panose="05000000000000000000" pitchFamily="2" charset="2"/>
              </a:rPr>
              <a:t>private</a:t>
            </a:r>
            <a:r>
              <a:rPr lang="en-US" b="1" dirty="0" smtClean="0">
                <a:latin typeface="+mn-lt"/>
                <a:sym typeface="Wingdings" panose="05000000000000000000" pitchFamily="2" charset="2"/>
              </a:rPr>
              <a:t>	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sym typeface="Wingdings" panose="05000000000000000000" pitchFamily="2" charset="2"/>
              </a:rPr>
              <a:t>protected</a:t>
            </a:r>
            <a:r>
              <a:rPr lang="en-US" b="1" dirty="0" smtClean="0">
                <a:latin typeface="+mn-lt"/>
                <a:sym typeface="Wingdings" panose="05000000000000000000" pitchFamily="2" charset="2"/>
              </a:rPr>
              <a:t> 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sym typeface="Wingdings" panose="05000000000000000000" pitchFamily="2" charset="2"/>
              </a:rPr>
              <a:t>private</a:t>
            </a:r>
            <a:r>
              <a:rPr lang="en-US" b="1" dirty="0" smtClean="0">
                <a:latin typeface="+mn-lt"/>
                <a:sym typeface="Wingdings" panose="05000000000000000000" pitchFamily="2" charset="2"/>
              </a:rPr>
              <a:t>		</a:t>
            </a:r>
            <a:r>
              <a:rPr lang="en-US" b="1" strike="sngStrike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sym typeface="Wingdings" panose="05000000000000000000" pitchFamily="2" charset="2"/>
              </a:rPr>
              <a:t>private</a:t>
            </a:r>
            <a:endParaRPr lang="en-US" b="1" strike="sngStrike" dirty="0" smtClean="0">
              <a:solidFill>
                <a:schemeClr val="accent1">
                  <a:lumMod val="40000"/>
                  <a:lumOff val="6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2114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967081" cy="1400530"/>
          </a:xfrm>
        </p:spPr>
        <p:txBody>
          <a:bodyPr/>
          <a:lstStyle/>
          <a:p>
            <a:r>
              <a:rPr lang="en-US" dirty="0" smtClean="0"/>
              <a:t>Access by members of derived classes – 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521541" cy="4195481"/>
          </a:xfrm>
        </p:spPr>
        <p:txBody>
          <a:bodyPr>
            <a:normAutofit/>
          </a:bodyPr>
          <a:lstStyle/>
          <a:p>
            <a:r>
              <a:rPr lang="en-US" sz="1900" dirty="0" err="1" smtClean="0"/>
              <a:t>BaseClass</a:t>
            </a:r>
            <a:r>
              <a:rPr lang="en-US" sz="1900" dirty="0" smtClean="0"/>
              <a:t>’ public member function can be called by a member function of </a:t>
            </a:r>
            <a:r>
              <a:rPr lang="en-US" sz="1900" dirty="0" err="1" smtClean="0"/>
              <a:t>DerivedClass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4292947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967081" cy="1400530"/>
          </a:xfrm>
        </p:spPr>
        <p:txBody>
          <a:bodyPr/>
          <a:lstStyle/>
          <a:p>
            <a:r>
              <a:rPr lang="en-US" dirty="0" smtClean="0"/>
              <a:t>Access by members of derived classes – 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521541" cy="4195481"/>
          </a:xfrm>
        </p:spPr>
        <p:txBody>
          <a:bodyPr>
            <a:normAutofit/>
          </a:bodyPr>
          <a:lstStyle/>
          <a:p>
            <a:r>
              <a:rPr lang="en-US" sz="1900" dirty="0" err="1" smtClean="0"/>
              <a:t>BaseClass</a:t>
            </a:r>
            <a:r>
              <a:rPr lang="en-US" sz="1900" dirty="0" smtClean="0"/>
              <a:t>’ public member function can be called by a member function of </a:t>
            </a:r>
            <a:r>
              <a:rPr lang="en-US" sz="1900" dirty="0" err="1" smtClean="0"/>
              <a:t>DerivedClass</a:t>
            </a:r>
            <a:endParaRPr lang="en-US" sz="1900" dirty="0" smtClean="0"/>
          </a:p>
          <a:p>
            <a:pPr marL="0" indent="0" algn="ctr">
              <a:buNone/>
            </a:pPr>
            <a:r>
              <a:rPr lang="en-US" sz="1900" b="1" dirty="0" smtClean="0">
                <a:solidFill>
                  <a:srgbClr val="00FF99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542729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967081" cy="1400530"/>
          </a:xfrm>
        </p:spPr>
        <p:txBody>
          <a:bodyPr/>
          <a:lstStyle/>
          <a:p>
            <a:r>
              <a:rPr lang="en-US" dirty="0" smtClean="0"/>
              <a:t>Access by members of derived classes – 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521541" cy="4195481"/>
          </a:xfrm>
        </p:spPr>
        <p:txBody>
          <a:bodyPr>
            <a:normAutofit/>
          </a:bodyPr>
          <a:lstStyle/>
          <a:p>
            <a:r>
              <a:rPr lang="en-US" sz="1900" dirty="0" err="1" smtClean="0"/>
              <a:t>BaseClass</a:t>
            </a:r>
            <a:r>
              <a:rPr lang="en-US" sz="1900" dirty="0" smtClean="0"/>
              <a:t>’ public member function can be called by a member function of </a:t>
            </a:r>
            <a:r>
              <a:rPr lang="en-US" sz="1900" dirty="0" err="1" smtClean="0"/>
              <a:t>DerivedClass</a:t>
            </a:r>
            <a:endParaRPr lang="en-US" sz="1900" dirty="0" smtClean="0"/>
          </a:p>
          <a:p>
            <a:pPr marL="0" indent="0" algn="ctr">
              <a:buNone/>
            </a:pPr>
            <a:r>
              <a:rPr lang="en-US" sz="1900" b="1" dirty="0" smtClean="0">
                <a:solidFill>
                  <a:srgbClr val="92D050"/>
                </a:solidFill>
              </a:rPr>
              <a:t>TRUE</a:t>
            </a:r>
          </a:p>
          <a:p>
            <a:r>
              <a:rPr lang="en-US" sz="1900" dirty="0" err="1" smtClean="0"/>
              <a:t>BaseClass</a:t>
            </a:r>
            <a:r>
              <a:rPr lang="en-US" sz="1900" dirty="0"/>
              <a:t>’ </a:t>
            </a:r>
            <a:r>
              <a:rPr lang="en-US" sz="1900" dirty="0" smtClean="0"/>
              <a:t>protected member function can be called by a member function of </a:t>
            </a:r>
            <a:r>
              <a:rPr lang="en-US" sz="1900" dirty="0" err="1" smtClean="0"/>
              <a:t>DerivedClass</a:t>
            </a:r>
            <a:r>
              <a:rPr lang="en-US" sz="1900" dirty="0" smtClean="0"/>
              <a:t>.</a:t>
            </a:r>
            <a:endParaRPr lang="en-US" sz="1900" dirty="0"/>
          </a:p>
          <a:p>
            <a:pPr marL="0" indent="0" algn="ctr">
              <a:buNone/>
            </a:pPr>
            <a:endParaRPr lang="en-US" sz="19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938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967081" cy="1400530"/>
          </a:xfrm>
        </p:spPr>
        <p:txBody>
          <a:bodyPr/>
          <a:lstStyle/>
          <a:p>
            <a:r>
              <a:rPr lang="en-US" dirty="0" smtClean="0"/>
              <a:t>Access by members of derived classes – 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521541" cy="4195481"/>
          </a:xfrm>
        </p:spPr>
        <p:txBody>
          <a:bodyPr>
            <a:normAutofit/>
          </a:bodyPr>
          <a:lstStyle/>
          <a:p>
            <a:r>
              <a:rPr lang="en-US" sz="1900" dirty="0" err="1" smtClean="0"/>
              <a:t>BaseClass</a:t>
            </a:r>
            <a:r>
              <a:rPr lang="en-US" sz="1900" dirty="0" smtClean="0"/>
              <a:t>’ public member function can be called by a member function of </a:t>
            </a:r>
            <a:r>
              <a:rPr lang="en-US" sz="1900" dirty="0" err="1" smtClean="0"/>
              <a:t>DerivedClass</a:t>
            </a:r>
            <a:endParaRPr lang="en-US" sz="1900" dirty="0" smtClean="0"/>
          </a:p>
          <a:p>
            <a:pPr marL="0" indent="0" algn="ctr">
              <a:buNone/>
            </a:pPr>
            <a:r>
              <a:rPr lang="en-US" sz="1900" b="1" dirty="0" smtClean="0">
                <a:solidFill>
                  <a:srgbClr val="00FF99"/>
                </a:solidFill>
              </a:rPr>
              <a:t>TRUE</a:t>
            </a:r>
          </a:p>
          <a:p>
            <a:r>
              <a:rPr lang="en-US" sz="1900" dirty="0" err="1" smtClean="0"/>
              <a:t>BaseClass</a:t>
            </a:r>
            <a:r>
              <a:rPr lang="en-US" sz="1900" dirty="0"/>
              <a:t>’ </a:t>
            </a:r>
            <a:r>
              <a:rPr lang="en-US" sz="1900" dirty="0" smtClean="0"/>
              <a:t>protected member function can be called by a member function of </a:t>
            </a:r>
            <a:r>
              <a:rPr lang="en-US" sz="1900" dirty="0" err="1" smtClean="0"/>
              <a:t>DerivedClass</a:t>
            </a:r>
            <a:r>
              <a:rPr lang="en-US" sz="1900" dirty="0" smtClean="0"/>
              <a:t>.</a:t>
            </a:r>
          </a:p>
          <a:p>
            <a:pPr marL="0" indent="0" algn="ctr">
              <a:buNone/>
            </a:pPr>
            <a:r>
              <a:rPr lang="en-US" sz="1900" b="1" dirty="0" smtClean="0">
                <a:solidFill>
                  <a:srgbClr val="00FF99"/>
                </a:solidFill>
              </a:rPr>
              <a:t>TRUE</a:t>
            </a:r>
            <a:endParaRPr lang="en-US" sz="1900" b="1" dirty="0">
              <a:solidFill>
                <a:srgbClr val="00FF99"/>
              </a:solidFill>
            </a:endParaRPr>
          </a:p>
          <a:p>
            <a:pPr marL="0" indent="0" algn="ctr">
              <a:buNone/>
            </a:pPr>
            <a:endParaRPr lang="en-US" sz="19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00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Zybooks</a:t>
            </a:r>
            <a:r>
              <a:rPr lang="en-US" dirty="0" smtClean="0"/>
              <a:t> Chapter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85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967081" cy="1400530"/>
          </a:xfrm>
        </p:spPr>
        <p:txBody>
          <a:bodyPr/>
          <a:lstStyle/>
          <a:p>
            <a:r>
              <a:rPr lang="en-US" dirty="0" smtClean="0"/>
              <a:t>Access by members of derived classes – 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521541" cy="4195481"/>
          </a:xfrm>
        </p:spPr>
        <p:txBody>
          <a:bodyPr>
            <a:normAutofit/>
          </a:bodyPr>
          <a:lstStyle/>
          <a:p>
            <a:r>
              <a:rPr lang="en-US" sz="1900" dirty="0" err="1" smtClean="0"/>
              <a:t>BaseClass</a:t>
            </a:r>
            <a:r>
              <a:rPr lang="en-US" sz="1900" dirty="0" smtClean="0"/>
              <a:t>’ public member function can be called by a member function of </a:t>
            </a:r>
            <a:r>
              <a:rPr lang="en-US" sz="1900" dirty="0" err="1" smtClean="0"/>
              <a:t>DerivedClass</a:t>
            </a:r>
            <a:endParaRPr lang="en-US" sz="1900" dirty="0" smtClean="0"/>
          </a:p>
          <a:p>
            <a:pPr marL="0" indent="0" algn="ctr">
              <a:buNone/>
            </a:pPr>
            <a:r>
              <a:rPr lang="en-US" sz="1900" b="1" dirty="0" smtClean="0">
                <a:solidFill>
                  <a:srgbClr val="00FF99"/>
                </a:solidFill>
              </a:rPr>
              <a:t>TRUE</a:t>
            </a:r>
          </a:p>
          <a:p>
            <a:r>
              <a:rPr lang="en-US" sz="1900" dirty="0" err="1" smtClean="0"/>
              <a:t>BaseClass</a:t>
            </a:r>
            <a:r>
              <a:rPr lang="en-US" sz="1900" dirty="0"/>
              <a:t>’ </a:t>
            </a:r>
            <a:r>
              <a:rPr lang="en-US" sz="1900" dirty="0" smtClean="0"/>
              <a:t>protected member function can be called by a member function of </a:t>
            </a:r>
            <a:r>
              <a:rPr lang="en-US" sz="1900" dirty="0" err="1" smtClean="0"/>
              <a:t>DerivedClass</a:t>
            </a:r>
            <a:r>
              <a:rPr lang="en-US" sz="1900" dirty="0" smtClean="0"/>
              <a:t>.</a:t>
            </a:r>
          </a:p>
          <a:p>
            <a:pPr marL="0" indent="0" algn="ctr">
              <a:buNone/>
            </a:pPr>
            <a:r>
              <a:rPr lang="en-US" sz="1900" b="1" dirty="0" smtClean="0">
                <a:solidFill>
                  <a:srgbClr val="00FF99"/>
                </a:solidFill>
              </a:rPr>
              <a:t>TRUE</a:t>
            </a:r>
          </a:p>
          <a:p>
            <a:r>
              <a:rPr lang="en-US" sz="1900" dirty="0" err="1"/>
              <a:t>BaseClass</a:t>
            </a:r>
            <a:r>
              <a:rPr lang="en-US" sz="1900" dirty="0"/>
              <a:t>’ </a:t>
            </a:r>
            <a:r>
              <a:rPr lang="en-US" sz="1900" dirty="0" smtClean="0"/>
              <a:t>private data members can be accessed by a member function of </a:t>
            </a:r>
            <a:r>
              <a:rPr lang="en-US" sz="1900" dirty="0" err="1" smtClean="0"/>
              <a:t>DerivedClass</a:t>
            </a:r>
            <a:endParaRPr lang="en-US" sz="1900" dirty="0"/>
          </a:p>
          <a:p>
            <a:pPr marL="0" indent="0" algn="ctr">
              <a:buNone/>
            </a:pPr>
            <a:endParaRPr lang="en-US" sz="1900" b="1" dirty="0">
              <a:solidFill>
                <a:srgbClr val="92D050"/>
              </a:solidFill>
            </a:endParaRPr>
          </a:p>
          <a:p>
            <a:pPr marL="0" indent="0" algn="ctr">
              <a:buNone/>
            </a:pPr>
            <a:endParaRPr lang="en-US" sz="19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1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967081" cy="1400530"/>
          </a:xfrm>
        </p:spPr>
        <p:txBody>
          <a:bodyPr/>
          <a:lstStyle/>
          <a:p>
            <a:r>
              <a:rPr lang="en-US" dirty="0" smtClean="0"/>
              <a:t>Access by members of derived classes – 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521541" cy="4195481"/>
          </a:xfrm>
        </p:spPr>
        <p:txBody>
          <a:bodyPr>
            <a:normAutofit/>
          </a:bodyPr>
          <a:lstStyle/>
          <a:p>
            <a:r>
              <a:rPr lang="en-US" sz="1900" dirty="0" err="1" smtClean="0"/>
              <a:t>BaseClass</a:t>
            </a:r>
            <a:r>
              <a:rPr lang="en-US" sz="1900" dirty="0" smtClean="0"/>
              <a:t>’ public member function can be called by a member function of </a:t>
            </a:r>
            <a:r>
              <a:rPr lang="en-US" sz="1900" dirty="0" err="1" smtClean="0"/>
              <a:t>DerivedClass</a:t>
            </a:r>
            <a:endParaRPr lang="en-US" sz="1900" dirty="0" smtClean="0"/>
          </a:p>
          <a:p>
            <a:pPr marL="0" indent="0" algn="ctr">
              <a:buNone/>
            </a:pPr>
            <a:r>
              <a:rPr lang="en-US" sz="1900" b="1" dirty="0" smtClean="0">
                <a:solidFill>
                  <a:srgbClr val="00FF99"/>
                </a:solidFill>
              </a:rPr>
              <a:t>TRUE</a:t>
            </a:r>
          </a:p>
          <a:p>
            <a:r>
              <a:rPr lang="en-US" sz="1900" dirty="0" err="1" smtClean="0"/>
              <a:t>BaseClass</a:t>
            </a:r>
            <a:r>
              <a:rPr lang="en-US" sz="1900" dirty="0"/>
              <a:t>’ </a:t>
            </a:r>
            <a:r>
              <a:rPr lang="en-US" sz="1900" dirty="0" smtClean="0"/>
              <a:t>protected member function can be called by a member function of </a:t>
            </a:r>
            <a:r>
              <a:rPr lang="en-US" sz="1900" dirty="0" err="1" smtClean="0"/>
              <a:t>DerivedClass</a:t>
            </a:r>
            <a:r>
              <a:rPr lang="en-US" sz="1900" dirty="0" smtClean="0"/>
              <a:t>.</a:t>
            </a:r>
          </a:p>
          <a:p>
            <a:pPr marL="0" indent="0" algn="ctr">
              <a:buNone/>
            </a:pPr>
            <a:r>
              <a:rPr lang="en-US" sz="1900" b="1" dirty="0" smtClean="0">
                <a:solidFill>
                  <a:srgbClr val="00FF99"/>
                </a:solidFill>
              </a:rPr>
              <a:t>TRUE</a:t>
            </a:r>
          </a:p>
          <a:p>
            <a:r>
              <a:rPr lang="en-US" sz="1900" dirty="0" err="1"/>
              <a:t>BaseClass</a:t>
            </a:r>
            <a:r>
              <a:rPr lang="en-US" sz="1900" dirty="0"/>
              <a:t>’ </a:t>
            </a:r>
            <a:r>
              <a:rPr lang="en-US" sz="1900" dirty="0" smtClean="0"/>
              <a:t>private data members can be accessed by a member function of </a:t>
            </a:r>
            <a:r>
              <a:rPr lang="en-US" sz="1900" dirty="0" err="1" smtClean="0"/>
              <a:t>DerivedClass</a:t>
            </a:r>
            <a:endParaRPr lang="en-US" sz="1900" dirty="0"/>
          </a:p>
          <a:p>
            <a:pPr marL="0" indent="0" algn="ctr">
              <a:buNone/>
            </a:pPr>
            <a:r>
              <a:rPr lang="en-US" sz="19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FALSE</a:t>
            </a:r>
            <a:endParaRPr lang="en-US" sz="19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endParaRPr lang="en-US" sz="19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12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967081" cy="1400530"/>
          </a:xfrm>
        </p:spPr>
        <p:txBody>
          <a:bodyPr/>
          <a:lstStyle/>
          <a:p>
            <a:r>
              <a:rPr lang="en-US" dirty="0" smtClean="0"/>
              <a:t>Access by members of derived classes – 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521541" cy="4664069"/>
          </a:xfrm>
        </p:spPr>
        <p:txBody>
          <a:bodyPr>
            <a:normAutofit/>
          </a:bodyPr>
          <a:lstStyle/>
          <a:p>
            <a:r>
              <a:rPr lang="en-US" sz="1900" dirty="0" err="1" smtClean="0"/>
              <a:t>BaseClass</a:t>
            </a:r>
            <a:r>
              <a:rPr lang="en-US" sz="1900" dirty="0" smtClean="0"/>
              <a:t>’ public member function can be called by a member function of </a:t>
            </a:r>
            <a:r>
              <a:rPr lang="en-US" sz="1900" dirty="0" err="1" smtClean="0"/>
              <a:t>DerivedClass</a:t>
            </a:r>
            <a:endParaRPr lang="en-US" sz="1900" dirty="0" smtClean="0"/>
          </a:p>
          <a:p>
            <a:pPr marL="0" indent="0" algn="ctr">
              <a:buNone/>
            </a:pPr>
            <a:r>
              <a:rPr lang="en-US" sz="1900" b="1" dirty="0" smtClean="0">
                <a:solidFill>
                  <a:srgbClr val="00FF99"/>
                </a:solidFill>
              </a:rPr>
              <a:t>TRUE</a:t>
            </a:r>
          </a:p>
          <a:p>
            <a:r>
              <a:rPr lang="en-US" sz="1900" dirty="0" err="1" smtClean="0"/>
              <a:t>BaseClass</a:t>
            </a:r>
            <a:r>
              <a:rPr lang="en-US" sz="1900" dirty="0"/>
              <a:t>’ </a:t>
            </a:r>
            <a:r>
              <a:rPr lang="en-US" sz="1900" dirty="0" smtClean="0"/>
              <a:t>protected member function can be called by a member function of </a:t>
            </a:r>
            <a:r>
              <a:rPr lang="en-US" sz="1900" dirty="0" err="1" smtClean="0"/>
              <a:t>DerivedClass</a:t>
            </a:r>
            <a:r>
              <a:rPr lang="en-US" sz="1900" dirty="0" smtClean="0"/>
              <a:t>.</a:t>
            </a:r>
          </a:p>
          <a:p>
            <a:pPr marL="0" indent="0" algn="ctr">
              <a:buNone/>
            </a:pPr>
            <a:r>
              <a:rPr lang="en-US" sz="1900" b="1" dirty="0" smtClean="0">
                <a:solidFill>
                  <a:srgbClr val="00FF99"/>
                </a:solidFill>
              </a:rPr>
              <a:t>TRUE</a:t>
            </a:r>
          </a:p>
          <a:p>
            <a:r>
              <a:rPr lang="en-US" sz="1900" dirty="0" err="1"/>
              <a:t>BaseClass</a:t>
            </a:r>
            <a:r>
              <a:rPr lang="en-US" sz="1900" dirty="0"/>
              <a:t>’ </a:t>
            </a:r>
            <a:r>
              <a:rPr lang="en-US" sz="1900" dirty="0" smtClean="0"/>
              <a:t>private data members can be accessed by a member function of </a:t>
            </a:r>
            <a:r>
              <a:rPr lang="en-US" sz="1900" dirty="0" err="1" smtClean="0"/>
              <a:t>DerivedClass</a:t>
            </a:r>
            <a:endParaRPr lang="en-US" sz="1900" dirty="0"/>
          </a:p>
          <a:p>
            <a:pPr marL="0" indent="0" algn="ctr">
              <a:buNone/>
            </a:pPr>
            <a:r>
              <a:rPr lang="en-US" sz="19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FALSE</a:t>
            </a:r>
          </a:p>
          <a:p>
            <a:r>
              <a:rPr lang="en-US" sz="1900" dirty="0" smtClean="0"/>
              <a:t>For </a:t>
            </a:r>
            <a:r>
              <a:rPr lang="en-US" sz="1900" dirty="0" err="1" smtClean="0"/>
              <a:t>DerivedClass</a:t>
            </a:r>
            <a:r>
              <a:rPr lang="en-US" sz="1900" dirty="0" smtClean="0"/>
              <a:t> </a:t>
            </a:r>
            <a:r>
              <a:rPr lang="en-US" sz="1900" dirty="0" err="1" smtClean="0"/>
              <a:t>derivedObj</a:t>
            </a:r>
            <a:r>
              <a:rPr lang="en-US" sz="1900" dirty="0" smtClean="0"/>
              <a:t>; in main(), </a:t>
            </a:r>
            <a:r>
              <a:rPr lang="en-US" sz="1900" dirty="0" err="1" smtClean="0"/>
              <a:t>derivedObj</a:t>
            </a:r>
            <a:r>
              <a:rPr lang="en-US" sz="1900" dirty="0" smtClean="0"/>
              <a:t> can access a protected member of </a:t>
            </a:r>
            <a:r>
              <a:rPr lang="en-US" sz="1900" dirty="0" err="1" smtClean="0"/>
              <a:t>BaseClass</a:t>
            </a:r>
            <a:r>
              <a:rPr lang="en-US" sz="1900" dirty="0" smtClean="0"/>
              <a:t>.</a:t>
            </a:r>
            <a:endParaRPr lang="en-US" sz="1900" dirty="0"/>
          </a:p>
          <a:p>
            <a:pPr marL="0" indent="0" algn="ctr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819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967081" cy="1400530"/>
          </a:xfrm>
        </p:spPr>
        <p:txBody>
          <a:bodyPr/>
          <a:lstStyle/>
          <a:p>
            <a:r>
              <a:rPr lang="en-US" dirty="0" smtClean="0"/>
              <a:t>Access by members of derived classes – 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521541" cy="4664069"/>
          </a:xfrm>
        </p:spPr>
        <p:txBody>
          <a:bodyPr>
            <a:normAutofit/>
          </a:bodyPr>
          <a:lstStyle/>
          <a:p>
            <a:r>
              <a:rPr lang="en-US" sz="1900" dirty="0" err="1" smtClean="0"/>
              <a:t>BaseClass</a:t>
            </a:r>
            <a:r>
              <a:rPr lang="en-US" sz="1900" dirty="0" smtClean="0"/>
              <a:t>’ public member function can be called by a member function of </a:t>
            </a:r>
            <a:r>
              <a:rPr lang="en-US" sz="1900" dirty="0" err="1" smtClean="0"/>
              <a:t>DerivedClass</a:t>
            </a:r>
            <a:endParaRPr lang="en-US" sz="1900" dirty="0" smtClean="0"/>
          </a:p>
          <a:p>
            <a:pPr marL="0" indent="0" algn="ctr">
              <a:buNone/>
            </a:pPr>
            <a:r>
              <a:rPr lang="en-US" sz="1900" b="1" dirty="0" smtClean="0">
                <a:solidFill>
                  <a:srgbClr val="00FF99"/>
                </a:solidFill>
              </a:rPr>
              <a:t>TRUE</a:t>
            </a:r>
          </a:p>
          <a:p>
            <a:r>
              <a:rPr lang="en-US" sz="1900" dirty="0" err="1" smtClean="0"/>
              <a:t>BaseClass</a:t>
            </a:r>
            <a:r>
              <a:rPr lang="en-US" sz="1900" dirty="0"/>
              <a:t>’ </a:t>
            </a:r>
            <a:r>
              <a:rPr lang="en-US" sz="1900" dirty="0" smtClean="0"/>
              <a:t>protected member function can be called by a member function of </a:t>
            </a:r>
            <a:r>
              <a:rPr lang="en-US" sz="1900" dirty="0" err="1" smtClean="0"/>
              <a:t>DerivedClass</a:t>
            </a:r>
            <a:r>
              <a:rPr lang="en-US" sz="1900" dirty="0" smtClean="0"/>
              <a:t>.</a:t>
            </a:r>
          </a:p>
          <a:p>
            <a:pPr marL="0" indent="0" algn="ctr">
              <a:buNone/>
            </a:pPr>
            <a:r>
              <a:rPr lang="en-US" sz="1900" b="1" dirty="0" smtClean="0">
                <a:solidFill>
                  <a:srgbClr val="00FF99"/>
                </a:solidFill>
              </a:rPr>
              <a:t>TRUE</a:t>
            </a:r>
          </a:p>
          <a:p>
            <a:r>
              <a:rPr lang="en-US" sz="1900" dirty="0" err="1"/>
              <a:t>BaseClass</a:t>
            </a:r>
            <a:r>
              <a:rPr lang="en-US" sz="1900" dirty="0"/>
              <a:t>’ </a:t>
            </a:r>
            <a:r>
              <a:rPr lang="en-US" sz="1900" dirty="0" smtClean="0"/>
              <a:t>private data members can be accessed by a member function of </a:t>
            </a:r>
            <a:r>
              <a:rPr lang="en-US" sz="1900" dirty="0" err="1" smtClean="0"/>
              <a:t>DerivedClass</a:t>
            </a:r>
            <a:endParaRPr lang="en-US" sz="1900" dirty="0"/>
          </a:p>
          <a:p>
            <a:pPr marL="0" indent="0" algn="ctr">
              <a:buNone/>
            </a:pPr>
            <a:r>
              <a:rPr lang="en-US" sz="19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FALSE</a:t>
            </a:r>
          </a:p>
          <a:p>
            <a:r>
              <a:rPr lang="en-US" sz="1900" dirty="0" smtClean="0"/>
              <a:t>For </a:t>
            </a:r>
            <a:r>
              <a:rPr lang="en-US" sz="1900" dirty="0" err="1" smtClean="0"/>
              <a:t>DerivedClass</a:t>
            </a:r>
            <a:r>
              <a:rPr lang="en-US" sz="1900" dirty="0" smtClean="0"/>
              <a:t> </a:t>
            </a:r>
            <a:r>
              <a:rPr lang="en-US" sz="1900" dirty="0" err="1" smtClean="0"/>
              <a:t>derivedObj</a:t>
            </a:r>
            <a:r>
              <a:rPr lang="en-US" sz="1900" dirty="0" smtClean="0"/>
              <a:t>; in main(), </a:t>
            </a:r>
            <a:r>
              <a:rPr lang="en-US" sz="1900" dirty="0" err="1" smtClean="0"/>
              <a:t>derivedObj</a:t>
            </a:r>
            <a:r>
              <a:rPr lang="en-US" sz="1900" dirty="0" smtClean="0"/>
              <a:t> can access a protected member of </a:t>
            </a:r>
            <a:r>
              <a:rPr lang="en-US" sz="1900" dirty="0" err="1" smtClean="0"/>
              <a:t>BaseClass</a:t>
            </a:r>
            <a:r>
              <a:rPr lang="en-US" sz="1900" dirty="0" smtClean="0"/>
              <a:t>.</a:t>
            </a:r>
            <a:endParaRPr lang="en-US" sz="1900" dirty="0"/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FALSE</a:t>
            </a: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endParaRPr lang="en-US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094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Overriding != Overloading</a:t>
            </a:r>
          </a:p>
          <a:p>
            <a:pPr lvl="1"/>
            <a:r>
              <a:rPr lang="en-US" u="sng" dirty="0" smtClean="0"/>
              <a:t>Overloading </a:t>
            </a:r>
            <a:r>
              <a:rPr lang="en-US" dirty="0" smtClean="0">
                <a:sym typeface="Wingdings" panose="05000000000000000000" pitchFamily="2" charset="2"/>
              </a:rPr>
              <a:t> functions have the same name but different parameter types</a:t>
            </a:r>
          </a:p>
          <a:p>
            <a:pPr lvl="1"/>
            <a:r>
              <a:rPr lang="en-US" u="sng" dirty="0" smtClean="0">
                <a:sym typeface="Wingdings" panose="05000000000000000000" pitchFamily="2" charset="2"/>
              </a:rPr>
              <a:t>Overriding</a:t>
            </a:r>
            <a:r>
              <a:rPr lang="en-US" dirty="0" smtClean="0">
                <a:sym typeface="Wingdings" panose="05000000000000000000" pitchFamily="2" charset="2"/>
              </a:rPr>
              <a:t>  derived class member function takes precedent over a function with the same name, regardless of parameter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90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class Base{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	public: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	void display(){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		</a:t>
            </a:r>
            <a:r>
              <a: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cout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 &lt;&lt; “hello from Base Class” &lt;&lt; </a:t>
            </a:r>
            <a:r>
              <a: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endl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	};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};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class 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Derived : public Base{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	public: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		void display(){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			</a:t>
            </a: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 &lt;&lt; “hello from 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Derived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Class” &lt;&lt; </a:t>
            </a: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endl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		};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76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	Base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b1;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	Derived d1;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	b1.display();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	d1.display();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}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527" y="2526483"/>
            <a:ext cx="4281799" cy="22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37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+mn-lt"/>
              </a:rPr>
              <a:t>Overriding function can still get access to overridden function by using :: operator</a:t>
            </a:r>
          </a:p>
          <a:p>
            <a:pPr marL="0" indent="0">
              <a:buNone/>
            </a:pPr>
            <a:endParaRPr lang="en-US" sz="2600" dirty="0" smtClean="0">
              <a:latin typeface="+mn-lt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class Derived : public Base{</a:t>
            </a:r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	public: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		void display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		Base :: display();</a:t>
            </a:r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			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cout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 &lt;&lt; “hello from 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Derived 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Class” &lt;&lt;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endl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		};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1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	Base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b1;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	Derived d1;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	b1.display();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	d1.display();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pitchFamily="49" charset="0"/>
              </a:rPr>
              <a:t>}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527" y="2552121"/>
            <a:ext cx="4375803" cy="231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30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member function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</a:t>
            </a:r>
            <a:r>
              <a:rPr lang="en-US" b="1" dirty="0" err="1">
                <a:latin typeface="Courier" pitchFamily="49" charset="0"/>
              </a:rPr>
              <a:t>myItem</a:t>
            </a:r>
            <a:r>
              <a:rPr lang="en-US" dirty="0"/>
              <a:t> is defined as </a:t>
            </a:r>
            <a:r>
              <a:rPr lang="en-US" b="1" dirty="0" err="1">
                <a:latin typeface="Courier" pitchFamily="49" charset="0"/>
              </a:rPr>
              <a:t>GenericItem</a:t>
            </a:r>
            <a:r>
              <a:rPr lang="en-US" dirty="0"/>
              <a:t>, and </a:t>
            </a:r>
            <a:r>
              <a:rPr lang="en-US" b="1" dirty="0" err="1">
                <a:latin typeface="Courier" pitchFamily="49" charset="0"/>
              </a:rPr>
              <a:t>myProduce</a:t>
            </a:r>
            <a:r>
              <a:rPr lang="en-US" dirty="0"/>
              <a:t> as </a:t>
            </a:r>
            <a:r>
              <a:rPr lang="en-US" b="1" dirty="0" err="1" smtClean="0">
                <a:latin typeface="Courier" pitchFamily="49" charset="0"/>
              </a:rPr>
              <a:t>ProduceItem</a:t>
            </a:r>
            <a:r>
              <a:rPr lang="en-US" dirty="0" smtClean="0"/>
              <a:t>. Each have a function called </a:t>
            </a:r>
            <a:r>
              <a:rPr lang="en-US" b="1" dirty="0" err="1" smtClean="0">
                <a:latin typeface="Courier" pitchFamily="49" charset="0"/>
              </a:rPr>
              <a:t>PrintItem</a:t>
            </a:r>
            <a:r>
              <a:rPr lang="en-US" b="1" dirty="0" smtClean="0">
                <a:latin typeface="Courier" pitchFamily="49" charset="0"/>
              </a:rPr>
              <a:t>()</a:t>
            </a:r>
            <a:r>
              <a:rPr lang="en-US" dirty="0" smtClean="0"/>
              <a:t>.</a:t>
            </a:r>
          </a:p>
          <a:p>
            <a:r>
              <a:rPr lang="en-US" b="1" dirty="0" err="1">
                <a:latin typeface="Courier" pitchFamily="49" charset="0"/>
              </a:rPr>
              <a:t>myItem.PrintItem</a:t>
            </a:r>
            <a:r>
              <a:rPr lang="en-US" b="1" dirty="0">
                <a:latin typeface="Courier" pitchFamily="49" charset="0"/>
              </a:rPr>
              <a:t>() </a:t>
            </a:r>
            <a:r>
              <a:rPr lang="en-US" dirty="0"/>
              <a:t>calls the </a:t>
            </a:r>
            <a:r>
              <a:rPr lang="en-US" b="1" dirty="0" err="1">
                <a:latin typeface="Courier" pitchFamily="49" charset="0"/>
              </a:rPr>
              <a:t>PrintItem</a:t>
            </a:r>
            <a:r>
              <a:rPr lang="en-US" b="1" dirty="0">
                <a:latin typeface="Courier" pitchFamily="49" charset="0"/>
              </a:rPr>
              <a:t>() </a:t>
            </a:r>
            <a:r>
              <a:rPr lang="en-US" dirty="0"/>
              <a:t>function for which class?</a:t>
            </a:r>
          </a:p>
        </p:txBody>
      </p:sp>
    </p:spTree>
    <p:extLst>
      <p:ext uri="{BB962C8B-B14F-4D97-AF65-F5344CB8AC3E}">
        <p14:creationId xmlns:p14="http://schemas.microsoft.com/office/powerpoint/2010/main" val="48027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one class is similar to another class but has some additions or variations</a:t>
            </a:r>
          </a:p>
          <a:p>
            <a:pPr lvl="1"/>
            <a:r>
              <a:rPr lang="en-US" dirty="0" smtClean="0"/>
              <a:t>No reason to reinvent the wheel</a:t>
            </a:r>
          </a:p>
          <a:p>
            <a:pPr lvl="1"/>
            <a:r>
              <a:rPr lang="en-US" dirty="0" smtClean="0"/>
              <a:t>Inheritance – Deriving qualities and characteristic from base classes</a:t>
            </a:r>
            <a:endParaRPr lang="en-US" dirty="0"/>
          </a:p>
        </p:txBody>
      </p:sp>
      <p:sp>
        <p:nvSpPr>
          <p:cNvPr id="5" name="Trapezoid 4"/>
          <p:cNvSpPr/>
          <p:nvPr/>
        </p:nvSpPr>
        <p:spPr>
          <a:xfrm>
            <a:off x="2503919" y="5212935"/>
            <a:ext cx="3666146" cy="112947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2786063" y="4281443"/>
            <a:ext cx="3102768" cy="931492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Derived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66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member function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</a:t>
            </a:r>
            <a:r>
              <a:rPr lang="en-US" b="1" dirty="0" err="1">
                <a:latin typeface="Courier" pitchFamily="49" charset="0"/>
              </a:rPr>
              <a:t>myItem</a:t>
            </a:r>
            <a:r>
              <a:rPr lang="en-US" dirty="0"/>
              <a:t> is defined as </a:t>
            </a:r>
            <a:r>
              <a:rPr lang="en-US" b="1" dirty="0" err="1">
                <a:latin typeface="Courier" pitchFamily="49" charset="0"/>
              </a:rPr>
              <a:t>GenericItem</a:t>
            </a:r>
            <a:r>
              <a:rPr lang="en-US" dirty="0"/>
              <a:t>, and </a:t>
            </a:r>
            <a:r>
              <a:rPr lang="en-US" b="1" dirty="0" err="1">
                <a:latin typeface="Courier" pitchFamily="49" charset="0"/>
              </a:rPr>
              <a:t>myProduce</a:t>
            </a:r>
            <a:r>
              <a:rPr lang="en-US" dirty="0"/>
              <a:t> as </a:t>
            </a:r>
            <a:r>
              <a:rPr lang="en-US" b="1" dirty="0" err="1" smtClean="0">
                <a:latin typeface="Courier" pitchFamily="49" charset="0"/>
              </a:rPr>
              <a:t>ProduceItem</a:t>
            </a:r>
            <a:r>
              <a:rPr lang="en-US" dirty="0" smtClean="0"/>
              <a:t>. Each have a function called </a:t>
            </a:r>
            <a:r>
              <a:rPr lang="en-US" b="1" dirty="0" err="1" smtClean="0">
                <a:latin typeface="Courier" pitchFamily="49" charset="0"/>
              </a:rPr>
              <a:t>PrintItem</a:t>
            </a:r>
            <a:r>
              <a:rPr lang="en-US" b="1" dirty="0" smtClean="0">
                <a:latin typeface="Courier" pitchFamily="49" charset="0"/>
              </a:rPr>
              <a:t>()</a:t>
            </a:r>
            <a:r>
              <a:rPr lang="en-US" dirty="0" smtClean="0"/>
              <a:t>.</a:t>
            </a:r>
          </a:p>
          <a:p>
            <a:r>
              <a:rPr lang="en-US" b="1" dirty="0" err="1">
                <a:latin typeface="Courier" pitchFamily="49" charset="0"/>
              </a:rPr>
              <a:t>myItem.PrintItem</a:t>
            </a:r>
            <a:r>
              <a:rPr lang="en-US" b="1" dirty="0">
                <a:latin typeface="Courier" pitchFamily="49" charset="0"/>
              </a:rPr>
              <a:t>() </a:t>
            </a:r>
            <a:r>
              <a:rPr lang="en-US" dirty="0"/>
              <a:t>calls the </a:t>
            </a:r>
            <a:r>
              <a:rPr lang="en-US" b="1" dirty="0" err="1">
                <a:latin typeface="Courier" pitchFamily="49" charset="0"/>
              </a:rPr>
              <a:t>PrintItem</a:t>
            </a:r>
            <a:r>
              <a:rPr lang="en-US" b="1" dirty="0">
                <a:latin typeface="Courier" pitchFamily="49" charset="0"/>
              </a:rPr>
              <a:t>() </a:t>
            </a:r>
            <a:r>
              <a:rPr lang="en-US" dirty="0"/>
              <a:t>function for which class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129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member function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</a:t>
            </a:r>
            <a:r>
              <a:rPr lang="en-US" b="1" dirty="0" err="1">
                <a:latin typeface="Courier" pitchFamily="49" charset="0"/>
              </a:rPr>
              <a:t>myItem</a:t>
            </a:r>
            <a:r>
              <a:rPr lang="en-US" dirty="0"/>
              <a:t> is defined as </a:t>
            </a:r>
            <a:r>
              <a:rPr lang="en-US" b="1" dirty="0" err="1">
                <a:latin typeface="Courier" pitchFamily="49" charset="0"/>
              </a:rPr>
              <a:t>GenericItem</a:t>
            </a:r>
            <a:r>
              <a:rPr lang="en-US" dirty="0"/>
              <a:t>, and </a:t>
            </a:r>
            <a:r>
              <a:rPr lang="en-US" b="1" dirty="0" err="1">
                <a:latin typeface="Courier" pitchFamily="49" charset="0"/>
              </a:rPr>
              <a:t>myProduce</a:t>
            </a:r>
            <a:r>
              <a:rPr lang="en-US" dirty="0"/>
              <a:t> as </a:t>
            </a:r>
            <a:r>
              <a:rPr lang="en-US" b="1" dirty="0" err="1" smtClean="0">
                <a:latin typeface="Courier" pitchFamily="49" charset="0"/>
              </a:rPr>
              <a:t>ProduceItem</a:t>
            </a:r>
            <a:r>
              <a:rPr lang="en-US" dirty="0" smtClean="0"/>
              <a:t>. Each have a function called </a:t>
            </a:r>
            <a:r>
              <a:rPr lang="en-US" b="1" dirty="0" err="1" smtClean="0">
                <a:latin typeface="Courier" pitchFamily="49" charset="0"/>
              </a:rPr>
              <a:t>PrintItem</a:t>
            </a:r>
            <a:r>
              <a:rPr lang="en-US" b="1" dirty="0" smtClean="0">
                <a:latin typeface="Courier" pitchFamily="49" charset="0"/>
              </a:rPr>
              <a:t>()</a:t>
            </a:r>
            <a:r>
              <a:rPr lang="en-US" dirty="0" smtClean="0"/>
              <a:t>.</a:t>
            </a:r>
          </a:p>
          <a:p>
            <a:r>
              <a:rPr lang="en-US" b="1" dirty="0" err="1" smtClean="0">
                <a:latin typeface="Courier" pitchFamily="49" charset="0"/>
              </a:rPr>
              <a:t>myProduce.PrintItem</a:t>
            </a:r>
            <a:r>
              <a:rPr lang="en-US" b="1" dirty="0">
                <a:latin typeface="Courier" pitchFamily="49" charset="0"/>
              </a:rPr>
              <a:t>() </a:t>
            </a:r>
            <a:r>
              <a:rPr lang="en-US" dirty="0"/>
              <a:t>calls the </a:t>
            </a:r>
            <a:r>
              <a:rPr lang="en-US" b="1" dirty="0" err="1">
                <a:latin typeface="Courier" pitchFamily="49" charset="0"/>
              </a:rPr>
              <a:t>PrintItem</a:t>
            </a:r>
            <a:r>
              <a:rPr lang="en-US" b="1" dirty="0">
                <a:latin typeface="Courier" pitchFamily="49" charset="0"/>
              </a:rPr>
              <a:t>() </a:t>
            </a:r>
            <a:r>
              <a:rPr lang="en-US" dirty="0"/>
              <a:t>function for which class?</a:t>
            </a:r>
          </a:p>
        </p:txBody>
      </p:sp>
    </p:spTree>
    <p:extLst>
      <p:ext uri="{BB962C8B-B14F-4D97-AF65-F5344CB8AC3E}">
        <p14:creationId xmlns:p14="http://schemas.microsoft.com/office/powerpoint/2010/main" val="3763394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member function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</a:t>
            </a:r>
            <a:r>
              <a:rPr lang="en-US" b="1" dirty="0" err="1">
                <a:latin typeface="Courier" pitchFamily="49" charset="0"/>
              </a:rPr>
              <a:t>myItem</a:t>
            </a:r>
            <a:r>
              <a:rPr lang="en-US" dirty="0"/>
              <a:t> is defined as </a:t>
            </a:r>
            <a:r>
              <a:rPr lang="en-US" b="1" dirty="0" err="1">
                <a:latin typeface="Courier" pitchFamily="49" charset="0"/>
              </a:rPr>
              <a:t>GenericItem</a:t>
            </a:r>
            <a:r>
              <a:rPr lang="en-US" dirty="0"/>
              <a:t>, and </a:t>
            </a:r>
            <a:r>
              <a:rPr lang="en-US" b="1" dirty="0" err="1">
                <a:latin typeface="Courier" pitchFamily="49" charset="0"/>
              </a:rPr>
              <a:t>myProduce</a:t>
            </a:r>
            <a:r>
              <a:rPr lang="en-US" dirty="0"/>
              <a:t> as </a:t>
            </a:r>
            <a:r>
              <a:rPr lang="en-US" b="1" dirty="0" err="1" smtClean="0">
                <a:latin typeface="Courier" pitchFamily="49" charset="0"/>
              </a:rPr>
              <a:t>ProduceItem</a:t>
            </a:r>
            <a:r>
              <a:rPr lang="en-US" dirty="0" smtClean="0"/>
              <a:t>. Each have a function called </a:t>
            </a:r>
            <a:r>
              <a:rPr lang="en-US" b="1" dirty="0" err="1" smtClean="0">
                <a:latin typeface="Courier" pitchFamily="49" charset="0"/>
              </a:rPr>
              <a:t>PrintItem</a:t>
            </a:r>
            <a:r>
              <a:rPr lang="en-US" b="1" dirty="0" smtClean="0">
                <a:latin typeface="Courier" pitchFamily="49" charset="0"/>
              </a:rPr>
              <a:t>()</a:t>
            </a:r>
            <a:r>
              <a:rPr lang="en-US" dirty="0" smtClean="0"/>
              <a:t>.</a:t>
            </a:r>
          </a:p>
          <a:p>
            <a:r>
              <a:rPr lang="en-US" b="1" dirty="0" err="1" smtClean="0">
                <a:latin typeface="Courier" pitchFamily="49" charset="0"/>
              </a:rPr>
              <a:t>myProduce.PrintItem</a:t>
            </a:r>
            <a:r>
              <a:rPr lang="en-US" b="1" dirty="0">
                <a:latin typeface="Courier" pitchFamily="49" charset="0"/>
              </a:rPr>
              <a:t>() </a:t>
            </a:r>
            <a:r>
              <a:rPr lang="en-US" dirty="0"/>
              <a:t>calls the </a:t>
            </a:r>
            <a:r>
              <a:rPr lang="en-US" b="1" dirty="0" err="1">
                <a:latin typeface="Courier" pitchFamily="49" charset="0"/>
              </a:rPr>
              <a:t>PrintItem</a:t>
            </a:r>
            <a:r>
              <a:rPr lang="en-US" b="1" dirty="0">
                <a:latin typeface="Courier" pitchFamily="49" charset="0"/>
              </a:rPr>
              <a:t>() </a:t>
            </a:r>
            <a:r>
              <a:rPr lang="en-US" dirty="0"/>
              <a:t>function for which class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ProduceItem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179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member function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</a:t>
            </a:r>
            <a:r>
              <a:rPr lang="en-US" b="1" dirty="0" err="1">
                <a:latin typeface="Courier" pitchFamily="49" charset="0"/>
              </a:rPr>
              <a:t>myItem</a:t>
            </a:r>
            <a:r>
              <a:rPr lang="en-US" dirty="0"/>
              <a:t> is defined as </a:t>
            </a:r>
            <a:r>
              <a:rPr lang="en-US" b="1" dirty="0" err="1">
                <a:latin typeface="Courier" pitchFamily="49" charset="0"/>
              </a:rPr>
              <a:t>GenericItem</a:t>
            </a:r>
            <a:r>
              <a:rPr lang="en-US" dirty="0"/>
              <a:t>, and </a:t>
            </a:r>
            <a:r>
              <a:rPr lang="en-US" b="1" dirty="0" err="1">
                <a:latin typeface="Courier" pitchFamily="49" charset="0"/>
              </a:rPr>
              <a:t>myProduce</a:t>
            </a:r>
            <a:r>
              <a:rPr lang="en-US" dirty="0"/>
              <a:t> as </a:t>
            </a:r>
            <a:r>
              <a:rPr lang="en-US" b="1" dirty="0" err="1" smtClean="0">
                <a:latin typeface="Courier" pitchFamily="49" charset="0"/>
              </a:rPr>
              <a:t>ProduceItem</a:t>
            </a:r>
            <a:r>
              <a:rPr lang="en-US" dirty="0" smtClean="0"/>
              <a:t>. Each have a function called </a:t>
            </a:r>
            <a:r>
              <a:rPr lang="en-US" b="1" dirty="0" err="1" smtClean="0">
                <a:latin typeface="Courier" pitchFamily="49" charset="0"/>
              </a:rPr>
              <a:t>PrintItem</a:t>
            </a:r>
            <a:r>
              <a:rPr lang="en-US" b="1" dirty="0" smtClean="0">
                <a:latin typeface="Courier" pitchFamily="49" charset="0"/>
              </a:rPr>
              <a:t>()</a:t>
            </a:r>
            <a:r>
              <a:rPr lang="en-US" dirty="0" smtClean="0"/>
              <a:t>.</a:t>
            </a:r>
          </a:p>
          <a:p>
            <a:r>
              <a:rPr lang="en-US" dirty="0"/>
              <a:t>Provide a statement within </a:t>
            </a:r>
            <a:r>
              <a:rPr lang="en-US" b="1" dirty="0" err="1">
                <a:latin typeface="Courier" pitchFamily="49" charset="0"/>
              </a:rPr>
              <a:t>PrintItem</a:t>
            </a:r>
            <a:r>
              <a:rPr lang="en-US" b="1" dirty="0">
                <a:latin typeface="Courier" pitchFamily="49" charset="0"/>
              </a:rPr>
              <a:t>() </a:t>
            </a:r>
            <a:r>
              <a:rPr lang="en-US" dirty="0"/>
              <a:t>function of the </a:t>
            </a:r>
            <a:r>
              <a:rPr lang="en-US" b="1" dirty="0" err="1">
                <a:latin typeface="Courier" pitchFamily="49" charset="0"/>
              </a:rPr>
              <a:t>ProduceItem</a:t>
            </a:r>
            <a:r>
              <a:rPr lang="en-US" dirty="0"/>
              <a:t> class to call the </a:t>
            </a:r>
            <a:r>
              <a:rPr lang="en-US" b="1" dirty="0" err="1">
                <a:latin typeface="Courier" pitchFamily="49" charset="0"/>
              </a:rPr>
              <a:t>PrintItem</a:t>
            </a:r>
            <a:r>
              <a:rPr lang="en-US" b="1" dirty="0">
                <a:latin typeface="Courier" pitchFamily="49" charset="0"/>
              </a:rPr>
              <a:t>() </a:t>
            </a:r>
            <a:r>
              <a:rPr lang="en-US" dirty="0"/>
              <a:t>function of </a:t>
            </a:r>
            <a:r>
              <a:rPr lang="en-US" b="1" dirty="0" err="1">
                <a:latin typeface="Courier" pitchFamily="49" charset="0"/>
              </a:rPr>
              <a:t>ProduceItem</a:t>
            </a:r>
            <a:r>
              <a:rPr lang="en-US" dirty="0" err="1"/>
              <a:t>'s</a:t>
            </a:r>
            <a:r>
              <a:rPr lang="en-US" dirty="0"/>
              <a:t> base class.</a:t>
            </a:r>
          </a:p>
        </p:txBody>
      </p:sp>
    </p:spTree>
    <p:extLst>
      <p:ext uri="{BB962C8B-B14F-4D97-AF65-F5344CB8AC3E}">
        <p14:creationId xmlns:p14="http://schemas.microsoft.com/office/powerpoint/2010/main" val="742108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member function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</a:t>
            </a:r>
            <a:r>
              <a:rPr lang="en-US" b="1" dirty="0" err="1">
                <a:latin typeface="Courier" pitchFamily="49" charset="0"/>
              </a:rPr>
              <a:t>myItem</a:t>
            </a:r>
            <a:r>
              <a:rPr lang="en-US" dirty="0"/>
              <a:t> is defined as </a:t>
            </a:r>
            <a:r>
              <a:rPr lang="en-US" b="1" dirty="0" err="1">
                <a:latin typeface="Courier" pitchFamily="49" charset="0"/>
              </a:rPr>
              <a:t>GenericItem</a:t>
            </a:r>
            <a:r>
              <a:rPr lang="en-US" dirty="0"/>
              <a:t>, and </a:t>
            </a:r>
            <a:r>
              <a:rPr lang="en-US" b="1" dirty="0" err="1">
                <a:latin typeface="Courier" pitchFamily="49" charset="0"/>
              </a:rPr>
              <a:t>myProduce</a:t>
            </a:r>
            <a:r>
              <a:rPr lang="en-US" dirty="0"/>
              <a:t> as </a:t>
            </a:r>
            <a:r>
              <a:rPr lang="en-US" b="1" dirty="0" err="1" smtClean="0">
                <a:latin typeface="Courier" pitchFamily="49" charset="0"/>
              </a:rPr>
              <a:t>ProduceItem</a:t>
            </a:r>
            <a:r>
              <a:rPr lang="en-US" dirty="0" smtClean="0"/>
              <a:t>. Each have a function called </a:t>
            </a:r>
            <a:r>
              <a:rPr lang="en-US" b="1" dirty="0" err="1" smtClean="0">
                <a:latin typeface="Courier" pitchFamily="49" charset="0"/>
              </a:rPr>
              <a:t>PrintItem</a:t>
            </a:r>
            <a:r>
              <a:rPr lang="en-US" b="1" dirty="0" smtClean="0">
                <a:latin typeface="Courier" pitchFamily="49" charset="0"/>
              </a:rPr>
              <a:t>()</a:t>
            </a:r>
            <a:r>
              <a:rPr lang="en-US" dirty="0" smtClean="0"/>
              <a:t>.</a:t>
            </a:r>
          </a:p>
          <a:p>
            <a:r>
              <a:rPr lang="en-US" dirty="0"/>
              <a:t>Provide a statement within </a:t>
            </a:r>
            <a:r>
              <a:rPr lang="en-US" b="1" dirty="0" err="1">
                <a:latin typeface="Courier" pitchFamily="49" charset="0"/>
              </a:rPr>
              <a:t>PrintItem</a:t>
            </a:r>
            <a:r>
              <a:rPr lang="en-US" b="1" dirty="0">
                <a:latin typeface="Courier" pitchFamily="49" charset="0"/>
              </a:rPr>
              <a:t>() </a:t>
            </a:r>
            <a:r>
              <a:rPr lang="en-US" dirty="0"/>
              <a:t>function of the </a:t>
            </a:r>
            <a:r>
              <a:rPr lang="en-US" b="1" dirty="0" err="1">
                <a:latin typeface="Courier" pitchFamily="49" charset="0"/>
              </a:rPr>
              <a:t>ProduceItem</a:t>
            </a:r>
            <a:r>
              <a:rPr lang="en-US" dirty="0"/>
              <a:t> class to call the </a:t>
            </a:r>
            <a:r>
              <a:rPr lang="en-US" b="1" dirty="0" err="1">
                <a:latin typeface="Courier" pitchFamily="49" charset="0"/>
              </a:rPr>
              <a:t>PrintItem</a:t>
            </a:r>
            <a:r>
              <a:rPr lang="en-US" b="1" dirty="0">
                <a:latin typeface="Courier" pitchFamily="49" charset="0"/>
              </a:rPr>
              <a:t>() </a:t>
            </a:r>
            <a:r>
              <a:rPr lang="en-US" dirty="0"/>
              <a:t>function of </a:t>
            </a:r>
            <a:r>
              <a:rPr lang="en-US" b="1" dirty="0" err="1">
                <a:latin typeface="Courier" pitchFamily="49" charset="0"/>
              </a:rPr>
              <a:t>ProduceItem</a:t>
            </a:r>
            <a:r>
              <a:rPr lang="en-US" dirty="0" err="1"/>
              <a:t>'s</a:t>
            </a:r>
            <a:r>
              <a:rPr lang="en-US" dirty="0"/>
              <a:t> base class.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::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PrintItem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();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055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member function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b="1" dirty="0" err="1">
                <a:latin typeface="Courier" pitchFamily="49" charset="0"/>
              </a:rPr>
              <a:t>ProduceItem</a:t>
            </a:r>
            <a:r>
              <a:rPr lang="en-US" dirty="0"/>
              <a:t> did NOT have its own </a:t>
            </a:r>
            <a:r>
              <a:rPr lang="en-US" b="1" dirty="0" err="1">
                <a:latin typeface="Courier" pitchFamily="49" charset="0"/>
              </a:rPr>
              <a:t>PrintItem</a:t>
            </a:r>
            <a:r>
              <a:rPr lang="en-US" b="1" dirty="0">
                <a:latin typeface="Courier" pitchFamily="49" charset="0"/>
              </a:rPr>
              <a:t>() </a:t>
            </a:r>
            <a:r>
              <a:rPr lang="en-US" dirty="0"/>
              <a:t>function defined, the </a:t>
            </a:r>
            <a:r>
              <a:rPr lang="en-US" b="1" dirty="0" err="1">
                <a:latin typeface="Courier" pitchFamily="49" charset="0"/>
              </a:rPr>
              <a:t>PrintItem</a:t>
            </a:r>
            <a:r>
              <a:rPr lang="en-US" b="1" dirty="0">
                <a:latin typeface="Courier" pitchFamily="49" charset="0"/>
              </a:rPr>
              <a:t>() </a:t>
            </a:r>
            <a:r>
              <a:rPr lang="en-US" dirty="0"/>
              <a:t>function of which class would be called?</a:t>
            </a:r>
          </a:p>
        </p:txBody>
      </p:sp>
    </p:spTree>
    <p:extLst>
      <p:ext uri="{BB962C8B-B14F-4D97-AF65-F5344CB8AC3E}">
        <p14:creationId xmlns:p14="http://schemas.microsoft.com/office/powerpoint/2010/main" val="2653734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member function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b="1" dirty="0" err="1">
                <a:latin typeface="Courier" pitchFamily="49" charset="0"/>
              </a:rPr>
              <a:t>ProduceItem</a:t>
            </a:r>
            <a:r>
              <a:rPr lang="en-US" dirty="0"/>
              <a:t> did NOT have its own </a:t>
            </a:r>
            <a:r>
              <a:rPr lang="en-US" b="1" dirty="0" err="1">
                <a:latin typeface="Courier" pitchFamily="49" charset="0"/>
              </a:rPr>
              <a:t>PrintItem</a:t>
            </a:r>
            <a:r>
              <a:rPr lang="en-US" b="1" dirty="0">
                <a:latin typeface="Courier" pitchFamily="49" charset="0"/>
              </a:rPr>
              <a:t>() </a:t>
            </a:r>
            <a:r>
              <a:rPr lang="en-US" dirty="0"/>
              <a:t>function defined, the </a:t>
            </a:r>
            <a:r>
              <a:rPr lang="en-US" b="1" dirty="0" err="1">
                <a:latin typeface="Courier" pitchFamily="49" charset="0"/>
              </a:rPr>
              <a:t>PrintItem</a:t>
            </a:r>
            <a:r>
              <a:rPr lang="en-US" b="1" dirty="0">
                <a:latin typeface="Courier" pitchFamily="49" charset="0"/>
              </a:rPr>
              <a:t>() </a:t>
            </a:r>
            <a:r>
              <a:rPr lang="en-US" dirty="0"/>
              <a:t>function of which class would be called?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721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and virtual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Polymorphism – determination of which program behavior to execute depending on data types</a:t>
            </a:r>
          </a:p>
          <a:p>
            <a:pPr lvl="1"/>
            <a:r>
              <a:rPr lang="en-US" dirty="0" smtClean="0"/>
              <a:t>Compile-time polymorphism – compiler determines what to call/run at compile time </a:t>
            </a:r>
          </a:p>
          <a:p>
            <a:pPr marL="457207" lvl="1" indent="0">
              <a:buNone/>
            </a:pPr>
            <a:r>
              <a:rPr lang="en-US" dirty="0"/>
              <a:t>	</a:t>
            </a:r>
            <a:r>
              <a:rPr lang="en-US" dirty="0" smtClean="0"/>
              <a:t>(Function Overloading)</a:t>
            </a:r>
          </a:p>
          <a:p>
            <a:pPr marL="457207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Runtime polymorphism – compiler cannot make determination, so determination is made at run time.</a:t>
            </a:r>
          </a:p>
          <a:p>
            <a:pPr marL="457207" lvl="1" indent="0">
              <a:buNone/>
            </a:pPr>
            <a:r>
              <a:rPr lang="en-US" dirty="0"/>
              <a:t>	</a:t>
            </a:r>
            <a:r>
              <a:rPr lang="en-US" dirty="0" smtClean="0"/>
              <a:t>(Some instances of Function Overriding)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86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virtual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Base/Derived Class Example: Class Declarations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class Base{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public: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void display(){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&lt;&lt; "Hello from Base Class" 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endl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};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};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class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Derived : public Base{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public: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void display(){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cout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&lt;&lt; "Hello from Derived Class" 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endl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};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};</a:t>
            </a: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26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virtual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Base/Derived Class Example: Main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{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Base*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bPtr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= 0;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Derived*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dPtr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= 0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vector&lt;Base*&gt;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arr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bPtr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= new Base;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dPtr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= new Derived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arr.push_back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bPtr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arr.push_back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dPtr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arr.at(0)-&gt;display();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arr.at(1)-&gt;display();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11953" y="4481160"/>
            <a:ext cx="38839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 the compiler doesn’t know if the content in the vector belongs to the Base or Derived class, so it defaults to display() from the base class. </a:t>
            </a:r>
          </a:p>
          <a:p>
            <a:endParaRPr lang="en-US" dirty="0"/>
          </a:p>
          <a:p>
            <a:r>
              <a:rPr lang="en-US" dirty="0" smtClean="0"/>
              <a:t>Because the vector is of Base* type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621" y="2290709"/>
            <a:ext cx="4434652" cy="216149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8206252">
            <a:off x="3495030" y="4323646"/>
            <a:ext cx="1535690" cy="734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7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Generic Item Class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lass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string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itemName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itemQuantity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void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SetName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(string);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void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SetQuantity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(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void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PrintItem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};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3231" y="2056094"/>
            <a:ext cx="5320769" cy="42002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Produce Item Class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class 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ProduceItem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: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public 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string 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expirationDate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endParaRPr lang="en-US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void 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SetExpiration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(string);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};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543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virtual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Base/Derived Class Example: Class Declarations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class Base{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public: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</a:t>
            </a:r>
            <a:r>
              <a:rPr lang="en-US" b="1" dirty="0" smtClean="0">
                <a:solidFill>
                  <a:srgbClr val="FFC000"/>
                </a:solidFill>
                <a:latin typeface="Courier" pitchFamily="49" charset="0"/>
              </a:rPr>
              <a:t>virtual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void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display(){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&lt;&lt; "Hello from Base Class" 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endl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};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};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class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Derived : public Base{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public: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void display(){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cout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&lt;&lt; "Hello from Derived Class" 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endl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};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};</a:t>
            </a: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60013" y="2563780"/>
            <a:ext cx="3883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Solution: append virtual to the function declaration.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81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virtual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Base/Derived Class Example: Main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{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Base*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bPtr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= 0;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Derived*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dPtr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= 0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vector&lt;Base*&gt;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arr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bPtr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= new Base;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dPtr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= new Derived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arr.push_back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bPtr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arr.push_back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dPtr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arr.at(0)-&gt;display();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arr.at(1)-&gt;display();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778" y="2303476"/>
            <a:ext cx="4396940" cy="207784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8206252">
            <a:off x="3495030" y="4323646"/>
            <a:ext cx="1535690" cy="734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82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virtual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Purely virtual function – function must be defined in a derived class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 void display() = 0;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Abstract base class – a class that has at least one pure virtual function. Objects cannot be defined of that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541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virtual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Updated 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36" y="2657740"/>
            <a:ext cx="6465784" cy="344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42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virtual member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ProduceItem</a:t>
            </a:r>
            <a:r>
              <a:rPr lang="en-US" dirty="0" smtClean="0"/>
              <a:t> classes where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ProduceItem</a:t>
            </a:r>
            <a:r>
              <a:rPr lang="en-US" dirty="0" smtClean="0"/>
              <a:t> is derived from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 algn="ctr">
              <a:buNone/>
            </a:pPr>
            <a:r>
              <a:rPr lang="en-US" u="sng" dirty="0" smtClean="0"/>
              <a:t>TRUE OR FALSE</a:t>
            </a:r>
          </a:p>
          <a:p>
            <a:r>
              <a:rPr lang="en-US" dirty="0" smtClean="0"/>
              <a:t>An item of type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ProduceItem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*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may be added to a vector of type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vector&lt;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*&gt;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3351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virtual member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ProduceItem</a:t>
            </a:r>
            <a:r>
              <a:rPr lang="en-US" dirty="0"/>
              <a:t> classes where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ProduceItem</a:t>
            </a:r>
            <a:r>
              <a:rPr lang="en-US" dirty="0"/>
              <a:t> is derived from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 algn="ctr">
              <a:buNone/>
            </a:pPr>
            <a:r>
              <a:rPr lang="en-US" u="sng" dirty="0" smtClean="0"/>
              <a:t>TRUE OR FALSE</a:t>
            </a:r>
          </a:p>
          <a:p>
            <a:r>
              <a:rPr lang="en-US" dirty="0" smtClean="0"/>
              <a:t>An item of type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ProduceItem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*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may be added to a vector of type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vector&lt;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*&gt;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FF99"/>
                </a:solidFill>
                <a:latin typeface="+mn-lt"/>
              </a:rPr>
              <a:t>TRUE</a:t>
            </a:r>
            <a:endParaRPr lang="en-US" b="1" dirty="0">
              <a:solidFill>
                <a:srgbClr val="00FF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10048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virtual member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ProduceItem</a:t>
            </a:r>
            <a:r>
              <a:rPr lang="en-US" dirty="0"/>
              <a:t> classes where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ProduceItem</a:t>
            </a:r>
            <a:r>
              <a:rPr lang="en-US" dirty="0"/>
              <a:t> is derived from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 algn="ctr">
              <a:buNone/>
            </a:pPr>
            <a:r>
              <a:rPr lang="en-US" u="sng" dirty="0" smtClean="0"/>
              <a:t>TRUE OR FALSE</a:t>
            </a:r>
          </a:p>
          <a:p>
            <a:r>
              <a:rPr lang="en-US" dirty="0" smtClean="0"/>
              <a:t>Prepending the word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virtual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r>
              <a:rPr lang="en-US" dirty="0" err="1" smtClean="0"/>
              <a:t>’s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PrintItem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()</a:t>
            </a:r>
            <a:r>
              <a:rPr lang="en-US" dirty="0" smtClean="0"/>
              <a:t> function allows a derived class like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ProduceItem</a:t>
            </a:r>
            <a:r>
              <a:rPr lang="en-US" dirty="0" smtClean="0"/>
              <a:t> to override with its own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PrintItem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()</a:t>
            </a:r>
            <a:r>
              <a:rPr lang="en-US" dirty="0" smtClean="0"/>
              <a:t> function.</a:t>
            </a: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FF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25246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virtual member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ProduceItem</a:t>
            </a:r>
            <a:r>
              <a:rPr lang="en-US" dirty="0"/>
              <a:t> classes where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ProduceItem</a:t>
            </a:r>
            <a:r>
              <a:rPr lang="en-US" dirty="0"/>
              <a:t> is derived from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 algn="ctr">
              <a:buNone/>
            </a:pPr>
            <a:r>
              <a:rPr lang="en-US" u="sng" dirty="0" smtClean="0"/>
              <a:t>TRUE OR FALSE</a:t>
            </a:r>
          </a:p>
          <a:p>
            <a:r>
              <a:rPr lang="en-US" dirty="0" smtClean="0"/>
              <a:t>Prepending the word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virtual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r>
              <a:rPr lang="en-US" dirty="0" err="1" smtClean="0"/>
              <a:t>’s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PrintItem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()</a:t>
            </a:r>
            <a:r>
              <a:rPr lang="en-US" dirty="0" smtClean="0"/>
              <a:t> function allows a derived class like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ProduceItem</a:t>
            </a:r>
            <a:r>
              <a:rPr lang="en-US" dirty="0" smtClean="0"/>
              <a:t> to override with its own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PrintItem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()</a:t>
            </a:r>
            <a:r>
              <a:rPr lang="en-US" dirty="0" smtClean="0"/>
              <a:t> function.</a:t>
            </a: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FALSE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Derived classes can override any base class member function. Virtual is used for run-time polymorphism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93574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virtual member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ProduceItem</a:t>
            </a:r>
            <a:r>
              <a:rPr lang="en-US" dirty="0"/>
              <a:t> classes where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ProduceItem</a:t>
            </a:r>
            <a:r>
              <a:rPr lang="en-US" dirty="0"/>
              <a:t> is derived from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 algn="ctr">
              <a:buNone/>
            </a:pPr>
            <a:r>
              <a:rPr lang="en-US" u="sng" dirty="0" smtClean="0"/>
              <a:t>TRUE OR FALSE</a:t>
            </a:r>
          </a:p>
          <a:p>
            <a:r>
              <a:rPr lang="en-US" dirty="0" smtClean="0"/>
              <a:t>A class having a pure virtual function implies that objects of that class type cannot be defined.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3934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virtual member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ProduceItem</a:t>
            </a:r>
            <a:r>
              <a:rPr lang="en-US" dirty="0"/>
              <a:t> classes where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ProduceItem</a:t>
            </a:r>
            <a:r>
              <a:rPr lang="en-US" dirty="0"/>
              <a:t> is derived from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 algn="ctr">
              <a:buNone/>
            </a:pPr>
            <a:r>
              <a:rPr lang="en-US" u="sng" dirty="0" smtClean="0"/>
              <a:t>TRUE OR FALSE</a:t>
            </a:r>
          </a:p>
          <a:p>
            <a:r>
              <a:rPr lang="en-US" dirty="0" smtClean="0"/>
              <a:t>A class having a pure virtual function implies that objects of that class type cannot be defined.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FF99"/>
                </a:solidFill>
                <a:latin typeface="+mn-lt"/>
              </a:rPr>
              <a:t>TRUE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10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Item Class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lass 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string 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itemName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int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itemQuantity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void 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SetName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(string);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void 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SetQuantity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(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int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void 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PrintItem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};</a:t>
            </a: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3231" y="2056094"/>
            <a:ext cx="5320769" cy="4200245"/>
          </a:xfrm>
        </p:spPr>
        <p:txBody>
          <a:bodyPr>
            <a:normAutofit/>
          </a:bodyPr>
          <a:lstStyle/>
          <a:p>
            <a:r>
              <a:rPr lang="en-US" dirty="0" smtClean="0"/>
              <a:t>Produce Item Class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class 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ProduceItem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 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: public 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string 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expirationDate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endParaRPr lang="en-US" sz="14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void 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SetExpiration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(string);</a:t>
            </a:r>
            <a:endParaRPr lang="en-US" sz="1400" b="1" dirty="0">
              <a:solidFill>
                <a:schemeClr val="accent3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};</a:t>
            </a:r>
            <a:endParaRPr lang="en-US" sz="1400" b="1" dirty="0">
              <a:solidFill>
                <a:schemeClr val="accent3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3974" y="4965107"/>
            <a:ext cx="4657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: public </a:t>
            </a:r>
            <a:r>
              <a:rPr lang="en-US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{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smtClean="0"/>
              <a:t>denotes that you want to inherit the </a:t>
            </a:r>
            <a:r>
              <a:rPr lang="en-US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r>
              <a:rPr lang="en-US" sz="1600" b="1" dirty="0" smtClean="0">
                <a:latin typeface="Courier" pitchFamily="49" charset="0"/>
              </a:rPr>
              <a:t> </a:t>
            </a:r>
            <a:r>
              <a:rPr lang="en-US" sz="1600" dirty="0" smtClean="0"/>
              <a:t>class</a:t>
            </a:r>
          </a:p>
          <a:p>
            <a:endParaRPr lang="en-US" sz="1600" dirty="0"/>
          </a:p>
          <a:p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public</a:t>
            </a:r>
            <a:r>
              <a:rPr lang="en-US" sz="1600" b="1" dirty="0" smtClean="0"/>
              <a:t> </a:t>
            </a:r>
            <a:r>
              <a:rPr lang="en-US" sz="1600" dirty="0" smtClean="0"/>
              <a:t>denotes where you want to put the public member of </a:t>
            </a:r>
            <a:r>
              <a:rPr lang="en-US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r>
              <a:rPr lang="en-US" sz="1600" dirty="0" smtClean="0"/>
              <a:t> within </a:t>
            </a:r>
            <a:r>
              <a:rPr lang="en-US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ProduceItem</a:t>
            </a:r>
            <a:endParaRPr lang="en-US" sz="1600" b="1" dirty="0">
              <a:solidFill>
                <a:schemeClr val="accent3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0195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Is-a versus has-a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008793" cy="4195481"/>
          </a:xfrm>
        </p:spPr>
        <p:txBody>
          <a:bodyPr/>
          <a:lstStyle/>
          <a:p>
            <a:r>
              <a:rPr lang="en-US" dirty="0" smtClean="0"/>
              <a:t>Inheritance is commonly confused with Composition</a:t>
            </a:r>
          </a:p>
          <a:p>
            <a:pPr lvl="1"/>
            <a:r>
              <a:rPr lang="en-US" dirty="0" smtClean="0"/>
              <a:t>Composition – an object is made up of other object or (Has-a) relationships</a:t>
            </a:r>
          </a:p>
          <a:p>
            <a:pPr lvl="2"/>
            <a:r>
              <a:rPr lang="en-US" dirty="0" smtClean="0"/>
              <a:t>Houses </a:t>
            </a:r>
            <a:r>
              <a:rPr lang="en-US" u="sng" dirty="0" smtClean="0"/>
              <a:t>have </a:t>
            </a:r>
            <a:r>
              <a:rPr lang="en-US" dirty="0" smtClean="0"/>
              <a:t>Doors</a:t>
            </a:r>
          </a:p>
          <a:p>
            <a:pPr lvl="2"/>
            <a:r>
              <a:rPr lang="en-US" dirty="0" smtClean="0"/>
              <a:t>Automobiles </a:t>
            </a:r>
            <a:r>
              <a:rPr lang="en-US" u="sng" dirty="0" smtClean="0"/>
              <a:t>have</a:t>
            </a:r>
            <a:r>
              <a:rPr lang="en-US" dirty="0" smtClean="0"/>
              <a:t> Engines</a:t>
            </a:r>
          </a:p>
          <a:p>
            <a:pPr lvl="2"/>
            <a:r>
              <a:rPr lang="en-US" dirty="0" smtClean="0"/>
              <a:t>People </a:t>
            </a:r>
            <a:r>
              <a:rPr lang="en-US" u="sng" dirty="0" smtClean="0"/>
              <a:t>have </a:t>
            </a:r>
            <a:r>
              <a:rPr lang="en-US" dirty="0" smtClean="0"/>
              <a:t>Opinions</a:t>
            </a:r>
          </a:p>
          <a:p>
            <a:pPr lvl="1"/>
            <a:r>
              <a:rPr lang="en-US" dirty="0" smtClean="0"/>
              <a:t>Inheritance – an object that is a subset of another object</a:t>
            </a:r>
          </a:p>
          <a:p>
            <a:pPr lvl="2"/>
            <a:r>
              <a:rPr lang="en-US" dirty="0" smtClean="0"/>
              <a:t>Mansion </a:t>
            </a:r>
            <a:r>
              <a:rPr lang="en-US" u="sng" dirty="0" smtClean="0"/>
              <a:t>is a </a:t>
            </a:r>
            <a:r>
              <a:rPr lang="en-US" dirty="0" smtClean="0"/>
              <a:t>house</a:t>
            </a:r>
          </a:p>
          <a:p>
            <a:pPr lvl="2"/>
            <a:r>
              <a:rPr lang="en-US" dirty="0" smtClean="0"/>
              <a:t>School Bus </a:t>
            </a:r>
            <a:r>
              <a:rPr lang="en-US" u="sng" dirty="0" smtClean="0"/>
              <a:t>is an </a:t>
            </a:r>
            <a:r>
              <a:rPr lang="en-US" dirty="0" smtClean="0"/>
              <a:t>automobile</a:t>
            </a:r>
          </a:p>
          <a:p>
            <a:pPr lvl="2"/>
            <a:r>
              <a:rPr lang="en-US" dirty="0" smtClean="0"/>
              <a:t>Professors </a:t>
            </a:r>
            <a:r>
              <a:rPr lang="en-US" u="sng" dirty="0" smtClean="0"/>
              <a:t>are</a:t>
            </a:r>
            <a:r>
              <a:rPr lang="en-US" dirty="0" smtClean="0"/>
              <a:t>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9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Item Class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lass 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string 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itemName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int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itemQuantity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void 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SetName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(string);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void 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SetQuantity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(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int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void 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PrintItem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};</a:t>
            </a: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3231" y="2056094"/>
            <a:ext cx="5320769" cy="4200245"/>
          </a:xfrm>
        </p:spPr>
        <p:txBody>
          <a:bodyPr>
            <a:normAutofit/>
          </a:bodyPr>
          <a:lstStyle/>
          <a:p>
            <a:r>
              <a:rPr lang="en-US" dirty="0" smtClean="0"/>
              <a:t>Produce Item Class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class 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ProduceItem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 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: public 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string 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expirationDate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endParaRPr lang="en-US" sz="14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void 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SetExpiration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(string);</a:t>
            </a:r>
            <a:endParaRPr lang="en-US" sz="1400" b="1" dirty="0">
              <a:solidFill>
                <a:schemeClr val="accent3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};</a:t>
            </a:r>
            <a:endParaRPr lang="en-US" sz="1400" b="1" dirty="0">
              <a:solidFill>
                <a:schemeClr val="accent3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3974" y="4965107"/>
            <a:ext cx="4657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: public </a:t>
            </a:r>
            <a:r>
              <a:rPr lang="en-US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{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smtClean="0"/>
              <a:t>denotes that you want to inherit the </a:t>
            </a:r>
            <a:r>
              <a:rPr lang="en-US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r>
              <a:rPr lang="en-US" sz="1600" b="1" dirty="0" smtClean="0">
                <a:latin typeface="Courier" pitchFamily="49" charset="0"/>
              </a:rPr>
              <a:t> </a:t>
            </a:r>
            <a:r>
              <a:rPr lang="en-US" sz="1600" dirty="0" smtClean="0"/>
              <a:t>class</a:t>
            </a:r>
          </a:p>
          <a:p>
            <a:endParaRPr lang="en-US" sz="1600" dirty="0"/>
          </a:p>
          <a:p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public</a:t>
            </a:r>
            <a:r>
              <a:rPr lang="en-US" sz="1600" b="1" dirty="0" smtClean="0"/>
              <a:t> </a:t>
            </a:r>
            <a:r>
              <a:rPr lang="en-US" sz="1600" dirty="0" smtClean="0"/>
              <a:t>denotes where you want to put the public member of </a:t>
            </a:r>
            <a:r>
              <a:rPr lang="en-US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r>
              <a:rPr lang="en-US" sz="1600" dirty="0" smtClean="0"/>
              <a:t> within </a:t>
            </a:r>
            <a:r>
              <a:rPr lang="en-US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ProduceItem</a:t>
            </a:r>
            <a:endParaRPr lang="en-US" sz="1600" b="1" dirty="0">
              <a:solidFill>
                <a:schemeClr val="accent3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16053" y="4161802"/>
            <a:ext cx="2427006" cy="10340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3743059" y="4401084"/>
            <a:ext cx="598205" cy="2777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8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Item Class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lass 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string 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itemName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int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itemQuantity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void 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SetName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(string);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void 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SetQuantity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(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int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void 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PrintItem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};</a:t>
            </a: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3231" y="2056094"/>
            <a:ext cx="5320769" cy="4200245"/>
          </a:xfrm>
        </p:spPr>
        <p:txBody>
          <a:bodyPr>
            <a:normAutofit/>
          </a:bodyPr>
          <a:lstStyle/>
          <a:p>
            <a:r>
              <a:rPr lang="en-US" dirty="0" smtClean="0"/>
              <a:t>Produce Item Class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class 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ProduceItem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 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: public 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string 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expirationDate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endParaRPr lang="en-US" sz="14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void 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SetExpiration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(string);</a:t>
            </a:r>
            <a:endParaRPr lang="en-US" sz="1400" b="1" dirty="0">
              <a:solidFill>
                <a:schemeClr val="accent3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};</a:t>
            </a:r>
            <a:endParaRPr lang="en-US" sz="1400" b="1" dirty="0">
              <a:solidFill>
                <a:schemeClr val="accent3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3974" y="4965107"/>
            <a:ext cx="4657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You can change where you want to put the functions by changing public to either protected or private.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1316053" y="4161802"/>
            <a:ext cx="2427006" cy="10340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3743059" y="4401084"/>
            <a:ext cx="598205" cy="2777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28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Item Class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lass 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string 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itemName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int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itemQuantity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void 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SetName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(string);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void 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SetQuantity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(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int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void </a:t>
            </a:r>
            <a:r>
              <a:rPr lang="en-US" sz="1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PrintItem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};</a:t>
            </a: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3231" y="2056094"/>
            <a:ext cx="5320769" cy="4200245"/>
          </a:xfrm>
        </p:spPr>
        <p:txBody>
          <a:bodyPr>
            <a:normAutofit/>
          </a:bodyPr>
          <a:lstStyle/>
          <a:p>
            <a:r>
              <a:rPr lang="en-US" dirty="0" smtClean="0"/>
              <a:t>Produce Item Class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class 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ProduceItem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 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: 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private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 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string 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expirationDate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endParaRPr lang="en-US" sz="14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void 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SetExpiration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(string);</a:t>
            </a:r>
            <a:endParaRPr lang="en-US" sz="1400" b="1" dirty="0">
              <a:solidFill>
                <a:schemeClr val="accent3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};</a:t>
            </a:r>
            <a:endParaRPr lang="en-US" sz="1400" b="1" dirty="0">
              <a:solidFill>
                <a:schemeClr val="accent3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3974" y="4965107"/>
            <a:ext cx="4657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You can change where you want to put the functions by changing public to either protected or private.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1316053" y="4161802"/>
            <a:ext cx="2427006" cy="10340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3743059" y="3657600"/>
            <a:ext cx="640934" cy="10212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91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1" y="1230594"/>
            <a:ext cx="3967648" cy="5025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class </a:t>
            </a:r>
            <a:r>
              <a:rPr lang="en-US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string </a:t>
            </a:r>
            <a:r>
              <a:rPr lang="en-US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itemName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int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</a:t>
            </a:r>
            <a:r>
              <a:rPr lang="en-US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itemQuantity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void </a:t>
            </a: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SetName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(string </a:t>
            </a: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str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</a:t>
            </a: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itemName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= </a:t>
            </a: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str</a:t>
            </a:r>
            <a:endParaRPr lang="en-US" sz="12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};</a:t>
            </a:r>
            <a:endParaRPr lang="en-US" sz="1200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void </a:t>
            </a: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SetQuantity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(</a:t>
            </a: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int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</a:t>
            </a: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val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</a:t>
            </a: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itemQuantity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= </a:t>
            </a: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val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};</a:t>
            </a:r>
            <a:endParaRPr lang="en-US" sz="1200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void </a:t>
            </a:r>
            <a:r>
              <a:rPr lang="en-US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PrintItem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cout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&lt;&lt; </a:t>
            </a: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itemName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&lt;&lt; “ “;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cout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&lt;&lt; </a:t>
            </a: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itemQuantity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&lt;&lt; </a:t>
            </a: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endl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};</a:t>
            </a:r>
            <a:endParaRPr lang="en-US" sz="1200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};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6165" y="1230594"/>
            <a:ext cx="4623276" cy="5118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class </a:t>
            </a:r>
            <a:r>
              <a:rPr lang="en-US" sz="1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ProduceItem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 : public </a:t>
            </a:r>
            <a:r>
              <a:rPr lang="en-US" sz="1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GenericItem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string </a:t>
            </a:r>
            <a:r>
              <a:rPr lang="en-US" sz="1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expirationDate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void 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SetExpiration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(string 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str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expirationDate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 = 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str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string 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GetExpiration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return 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expirationDate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};</a:t>
            </a:r>
            <a:endParaRPr lang="en-US" sz="1400" b="1" dirty="0">
              <a:solidFill>
                <a:schemeClr val="accent3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73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5570</TotalTime>
  <Words>1806</Words>
  <Application>Microsoft Office PowerPoint</Application>
  <PresentationFormat>On-screen Show (4:3)</PresentationFormat>
  <Paragraphs>429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Century Gothic</vt:lpstr>
      <vt:lpstr>Courier</vt:lpstr>
      <vt:lpstr>Courier New</vt:lpstr>
      <vt:lpstr>Wingdings</vt:lpstr>
      <vt:lpstr>Wingdings 3</vt:lpstr>
      <vt:lpstr>Ion</vt:lpstr>
      <vt:lpstr>PowerPoint Presentation</vt:lpstr>
      <vt:lpstr>Inheritance</vt:lpstr>
      <vt:lpstr>Inheritance</vt:lpstr>
      <vt:lpstr>Inheritance – Example </vt:lpstr>
      <vt:lpstr>Inheritance – Example</vt:lpstr>
      <vt:lpstr>Inheritance – Example </vt:lpstr>
      <vt:lpstr>Inheritance – Example </vt:lpstr>
      <vt:lpstr>Inheritance – Example </vt:lpstr>
      <vt:lpstr>Inheritance – Example </vt:lpstr>
      <vt:lpstr>Inheritance – Example </vt:lpstr>
      <vt:lpstr>Inheritance - Questions</vt:lpstr>
      <vt:lpstr>Inheritance - Questions</vt:lpstr>
      <vt:lpstr>Inheritance - Questions</vt:lpstr>
      <vt:lpstr>Access by members of derived classes</vt:lpstr>
      <vt:lpstr>Access by members of derived classes</vt:lpstr>
      <vt:lpstr>Access by members of derived classes – True or False</vt:lpstr>
      <vt:lpstr>Access by members of derived classes – True or False</vt:lpstr>
      <vt:lpstr>Access by members of derived classes – True or False</vt:lpstr>
      <vt:lpstr>Access by members of derived classes – True or False</vt:lpstr>
      <vt:lpstr>Access by members of derived classes – True or False</vt:lpstr>
      <vt:lpstr>Access by members of derived classes – True or False</vt:lpstr>
      <vt:lpstr>Access by members of derived classes – True or False</vt:lpstr>
      <vt:lpstr>Access by members of derived classes – True or False</vt:lpstr>
      <vt:lpstr>Overriding member functions</vt:lpstr>
      <vt:lpstr>Overriding member functions</vt:lpstr>
      <vt:lpstr>Overriding member functions</vt:lpstr>
      <vt:lpstr>Overriding member functions</vt:lpstr>
      <vt:lpstr>Overriding member functions</vt:lpstr>
      <vt:lpstr>Overloading member function - Questions</vt:lpstr>
      <vt:lpstr>Overloading member function - Questions</vt:lpstr>
      <vt:lpstr>Overloading member function - Questions</vt:lpstr>
      <vt:lpstr>Overloading member function - Questions</vt:lpstr>
      <vt:lpstr>Overloading member function - Questions</vt:lpstr>
      <vt:lpstr>Overloading member function - Questions</vt:lpstr>
      <vt:lpstr>Overloading member function - Questions</vt:lpstr>
      <vt:lpstr>Overloading member function - Questions</vt:lpstr>
      <vt:lpstr>Polymorphism and virtual member functions</vt:lpstr>
      <vt:lpstr>Polymorphism and virtual member functions</vt:lpstr>
      <vt:lpstr>Polymorphism and virtual member functions</vt:lpstr>
      <vt:lpstr>Polymorphism and virtual member functions</vt:lpstr>
      <vt:lpstr>Polymorphism and virtual member functions</vt:lpstr>
      <vt:lpstr>Polymorphism and virtual member functions</vt:lpstr>
      <vt:lpstr>Polymorphism and virtual member functions</vt:lpstr>
      <vt:lpstr>Polymorphism and virtual member functions</vt:lpstr>
      <vt:lpstr>Polymorphism and virtual member functions</vt:lpstr>
      <vt:lpstr>Polymorphism and virtual member functions</vt:lpstr>
      <vt:lpstr>Polymorphism and virtual member functions</vt:lpstr>
      <vt:lpstr>Polymorphism and virtual member functions</vt:lpstr>
      <vt:lpstr>Polymorphism and virtual member functions</vt:lpstr>
      <vt:lpstr>Is-a versus has-a relationships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Ryan Benjamin Green</dc:creator>
  <cp:lastModifiedBy>Ryan Benjamin Green</cp:lastModifiedBy>
  <cp:revision>21</cp:revision>
  <dcterms:created xsi:type="dcterms:W3CDTF">2017-03-29T21:08:37Z</dcterms:created>
  <dcterms:modified xsi:type="dcterms:W3CDTF">2017-10-17T21:42:26Z</dcterms:modified>
</cp:coreProperties>
</file>