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9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8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9/15/2017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0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9/15/2017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69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9/15/2017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539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9/15/2017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3339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9/15/2017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31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9/15/2017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669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9/15/2017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581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9/15/2017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035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9/15/2017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28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9/15/2017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5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9/15/2017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86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9/15/2017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80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9/15/2017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5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9/15/2017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71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9/15/2017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75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9/15/2017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05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9/15/2017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14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defTabSz="457200"/>
            <a:fld id="{4AAD347D-5ACD-4C99-B74B-A9C85AD731AF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 defTabSz="457200"/>
              <a:t>9/15/2017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336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re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075" y="1454433"/>
            <a:ext cx="5779456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39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Linked Lists are more flexible than something like arrays because each piece of information in the list has a link to the next piece of information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683522" y="4076344"/>
            <a:ext cx="1444238" cy="1008404"/>
            <a:chOff x="1657885" y="3426863"/>
            <a:chExt cx="1444238" cy="1008404"/>
          </a:xfrm>
        </p:grpSpPr>
        <p:sp>
          <p:nvSpPr>
            <p:cNvPr id="4" name="Rectangle 3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Info</a:t>
              </a:r>
            </a:p>
          </p:txBody>
        </p:sp>
        <p:sp>
          <p:nvSpPr>
            <p:cNvPr id="5" name="Rectangle 4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37218" y="4076344"/>
            <a:ext cx="1444238" cy="1008404"/>
            <a:chOff x="1657885" y="3426863"/>
            <a:chExt cx="1444238" cy="1008404"/>
          </a:xfrm>
        </p:grpSpPr>
        <p:sp>
          <p:nvSpPr>
            <p:cNvPr id="8" name="Rectangle 7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Info</a:t>
              </a:r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590914" y="4076344"/>
            <a:ext cx="1444238" cy="1008404"/>
            <a:chOff x="1657885" y="3426863"/>
            <a:chExt cx="1444238" cy="1008404"/>
          </a:xfrm>
        </p:grpSpPr>
        <p:sp>
          <p:nvSpPr>
            <p:cNvPr id="11" name="Rectangle 10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Info</a:t>
              </a:r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cxnSp>
        <p:nvCxnSpPr>
          <p:cNvPr id="14" name="Straight Arrow Connector 13"/>
          <p:cNvCxnSpPr>
            <a:stCxn id="5" idx="2"/>
            <a:endCxn id="8" idx="1"/>
          </p:cNvCxnSpPr>
          <p:nvPr/>
        </p:nvCxnSpPr>
        <p:spPr>
          <a:xfrm>
            <a:off x="3127760" y="4580546"/>
            <a:ext cx="509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81456" y="4553485"/>
            <a:ext cx="509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63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to keep in mind when making Linked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At the very least, you MUST have some access to the beginning (top, first, …) of your list</a:t>
            </a:r>
          </a:p>
          <a:p>
            <a:pPr marL="400056" lvl="1" indent="0">
              <a:buNone/>
            </a:pPr>
            <a:r>
              <a:rPr lang="en-US" dirty="0" smtClean="0"/>
              <a:t>Sometimes you can do this if you are in main just by keeping access to your first node (If you know you are not going to delete that node)</a:t>
            </a:r>
          </a:p>
          <a:p>
            <a:pPr marL="400056" lvl="1" indent="0">
              <a:buNone/>
            </a:pPr>
            <a:r>
              <a:rPr lang="en-US" b="1" dirty="0" smtClean="0"/>
              <a:t>Better practice </a:t>
            </a:r>
            <a:r>
              <a:rPr lang="en-US" dirty="0" smtClean="0"/>
              <a:t>is to have a pointer of your node type whose sole job is to point to the top of the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33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Things to keep in mind when making Linked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At the very least, you MUST have some access to the beginning (top, first, …) of your list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you dynamically allocate memory for each node, you need to delete the information when you are done with the program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last node in your list should point to null. This is how we can check to see if your item is the last in the list. ( You can also have a pointer that points to the last item- just like in 1. )</a:t>
            </a:r>
          </a:p>
        </p:txBody>
      </p:sp>
    </p:spTree>
    <p:extLst>
      <p:ext uri="{BB962C8B-B14F-4D97-AF65-F5344CB8AC3E}">
        <p14:creationId xmlns:p14="http://schemas.microsoft.com/office/powerpoint/2010/main" val="361229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Things to keep in mind when making Linked List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Set the rules for your list and stick with them as you add items. For instance, if your list is supposed to be a sorted list, add your nodes in a sorted manner, not necessarily add them to the end and sort them out.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2003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Example: Linked List – One Node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458274" y="2923681"/>
          <a:ext cx="291126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185"/>
                <a:gridCol w="1264777"/>
                <a:gridCol w="80330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1861119" y="4042161"/>
            <a:ext cx="1444238" cy="1008404"/>
            <a:chOff x="1657885" y="3426863"/>
            <a:chExt cx="1444238" cy="1008404"/>
          </a:xfrm>
        </p:grpSpPr>
        <p:sp>
          <p:nvSpPr>
            <p:cNvPr id="20" name="Rectangle 19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cxnSp>
        <p:nvCxnSpPr>
          <p:cNvPr id="28" name="Straight Arrow Connector 27"/>
          <p:cNvCxnSpPr>
            <a:stCxn id="21" idx="2"/>
          </p:cNvCxnSpPr>
          <p:nvPr/>
        </p:nvCxnSpPr>
        <p:spPr>
          <a:xfrm>
            <a:off x="3305357" y="4546363"/>
            <a:ext cx="509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28175" y="4361697"/>
            <a:ext cx="96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prstClr val="white"/>
                </a:solidFill>
              </a:rPr>
              <a:t>NULL</a:t>
            </a:r>
          </a:p>
        </p:txBody>
      </p:sp>
      <p:cxnSp>
        <p:nvCxnSpPr>
          <p:cNvPr id="5" name="Straight Arrow Connector 4"/>
          <p:cNvCxnSpPr>
            <a:endCxn id="20" idx="1"/>
          </p:cNvCxnSpPr>
          <p:nvPr/>
        </p:nvCxnSpPr>
        <p:spPr>
          <a:xfrm>
            <a:off x="1423555" y="3470566"/>
            <a:ext cx="437564" cy="10757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74888" y="3101232"/>
            <a:ext cx="69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B01513"/>
                </a:solidFill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189363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Example: Linked List – Add Node to the end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458274" y="2923681"/>
          <a:ext cx="291126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185"/>
                <a:gridCol w="1264777"/>
                <a:gridCol w="80330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1678317" y="2674834"/>
            <a:ext cx="1444238" cy="1008404"/>
            <a:chOff x="1657885" y="3426863"/>
            <a:chExt cx="1444238" cy="1008404"/>
          </a:xfrm>
        </p:grpSpPr>
        <p:sp>
          <p:nvSpPr>
            <p:cNvPr id="20" name="Rectangle 19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cxnSp>
        <p:nvCxnSpPr>
          <p:cNvPr id="28" name="Straight Arrow Connector 27"/>
          <p:cNvCxnSpPr>
            <a:stCxn id="21" idx="2"/>
          </p:cNvCxnSpPr>
          <p:nvPr/>
        </p:nvCxnSpPr>
        <p:spPr>
          <a:xfrm>
            <a:off x="3122555" y="3179036"/>
            <a:ext cx="509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45373" y="2994370"/>
            <a:ext cx="96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prstClr val="white"/>
                </a:solidFill>
              </a:rPr>
              <a:t>NULL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678317" y="3957418"/>
            <a:ext cx="1444238" cy="1008404"/>
            <a:chOff x="1657885" y="3426863"/>
            <a:chExt cx="1444238" cy="1008404"/>
          </a:xfrm>
        </p:grpSpPr>
        <p:sp>
          <p:nvSpPr>
            <p:cNvPr id="22" name="Rectangle 21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678318" y="5050564"/>
            <a:ext cx="2577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</a:rPr>
              <a:t>1) Allocate memory for your new item to add to the list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122555" y="4436722"/>
            <a:ext cx="509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45373" y="4252056"/>
            <a:ext cx="96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prstClr val="white"/>
                </a:solidFill>
              </a:rPr>
              <a:t>NULL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92599" y="3838080"/>
            <a:ext cx="1700613" cy="1247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034227" y="3298736"/>
            <a:ext cx="647266" cy="813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4367" y="4036955"/>
            <a:ext cx="69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B01513"/>
                </a:solidFill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151731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Example: Linked List – Add Node to the end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58274" y="2923681"/>
          <a:ext cx="291126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185"/>
                <a:gridCol w="1264777"/>
                <a:gridCol w="80330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1678317" y="2674834"/>
            <a:ext cx="1444238" cy="1008404"/>
            <a:chOff x="1657885" y="3426863"/>
            <a:chExt cx="1444238" cy="1008404"/>
          </a:xfrm>
        </p:grpSpPr>
        <p:sp>
          <p:nvSpPr>
            <p:cNvPr id="20" name="Rectangle 19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cxnSp>
        <p:nvCxnSpPr>
          <p:cNvPr id="28" name="Straight Arrow Connector 27"/>
          <p:cNvCxnSpPr>
            <a:stCxn id="21" idx="2"/>
          </p:cNvCxnSpPr>
          <p:nvPr/>
        </p:nvCxnSpPr>
        <p:spPr>
          <a:xfrm>
            <a:off x="3122555" y="3179036"/>
            <a:ext cx="509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45373" y="2994370"/>
            <a:ext cx="96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prstClr val="white"/>
                </a:solidFill>
              </a:rPr>
              <a:t>NULL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678317" y="3957418"/>
            <a:ext cx="1444238" cy="1008404"/>
            <a:chOff x="1657885" y="3426863"/>
            <a:chExt cx="1444238" cy="1008404"/>
          </a:xfrm>
        </p:grpSpPr>
        <p:sp>
          <p:nvSpPr>
            <p:cNvPr id="22" name="Rectangle 21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678318" y="5050566"/>
            <a:ext cx="2577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</a:rPr>
              <a:t>2) Find the last node in current list and have last link go toward the new item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122555" y="4436722"/>
            <a:ext cx="509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45373" y="4252056"/>
            <a:ext cx="96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prstClr val="white"/>
                </a:solidFill>
              </a:rPr>
              <a:t>NULL</a:t>
            </a:r>
          </a:p>
        </p:txBody>
      </p:sp>
      <p:sp>
        <p:nvSpPr>
          <p:cNvPr id="5" name="Rectangle 4"/>
          <p:cNvSpPr/>
          <p:nvPr/>
        </p:nvSpPr>
        <p:spPr>
          <a:xfrm>
            <a:off x="1563882" y="2555193"/>
            <a:ext cx="1700613" cy="1247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034227" y="3298736"/>
            <a:ext cx="647266" cy="813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4367" y="4036955"/>
            <a:ext cx="69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B01513"/>
                </a:solidFill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310353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Example: Linked List – Add Node to the end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58274" y="2923681"/>
          <a:ext cx="291126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185"/>
                <a:gridCol w="1264777"/>
                <a:gridCol w="80330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1678317" y="2674834"/>
            <a:ext cx="1444238" cy="1008404"/>
            <a:chOff x="1657885" y="3426863"/>
            <a:chExt cx="1444238" cy="1008404"/>
          </a:xfrm>
        </p:grpSpPr>
        <p:sp>
          <p:nvSpPr>
            <p:cNvPr id="20" name="Rectangle 19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cxnSp>
        <p:nvCxnSpPr>
          <p:cNvPr id="28" name="Straight Arrow Connector 27"/>
          <p:cNvCxnSpPr>
            <a:stCxn id="21" idx="2"/>
          </p:cNvCxnSpPr>
          <p:nvPr/>
        </p:nvCxnSpPr>
        <p:spPr>
          <a:xfrm>
            <a:off x="3122555" y="3179036"/>
            <a:ext cx="509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45373" y="2994370"/>
            <a:ext cx="96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prstClr val="white"/>
                </a:solidFill>
              </a:rPr>
              <a:t>NULL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678317" y="3957418"/>
            <a:ext cx="1444238" cy="1008404"/>
            <a:chOff x="1657885" y="3426863"/>
            <a:chExt cx="1444238" cy="1008404"/>
          </a:xfrm>
        </p:grpSpPr>
        <p:sp>
          <p:nvSpPr>
            <p:cNvPr id="22" name="Rectangle 21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678318" y="5050566"/>
            <a:ext cx="2577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</a:rPr>
              <a:t>2) Find the last node in current list and have last link go toward the new item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122555" y="4436722"/>
            <a:ext cx="509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45373" y="4252056"/>
            <a:ext cx="96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prstClr val="white"/>
                </a:solidFill>
              </a:rPr>
              <a:t>NULL</a:t>
            </a:r>
          </a:p>
        </p:txBody>
      </p:sp>
      <p:sp>
        <p:nvSpPr>
          <p:cNvPr id="5" name="Rectangle 4"/>
          <p:cNvSpPr/>
          <p:nvPr/>
        </p:nvSpPr>
        <p:spPr>
          <a:xfrm>
            <a:off x="1563882" y="2555193"/>
            <a:ext cx="1700613" cy="1247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034227" y="3298736"/>
            <a:ext cx="647266" cy="813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4367" y="4036955"/>
            <a:ext cx="69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B01513"/>
                </a:solidFill>
              </a:rPr>
              <a:t>Top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131300" y="2707309"/>
            <a:ext cx="1062820" cy="287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83529" y="2520154"/>
            <a:ext cx="69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 err="1">
                <a:solidFill>
                  <a:srgbClr val="B01513"/>
                </a:solidFill>
              </a:rPr>
              <a:t>Ptr</a:t>
            </a:r>
            <a:endParaRPr lang="en-US" dirty="0">
              <a:solidFill>
                <a:srgbClr val="B015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48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Example: Linked List – Add Node to the end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58274" y="2923681"/>
          <a:ext cx="291126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185"/>
                <a:gridCol w="1264777"/>
                <a:gridCol w="80330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1678317" y="2674834"/>
            <a:ext cx="1444238" cy="1008404"/>
            <a:chOff x="1657885" y="3426863"/>
            <a:chExt cx="1444238" cy="1008404"/>
          </a:xfrm>
        </p:grpSpPr>
        <p:sp>
          <p:nvSpPr>
            <p:cNvPr id="20" name="Rectangle 19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678317" y="3957418"/>
            <a:ext cx="1444238" cy="1008404"/>
            <a:chOff x="1657885" y="3426863"/>
            <a:chExt cx="1444238" cy="1008404"/>
          </a:xfrm>
        </p:grpSpPr>
        <p:sp>
          <p:nvSpPr>
            <p:cNvPr id="22" name="Rectangle 21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678318" y="5050566"/>
            <a:ext cx="2577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</a:rPr>
              <a:t>2) Find the last node in current list and have last link go toward the new item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122555" y="4436722"/>
            <a:ext cx="509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45373" y="4252056"/>
            <a:ext cx="96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prstClr val="white"/>
                </a:solidFill>
              </a:rPr>
              <a:t>NULL</a:t>
            </a:r>
          </a:p>
        </p:txBody>
      </p:sp>
      <p:cxnSp>
        <p:nvCxnSpPr>
          <p:cNvPr id="8" name="Curved Connector 7"/>
          <p:cNvCxnSpPr>
            <a:stCxn id="21" idx="2"/>
            <a:endCxn id="22" idx="1"/>
          </p:cNvCxnSpPr>
          <p:nvPr/>
        </p:nvCxnSpPr>
        <p:spPr>
          <a:xfrm flipH="1">
            <a:off x="1678317" y="3179036"/>
            <a:ext cx="1444238" cy="1282584"/>
          </a:xfrm>
          <a:prstGeom prst="curvedConnector5">
            <a:avLst>
              <a:gd name="adj1" fmla="val -37130"/>
              <a:gd name="adj2" fmla="val 48501"/>
              <a:gd name="adj3" fmla="val 13949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563882" y="2555193"/>
            <a:ext cx="1700613" cy="1247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6" name="Straight Arrow Connector 15"/>
          <p:cNvCxnSpPr>
            <a:stCxn id="17" idx="3"/>
          </p:cNvCxnSpPr>
          <p:nvPr/>
        </p:nvCxnSpPr>
        <p:spPr>
          <a:xfrm flipV="1">
            <a:off x="1034227" y="3298736"/>
            <a:ext cx="647266" cy="445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892" y="3559660"/>
            <a:ext cx="69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B01513"/>
                </a:solidFill>
              </a:rPr>
              <a:t>Top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131300" y="2707309"/>
            <a:ext cx="1062820" cy="287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83529" y="2520154"/>
            <a:ext cx="69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 err="1">
                <a:solidFill>
                  <a:srgbClr val="B01513"/>
                </a:solidFill>
              </a:rPr>
              <a:t>Ptr</a:t>
            </a:r>
            <a:endParaRPr lang="en-US" dirty="0">
              <a:solidFill>
                <a:srgbClr val="B015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17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Example: Linked List – Add Node to the end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58274" y="2923681"/>
          <a:ext cx="291126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185"/>
                <a:gridCol w="1264777"/>
                <a:gridCol w="80330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1678317" y="2674834"/>
            <a:ext cx="1444238" cy="1008404"/>
            <a:chOff x="1657885" y="3426863"/>
            <a:chExt cx="1444238" cy="1008404"/>
          </a:xfrm>
        </p:grpSpPr>
        <p:sp>
          <p:nvSpPr>
            <p:cNvPr id="20" name="Rectangle 19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678317" y="3957418"/>
            <a:ext cx="1444238" cy="1008404"/>
            <a:chOff x="1657885" y="3426863"/>
            <a:chExt cx="1444238" cy="1008404"/>
          </a:xfrm>
        </p:grpSpPr>
        <p:sp>
          <p:nvSpPr>
            <p:cNvPr id="22" name="Rectangle 21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678318" y="5050564"/>
            <a:ext cx="2577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</a:rPr>
              <a:t>DONE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122555" y="4436722"/>
            <a:ext cx="509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45373" y="4252056"/>
            <a:ext cx="96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prstClr val="white"/>
                </a:solidFill>
              </a:rPr>
              <a:t>NULL</a:t>
            </a:r>
          </a:p>
        </p:txBody>
      </p:sp>
      <p:cxnSp>
        <p:nvCxnSpPr>
          <p:cNvPr id="8" name="Curved Connector 7"/>
          <p:cNvCxnSpPr>
            <a:stCxn id="21" idx="2"/>
            <a:endCxn id="22" idx="1"/>
          </p:cNvCxnSpPr>
          <p:nvPr/>
        </p:nvCxnSpPr>
        <p:spPr>
          <a:xfrm flipH="1">
            <a:off x="1678317" y="3179036"/>
            <a:ext cx="1444238" cy="1282584"/>
          </a:xfrm>
          <a:prstGeom prst="curvedConnector5">
            <a:avLst>
              <a:gd name="adj1" fmla="val -37130"/>
              <a:gd name="adj2" fmla="val 48501"/>
              <a:gd name="adj3" fmla="val 13949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6" idx="3"/>
          </p:cNvCxnSpPr>
          <p:nvPr/>
        </p:nvCxnSpPr>
        <p:spPr>
          <a:xfrm flipV="1">
            <a:off x="1034227" y="3298736"/>
            <a:ext cx="647266" cy="445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6892" y="3559660"/>
            <a:ext cx="69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B01513"/>
                </a:solidFill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43550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4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Example: Linked List – </a:t>
            </a:r>
            <a:r>
              <a:rPr lang="en-US" sz="1400" dirty="0"/>
              <a:t>Add Another Node to the end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58274" y="2923681"/>
          <a:ext cx="291126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185"/>
                <a:gridCol w="1264777"/>
                <a:gridCol w="80330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1678317" y="2674834"/>
            <a:ext cx="1444238" cy="1008404"/>
            <a:chOff x="1657885" y="3426863"/>
            <a:chExt cx="1444238" cy="1008404"/>
          </a:xfrm>
        </p:grpSpPr>
        <p:sp>
          <p:nvSpPr>
            <p:cNvPr id="20" name="Rectangle 19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678317" y="3957418"/>
            <a:ext cx="1444238" cy="1008404"/>
            <a:chOff x="1657885" y="3426863"/>
            <a:chExt cx="1444238" cy="1008404"/>
          </a:xfrm>
        </p:grpSpPr>
        <p:sp>
          <p:nvSpPr>
            <p:cNvPr id="22" name="Rectangle 21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3122555" y="4436722"/>
            <a:ext cx="509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45373" y="4252056"/>
            <a:ext cx="96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prstClr val="white"/>
                </a:solidFill>
              </a:rPr>
              <a:t>NULL</a:t>
            </a:r>
          </a:p>
        </p:txBody>
      </p:sp>
      <p:cxnSp>
        <p:nvCxnSpPr>
          <p:cNvPr id="8" name="Curved Connector 7"/>
          <p:cNvCxnSpPr>
            <a:stCxn id="21" idx="2"/>
            <a:endCxn id="22" idx="1"/>
          </p:cNvCxnSpPr>
          <p:nvPr/>
        </p:nvCxnSpPr>
        <p:spPr>
          <a:xfrm flipH="1">
            <a:off x="1678317" y="3179036"/>
            <a:ext cx="1444238" cy="1282584"/>
          </a:xfrm>
          <a:prstGeom prst="curvedConnector5">
            <a:avLst>
              <a:gd name="adj1" fmla="val -37130"/>
              <a:gd name="adj2" fmla="val 48501"/>
              <a:gd name="adj3" fmla="val 13949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5" idx="3"/>
          </p:cNvCxnSpPr>
          <p:nvPr/>
        </p:nvCxnSpPr>
        <p:spPr>
          <a:xfrm flipV="1">
            <a:off x="1034227" y="3298736"/>
            <a:ext cx="647266" cy="445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892" y="3559660"/>
            <a:ext cx="69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B01513"/>
                </a:solidFill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353906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Example: Linked List – Add Node to the end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458274" y="2923681"/>
          <a:ext cx="291126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185"/>
                <a:gridCol w="1264777"/>
                <a:gridCol w="80330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1678317" y="2674834"/>
            <a:ext cx="1444238" cy="1008404"/>
            <a:chOff x="1657885" y="3426863"/>
            <a:chExt cx="1444238" cy="1008404"/>
          </a:xfrm>
        </p:grpSpPr>
        <p:sp>
          <p:nvSpPr>
            <p:cNvPr id="20" name="Rectangle 19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678317" y="3957418"/>
            <a:ext cx="1444238" cy="1008404"/>
            <a:chOff x="1657885" y="3426863"/>
            <a:chExt cx="1444238" cy="1008404"/>
          </a:xfrm>
        </p:grpSpPr>
        <p:sp>
          <p:nvSpPr>
            <p:cNvPr id="22" name="Rectangle 21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524050" y="5583659"/>
            <a:ext cx="2577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</a:rPr>
              <a:t>1) Allocate memory for your new item to add to the list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122555" y="4436722"/>
            <a:ext cx="509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45373" y="4252056"/>
            <a:ext cx="96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prstClr val="white"/>
                </a:solidFill>
              </a:rPr>
              <a:t>NULL</a:t>
            </a:r>
          </a:p>
        </p:txBody>
      </p:sp>
      <p:cxnSp>
        <p:nvCxnSpPr>
          <p:cNvPr id="8" name="Curved Connector 7"/>
          <p:cNvCxnSpPr>
            <a:stCxn id="21" idx="2"/>
            <a:endCxn id="22" idx="1"/>
          </p:cNvCxnSpPr>
          <p:nvPr/>
        </p:nvCxnSpPr>
        <p:spPr>
          <a:xfrm flipH="1">
            <a:off x="1678317" y="3179036"/>
            <a:ext cx="1444238" cy="1282584"/>
          </a:xfrm>
          <a:prstGeom prst="curvedConnector5">
            <a:avLst>
              <a:gd name="adj1" fmla="val -37130"/>
              <a:gd name="adj2" fmla="val 48501"/>
              <a:gd name="adj3" fmla="val 13949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571505" y="5058630"/>
            <a:ext cx="1700613" cy="1247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678317" y="5178272"/>
            <a:ext cx="1444238" cy="1008404"/>
            <a:chOff x="1657885" y="3426863"/>
            <a:chExt cx="1444238" cy="1008404"/>
          </a:xfrm>
        </p:grpSpPr>
        <p:sp>
          <p:nvSpPr>
            <p:cNvPr id="17" name="Rectangle 16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3122555" y="5657576"/>
            <a:ext cx="509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45373" y="5472910"/>
            <a:ext cx="96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prstClr val="white"/>
                </a:solidFill>
              </a:rPr>
              <a:t>NULL</a:t>
            </a:r>
          </a:p>
        </p:txBody>
      </p:sp>
      <p:cxnSp>
        <p:nvCxnSpPr>
          <p:cNvPr id="29" name="Straight Arrow Connector 28"/>
          <p:cNvCxnSpPr>
            <a:stCxn id="30" idx="3"/>
          </p:cNvCxnSpPr>
          <p:nvPr/>
        </p:nvCxnSpPr>
        <p:spPr>
          <a:xfrm flipV="1">
            <a:off x="1034227" y="3298736"/>
            <a:ext cx="647266" cy="445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6892" y="3559660"/>
            <a:ext cx="69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B01513"/>
                </a:solidFill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361307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Example: Linked List – Add Node to the end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58274" y="2923681"/>
          <a:ext cx="291126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185"/>
                <a:gridCol w="1264777"/>
                <a:gridCol w="80330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1678317" y="2674834"/>
            <a:ext cx="1444238" cy="1008404"/>
            <a:chOff x="1657885" y="3426863"/>
            <a:chExt cx="1444238" cy="1008404"/>
          </a:xfrm>
        </p:grpSpPr>
        <p:sp>
          <p:nvSpPr>
            <p:cNvPr id="20" name="Rectangle 19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678317" y="3957418"/>
            <a:ext cx="1444238" cy="1008404"/>
            <a:chOff x="1657885" y="3426863"/>
            <a:chExt cx="1444238" cy="1008404"/>
          </a:xfrm>
        </p:grpSpPr>
        <p:sp>
          <p:nvSpPr>
            <p:cNvPr id="22" name="Rectangle 21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524050" y="5583659"/>
            <a:ext cx="3645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</a:rPr>
              <a:t>2) Find the last node in current list and have last link go toward the new item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122555" y="4436722"/>
            <a:ext cx="509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45373" y="4252056"/>
            <a:ext cx="96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prstClr val="white"/>
                </a:solidFill>
              </a:rPr>
              <a:t>NULL</a:t>
            </a:r>
          </a:p>
        </p:txBody>
      </p:sp>
      <p:cxnSp>
        <p:nvCxnSpPr>
          <p:cNvPr id="8" name="Curved Connector 7"/>
          <p:cNvCxnSpPr>
            <a:stCxn id="21" idx="2"/>
            <a:endCxn id="22" idx="1"/>
          </p:cNvCxnSpPr>
          <p:nvPr/>
        </p:nvCxnSpPr>
        <p:spPr>
          <a:xfrm flipH="1">
            <a:off x="1678317" y="3179036"/>
            <a:ext cx="1444238" cy="1282584"/>
          </a:xfrm>
          <a:prstGeom prst="curvedConnector5">
            <a:avLst>
              <a:gd name="adj1" fmla="val -37130"/>
              <a:gd name="adj2" fmla="val 48501"/>
              <a:gd name="adj3" fmla="val 13949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550131" y="2588207"/>
            <a:ext cx="1700613" cy="1247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678317" y="5178272"/>
            <a:ext cx="1444238" cy="1008404"/>
            <a:chOff x="1657885" y="3426863"/>
            <a:chExt cx="1444238" cy="1008404"/>
          </a:xfrm>
        </p:grpSpPr>
        <p:sp>
          <p:nvSpPr>
            <p:cNvPr id="17" name="Rectangle 16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3122555" y="5657576"/>
            <a:ext cx="509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45373" y="5472910"/>
            <a:ext cx="96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prstClr val="white"/>
                </a:solidFill>
              </a:rPr>
              <a:t>NULL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131300" y="2707309"/>
            <a:ext cx="1062820" cy="287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83529" y="2520154"/>
            <a:ext cx="69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 err="1">
                <a:solidFill>
                  <a:srgbClr val="B01513"/>
                </a:solidFill>
              </a:rPr>
              <a:t>Ptr</a:t>
            </a:r>
            <a:endParaRPr lang="en-US" dirty="0">
              <a:solidFill>
                <a:srgbClr val="B01513"/>
              </a:solidFill>
            </a:endParaRPr>
          </a:p>
        </p:txBody>
      </p:sp>
      <p:cxnSp>
        <p:nvCxnSpPr>
          <p:cNvPr id="31" name="Straight Arrow Connector 30"/>
          <p:cNvCxnSpPr>
            <a:stCxn id="32" idx="3"/>
          </p:cNvCxnSpPr>
          <p:nvPr/>
        </p:nvCxnSpPr>
        <p:spPr>
          <a:xfrm flipV="1">
            <a:off x="1034227" y="3298736"/>
            <a:ext cx="647266" cy="445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6892" y="3559660"/>
            <a:ext cx="69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B01513"/>
                </a:solidFill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398961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Example: Linked List – Add Node to the end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58274" y="2923681"/>
          <a:ext cx="291126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185"/>
                <a:gridCol w="1264777"/>
                <a:gridCol w="80330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1678317" y="2674834"/>
            <a:ext cx="1444238" cy="1008404"/>
            <a:chOff x="1657885" y="3426863"/>
            <a:chExt cx="1444238" cy="1008404"/>
          </a:xfrm>
        </p:grpSpPr>
        <p:sp>
          <p:nvSpPr>
            <p:cNvPr id="20" name="Rectangle 19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678317" y="3957418"/>
            <a:ext cx="1444238" cy="1008404"/>
            <a:chOff x="1657885" y="3426863"/>
            <a:chExt cx="1444238" cy="1008404"/>
          </a:xfrm>
        </p:grpSpPr>
        <p:sp>
          <p:nvSpPr>
            <p:cNvPr id="22" name="Rectangle 21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524050" y="5583659"/>
            <a:ext cx="3645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</a:rPr>
              <a:t>2) Find the last node in current list and have last link go toward the new item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122555" y="4436722"/>
            <a:ext cx="509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45373" y="4252056"/>
            <a:ext cx="96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prstClr val="white"/>
                </a:solidFill>
              </a:rPr>
              <a:t>NULL</a:t>
            </a:r>
          </a:p>
        </p:txBody>
      </p:sp>
      <p:cxnSp>
        <p:nvCxnSpPr>
          <p:cNvPr id="8" name="Curved Connector 7"/>
          <p:cNvCxnSpPr>
            <a:stCxn id="21" idx="2"/>
            <a:endCxn id="22" idx="1"/>
          </p:cNvCxnSpPr>
          <p:nvPr/>
        </p:nvCxnSpPr>
        <p:spPr>
          <a:xfrm flipH="1">
            <a:off x="1678317" y="3179036"/>
            <a:ext cx="1444238" cy="1282584"/>
          </a:xfrm>
          <a:prstGeom prst="curvedConnector5">
            <a:avLst>
              <a:gd name="adj1" fmla="val -37130"/>
              <a:gd name="adj2" fmla="val 48501"/>
              <a:gd name="adj3" fmla="val 13949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550131" y="3837778"/>
            <a:ext cx="1700613" cy="1247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678317" y="5178272"/>
            <a:ext cx="1444238" cy="1008404"/>
            <a:chOff x="1657885" y="3426863"/>
            <a:chExt cx="1444238" cy="1008404"/>
          </a:xfrm>
        </p:grpSpPr>
        <p:sp>
          <p:nvSpPr>
            <p:cNvPr id="17" name="Rectangle 16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3122555" y="5657576"/>
            <a:ext cx="509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45373" y="5472910"/>
            <a:ext cx="96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prstClr val="white"/>
                </a:solidFill>
              </a:rPr>
              <a:t>NULL</a:t>
            </a:r>
          </a:p>
        </p:txBody>
      </p:sp>
      <p:cxnSp>
        <p:nvCxnSpPr>
          <p:cNvPr id="29" name="Straight Arrow Connector 28"/>
          <p:cNvCxnSpPr>
            <a:endCxn id="23" idx="2"/>
          </p:cNvCxnSpPr>
          <p:nvPr/>
        </p:nvCxnSpPr>
        <p:spPr>
          <a:xfrm flipH="1">
            <a:off x="3122557" y="2707309"/>
            <a:ext cx="1071565" cy="1754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83529" y="2520154"/>
            <a:ext cx="69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 err="1">
                <a:solidFill>
                  <a:srgbClr val="B01513"/>
                </a:solidFill>
              </a:rPr>
              <a:t>Ptr</a:t>
            </a:r>
            <a:endParaRPr lang="en-US" dirty="0">
              <a:solidFill>
                <a:srgbClr val="B01513"/>
              </a:solidFill>
            </a:endParaRPr>
          </a:p>
        </p:txBody>
      </p:sp>
      <p:cxnSp>
        <p:nvCxnSpPr>
          <p:cNvPr id="31" name="Straight Arrow Connector 30"/>
          <p:cNvCxnSpPr>
            <a:stCxn id="32" idx="3"/>
          </p:cNvCxnSpPr>
          <p:nvPr/>
        </p:nvCxnSpPr>
        <p:spPr>
          <a:xfrm flipV="1">
            <a:off x="1034227" y="3298736"/>
            <a:ext cx="647266" cy="445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6892" y="3559660"/>
            <a:ext cx="69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B01513"/>
                </a:solidFill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386092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Example: Linked List – Add Node to the end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58274" y="2923681"/>
          <a:ext cx="291126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185"/>
                <a:gridCol w="1264777"/>
                <a:gridCol w="80330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1678317" y="2674834"/>
            <a:ext cx="1444238" cy="1008404"/>
            <a:chOff x="1657885" y="3426863"/>
            <a:chExt cx="1444238" cy="1008404"/>
          </a:xfrm>
        </p:grpSpPr>
        <p:sp>
          <p:nvSpPr>
            <p:cNvPr id="20" name="Rectangle 19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678317" y="3957418"/>
            <a:ext cx="1444238" cy="1008404"/>
            <a:chOff x="1657885" y="3426863"/>
            <a:chExt cx="1444238" cy="1008404"/>
          </a:xfrm>
        </p:grpSpPr>
        <p:sp>
          <p:nvSpPr>
            <p:cNvPr id="22" name="Rectangle 21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524050" y="5583659"/>
            <a:ext cx="3645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</a:rPr>
              <a:t>2) Find the last node in current list and have last pointer go toward the new item</a:t>
            </a:r>
          </a:p>
        </p:txBody>
      </p:sp>
      <p:cxnSp>
        <p:nvCxnSpPr>
          <p:cNvPr id="8" name="Curved Connector 7"/>
          <p:cNvCxnSpPr>
            <a:stCxn id="21" idx="2"/>
            <a:endCxn id="22" idx="1"/>
          </p:cNvCxnSpPr>
          <p:nvPr/>
        </p:nvCxnSpPr>
        <p:spPr>
          <a:xfrm flipH="1">
            <a:off x="1678317" y="3179036"/>
            <a:ext cx="1444238" cy="1282584"/>
          </a:xfrm>
          <a:prstGeom prst="curvedConnector5">
            <a:avLst>
              <a:gd name="adj1" fmla="val -37130"/>
              <a:gd name="adj2" fmla="val 48501"/>
              <a:gd name="adj3" fmla="val 13949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678317" y="5178272"/>
            <a:ext cx="1444238" cy="1008404"/>
            <a:chOff x="1657885" y="3426863"/>
            <a:chExt cx="1444238" cy="1008404"/>
          </a:xfrm>
        </p:grpSpPr>
        <p:sp>
          <p:nvSpPr>
            <p:cNvPr id="17" name="Rectangle 16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3122555" y="5657576"/>
            <a:ext cx="509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45373" y="5472910"/>
            <a:ext cx="96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prstClr val="white"/>
                </a:solidFill>
              </a:rPr>
              <a:t>NULL</a:t>
            </a:r>
          </a:p>
        </p:txBody>
      </p:sp>
      <p:cxnSp>
        <p:nvCxnSpPr>
          <p:cNvPr id="29" name="Curved Connector 28"/>
          <p:cNvCxnSpPr/>
          <p:nvPr/>
        </p:nvCxnSpPr>
        <p:spPr>
          <a:xfrm flipH="1">
            <a:off x="1684996" y="4436722"/>
            <a:ext cx="1444238" cy="1282584"/>
          </a:xfrm>
          <a:prstGeom prst="curvedConnector5">
            <a:avLst>
              <a:gd name="adj1" fmla="val -37130"/>
              <a:gd name="adj2" fmla="val 48501"/>
              <a:gd name="adj3" fmla="val 13949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550131" y="3837778"/>
            <a:ext cx="1700613" cy="1247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122557" y="2707309"/>
            <a:ext cx="1071565" cy="1754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83529" y="2520154"/>
            <a:ext cx="69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 err="1">
                <a:solidFill>
                  <a:srgbClr val="B01513"/>
                </a:solidFill>
              </a:rPr>
              <a:t>Ptr</a:t>
            </a:r>
            <a:endParaRPr lang="en-US" dirty="0">
              <a:solidFill>
                <a:srgbClr val="B01513"/>
              </a:solidFill>
            </a:endParaRPr>
          </a:p>
        </p:txBody>
      </p:sp>
      <p:cxnSp>
        <p:nvCxnSpPr>
          <p:cNvPr id="34" name="Straight Arrow Connector 33"/>
          <p:cNvCxnSpPr>
            <a:stCxn id="35" idx="3"/>
          </p:cNvCxnSpPr>
          <p:nvPr/>
        </p:nvCxnSpPr>
        <p:spPr>
          <a:xfrm flipV="1">
            <a:off x="1034227" y="3298736"/>
            <a:ext cx="647266" cy="445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36892" y="3559660"/>
            <a:ext cx="69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B01513"/>
                </a:solidFill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258373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Example: Linked List – Add Node to the end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58274" y="2923681"/>
          <a:ext cx="291126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185"/>
                <a:gridCol w="1264777"/>
                <a:gridCol w="80330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1678317" y="2674834"/>
            <a:ext cx="1444238" cy="1008404"/>
            <a:chOff x="1657885" y="3426863"/>
            <a:chExt cx="1444238" cy="1008404"/>
          </a:xfrm>
        </p:grpSpPr>
        <p:sp>
          <p:nvSpPr>
            <p:cNvPr id="20" name="Rectangle 19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678317" y="3957418"/>
            <a:ext cx="1444238" cy="1008404"/>
            <a:chOff x="1657885" y="3426863"/>
            <a:chExt cx="1444238" cy="1008404"/>
          </a:xfrm>
        </p:grpSpPr>
        <p:sp>
          <p:nvSpPr>
            <p:cNvPr id="22" name="Rectangle 21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524050" y="5583659"/>
            <a:ext cx="364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</a:rPr>
              <a:t>DONE</a:t>
            </a:r>
          </a:p>
        </p:txBody>
      </p:sp>
      <p:cxnSp>
        <p:nvCxnSpPr>
          <p:cNvPr id="8" name="Curved Connector 7"/>
          <p:cNvCxnSpPr>
            <a:stCxn id="21" idx="2"/>
            <a:endCxn id="22" idx="1"/>
          </p:cNvCxnSpPr>
          <p:nvPr/>
        </p:nvCxnSpPr>
        <p:spPr>
          <a:xfrm flipH="1">
            <a:off x="1678317" y="3179036"/>
            <a:ext cx="1444238" cy="1282584"/>
          </a:xfrm>
          <a:prstGeom prst="curvedConnector5">
            <a:avLst>
              <a:gd name="adj1" fmla="val -37130"/>
              <a:gd name="adj2" fmla="val 48501"/>
              <a:gd name="adj3" fmla="val 13949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678317" y="5178272"/>
            <a:ext cx="1444238" cy="1008404"/>
            <a:chOff x="1657885" y="3426863"/>
            <a:chExt cx="1444238" cy="1008404"/>
          </a:xfrm>
        </p:grpSpPr>
        <p:sp>
          <p:nvSpPr>
            <p:cNvPr id="17" name="Rectangle 16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3122555" y="5657576"/>
            <a:ext cx="509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45373" y="5472910"/>
            <a:ext cx="96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prstClr val="white"/>
                </a:solidFill>
              </a:rPr>
              <a:t>NULL</a:t>
            </a:r>
          </a:p>
        </p:txBody>
      </p:sp>
      <p:cxnSp>
        <p:nvCxnSpPr>
          <p:cNvPr id="29" name="Curved Connector 28"/>
          <p:cNvCxnSpPr/>
          <p:nvPr/>
        </p:nvCxnSpPr>
        <p:spPr>
          <a:xfrm flipH="1">
            <a:off x="1684996" y="4436722"/>
            <a:ext cx="1444238" cy="1282584"/>
          </a:xfrm>
          <a:prstGeom prst="curvedConnector5">
            <a:avLst>
              <a:gd name="adj1" fmla="val -37130"/>
              <a:gd name="adj2" fmla="val 48501"/>
              <a:gd name="adj3" fmla="val 13949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5" idx="3"/>
          </p:cNvCxnSpPr>
          <p:nvPr/>
        </p:nvCxnSpPr>
        <p:spPr>
          <a:xfrm flipV="1">
            <a:off x="1034227" y="3298736"/>
            <a:ext cx="647266" cy="445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6892" y="3559660"/>
            <a:ext cx="69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B01513"/>
                </a:solidFill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17821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Example: Linked List – Add Node to the front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58274" y="2923681"/>
          <a:ext cx="291126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185"/>
                <a:gridCol w="1264777"/>
                <a:gridCol w="80330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1678317" y="2674834"/>
            <a:ext cx="1444238" cy="1008404"/>
            <a:chOff x="1657885" y="3426863"/>
            <a:chExt cx="1444238" cy="1008404"/>
          </a:xfrm>
        </p:grpSpPr>
        <p:sp>
          <p:nvSpPr>
            <p:cNvPr id="20" name="Rectangle 19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678317" y="3957418"/>
            <a:ext cx="1444238" cy="1008404"/>
            <a:chOff x="1657885" y="3426863"/>
            <a:chExt cx="1444238" cy="1008404"/>
          </a:xfrm>
        </p:grpSpPr>
        <p:sp>
          <p:nvSpPr>
            <p:cNvPr id="22" name="Rectangle 21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cxnSp>
        <p:nvCxnSpPr>
          <p:cNvPr id="8" name="Curved Connector 7"/>
          <p:cNvCxnSpPr>
            <a:stCxn id="21" idx="2"/>
            <a:endCxn id="22" idx="1"/>
          </p:cNvCxnSpPr>
          <p:nvPr/>
        </p:nvCxnSpPr>
        <p:spPr>
          <a:xfrm flipH="1">
            <a:off x="1678317" y="3179036"/>
            <a:ext cx="1444238" cy="1282584"/>
          </a:xfrm>
          <a:prstGeom prst="curvedConnector5">
            <a:avLst>
              <a:gd name="adj1" fmla="val -37130"/>
              <a:gd name="adj2" fmla="val 48501"/>
              <a:gd name="adj3" fmla="val 13949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678317" y="5178272"/>
            <a:ext cx="1444238" cy="1008404"/>
            <a:chOff x="1657885" y="3426863"/>
            <a:chExt cx="1444238" cy="1008404"/>
          </a:xfrm>
        </p:grpSpPr>
        <p:sp>
          <p:nvSpPr>
            <p:cNvPr id="17" name="Rectangle 16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3122555" y="5657576"/>
            <a:ext cx="509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45373" y="5472910"/>
            <a:ext cx="96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prstClr val="white"/>
                </a:solidFill>
              </a:rPr>
              <a:t>NULL</a:t>
            </a:r>
          </a:p>
        </p:txBody>
      </p:sp>
      <p:cxnSp>
        <p:nvCxnSpPr>
          <p:cNvPr id="29" name="Curved Connector 28"/>
          <p:cNvCxnSpPr/>
          <p:nvPr/>
        </p:nvCxnSpPr>
        <p:spPr>
          <a:xfrm flipH="1">
            <a:off x="1684996" y="4436722"/>
            <a:ext cx="1444238" cy="1282584"/>
          </a:xfrm>
          <a:prstGeom prst="curvedConnector5">
            <a:avLst>
              <a:gd name="adj1" fmla="val -37130"/>
              <a:gd name="adj2" fmla="val 48501"/>
              <a:gd name="adj3" fmla="val 13949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5" idx="3"/>
          </p:cNvCxnSpPr>
          <p:nvPr/>
        </p:nvCxnSpPr>
        <p:spPr>
          <a:xfrm flipV="1">
            <a:off x="1034227" y="3298736"/>
            <a:ext cx="647266" cy="445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6892" y="3559660"/>
            <a:ext cx="69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B01513"/>
                </a:solidFill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409341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Example: Linked List – Add Node to the end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458274" y="2923681"/>
          <a:ext cx="291126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185"/>
                <a:gridCol w="1264777"/>
                <a:gridCol w="80330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1678317" y="2674834"/>
            <a:ext cx="1444238" cy="1008404"/>
            <a:chOff x="1657885" y="3426863"/>
            <a:chExt cx="1444238" cy="1008404"/>
          </a:xfrm>
        </p:grpSpPr>
        <p:sp>
          <p:nvSpPr>
            <p:cNvPr id="20" name="Rectangle 19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678317" y="3957418"/>
            <a:ext cx="1444238" cy="1008404"/>
            <a:chOff x="1657885" y="3426863"/>
            <a:chExt cx="1444238" cy="1008404"/>
          </a:xfrm>
        </p:grpSpPr>
        <p:sp>
          <p:nvSpPr>
            <p:cNvPr id="22" name="Rectangle 21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524050" y="5583661"/>
            <a:ext cx="364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</a:rPr>
              <a:t>1) Allocate memory for your new item to add to the list </a:t>
            </a:r>
          </a:p>
        </p:txBody>
      </p:sp>
      <p:cxnSp>
        <p:nvCxnSpPr>
          <p:cNvPr id="8" name="Curved Connector 7"/>
          <p:cNvCxnSpPr>
            <a:stCxn id="21" idx="2"/>
            <a:endCxn id="22" idx="1"/>
          </p:cNvCxnSpPr>
          <p:nvPr/>
        </p:nvCxnSpPr>
        <p:spPr>
          <a:xfrm flipH="1">
            <a:off x="1678317" y="3179036"/>
            <a:ext cx="1444238" cy="1282584"/>
          </a:xfrm>
          <a:prstGeom prst="curvedConnector5">
            <a:avLst>
              <a:gd name="adj1" fmla="val -37130"/>
              <a:gd name="adj2" fmla="val 48501"/>
              <a:gd name="adj3" fmla="val 13949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678317" y="5178272"/>
            <a:ext cx="1444238" cy="1008404"/>
            <a:chOff x="1657885" y="3426863"/>
            <a:chExt cx="1444238" cy="1008404"/>
          </a:xfrm>
        </p:grpSpPr>
        <p:sp>
          <p:nvSpPr>
            <p:cNvPr id="17" name="Rectangle 16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3122555" y="5657576"/>
            <a:ext cx="509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45373" y="5472910"/>
            <a:ext cx="96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prstClr val="white"/>
                </a:solidFill>
              </a:rPr>
              <a:t>NULL</a:t>
            </a:r>
          </a:p>
        </p:txBody>
      </p:sp>
      <p:cxnSp>
        <p:nvCxnSpPr>
          <p:cNvPr id="29" name="Curved Connector 28"/>
          <p:cNvCxnSpPr/>
          <p:nvPr/>
        </p:nvCxnSpPr>
        <p:spPr>
          <a:xfrm flipH="1">
            <a:off x="1684996" y="4436722"/>
            <a:ext cx="1444238" cy="1282584"/>
          </a:xfrm>
          <a:prstGeom prst="curvedConnector5">
            <a:avLst>
              <a:gd name="adj1" fmla="val -37130"/>
              <a:gd name="adj2" fmla="val 48501"/>
              <a:gd name="adj3" fmla="val 13949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801929" y="2502015"/>
            <a:ext cx="1444238" cy="1008404"/>
            <a:chOff x="1657885" y="3426863"/>
            <a:chExt cx="1444238" cy="1008404"/>
          </a:xfrm>
        </p:grpSpPr>
        <p:sp>
          <p:nvSpPr>
            <p:cNvPr id="25" name="Rectangle 24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4</a:t>
              </a: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5246167" y="2981319"/>
            <a:ext cx="509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68985" y="2796653"/>
            <a:ext cx="96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prstClr val="white"/>
                </a:solidFill>
              </a:rPr>
              <a:t>NULL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673743" y="2410961"/>
            <a:ext cx="1700613" cy="1247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4" name="Straight Arrow Connector 33"/>
          <p:cNvCxnSpPr>
            <a:stCxn id="35" idx="3"/>
          </p:cNvCxnSpPr>
          <p:nvPr/>
        </p:nvCxnSpPr>
        <p:spPr>
          <a:xfrm flipV="1">
            <a:off x="1034227" y="3298736"/>
            <a:ext cx="647266" cy="445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36892" y="3559660"/>
            <a:ext cx="69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B01513"/>
                </a:solidFill>
              </a:rPr>
              <a:t>Top</a:t>
            </a:r>
          </a:p>
        </p:txBody>
      </p:sp>
      <p:cxnSp>
        <p:nvCxnSpPr>
          <p:cNvPr id="36" name="Straight Arrow Connector 35"/>
          <p:cNvCxnSpPr>
            <a:endCxn id="25" idx="2"/>
          </p:cNvCxnSpPr>
          <p:nvPr/>
        </p:nvCxnSpPr>
        <p:spPr>
          <a:xfrm flipH="1" flipV="1">
            <a:off x="4280493" y="3510421"/>
            <a:ext cx="870756" cy="9476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40657" y="4270921"/>
            <a:ext cx="69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 err="1">
                <a:solidFill>
                  <a:srgbClr val="B01513"/>
                </a:solidFill>
              </a:rPr>
              <a:t>Ptr</a:t>
            </a:r>
            <a:endParaRPr lang="en-US" dirty="0">
              <a:solidFill>
                <a:srgbClr val="B015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89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Example: Linked List – Add Node to the end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458274" y="2923681"/>
          <a:ext cx="291126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185"/>
                <a:gridCol w="1264777"/>
                <a:gridCol w="80330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1678317" y="2674834"/>
            <a:ext cx="1444238" cy="1008404"/>
            <a:chOff x="1657885" y="3426863"/>
            <a:chExt cx="1444238" cy="1008404"/>
          </a:xfrm>
        </p:grpSpPr>
        <p:sp>
          <p:nvSpPr>
            <p:cNvPr id="20" name="Rectangle 19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678317" y="3957418"/>
            <a:ext cx="1444238" cy="1008404"/>
            <a:chOff x="1657885" y="3426863"/>
            <a:chExt cx="1444238" cy="1008404"/>
          </a:xfrm>
        </p:grpSpPr>
        <p:sp>
          <p:nvSpPr>
            <p:cNvPr id="22" name="Rectangle 21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524050" y="5583659"/>
            <a:ext cx="3645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</a:rPr>
              <a:t>2) Have the link of the new item go the first item in the original list </a:t>
            </a:r>
          </a:p>
        </p:txBody>
      </p:sp>
      <p:cxnSp>
        <p:nvCxnSpPr>
          <p:cNvPr id="8" name="Curved Connector 7"/>
          <p:cNvCxnSpPr>
            <a:stCxn id="21" idx="2"/>
            <a:endCxn id="22" idx="1"/>
          </p:cNvCxnSpPr>
          <p:nvPr/>
        </p:nvCxnSpPr>
        <p:spPr>
          <a:xfrm flipH="1">
            <a:off x="1678317" y="3179036"/>
            <a:ext cx="1444238" cy="1282584"/>
          </a:xfrm>
          <a:prstGeom prst="curvedConnector5">
            <a:avLst>
              <a:gd name="adj1" fmla="val -37130"/>
              <a:gd name="adj2" fmla="val 48501"/>
              <a:gd name="adj3" fmla="val 13949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678317" y="5178272"/>
            <a:ext cx="1444238" cy="1008404"/>
            <a:chOff x="1657885" y="3426863"/>
            <a:chExt cx="1444238" cy="1008404"/>
          </a:xfrm>
        </p:grpSpPr>
        <p:sp>
          <p:nvSpPr>
            <p:cNvPr id="17" name="Rectangle 16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3122555" y="5657576"/>
            <a:ext cx="509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45373" y="5472910"/>
            <a:ext cx="96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prstClr val="white"/>
                </a:solidFill>
              </a:rPr>
              <a:t>NULL</a:t>
            </a:r>
          </a:p>
        </p:txBody>
      </p:sp>
      <p:cxnSp>
        <p:nvCxnSpPr>
          <p:cNvPr id="29" name="Curved Connector 28"/>
          <p:cNvCxnSpPr/>
          <p:nvPr/>
        </p:nvCxnSpPr>
        <p:spPr>
          <a:xfrm flipH="1">
            <a:off x="1684996" y="4436722"/>
            <a:ext cx="1444238" cy="1282584"/>
          </a:xfrm>
          <a:prstGeom prst="curvedConnector5">
            <a:avLst>
              <a:gd name="adj1" fmla="val -37130"/>
              <a:gd name="adj2" fmla="val 48501"/>
              <a:gd name="adj3" fmla="val 13949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801929" y="2502015"/>
            <a:ext cx="1444238" cy="1008404"/>
            <a:chOff x="1657885" y="3426863"/>
            <a:chExt cx="1444238" cy="1008404"/>
          </a:xfrm>
        </p:grpSpPr>
        <p:sp>
          <p:nvSpPr>
            <p:cNvPr id="25" name="Rectangle 24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4</a:t>
              </a: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5246167" y="2981319"/>
            <a:ext cx="509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68985" y="2796653"/>
            <a:ext cx="96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prstClr val="white"/>
                </a:solidFill>
              </a:rPr>
              <a:t>NULL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673743" y="2410961"/>
            <a:ext cx="1700613" cy="1247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4" name="Straight Arrow Connector 33"/>
          <p:cNvCxnSpPr>
            <a:stCxn id="35" idx="3"/>
          </p:cNvCxnSpPr>
          <p:nvPr/>
        </p:nvCxnSpPr>
        <p:spPr>
          <a:xfrm flipV="1">
            <a:off x="1034227" y="3298736"/>
            <a:ext cx="647266" cy="445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36892" y="3559660"/>
            <a:ext cx="69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B01513"/>
                </a:solidFill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230827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458274" y="2923681"/>
          <a:ext cx="291126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185"/>
                <a:gridCol w="1264777"/>
                <a:gridCol w="80330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1678317" y="2674834"/>
            <a:ext cx="1444238" cy="1008404"/>
            <a:chOff x="1657885" y="3426863"/>
            <a:chExt cx="1444238" cy="1008404"/>
          </a:xfrm>
        </p:grpSpPr>
        <p:sp>
          <p:nvSpPr>
            <p:cNvPr id="20" name="Rectangle 19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678317" y="3957418"/>
            <a:ext cx="1444238" cy="1008404"/>
            <a:chOff x="1657885" y="3426863"/>
            <a:chExt cx="1444238" cy="1008404"/>
          </a:xfrm>
        </p:grpSpPr>
        <p:sp>
          <p:nvSpPr>
            <p:cNvPr id="22" name="Rectangle 21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524050" y="5583659"/>
            <a:ext cx="3645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</a:rPr>
              <a:t>2) Have the link of the new item go the first item in the original list </a:t>
            </a:r>
          </a:p>
        </p:txBody>
      </p:sp>
      <p:cxnSp>
        <p:nvCxnSpPr>
          <p:cNvPr id="8" name="Curved Connector 7"/>
          <p:cNvCxnSpPr>
            <a:stCxn id="21" idx="2"/>
            <a:endCxn id="22" idx="1"/>
          </p:cNvCxnSpPr>
          <p:nvPr/>
        </p:nvCxnSpPr>
        <p:spPr>
          <a:xfrm flipH="1">
            <a:off x="1678317" y="3179036"/>
            <a:ext cx="1444238" cy="1282584"/>
          </a:xfrm>
          <a:prstGeom prst="curvedConnector5">
            <a:avLst>
              <a:gd name="adj1" fmla="val -37130"/>
              <a:gd name="adj2" fmla="val 48501"/>
              <a:gd name="adj3" fmla="val 13949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678317" y="5178272"/>
            <a:ext cx="1444238" cy="1008404"/>
            <a:chOff x="1657885" y="3426863"/>
            <a:chExt cx="1444238" cy="1008404"/>
          </a:xfrm>
        </p:grpSpPr>
        <p:sp>
          <p:nvSpPr>
            <p:cNvPr id="17" name="Rectangle 16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3122555" y="5657576"/>
            <a:ext cx="509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45373" y="5472910"/>
            <a:ext cx="96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prstClr val="white"/>
                </a:solidFill>
              </a:rPr>
              <a:t>NULL</a:t>
            </a:r>
          </a:p>
        </p:txBody>
      </p:sp>
      <p:cxnSp>
        <p:nvCxnSpPr>
          <p:cNvPr id="29" name="Curved Connector 28"/>
          <p:cNvCxnSpPr/>
          <p:nvPr/>
        </p:nvCxnSpPr>
        <p:spPr>
          <a:xfrm flipH="1">
            <a:off x="1684996" y="4436722"/>
            <a:ext cx="1444238" cy="1282584"/>
          </a:xfrm>
          <a:prstGeom prst="curvedConnector5">
            <a:avLst>
              <a:gd name="adj1" fmla="val -37130"/>
              <a:gd name="adj2" fmla="val 48501"/>
              <a:gd name="adj3" fmla="val 13949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801929" y="2502015"/>
            <a:ext cx="1444238" cy="1008404"/>
            <a:chOff x="1657885" y="3426863"/>
            <a:chExt cx="1444238" cy="1008404"/>
          </a:xfrm>
        </p:grpSpPr>
        <p:sp>
          <p:nvSpPr>
            <p:cNvPr id="25" name="Rectangle 24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4</a:t>
              </a: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cxnSp>
        <p:nvCxnSpPr>
          <p:cNvPr id="34" name="Curved Connector 33"/>
          <p:cNvCxnSpPr>
            <a:endCxn id="20" idx="1"/>
          </p:cNvCxnSpPr>
          <p:nvPr/>
        </p:nvCxnSpPr>
        <p:spPr>
          <a:xfrm rot="10800000" flipV="1">
            <a:off x="1678317" y="2981296"/>
            <a:ext cx="3567850" cy="197741"/>
          </a:xfrm>
          <a:prstGeom prst="curvedConnector5">
            <a:avLst>
              <a:gd name="adj1" fmla="val -8443"/>
              <a:gd name="adj2" fmla="val -609841"/>
              <a:gd name="adj3" fmla="val 10640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673743" y="2410961"/>
            <a:ext cx="1700613" cy="1247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1" name="Straight Arrow Connector 30"/>
          <p:cNvCxnSpPr>
            <a:stCxn id="32" idx="3"/>
          </p:cNvCxnSpPr>
          <p:nvPr/>
        </p:nvCxnSpPr>
        <p:spPr>
          <a:xfrm flipV="1">
            <a:off x="1034227" y="3298736"/>
            <a:ext cx="647266" cy="445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6892" y="3559660"/>
            <a:ext cx="69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B01513"/>
                </a:solidFill>
              </a:rPr>
              <a:t>Top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4280493" y="3510421"/>
            <a:ext cx="870756" cy="9476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40657" y="4270921"/>
            <a:ext cx="69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 err="1">
                <a:solidFill>
                  <a:srgbClr val="B01513"/>
                </a:solidFill>
              </a:rPr>
              <a:t>Ptr</a:t>
            </a:r>
            <a:endParaRPr lang="en-US" dirty="0">
              <a:solidFill>
                <a:srgbClr val="B015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50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when we talked about Stacks and Queues?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Stacks (LIFO) and Queues (FIFO)</a:t>
            </a:r>
          </a:p>
          <a:p>
            <a:pPr marL="857256" lvl="1" indent="-457200">
              <a:buFont typeface="+mj-lt"/>
              <a:buAutoNum type="arabicPeriod"/>
            </a:pPr>
            <a:r>
              <a:rPr lang="en-US" dirty="0" smtClean="0"/>
              <a:t>Follow a strict set of rules on accessing data within the data structure</a:t>
            </a:r>
          </a:p>
          <a:p>
            <a:pPr marL="857256" lvl="1" indent="-457200">
              <a:buFont typeface="+mj-lt"/>
              <a:buAutoNum type="arabicPeriod"/>
            </a:pPr>
            <a:r>
              <a:rPr lang="en-US" dirty="0" smtClean="0"/>
              <a:t>Use contiguous (adjoining) region of memory.</a:t>
            </a:r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909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58274" y="2923681"/>
          <a:ext cx="291126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185"/>
                <a:gridCol w="1264777"/>
                <a:gridCol w="80330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1678317" y="2674834"/>
            <a:ext cx="1444238" cy="1008404"/>
            <a:chOff x="1657885" y="3426863"/>
            <a:chExt cx="1444238" cy="1008404"/>
          </a:xfrm>
        </p:grpSpPr>
        <p:sp>
          <p:nvSpPr>
            <p:cNvPr id="20" name="Rectangle 19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A9861B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A9861B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678317" y="3957418"/>
            <a:ext cx="1444238" cy="1008404"/>
            <a:chOff x="1657885" y="3426863"/>
            <a:chExt cx="1444238" cy="1008404"/>
          </a:xfrm>
        </p:grpSpPr>
        <p:sp>
          <p:nvSpPr>
            <p:cNvPr id="22" name="Rectangle 21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524050" y="5583661"/>
            <a:ext cx="364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</a:rPr>
              <a:t>3) Set Top to  be the node just added</a:t>
            </a:r>
          </a:p>
        </p:txBody>
      </p:sp>
      <p:cxnSp>
        <p:nvCxnSpPr>
          <p:cNvPr id="8" name="Curved Connector 7"/>
          <p:cNvCxnSpPr>
            <a:stCxn id="21" idx="2"/>
            <a:endCxn id="22" idx="1"/>
          </p:cNvCxnSpPr>
          <p:nvPr/>
        </p:nvCxnSpPr>
        <p:spPr>
          <a:xfrm flipH="1">
            <a:off x="1678317" y="3179036"/>
            <a:ext cx="1444238" cy="1282584"/>
          </a:xfrm>
          <a:prstGeom prst="curvedConnector5">
            <a:avLst>
              <a:gd name="adj1" fmla="val -37130"/>
              <a:gd name="adj2" fmla="val 48501"/>
              <a:gd name="adj3" fmla="val 13949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678317" y="5178272"/>
            <a:ext cx="1444238" cy="1008404"/>
            <a:chOff x="1657885" y="3426863"/>
            <a:chExt cx="1444238" cy="1008404"/>
          </a:xfrm>
        </p:grpSpPr>
        <p:sp>
          <p:nvSpPr>
            <p:cNvPr id="17" name="Rectangle 16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3122555" y="5657576"/>
            <a:ext cx="509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45373" y="5472910"/>
            <a:ext cx="96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prstClr val="white"/>
                </a:solidFill>
              </a:rPr>
              <a:t>NULL</a:t>
            </a:r>
          </a:p>
        </p:txBody>
      </p:sp>
      <p:cxnSp>
        <p:nvCxnSpPr>
          <p:cNvPr id="29" name="Curved Connector 28"/>
          <p:cNvCxnSpPr/>
          <p:nvPr/>
        </p:nvCxnSpPr>
        <p:spPr>
          <a:xfrm flipH="1">
            <a:off x="1684996" y="4436722"/>
            <a:ext cx="1444238" cy="1282584"/>
          </a:xfrm>
          <a:prstGeom prst="curvedConnector5">
            <a:avLst>
              <a:gd name="adj1" fmla="val -37130"/>
              <a:gd name="adj2" fmla="val 48501"/>
              <a:gd name="adj3" fmla="val 13949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801929" y="2502015"/>
            <a:ext cx="1444238" cy="1008404"/>
            <a:chOff x="1657885" y="3426863"/>
            <a:chExt cx="1444238" cy="1008404"/>
          </a:xfrm>
        </p:grpSpPr>
        <p:sp>
          <p:nvSpPr>
            <p:cNvPr id="25" name="Rectangle 24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4</a:t>
              </a: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cxnSp>
        <p:nvCxnSpPr>
          <p:cNvPr id="34" name="Curved Connector 33"/>
          <p:cNvCxnSpPr>
            <a:endCxn id="20" idx="1"/>
          </p:cNvCxnSpPr>
          <p:nvPr/>
        </p:nvCxnSpPr>
        <p:spPr>
          <a:xfrm rot="10800000" flipV="1">
            <a:off x="1678317" y="2981296"/>
            <a:ext cx="3567850" cy="197741"/>
          </a:xfrm>
          <a:prstGeom prst="curvedConnector5">
            <a:avLst>
              <a:gd name="adj1" fmla="val -8443"/>
              <a:gd name="adj2" fmla="val -609841"/>
              <a:gd name="adj3" fmla="val 10640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2" idx="3"/>
          </p:cNvCxnSpPr>
          <p:nvPr/>
        </p:nvCxnSpPr>
        <p:spPr>
          <a:xfrm flipV="1">
            <a:off x="1034227" y="3298736"/>
            <a:ext cx="647266" cy="445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6892" y="3559660"/>
            <a:ext cx="69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B01513"/>
                </a:solidFill>
              </a:rPr>
              <a:t>Top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4280493" y="3510421"/>
            <a:ext cx="870756" cy="9476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657" y="4270921"/>
            <a:ext cx="69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 err="1">
                <a:solidFill>
                  <a:srgbClr val="B01513"/>
                </a:solidFill>
              </a:rPr>
              <a:t>Ptr</a:t>
            </a:r>
            <a:endParaRPr lang="en-US" dirty="0">
              <a:solidFill>
                <a:srgbClr val="B015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79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58274" y="2923681"/>
          <a:ext cx="291126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185"/>
                <a:gridCol w="1264777"/>
                <a:gridCol w="80330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1678317" y="2674834"/>
            <a:ext cx="1444238" cy="1008404"/>
            <a:chOff x="1657885" y="3426863"/>
            <a:chExt cx="1444238" cy="1008404"/>
          </a:xfrm>
        </p:grpSpPr>
        <p:sp>
          <p:nvSpPr>
            <p:cNvPr id="20" name="Rectangle 19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A9861B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A9861B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678317" y="3957418"/>
            <a:ext cx="1444238" cy="1008404"/>
            <a:chOff x="1657885" y="3426863"/>
            <a:chExt cx="1444238" cy="1008404"/>
          </a:xfrm>
        </p:grpSpPr>
        <p:sp>
          <p:nvSpPr>
            <p:cNvPr id="22" name="Rectangle 21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524050" y="5583661"/>
            <a:ext cx="364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</a:rPr>
              <a:t>3) Set Top to  be the node just added</a:t>
            </a:r>
          </a:p>
        </p:txBody>
      </p:sp>
      <p:cxnSp>
        <p:nvCxnSpPr>
          <p:cNvPr id="8" name="Curved Connector 7"/>
          <p:cNvCxnSpPr>
            <a:stCxn id="21" idx="2"/>
            <a:endCxn id="22" idx="1"/>
          </p:cNvCxnSpPr>
          <p:nvPr/>
        </p:nvCxnSpPr>
        <p:spPr>
          <a:xfrm flipH="1">
            <a:off x="1678317" y="3179036"/>
            <a:ext cx="1444238" cy="1282584"/>
          </a:xfrm>
          <a:prstGeom prst="curvedConnector5">
            <a:avLst>
              <a:gd name="adj1" fmla="val -37130"/>
              <a:gd name="adj2" fmla="val 48501"/>
              <a:gd name="adj3" fmla="val 13949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678317" y="5178272"/>
            <a:ext cx="1444238" cy="1008404"/>
            <a:chOff x="1657885" y="3426863"/>
            <a:chExt cx="1444238" cy="1008404"/>
          </a:xfrm>
        </p:grpSpPr>
        <p:sp>
          <p:nvSpPr>
            <p:cNvPr id="17" name="Rectangle 16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3122555" y="5657576"/>
            <a:ext cx="509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45373" y="5472910"/>
            <a:ext cx="96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prstClr val="white"/>
                </a:solidFill>
              </a:rPr>
              <a:t>NULL</a:t>
            </a:r>
          </a:p>
        </p:txBody>
      </p:sp>
      <p:cxnSp>
        <p:nvCxnSpPr>
          <p:cNvPr id="29" name="Curved Connector 28"/>
          <p:cNvCxnSpPr/>
          <p:nvPr/>
        </p:nvCxnSpPr>
        <p:spPr>
          <a:xfrm flipH="1">
            <a:off x="1684996" y="4436722"/>
            <a:ext cx="1444238" cy="1282584"/>
          </a:xfrm>
          <a:prstGeom prst="curvedConnector5">
            <a:avLst>
              <a:gd name="adj1" fmla="val -37130"/>
              <a:gd name="adj2" fmla="val 48501"/>
              <a:gd name="adj3" fmla="val 13949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801929" y="2502015"/>
            <a:ext cx="1444238" cy="1008404"/>
            <a:chOff x="1657885" y="3426863"/>
            <a:chExt cx="1444238" cy="1008404"/>
          </a:xfrm>
        </p:grpSpPr>
        <p:sp>
          <p:nvSpPr>
            <p:cNvPr id="25" name="Rectangle 24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4</a:t>
              </a: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cxnSp>
        <p:nvCxnSpPr>
          <p:cNvPr id="34" name="Curved Connector 33"/>
          <p:cNvCxnSpPr>
            <a:endCxn id="20" idx="1"/>
          </p:cNvCxnSpPr>
          <p:nvPr/>
        </p:nvCxnSpPr>
        <p:spPr>
          <a:xfrm rot="10800000" flipV="1">
            <a:off x="1678317" y="2981296"/>
            <a:ext cx="3567850" cy="197741"/>
          </a:xfrm>
          <a:prstGeom prst="curvedConnector5">
            <a:avLst>
              <a:gd name="adj1" fmla="val -8443"/>
              <a:gd name="adj2" fmla="val -609841"/>
              <a:gd name="adj3" fmla="val 10640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2" idx="3"/>
            <a:endCxn id="25" idx="1"/>
          </p:cNvCxnSpPr>
          <p:nvPr/>
        </p:nvCxnSpPr>
        <p:spPr>
          <a:xfrm flipV="1">
            <a:off x="1034227" y="3006219"/>
            <a:ext cx="2767702" cy="7381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6892" y="3559660"/>
            <a:ext cx="69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B01513"/>
                </a:solidFill>
              </a:rPr>
              <a:t>Top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4280493" y="3510421"/>
            <a:ext cx="870756" cy="9476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657" y="4270921"/>
            <a:ext cx="69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 err="1">
                <a:solidFill>
                  <a:srgbClr val="B01513"/>
                </a:solidFill>
              </a:rPr>
              <a:t>Ptr</a:t>
            </a:r>
            <a:endParaRPr lang="en-US" dirty="0">
              <a:solidFill>
                <a:srgbClr val="B015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13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58274" y="2923681"/>
          <a:ext cx="291126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185"/>
                <a:gridCol w="1264777"/>
                <a:gridCol w="80330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1678317" y="2674834"/>
            <a:ext cx="1444238" cy="1008404"/>
            <a:chOff x="1657885" y="3426863"/>
            <a:chExt cx="1444238" cy="1008404"/>
          </a:xfrm>
        </p:grpSpPr>
        <p:sp>
          <p:nvSpPr>
            <p:cNvPr id="20" name="Rectangle 19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A9861B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A9861B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678317" y="3957418"/>
            <a:ext cx="1444238" cy="1008404"/>
            <a:chOff x="1657885" y="3426863"/>
            <a:chExt cx="1444238" cy="1008404"/>
          </a:xfrm>
        </p:grpSpPr>
        <p:sp>
          <p:nvSpPr>
            <p:cNvPr id="22" name="Rectangle 21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524050" y="5583659"/>
            <a:ext cx="364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</a:rPr>
              <a:t>DONE</a:t>
            </a:r>
          </a:p>
        </p:txBody>
      </p:sp>
      <p:cxnSp>
        <p:nvCxnSpPr>
          <p:cNvPr id="8" name="Curved Connector 7"/>
          <p:cNvCxnSpPr>
            <a:stCxn id="21" idx="2"/>
            <a:endCxn id="22" idx="1"/>
          </p:cNvCxnSpPr>
          <p:nvPr/>
        </p:nvCxnSpPr>
        <p:spPr>
          <a:xfrm flipH="1">
            <a:off x="1678317" y="3179036"/>
            <a:ext cx="1444238" cy="1282584"/>
          </a:xfrm>
          <a:prstGeom prst="curvedConnector5">
            <a:avLst>
              <a:gd name="adj1" fmla="val -37130"/>
              <a:gd name="adj2" fmla="val 48501"/>
              <a:gd name="adj3" fmla="val 13949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678317" y="5178272"/>
            <a:ext cx="1444238" cy="1008404"/>
            <a:chOff x="1657885" y="3426863"/>
            <a:chExt cx="1444238" cy="1008404"/>
          </a:xfrm>
        </p:grpSpPr>
        <p:sp>
          <p:nvSpPr>
            <p:cNvPr id="17" name="Rectangle 16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3122555" y="5657576"/>
            <a:ext cx="509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45373" y="5472910"/>
            <a:ext cx="96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prstClr val="white"/>
                </a:solidFill>
              </a:rPr>
              <a:t>NULL</a:t>
            </a:r>
          </a:p>
        </p:txBody>
      </p:sp>
      <p:cxnSp>
        <p:nvCxnSpPr>
          <p:cNvPr id="29" name="Curved Connector 28"/>
          <p:cNvCxnSpPr/>
          <p:nvPr/>
        </p:nvCxnSpPr>
        <p:spPr>
          <a:xfrm flipH="1">
            <a:off x="1684996" y="4436722"/>
            <a:ext cx="1444238" cy="1282584"/>
          </a:xfrm>
          <a:prstGeom prst="curvedConnector5">
            <a:avLst>
              <a:gd name="adj1" fmla="val -37130"/>
              <a:gd name="adj2" fmla="val 48501"/>
              <a:gd name="adj3" fmla="val 13949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801929" y="2502015"/>
            <a:ext cx="1444238" cy="1008404"/>
            <a:chOff x="1657885" y="3426863"/>
            <a:chExt cx="1444238" cy="1008404"/>
          </a:xfrm>
        </p:grpSpPr>
        <p:sp>
          <p:nvSpPr>
            <p:cNvPr id="25" name="Rectangle 24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4</a:t>
              </a: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cxnSp>
        <p:nvCxnSpPr>
          <p:cNvPr id="34" name="Curved Connector 33"/>
          <p:cNvCxnSpPr>
            <a:endCxn id="20" idx="1"/>
          </p:cNvCxnSpPr>
          <p:nvPr/>
        </p:nvCxnSpPr>
        <p:spPr>
          <a:xfrm rot="10800000" flipV="1">
            <a:off x="1678317" y="2981296"/>
            <a:ext cx="3567850" cy="197741"/>
          </a:xfrm>
          <a:prstGeom prst="curvedConnector5">
            <a:avLst>
              <a:gd name="adj1" fmla="val -8443"/>
              <a:gd name="adj2" fmla="val -609841"/>
              <a:gd name="adj3" fmla="val 10640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1"/>
          </p:cNvCxnSpPr>
          <p:nvPr/>
        </p:nvCxnSpPr>
        <p:spPr>
          <a:xfrm>
            <a:off x="3632013" y="2265220"/>
            <a:ext cx="169916" cy="740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77286" y="1895886"/>
            <a:ext cx="69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B01513"/>
                </a:solidFill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392286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Example: Linked List - Redraw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025687" y="3900887"/>
          <a:ext cx="291126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185"/>
                <a:gridCol w="1264777"/>
                <a:gridCol w="80330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2650489" y="2699138"/>
            <a:ext cx="1444238" cy="1008404"/>
            <a:chOff x="1657885" y="3426863"/>
            <a:chExt cx="1444238" cy="1008404"/>
          </a:xfrm>
        </p:grpSpPr>
        <p:sp>
          <p:nvSpPr>
            <p:cNvPr id="20" name="Rectangle 19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252202" y="2699139"/>
            <a:ext cx="1444238" cy="1008404"/>
            <a:chOff x="1657885" y="3426863"/>
            <a:chExt cx="1444238" cy="1008404"/>
          </a:xfrm>
        </p:grpSpPr>
        <p:sp>
          <p:nvSpPr>
            <p:cNvPr id="22" name="Rectangle 21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8471" y="2699140"/>
            <a:ext cx="1444238" cy="1008404"/>
            <a:chOff x="1657885" y="3426863"/>
            <a:chExt cx="1444238" cy="1008404"/>
          </a:xfrm>
        </p:grpSpPr>
        <p:sp>
          <p:nvSpPr>
            <p:cNvPr id="17" name="Rectangle 16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7312709" y="3195053"/>
            <a:ext cx="509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799821" y="3010387"/>
            <a:ext cx="96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prstClr val="white"/>
                </a:solidFill>
              </a:rPr>
              <a:t>NULL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015951" y="2699138"/>
            <a:ext cx="1444238" cy="1008404"/>
            <a:chOff x="1657885" y="3426863"/>
            <a:chExt cx="1444238" cy="1008404"/>
          </a:xfrm>
        </p:grpSpPr>
        <p:sp>
          <p:nvSpPr>
            <p:cNvPr id="25" name="Rectangle 24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Item 4</a:t>
              </a: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354366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Link</a:t>
              </a:r>
            </a:p>
          </p:txBody>
        </p:sp>
      </p:grpSp>
      <p:cxnSp>
        <p:nvCxnSpPr>
          <p:cNvPr id="31" name="Straight Arrow Connector 30"/>
          <p:cNvCxnSpPr>
            <a:endCxn id="20" idx="1"/>
          </p:cNvCxnSpPr>
          <p:nvPr/>
        </p:nvCxnSpPr>
        <p:spPr>
          <a:xfrm>
            <a:off x="2460189" y="3203341"/>
            <a:ext cx="19030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082085" y="3203341"/>
            <a:ext cx="19030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687306" y="3206547"/>
            <a:ext cx="19030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5" idx="1"/>
          </p:cNvCxnSpPr>
          <p:nvPr/>
        </p:nvCxnSpPr>
        <p:spPr>
          <a:xfrm flipV="1">
            <a:off x="876748" y="3203340"/>
            <a:ext cx="139205" cy="401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4059" y="3544519"/>
            <a:ext cx="69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B01513"/>
                </a:solidFill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90081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 -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code linked Lists:</a:t>
            </a:r>
            <a:endParaRPr lang="en-US" dirty="0"/>
          </a:p>
          <a:p>
            <a:r>
              <a:rPr lang="en-US" dirty="0" smtClean="0"/>
              <a:t>Common Way: Structures</a:t>
            </a:r>
          </a:p>
          <a:p>
            <a:pPr marL="0" indent="0">
              <a:buNone/>
            </a:pPr>
            <a:endParaRPr lang="en-US" dirty="0"/>
          </a:p>
          <a:p>
            <a:pPr marL="461963" indent="0">
              <a:buNone/>
            </a:pPr>
            <a:r>
              <a:rPr lang="en-US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node{</a:t>
            </a:r>
          </a:p>
          <a:p>
            <a:pPr marL="461963" indent="0">
              <a:buNone/>
            </a:pP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pPr marL="461963" indent="0">
              <a:buNone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name;</a:t>
            </a:r>
          </a:p>
          <a:p>
            <a:pPr marL="461963" indent="0">
              <a:buNone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next;</a:t>
            </a:r>
          </a:p>
          <a:p>
            <a:pPr marL="461963" indent="0">
              <a:buNone/>
            </a:pP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93950" y="3646463"/>
            <a:ext cx="1501267" cy="1008404"/>
            <a:chOff x="1657885" y="3426863"/>
            <a:chExt cx="1501267" cy="1008404"/>
          </a:xfrm>
        </p:grpSpPr>
        <p:sp>
          <p:nvSpPr>
            <p:cNvPr id="6" name="Rectangle 5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data</a:t>
              </a:r>
            </a:p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name</a:t>
              </a:r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2411395" y="3687510"/>
              <a:ext cx="1008404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next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1786071" y="3768695"/>
            <a:ext cx="1931350" cy="886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86071" y="4681039"/>
            <a:ext cx="1931350" cy="36952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Straight Arrow Connector 10"/>
          <p:cNvCxnSpPr>
            <a:stCxn id="8" idx="3"/>
            <a:endCxn id="6" idx="1"/>
          </p:cNvCxnSpPr>
          <p:nvPr/>
        </p:nvCxnSpPr>
        <p:spPr>
          <a:xfrm flipV="1">
            <a:off x="3717423" y="4150665"/>
            <a:ext cx="1776527" cy="611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endCxn id="7" idx="1"/>
          </p:cNvCxnSpPr>
          <p:nvPr/>
        </p:nvCxnSpPr>
        <p:spPr>
          <a:xfrm flipV="1">
            <a:off x="3717423" y="4654867"/>
            <a:ext cx="3034239" cy="290624"/>
          </a:xfrm>
          <a:prstGeom prst="curvedConnector2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93834" y="3733216"/>
            <a:ext cx="914400" cy="38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b="1" dirty="0">
                <a:solidFill>
                  <a:srgbClr val="FF0000"/>
                </a:solidFill>
              </a:rPr>
              <a:t>INFO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56787" y="4443846"/>
            <a:ext cx="914400" cy="38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b="1" dirty="0">
                <a:solidFill>
                  <a:srgbClr val="0000FF"/>
                </a:solidFill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1197375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-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pointer (head, top, … other creative names):</a:t>
            </a:r>
          </a:p>
          <a:p>
            <a:pPr marL="0" indent="0">
              <a:buNone/>
            </a:pPr>
            <a:endParaRPr lang="en-US" dirty="0"/>
          </a:p>
          <a:p>
            <a:pPr marL="461963" indent="0">
              <a:buNone/>
            </a:pPr>
            <a:r>
              <a:rPr lang="en-US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node{</a:t>
            </a:r>
          </a:p>
          <a:p>
            <a:pPr marL="461963" indent="0">
              <a:buNone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pPr marL="461963" indent="0">
              <a:buNone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string name;</a:t>
            </a:r>
          </a:p>
          <a:p>
            <a:pPr marL="461963" indent="0">
              <a:buNone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node* next;</a:t>
            </a:r>
          </a:p>
          <a:p>
            <a:pPr marL="461963" indent="0">
              <a:buNone/>
            </a:pP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61963" indent="0">
              <a:buNone/>
            </a:pP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*top;</a:t>
            </a:r>
          </a:p>
          <a:p>
            <a:pPr marL="461963" indent="0">
              <a:buNone/>
            </a:pP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 = NULL;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4571" y="5065503"/>
            <a:ext cx="1931350" cy="36952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20686" y="5065696"/>
            <a:ext cx="15834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b="1" dirty="0">
                <a:solidFill>
                  <a:srgbClr val="0000FF"/>
                </a:solidFill>
              </a:rPr>
              <a:t>Top Pointer</a:t>
            </a:r>
          </a:p>
        </p:txBody>
      </p:sp>
    </p:spTree>
    <p:extLst>
      <p:ext uri="{BB962C8B-B14F-4D97-AF65-F5344CB8AC3E}">
        <p14:creationId xmlns:p14="http://schemas.microsoft.com/office/powerpoint/2010/main" val="3140722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-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LL1 - Adding </a:t>
            </a:r>
            <a:r>
              <a:rPr lang="en-US" dirty="0" smtClean="0"/>
              <a:t>node if there isn’t one yet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666" y="2483427"/>
            <a:ext cx="34186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</a:rPr>
              <a:t>1) Allocate the memory needed for one node</a:t>
            </a:r>
          </a:p>
          <a:p>
            <a:pPr defTabSz="457200"/>
            <a:endParaRPr lang="en-US" dirty="0">
              <a:solidFill>
                <a:prstClr val="white"/>
              </a:solidFill>
            </a:endParaRPr>
          </a:p>
          <a:p>
            <a:pPr defTabSz="457200"/>
            <a:r>
              <a:rPr lang="en-US" dirty="0">
                <a:solidFill>
                  <a:prstClr val="white"/>
                </a:solidFill>
              </a:rPr>
              <a:t>2) Initialize/Set the value of node information.</a:t>
            </a:r>
          </a:p>
          <a:p>
            <a:pPr defTabSz="457200"/>
            <a:endParaRPr lang="en-US" dirty="0">
              <a:solidFill>
                <a:prstClr val="white"/>
              </a:solidFill>
            </a:endParaRPr>
          </a:p>
          <a:p>
            <a:pPr defTabSz="457200"/>
            <a:r>
              <a:rPr lang="en-US" dirty="0">
                <a:solidFill>
                  <a:prstClr val="white"/>
                </a:solidFill>
              </a:rPr>
              <a:t>3) Set the linker to NULL</a:t>
            </a:r>
          </a:p>
          <a:p>
            <a:pPr defTabSz="457200"/>
            <a:endParaRPr lang="en-US" dirty="0">
              <a:solidFill>
                <a:prstClr val="white"/>
              </a:solidFill>
            </a:endParaRPr>
          </a:p>
          <a:p>
            <a:pPr defTabSz="457200"/>
            <a:r>
              <a:rPr lang="en-US" dirty="0">
                <a:solidFill>
                  <a:prstClr val="white"/>
                </a:solidFill>
              </a:rPr>
              <a:t>4) Set the top pointer to the new node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0275" y="2483429"/>
            <a:ext cx="34186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1963" defTabSz="457200"/>
            <a:r>
              <a:rPr lang="en-US" b="1" dirty="0">
                <a:solidFill>
                  <a:srgbClr val="9E5E9B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b="1" dirty="0" err="1">
                <a:solidFill>
                  <a:srgbClr val="9E5E9B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nLink</a:t>
            </a:r>
            <a:r>
              <a:rPr lang="en-US" b="1" dirty="0">
                <a:solidFill>
                  <a:srgbClr val="9E5E9B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461963" defTabSz="457200"/>
            <a:r>
              <a:rPr lang="en-US" b="1" dirty="0" err="1">
                <a:solidFill>
                  <a:srgbClr val="9E5E9B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nLink</a:t>
            </a:r>
            <a:r>
              <a:rPr lang="en-US" b="1" dirty="0">
                <a:solidFill>
                  <a:srgbClr val="9E5E9B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1E5155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9E5E9B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node;</a:t>
            </a:r>
          </a:p>
          <a:p>
            <a:pPr marL="461963" defTabSz="457200"/>
            <a:endParaRPr lang="en-US" b="1" dirty="0">
              <a:solidFill>
                <a:srgbClr val="9E5E9B">
                  <a:lumMod val="40000"/>
                  <a:lumOff val="6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1963" defTabSz="457200"/>
            <a:r>
              <a:rPr lang="en-US" b="1" dirty="0" err="1">
                <a:solidFill>
                  <a:srgbClr val="9E5E9B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nLink</a:t>
            </a:r>
            <a:r>
              <a:rPr lang="en-US" b="1" dirty="0">
                <a:solidFill>
                  <a:srgbClr val="9E5E9B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-&gt;data = 0;</a:t>
            </a:r>
          </a:p>
          <a:p>
            <a:pPr marL="461963" defTabSz="457200"/>
            <a:r>
              <a:rPr lang="en-US" b="1" dirty="0" err="1">
                <a:solidFill>
                  <a:srgbClr val="9E5E9B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nLink</a:t>
            </a:r>
            <a:r>
              <a:rPr lang="en-US" b="1" dirty="0">
                <a:solidFill>
                  <a:srgbClr val="9E5E9B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-&gt;name = “”;</a:t>
            </a:r>
          </a:p>
          <a:p>
            <a:pPr marL="461963" defTabSz="457200"/>
            <a:endParaRPr lang="en-US" b="1" dirty="0">
              <a:solidFill>
                <a:srgbClr val="9E5E9B">
                  <a:lumMod val="40000"/>
                  <a:lumOff val="6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1963" defTabSz="457200"/>
            <a:r>
              <a:rPr lang="en-US" b="1" dirty="0" err="1">
                <a:solidFill>
                  <a:srgbClr val="9E5E9B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nLink</a:t>
            </a:r>
            <a:r>
              <a:rPr lang="en-US" b="1" dirty="0">
                <a:solidFill>
                  <a:srgbClr val="9E5E9B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b="1" dirty="0">
                <a:solidFill>
                  <a:srgbClr val="1E5155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b="1" dirty="0">
                <a:solidFill>
                  <a:srgbClr val="9E5E9B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61963" defTabSz="457200"/>
            <a:endParaRPr lang="en-US" b="1" dirty="0">
              <a:solidFill>
                <a:srgbClr val="9E5E9B">
                  <a:lumMod val="40000"/>
                  <a:lumOff val="6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1963" defTabSz="457200"/>
            <a:r>
              <a:rPr lang="en-US" b="1" dirty="0">
                <a:solidFill>
                  <a:srgbClr val="9E5E9B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 = </a:t>
            </a:r>
            <a:r>
              <a:rPr lang="en-US" b="1" dirty="0" err="1">
                <a:solidFill>
                  <a:srgbClr val="9E5E9B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nLink</a:t>
            </a:r>
            <a:r>
              <a:rPr lang="en-US" b="1" dirty="0">
                <a:solidFill>
                  <a:srgbClr val="9E5E9B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59802" y="669463"/>
            <a:ext cx="67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LL 1</a:t>
            </a:r>
          </a:p>
        </p:txBody>
      </p:sp>
    </p:spTree>
    <p:extLst>
      <p:ext uri="{BB962C8B-B14F-4D97-AF65-F5344CB8AC3E}">
        <p14:creationId xmlns:p14="http://schemas.microsoft.com/office/powerpoint/2010/main" val="34711110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-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LL2 - Adding </a:t>
            </a:r>
            <a:r>
              <a:rPr lang="en-US" dirty="0" smtClean="0"/>
              <a:t>node to the end of a current 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666" y="2483429"/>
            <a:ext cx="34186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</a:rPr>
              <a:t>1) Follow rules 1-3 from LL1</a:t>
            </a:r>
          </a:p>
          <a:p>
            <a:pPr defTabSz="457200"/>
            <a:endParaRPr lang="en-US" dirty="0">
              <a:solidFill>
                <a:prstClr val="white"/>
              </a:solidFill>
            </a:endParaRPr>
          </a:p>
          <a:p>
            <a:pPr defTabSz="457200"/>
            <a:r>
              <a:rPr lang="en-US" dirty="0">
                <a:solidFill>
                  <a:prstClr val="white"/>
                </a:solidFill>
              </a:rPr>
              <a:t>2) Create a pointer of the structure type (</a:t>
            </a:r>
            <a:r>
              <a:rPr lang="en-US" dirty="0" err="1">
                <a:solidFill>
                  <a:prstClr val="white"/>
                </a:solidFill>
              </a:rPr>
              <a:t>ptr</a:t>
            </a:r>
            <a:r>
              <a:rPr lang="en-US" dirty="0">
                <a:solidFill>
                  <a:prstClr val="white"/>
                </a:solidFill>
              </a:rPr>
              <a:t>)</a:t>
            </a:r>
          </a:p>
          <a:p>
            <a:pPr defTabSz="457200"/>
            <a:endParaRPr lang="en-US" dirty="0">
              <a:solidFill>
                <a:prstClr val="white"/>
              </a:solidFill>
            </a:endParaRPr>
          </a:p>
          <a:p>
            <a:pPr defTabSz="457200"/>
            <a:r>
              <a:rPr lang="en-US" dirty="0">
                <a:solidFill>
                  <a:prstClr val="white"/>
                </a:solidFill>
              </a:rPr>
              <a:t>3) Set the new pointer to the top pointer</a:t>
            </a:r>
          </a:p>
          <a:p>
            <a:pPr defTabSz="457200"/>
            <a:endParaRPr lang="en-US" dirty="0">
              <a:solidFill>
                <a:prstClr val="white"/>
              </a:solidFill>
            </a:endParaRPr>
          </a:p>
          <a:p>
            <a:pPr defTabSz="457200"/>
            <a:r>
              <a:rPr lang="en-US" dirty="0">
                <a:solidFill>
                  <a:prstClr val="white"/>
                </a:solidFill>
              </a:rPr>
              <a:t>4) Move the pointer to the last node through </a:t>
            </a:r>
            <a:r>
              <a:rPr lang="en-US" u="sng" dirty="0">
                <a:solidFill>
                  <a:prstClr val="white"/>
                </a:solidFill>
              </a:rPr>
              <a:t>-&gt;next</a:t>
            </a:r>
            <a:r>
              <a:rPr lang="en-US" dirty="0">
                <a:solidFill>
                  <a:prstClr val="white"/>
                </a:solidFill>
              </a:rPr>
              <a:t>. Do this until </a:t>
            </a:r>
            <a:r>
              <a:rPr lang="en-US" dirty="0" err="1">
                <a:solidFill>
                  <a:prstClr val="white"/>
                </a:solidFill>
              </a:rPr>
              <a:t>ptr</a:t>
            </a:r>
            <a:r>
              <a:rPr lang="en-US" dirty="0">
                <a:solidFill>
                  <a:prstClr val="white"/>
                </a:solidFill>
              </a:rPr>
              <a:t>-&gt;next == NULL </a:t>
            </a:r>
          </a:p>
          <a:p>
            <a:pPr defTabSz="457200"/>
            <a:endParaRPr lang="en-US" dirty="0">
              <a:solidFill>
                <a:prstClr val="white"/>
              </a:solidFill>
            </a:endParaRPr>
          </a:p>
          <a:p>
            <a:pPr defTabSz="457200"/>
            <a:r>
              <a:rPr lang="en-US" dirty="0">
                <a:solidFill>
                  <a:prstClr val="white"/>
                </a:solidFill>
              </a:rPr>
              <a:t>5) Set </a:t>
            </a:r>
            <a:r>
              <a:rPr lang="en-US" dirty="0" err="1">
                <a:solidFill>
                  <a:prstClr val="white"/>
                </a:solidFill>
              </a:rPr>
              <a:t>ptr</a:t>
            </a:r>
            <a:r>
              <a:rPr lang="en-US" dirty="0">
                <a:solidFill>
                  <a:prstClr val="white"/>
                </a:solidFill>
              </a:rPr>
              <a:t> -&gt;next to the new node you created</a:t>
            </a:r>
          </a:p>
          <a:p>
            <a:pPr defTabSz="457200"/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0275" y="2483429"/>
            <a:ext cx="41712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1963" defTabSz="457200"/>
            <a:r>
              <a:rPr lang="en-US" b="1" dirty="0" err="1">
                <a:solidFill>
                  <a:srgbClr val="9E5E9B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nLink</a:t>
            </a:r>
            <a:r>
              <a:rPr lang="en-US" b="1" dirty="0">
                <a:solidFill>
                  <a:srgbClr val="9E5E9B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b="1" dirty="0">
                <a:solidFill>
                  <a:srgbClr val="1E5155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b="1" dirty="0">
                <a:solidFill>
                  <a:srgbClr val="9E5E9B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61963" defTabSz="457200"/>
            <a:endParaRPr lang="en-US" b="1" dirty="0">
              <a:solidFill>
                <a:srgbClr val="9E5E9B">
                  <a:lumMod val="40000"/>
                  <a:lumOff val="6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1963" defTabSz="457200"/>
            <a:r>
              <a:rPr lang="en-US" b="1" dirty="0">
                <a:solidFill>
                  <a:srgbClr val="9E5E9B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b="1" dirty="0" err="1">
                <a:solidFill>
                  <a:srgbClr val="9E5E9B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rgbClr val="9E5E9B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61963" defTabSz="457200"/>
            <a:endParaRPr lang="en-US" b="1" dirty="0">
              <a:solidFill>
                <a:srgbClr val="9E5E9B">
                  <a:lumMod val="40000"/>
                  <a:lumOff val="6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1963" defTabSz="457200"/>
            <a:r>
              <a:rPr lang="en-US" b="1" dirty="0" err="1">
                <a:solidFill>
                  <a:srgbClr val="9E5E9B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rgbClr val="9E5E9B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top;</a:t>
            </a:r>
          </a:p>
          <a:p>
            <a:pPr marL="461963" defTabSz="457200"/>
            <a:endParaRPr lang="en-US" b="1" dirty="0">
              <a:solidFill>
                <a:srgbClr val="9E5E9B">
                  <a:lumMod val="40000"/>
                  <a:lumOff val="6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1963" defTabSz="457200"/>
            <a:r>
              <a:rPr lang="en-US" b="1" dirty="0">
                <a:solidFill>
                  <a:srgbClr val="9E5E9B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b="1" dirty="0" err="1">
                <a:solidFill>
                  <a:srgbClr val="9E5E9B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rgbClr val="9E5E9B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 != NULL){</a:t>
            </a:r>
          </a:p>
          <a:p>
            <a:pPr marL="461963" defTabSz="457200"/>
            <a:endParaRPr lang="en-US" b="1" dirty="0">
              <a:solidFill>
                <a:srgbClr val="9E5E9B">
                  <a:lumMod val="40000"/>
                  <a:lumOff val="6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1963" defTabSz="457200"/>
            <a:r>
              <a:rPr lang="en-US" b="1" dirty="0">
                <a:solidFill>
                  <a:srgbClr val="9E5E9B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9E5E9B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rgbClr val="9E5E9B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9E5E9B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rgbClr val="9E5E9B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461963" defTabSz="457200"/>
            <a:endParaRPr lang="en-US" b="1" dirty="0">
              <a:solidFill>
                <a:srgbClr val="9E5E9B">
                  <a:lumMod val="40000"/>
                  <a:lumOff val="6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1963" defTabSz="457200"/>
            <a:r>
              <a:rPr lang="en-US" b="1" dirty="0">
                <a:solidFill>
                  <a:srgbClr val="9E5E9B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61963" defTabSz="457200"/>
            <a:endParaRPr lang="en-US" b="1" dirty="0">
              <a:solidFill>
                <a:srgbClr val="9E5E9B">
                  <a:lumMod val="40000"/>
                  <a:lumOff val="6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1963" defTabSz="457200"/>
            <a:r>
              <a:rPr lang="en-US" b="1" dirty="0" err="1">
                <a:solidFill>
                  <a:srgbClr val="9E5E9B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rgbClr val="9E5E9B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b="1" dirty="0" err="1">
                <a:solidFill>
                  <a:srgbClr val="9E5E9B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nLink</a:t>
            </a:r>
            <a:r>
              <a:rPr lang="en-US" b="1" dirty="0">
                <a:solidFill>
                  <a:srgbClr val="9E5E9B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59802" y="669463"/>
            <a:ext cx="67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LL 2</a:t>
            </a:r>
          </a:p>
        </p:txBody>
      </p:sp>
    </p:spTree>
    <p:extLst>
      <p:ext uri="{BB962C8B-B14F-4D97-AF65-F5344CB8AC3E}">
        <p14:creationId xmlns:p14="http://schemas.microsoft.com/office/powerpoint/2010/main" val="27349657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-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LL3 - Adding </a:t>
            </a:r>
            <a:r>
              <a:rPr lang="en-US" dirty="0" smtClean="0"/>
              <a:t>node in the middle of a current list 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664" y="2483429"/>
            <a:ext cx="367755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400" dirty="0">
                <a:solidFill>
                  <a:prstClr val="white"/>
                </a:solidFill>
              </a:rPr>
              <a:t>1) Follow rules 1-3 from LL2</a:t>
            </a:r>
          </a:p>
          <a:p>
            <a:pPr defTabSz="457200"/>
            <a:endParaRPr lang="en-US" sz="1400" dirty="0">
              <a:solidFill>
                <a:prstClr val="white"/>
              </a:solidFill>
            </a:endParaRPr>
          </a:p>
          <a:p>
            <a:pPr defTabSz="457200"/>
            <a:r>
              <a:rPr lang="en-US" sz="1400" dirty="0">
                <a:solidFill>
                  <a:prstClr val="white"/>
                </a:solidFill>
              </a:rPr>
              <a:t>2) Make a second pointer</a:t>
            </a:r>
          </a:p>
          <a:p>
            <a:pPr defTabSz="457200"/>
            <a:endParaRPr lang="en-US" sz="1400" dirty="0">
              <a:solidFill>
                <a:prstClr val="white"/>
              </a:solidFill>
            </a:endParaRPr>
          </a:p>
          <a:p>
            <a:pPr defTabSz="457200"/>
            <a:r>
              <a:rPr lang="en-US" sz="1400" dirty="0">
                <a:solidFill>
                  <a:prstClr val="white"/>
                </a:solidFill>
              </a:rPr>
              <a:t>3) Move through the list until you hit your stopping point or the next node is null.</a:t>
            </a:r>
          </a:p>
          <a:p>
            <a:pPr defTabSz="457200"/>
            <a:endParaRPr lang="en-US" sz="1400" dirty="0">
              <a:solidFill>
                <a:prstClr val="white"/>
              </a:solidFill>
            </a:endParaRPr>
          </a:p>
          <a:p>
            <a:pPr defTabSz="457200"/>
            <a:r>
              <a:rPr lang="en-US" sz="1400" dirty="0">
                <a:solidFill>
                  <a:prstClr val="white"/>
                </a:solidFill>
              </a:rPr>
              <a:t>4) Set the second pointer to the next node after your stopping point</a:t>
            </a:r>
          </a:p>
          <a:p>
            <a:pPr defTabSz="457200"/>
            <a:endParaRPr lang="en-US" sz="1400" dirty="0">
              <a:solidFill>
                <a:prstClr val="white"/>
              </a:solidFill>
            </a:endParaRPr>
          </a:p>
          <a:p>
            <a:pPr defTabSz="457200"/>
            <a:r>
              <a:rPr lang="en-US" sz="1400" dirty="0">
                <a:solidFill>
                  <a:prstClr val="white"/>
                </a:solidFill>
              </a:rPr>
              <a:t>5) Set the first pointer-&gt;next to the new node.</a:t>
            </a:r>
          </a:p>
          <a:p>
            <a:pPr defTabSz="457200"/>
            <a:endParaRPr lang="en-US" sz="1400" dirty="0">
              <a:solidFill>
                <a:prstClr val="white"/>
              </a:solidFill>
            </a:endParaRPr>
          </a:p>
          <a:p>
            <a:pPr defTabSz="457200"/>
            <a:r>
              <a:rPr lang="en-US" sz="1400" dirty="0">
                <a:solidFill>
                  <a:prstClr val="white"/>
                </a:solidFill>
              </a:rPr>
              <a:t>6) Increment the first pointer to the next node</a:t>
            </a:r>
          </a:p>
          <a:p>
            <a:pPr defTabSz="457200"/>
            <a:endParaRPr lang="en-US" sz="1400" dirty="0">
              <a:solidFill>
                <a:prstClr val="white"/>
              </a:solidFill>
            </a:endParaRPr>
          </a:p>
          <a:p>
            <a:pPr defTabSz="457200"/>
            <a:r>
              <a:rPr lang="en-US" sz="1400" dirty="0">
                <a:solidFill>
                  <a:prstClr val="white"/>
                </a:solidFill>
              </a:rPr>
              <a:t>7) Set the first pointer-&gt;next to the second pointer </a:t>
            </a:r>
          </a:p>
          <a:p>
            <a:pPr defTabSz="457200"/>
            <a:r>
              <a:rPr lang="en-US" sz="14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9220" y="2483429"/>
            <a:ext cx="417122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1963" defTabSz="457200"/>
            <a:r>
              <a:rPr lang="en-US" sz="1400" b="1" dirty="0">
                <a:solidFill>
                  <a:srgbClr val="9E5E9B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ptr1</a:t>
            </a:r>
          </a:p>
          <a:p>
            <a:pPr marL="461963" defTabSz="457200"/>
            <a:r>
              <a:rPr lang="en-US" sz="1400" b="1" dirty="0">
                <a:solidFill>
                  <a:srgbClr val="9E5E9B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ptr2;</a:t>
            </a:r>
          </a:p>
          <a:p>
            <a:pPr marL="461963" defTabSz="457200"/>
            <a:endParaRPr lang="en-US" sz="1400" b="1" dirty="0">
              <a:solidFill>
                <a:srgbClr val="9E5E9B">
                  <a:lumMod val="60000"/>
                  <a:lumOff val="4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1963" defTabSz="457200"/>
            <a:r>
              <a:rPr lang="en-US" sz="1400" b="1" dirty="0">
                <a:solidFill>
                  <a:srgbClr val="9E5E9B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ptr1 = top;</a:t>
            </a:r>
          </a:p>
          <a:p>
            <a:pPr marL="461963" defTabSz="457200"/>
            <a:endParaRPr lang="en-US" sz="1400" b="1" dirty="0">
              <a:solidFill>
                <a:srgbClr val="9E5E9B">
                  <a:lumMod val="60000"/>
                  <a:lumOff val="4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1963" defTabSz="457200"/>
            <a:r>
              <a:rPr lang="en-US" sz="1400" b="1" dirty="0">
                <a:solidFill>
                  <a:srgbClr val="9E5E9B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 &lt;stopping point&gt; || </a:t>
            </a:r>
            <a:r>
              <a:rPr lang="en-US" sz="1400" b="1" dirty="0" err="1">
                <a:solidFill>
                  <a:srgbClr val="9E5E9B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400" b="1" dirty="0">
                <a:solidFill>
                  <a:srgbClr val="9E5E9B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 != NULL){</a:t>
            </a:r>
          </a:p>
          <a:p>
            <a:pPr marL="461963" defTabSz="457200"/>
            <a:endParaRPr lang="en-US" sz="1400" b="1" dirty="0">
              <a:solidFill>
                <a:srgbClr val="9E5E9B">
                  <a:lumMod val="60000"/>
                  <a:lumOff val="4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1963" defTabSz="457200"/>
            <a:r>
              <a:rPr lang="en-US" sz="1400" b="1" dirty="0">
                <a:solidFill>
                  <a:srgbClr val="9E5E9B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ptr1 = ptr1-&gt;next;</a:t>
            </a:r>
          </a:p>
          <a:p>
            <a:pPr marL="461963" defTabSz="457200"/>
            <a:endParaRPr lang="en-US" sz="1400" b="1" dirty="0">
              <a:solidFill>
                <a:srgbClr val="9E5E9B">
                  <a:lumMod val="60000"/>
                  <a:lumOff val="4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1963" defTabSz="457200"/>
            <a:r>
              <a:rPr lang="en-US" sz="1400" b="1" dirty="0">
                <a:solidFill>
                  <a:srgbClr val="9E5E9B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61963" defTabSz="457200"/>
            <a:endParaRPr lang="en-US" sz="1400" b="1" dirty="0">
              <a:solidFill>
                <a:srgbClr val="9E5E9B">
                  <a:lumMod val="60000"/>
                  <a:lumOff val="4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1963" defTabSz="457200"/>
            <a:r>
              <a:rPr lang="en-US" sz="1400" b="1" dirty="0">
                <a:solidFill>
                  <a:srgbClr val="9E5E9B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ptr2 = ptr1-&gt;next </a:t>
            </a:r>
          </a:p>
          <a:p>
            <a:pPr marL="461963" defTabSz="457200"/>
            <a:endParaRPr lang="en-US" sz="1400" b="1" dirty="0">
              <a:solidFill>
                <a:srgbClr val="9E5E9B">
                  <a:lumMod val="60000"/>
                  <a:lumOff val="4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1963" defTabSz="457200"/>
            <a:r>
              <a:rPr lang="en-US" sz="1400" b="1" dirty="0">
                <a:solidFill>
                  <a:srgbClr val="9E5E9B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ptr1-&gt;next = </a:t>
            </a:r>
            <a:r>
              <a:rPr lang="en-US" sz="1400" b="1" dirty="0" err="1">
                <a:solidFill>
                  <a:srgbClr val="9E5E9B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nLink</a:t>
            </a:r>
            <a:r>
              <a:rPr lang="en-US" sz="1400" b="1" dirty="0">
                <a:solidFill>
                  <a:srgbClr val="9E5E9B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61963" defTabSz="457200"/>
            <a:endParaRPr lang="en-US" sz="1400" b="1" dirty="0">
              <a:solidFill>
                <a:srgbClr val="9E5E9B">
                  <a:lumMod val="60000"/>
                  <a:lumOff val="4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1963" defTabSz="457200"/>
            <a:r>
              <a:rPr lang="en-US" sz="1400" b="1" dirty="0">
                <a:solidFill>
                  <a:srgbClr val="9E5E9B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ptr1 = ptr1-&gt;next;</a:t>
            </a:r>
          </a:p>
          <a:p>
            <a:pPr marL="461963" defTabSz="457200"/>
            <a:endParaRPr lang="en-US" sz="1400" b="1" dirty="0">
              <a:solidFill>
                <a:srgbClr val="9E5E9B">
                  <a:lumMod val="60000"/>
                  <a:lumOff val="4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1963" defTabSz="457200"/>
            <a:r>
              <a:rPr lang="en-US" sz="1400" b="1" dirty="0">
                <a:solidFill>
                  <a:srgbClr val="9E5E9B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ptr1-&gt;next = ptr2;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59802" y="669463"/>
            <a:ext cx="67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LL 3</a:t>
            </a:r>
          </a:p>
        </p:txBody>
      </p:sp>
    </p:spTree>
    <p:extLst>
      <p:ext uri="{BB962C8B-B14F-4D97-AF65-F5344CB8AC3E}">
        <p14:creationId xmlns:p14="http://schemas.microsoft.com/office/powerpoint/2010/main" val="3543550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node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[Information, link] structure, you can create different data types other than a “simple” linked list</a:t>
            </a:r>
          </a:p>
          <a:p>
            <a:pPr marL="0" indent="0">
              <a:buNone/>
            </a:pPr>
            <a:r>
              <a:rPr lang="en-US" dirty="0" smtClean="0"/>
              <a:t>Doubly Linked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Trees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2862841" y="3731921"/>
            <a:ext cx="401652" cy="41874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599021" y="3731921"/>
            <a:ext cx="401652" cy="41874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335201" y="3731921"/>
            <a:ext cx="401652" cy="41874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071381" y="3731921"/>
            <a:ext cx="401652" cy="41874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3264493" y="3941293"/>
            <a:ext cx="33452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00673" y="3941293"/>
            <a:ext cx="33452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736853" y="3950096"/>
            <a:ext cx="33452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811574" y="4577374"/>
            <a:ext cx="401652" cy="41874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3" name="Straight Arrow Connector 12"/>
          <p:cNvCxnSpPr>
            <a:stCxn id="20" idx="7"/>
            <a:endCxn id="12" idx="3"/>
          </p:cNvCxnSpPr>
          <p:nvPr/>
        </p:nvCxnSpPr>
        <p:spPr>
          <a:xfrm flipV="1">
            <a:off x="3607326" y="4934796"/>
            <a:ext cx="263071" cy="30081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1" idx="1"/>
            <a:endCxn id="12" idx="5"/>
          </p:cNvCxnSpPr>
          <p:nvPr/>
        </p:nvCxnSpPr>
        <p:spPr>
          <a:xfrm flipH="1" flipV="1">
            <a:off x="4154407" y="4934796"/>
            <a:ext cx="239617" cy="30081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264493" y="5174287"/>
            <a:ext cx="401652" cy="41874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335201" y="5174287"/>
            <a:ext cx="401652" cy="41874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8" name="Straight Arrow Connector 27"/>
          <p:cNvCxnSpPr>
            <a:stCxn id="30" idx="7"/>
          </p:cNvCxnSpPr>
          <p:nvPr/>
        </p:nvCxnSpPr>
        <p:spPr>
          <a:xfrm flipV="1">
            <a:off x="3060303" y="5496279"/>
            <a:ext cx="263071" cy="30081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1" idx="1"/>
          </p:cNvCxnSpPr>
          <p:nvPr/>
        </p:nvCxnSpPr>
        <p:spPr>
          <a:xfrm flipH="1" flipV="1">
            <a:off x="3607384" y="5496279"/>
            <a:ext cx="239617" cy="30081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717470" y="5735770"/>
            <a:ext cx="401652" cy="41874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788178" y="5735770"/>
            <a:ext cx="401652" cy="41874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2" name="Straight Arrow Connector 31"/>
          <p:cNvCxnSpPr>
            <a:stCxn id="33" idx="1"/>
          </p:cNvCxnSpPr>
          <p:nvPr/>
        </p:nvCxnSpPr>
        <p:spPr>
          <a:xfrm flipH="1" flipV="1">
            <a:off x="4650815" y="5553217"/>
            <a:ext cx="239617" cy="30081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831609" y="5792708"/>
            <a:ext cx="401652" cy="41874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784074" y="3227719"/>
            <a:ext cx="1444238" cy="1008404"/>
            <a:chOff x="1657885" y="3426863"/>
            <a:chExt cx="1444238" cy="1008404"/>
          </a:xfrm>
        </p:grpSpPr>
        <p:sp>
          <p:nvSpPr>
            <p:cNvPr id="35" name="Rectangle 34"/>
            <p:cNvSpPr/>
            <p:nvPr/>
          </p:nvSpPr>
          <p:spPr>
            <a:xfrm>
              <a:off x="1657885" y="3426863"/>
              <a:ext cx="957128" cy="10084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prstClr val="black"/>
                  </a:solidFill>
                </a:rPr>
                <a:t>Info</a:t>
              </a:r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2606467" y="3435409"/>
              <a:ext cx="504202" cy="487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100" dirty="0">
                  <a:solidFill>
                    <a:prstClr val="black"/>
                  </a:solidFill>
                </a:rPr>
                <a:t>next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 rot="16200000">
            <a:off x="6732656" y="3740467"/>
            <a:ext cx="504202" cy="487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100" dirty="0" err="1">
                <a:solidFill>
                  <a:prstClr val="black"/>
                </a:solidFill>
              </a:rPr>
              <a:t>prev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307248" y="4845628"/>
            <a:ext cx="704153" cy="10084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Info</a:t>
            </a:r>
          </a:p>
        </p:txBody>
      </p:sp>
      <p:sp>
        <p:nvSpPr>
          <p:cNvPr id="40" name="Rectangle 39"/>
          <p:cNvSpPr/>
          <p:nvPr/>
        </p:nvSpPr>
        <p:spPr>
          <a:xfrm rot="16200000">
            <a:off x="6938481" y="4918548"/>
            <a:ext cx="504202" cy="3583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100" dirty="0">
                <a:solidFill>
                  <a:prstClr val="black"/>
                </a:solidFill>
              </a:rPr>
              <a:t>right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6938458" y="5422726"/>
            <a:ext cx="504202" cy="3584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100" dirty="0">
                <a:solidFill>
                  <a:prstClr val="black"/>
                </a:solidFill>
              </a:rPr>
              <a:t>left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 rot="16200000">
            <a:off x="5622248" y="5170648"/>
            <a:ext cx="1008404" cy="3583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100" dirty="0">
                <a:solidFill>
                  <a:prstClr val="black"/>
                </a:solidFill>
              </a:rPr>
              <a:t>above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957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Example: Stack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57885" y="3426865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Item 3</a:t>
            </a:r>
          </a:p>
        </p:txBody>
      </p:sp>
      <p:sp>
        <p:nvSpPr>
          <p:cNvPr id="5" name="Rectangle 4"/>
          <p:cNvSpPr/>
          <p:nvPr/>
        </p:nvSpPr>
        <p:spPr>
          <a:xfrm>
            <a:off x="1657885" y="3956704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Item 2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7885" y="4486543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Item 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458274" y="2923681"/>
          <a:ext cx="291126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185"/>
                <a:gridCol w="1264777"/>
                <a:gridCol w="80330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250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node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[Information, link] structure, you can create different data types other than a “simple” linked list</a:t>
            </a:r>
          </a:p>
          <a:p>
            <a:pPr marL="0" indent="0">
              <a:buNone/>
            </a:pPr>
            <a:r>
              <a:rPr lang="en-US" dirty="0" smtClean="0"/>
              <a:t>Circular List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3811574" y="3522549"/>
            <a:ext cx="401652" cy="41874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073036" y="4676105"/>
            <a:ext cx="401652" cy="41874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71384" y="3941293"/>
            <a:ext cx="401652" cy="41874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609125" y="4676105"/>
            <a:ext cx="401652" cy="41874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951764" y="3938576"/>
            <a:ext cx="401652" cy="41874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671384" y="5462255"/>
            <a:ext cx="401652" cy="41874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811574" y="5829662"/>
            <a:ext cx="401652" cy="41874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951764" y="5462255"/>
            <a:ext cx="401652" cy="41874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Straight Arrow Connector 14"/>
          <p:cNvCxnSpPr>
            <a:stCxn id="5" idx="6"/>
            <a:endCxn id="7" idx="1"/>
          </p:cNvCxnSpPr>
          <p:nvPr/>
        </p:nvCxnSpPr>
        <p:spPr>
          <a:xfrm>
            <a:off x="4213228" y="3731921"/>
            <a:ext cx="516979" cy="2706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5"/>
            <a:endCxn id="6" idx="0"/>
          </p:cNvCxnSpPr>
          <p:nvPr/>
        </p:nvCxnSpPr>
        <p:spPr>
          <a:xfrm>
            <a:off x="5014217" y="4298713"/>
            <a:ext cx="259647" cy="377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4"/>
            <a:endCxn id="21" idx="7"/>
          </p:cNvCxnSpPr>
          <p:nvPr/>
        </p:nvCxnSpPr>
        <p:spPr>
          <a:xfrm flipH="1">
            <a:off x="5014217" y="5094849"/>
            <a:ext cx="259647" cy="428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3"/>
            <a:endCxn id="31" idx="6"/>
          </p:cNvCxnSpPr>
          <p:nvPr/>
        </p:nvCxnSpPr>
        <p:spPr>
          <a:xfrm flipH="1">
            <a:off x="4213228" y="5819677"/>
            <a:ext cx="516979" cy="2193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3" idx="5"/>
          </p:cNvCxnSpPr>
          <p:nvPr/>
        </p:nvCxnSpPr>
        <p:spPr>
          <a:xfrm flipH="1" flipV="1">
            <a:off x="3294597" y="5819677"/>
            <a:ext cx="516979" cy="2193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1"/>
            <a:endCxn id="12" idx="4"/>
          </p:cNvCxnSpPr>
          <p:nvPr/>
        </p:nvCxnSpPr>
        <p:spPr>
          <a:xfrm flipH="1" flipV="1">
            <a:off x="2809951" y="5094849"/>
            <a:ext cx="200634" cy="428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0"/>
            <a:endCxn id="20" idx="3"/>
          </p:cNvCxnSpPr>
          <p:nvPr/>
        </p:nvCxnSpPr>
        <p:spPr>
          <a:xfrm flipV="1">
            <a:off x="2809951" y="4295998"/>
            <a:ext cx="200634" cy="380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7"/>
            <a:endCxn id="5" idx="2"/>
          </p:cNvCxnSpPr>
          <p:nvPr/>
        </p:nvCxnSpPr>
        <p:spPr>
          <a:xfrm flipV="1">
            <a:off x="3294597" y="3731923"/>
            <a:ext cx="516979" cy="2679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80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Example: Stack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57885" y="3426865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Item 3</a:t>
            </a:r>
          </a:p>
        </p:txBody>
      </p:sp>
      <p:sp>
        <p:nvSpPr>
          <p:cNvPr id="5" name="Rectangle 4"/>
          <p:cNvSpPr/>
          <p:nvPr/>
        </p:nvSpPr>
        <p:spPr>
          <a:xfrm>
            <a:off x="1657885" y="3956704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Item 2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7885" y="4486543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Item 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58274" y="2923681"/>
          <a:ext cx="291126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185"/>
                <a:gridCol w="1264777"/>
                <a:gridCol w="80330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327077" y="2678501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Item 4</a:t>
            </a:r>
          </a:p>
        </p:txBody>
      </p:sp>
      <p:cxnSp>
        <p:nvCxnSpPr>
          <p:cNvPr id="9" name="Curved Connector 8"/>
          <p:cNvCxnSpPr>
            <a:stCxn id="8" idx="1"/>
            <a:endCxn id="4" idx="0"/>
          </p:cNvCxnSpPr>
          <p:nvPr/>
        </p:nvCxnSpPr>
        <p:spPr>
          <a:xfrm rot="10800000" flipV="1">
            <a:off x="2191997" y="2943419"/>
            <a:ext cx="1135080" cy="483444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14943" y="2693471"/>
            <a:ext cx="112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</a:rPr>
              <a:t>push</a:t>
            </a:r>
          </a:p>
        </p:txBody>
      </p:sp>
      <p:sp>
        <p:nvSpPr>
          <p:cNvPr id="14" name="Cross 13"/>
          <p:cNvSpPr/>
          <p:nvPr/>
        </p:nvSpPr>
        <p:spPr>
          <a:xfrm>
            <a:off x="5939329" y="4469448"/>
            <a:ext cx="307649" cy="282012"/>
          </a:xfrm>
          <a:prstGeom prst="plus">
            <a:avLst>
              <a:gd name="adj" fmla="val 37121"/>
            </a:avLst>
          </a:prstGeom>
          <a:solidFill>
            <a:srgbClr val="66FF6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63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Example: Stack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57885" y="3426865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Item 3</a:t>
            </a:r>
          </a:p>
        </p:txBody>
      </p:sp>
      <p:sp>
        <p:nvSpPr>
          <p:cNvPr id="5" name="Rectangle 4"/>
          <p:cNvSpPr/>
          <p:nvPr/>
        </p:nvSpPr>
        <p:spPr>
          <a:xfrm>
            <a:off x="1657885" y="3956704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Item 2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7885" y="4486543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Item 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458274" y="2923681"/>
          <a:ext cx="291126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185"/>
                <a:gridCol w="1264777"/>
                <a:gridCol w="80330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657885" y="2897026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Item 4</a:t>
            </a:r>
          </a:p>
        </p:txBody>
      </p:sp>
      <p:sp>
        <p:nvSpPr>
          <p:cNvPr id="11" name="Cross 10"/>
          <p:cNvSpPr/>
          <p:nvPr/>
        </p:nvSpPr>
        <p:spPr>
          <a:xfrm>
            <a:off x="5939329" y="4469448"/>
            <a:ext cx="307649" cy="282012"/>
          </a:xfrm>
          <a:prstGeom prst="plus">
            <a:avLst>
              <a:gd name="adj" fmla="val 37121"/>
            </a:avLst>
          </a:prstGeom>
          <a:solidFill>
            <a:srgbClr val="66FF6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86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Example: Stack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57885" y="3426865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Item 3</a:t>
            </a:r>
          </a:p>
        </p:txBody>
      </p:sp>
      <p:sp>
        <p:nvSpPr>
          <p:cNvPr id="5" name="Rectangle 4"/>
          <p:cNvSpPr/>
          <p:nvPr/>
        </p:nvSpPr>
        <p:spPr>
          <a:xfrm>
            <a:off x="1657885" y="3956704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Item 2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7885" y="4486543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Item 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58274" y="2923681"/>
          <a:ext cx="291126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185"/>
                <a:gridCol w="1264777"/>
                <a:gridCol w="80330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414047" y="2631079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Item 4</a:t>
            </a:r>
          </a:p>
        </p:txBody>
      </p:sp>
      <p:cxnSp>
        <p:nvCxnSpPr>
          <p:cNvPr id="10" name="Curved Connector 9"/>
          <p:cNvCxnSpPr/>
          <p:nvPr/>
        </p:nvCxnSpPr>
        <p:spPr>
          <a:xfrm rot="5400000" flipH="1" flipV="1">
            <a:off x="2539129" y="2549894"/>
            <a:ext cx="527786" cy="1222049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37074" y="2638595"/>
            <a:ext cx="112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</a:rPr>
              <a:t>pop</a:t>
            </a:r>
          </a:p>
        </p:txBody>
      </p:sp>
      <p:sp>
        <p:nvSpPr>
          <p:cNvPr id="9" name="Rectangle 8"/>
          <p:cNvSpPr/>
          <p:nvPr/>
        </p:nvSpPr>
        <p:spPr>
          <a:xfrm>
            <a:off x="5905146" y="4597635"/>
            <a:ext cx="307649" cy="102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880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Example: Stack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57885" y="3426865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Item 3</a:t>
            </a:r>
          </a:p>
        </p:txBody>
      </p:sp>
      <p:sp>
        <p:nvSpPr>
          <p:cNvPr id="5" name="Rectangle 4"/>
          <p:cNvSpPr/>
          <p:nvPr/>
        </p:nvSpPr>
        <p:spPr>
          <a:xfrm>
            <a:off x="1657885" y="3956704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Item 2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7885" y="4486543"/>
            <a:ext cx="1068224" cy="529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Item 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458274" y="2923681"/>
          <a:ext cx="291126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185"/>
                <a:gridCol w="1264777"/>
                <a:gridCol w="80330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41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when we talked about Stacks and Queues a couple of weeks ago?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Stacks (LIFO) and Queues (FIFO)</a:t>
            </a:r>
          </a:p>
          <a:p>
            <a:pPr marL="857256" lvl="1" indent="-457200">
              <a:buFont typeface="+mj-lt"/>
              <a:buAutoNum type="arabicPeriod"/>
            </a:pPr>
            <a:r>
              <a:rPr lang="en-US" dirty="0" smtClean="0"/>
              <a:t>Follow a strict set of rules on accessing data within the data structure</a:t>
            </a:r>
          </a:p>
          <a:p>
            <a:pPr marL="857256" lvl="1" indent="-457200">
              <a:buFont typeface="+mj-lt"/>
              <a:buAutoNum type="arabicPeriod"/>
            </a:pPr>
            <a:r>
              <a:rPr lang="en-US" dirty="0" smtClean="0"/>
              <a:t>Use contiguous (adjoining) region of memory.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 smtClean="0"/>
              <a:t>What if we need a more flexible data structure type that does not rely on a large block of memory being allocated?</a:t>
            </a:r>
          </a:p>
        </p:txBody>
      </p:sp>
    </p:spTree>
    <p:extLst>
      <p:ext uri="{BB962C8B-B14F-4D97-AF65-F5344CB8AC3E}">
        <p14:creationId xmlns:p14="http://schemas.microsoft.com/office/powerpoint/2010/main" val="25879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7202</TotalTime>
  <Words>1620</Words>
  <Application>Microsoft Office PowerPoint</Application>
  <PresentationFormat>On-screen Show (4:3)</PresentationFormat>
  <Paragraphs>515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Century Gothic</vt:lpstr>
      <vt:lpstr>Courier New</vt:lpstr>
      <vt:lpstr>Wingdings 3</vt:lpstr>
      <vt:lpstr>Ion</vt:lpstr>
      <vt:lpstr>PowerPoint Presentation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 - Implementation</vt:lpstr>
      <vt:lpstr>Linked List - Implementation</vt:lpstr>
      <vt:lpstr>Linked List - Implementation</vt:lpstr>
      <vt:lpstr>Linked List - Implementation</vt:lpstr>
      <vt:lpstr>Linked List - Implementation</vt:lpstr>
      <vt:lpstr>Other node structures</vt:lpstr>
      <vt:lpstr>Other node structures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Benjamin Green</dc:creator>
  <cp:lastModifiedBy>Ryan Benjamin Green</cp:lastModifiedBy>
  <cp:revision>4</cp:revision>
  <dcterms:created xsi:type="dcterms:W3CDTF">2017-09-13T14:39:50Z</dcterms:created>
  <dcterms:modified xsi:type="dcterms:W3CDTF">2017-09-18T14:42:37Z</dcterms:modified>
</cp:coreProperties>
</file>