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78"/>
  </p:handoutMasterIdLst>
  <p:sldIdLst>
    <p:sldId id="351" r:id="rId2"/>
    <p:sldId id="256" r:id="rId3"/>
    <p:sldId id="268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346" r:id="rId73"/>
    <p:sldId id="347" r:id="rId74"/>
    <p:sldId id="348" r:id="rId75"/>
    <p:sldId id="349" r:id="rId76"/>
    <p:sldId id="350" r:id="rId7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3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D61EB4F-A05D-4B1D-937C-925246CBB920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A7C8A91-1558-4885-8036-675C37DF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45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EBFF-DF89-4C3D-9E6E-8863EA0CF12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7C13-5D1D-4A5D-B36B-C9E93F39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1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EBFF-DF89-4C3D-9E6E-8863EA0CF12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7C13-5D1D-4A5D-B36B-C9E93F39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9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EBFF-DF89-4C3D-9E6E-8863EA0CF12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7C13-5D1D-4A5D-B36B-C9E93F39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56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EBFF-DF89-4C3D-9E6E-8863EA0CF12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7C13-5D1D-4A5D-B36B-C9E93F3985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2357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EBFF-DF89-4C3D-9E6E-8863EA0CF12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7C13-5D1D-4A5D-B36B-C9E93F39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42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EBFF-DF89-4C3D-9E6E-8863EA0CF12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7C13-5D1D-4A5D-B36B-C9E93F39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3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EBFF-DF89-4C3D-9E6E-8863EA0CF12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7C13-5D1D-4A5D-B36B-C9E93F39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7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EBFF-DF89-4C3D-9E6E-8863EA0CF12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7C13-5D1D-4A5D-B36B-C9E93F39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EBFF-DF89-4C3D-9E6E-8863EA0CF12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7C13-5D1D-4A5D-B36B-C9E93F39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6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EBFF-DF89-4C3D-9E6E-8863EA0CF12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7C13-5D1D-4A5D-B36B-C9E93F39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EBFF-DF89-4C3D-9E6E-8863EA0CF12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7C13-5D1D-4A5D-B36B-C9E93F39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8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EBFF-DF89-4C3D-9E6E-8863EA0CF12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7C13-5D1D-4A5D-B36B-C9E93F39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EBFF-DF89-4C3D-9E6E-8863EA0CF12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7C13-5D1D-4A5D-B36B-C9E93F39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EBFF-DF89-4C3D-9E6E-8863EA0CF12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7C13-5D1D-4A5D-B36B-C9E93F39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3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EBFF-DF89-4C3D-9E6E-8863EA0CF12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7C13-5D1D-4A5D-B36B-C9E93F39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7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EBFF-DF89-4C3D-9E6E-8863EA0CF12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7C13-5D1D-4A5D-B36B-C9E93F39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9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EBFF-DF89-4C3D-9E6E-8863EA0CF12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7C13-5D1D-4A5D-B36B-C9E93F39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220EBFF-DF89-4C3D-9E6E-8863EA0CF12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7C13-5D1D-4A5D-B36B-C9E93F39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22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s://i.redd.it/pzxu4772n3kz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2505551"/>
            <a:ext cx="645795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8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Member, </a:t>
            </a:r>
            <a:r>
              <a:rPr lang="en-US" dirty="0" err="1" smtClean="0"/>
              <a:t>Mutator</a:t>
            </a:r>
            <a:r>
              <a:rPr lang="en-US" dirty="0" smtClean="0"/>
              <a:t>, or Accessor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class </a:t>
            </a:r>
            <a:r>
              <a:rPr lang="en-US" sz="1400" dirty="0" err="1" smtClean="0"/>
              <a:t>GamePlay</a:t>
            </a: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	public: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b="1" dirty="0" smtClean="0">
                <a:solidFill>
                  <a:schemeClr val="accent3"/>
                </a:solidFill>
              </a:rPr>
              <a:t>void </a:t>
            </a:r>
            <a:r>
              <a:rPr lang="en-US" sz="1400" b="1" dirty="0" err="1" smtClean="0">
                <a:solidFill>
                  <a:schemeClr val="accent3"/>
                </a:solidFill>
              </a:rPr>
              <a:t>setPlayerA</a:t>
            </a:r>
            <a:r>
              <a:rPr lang="en-US" sz="1400" b="1" dirty="0" smtClean="0">
                <a:solidFill>
                  <a:schemeClr val="accent3"/>
                </a:solidFill>
              </a:rPr>
              <a:t>(</a:t>
            </a:r>
            <a:r>
              <a:rPr lang="en-US" sz="1400" b="1" dirty="0" err="1" smtClean="0">
                <a:solidFill>
                  <a:schemeClr val="accent3"/>
                </a:solidFill>
              </a:rPr>
              <a:t>int</a:t>
            </a:r>
            <a:r>
              <a:rPr lang="en-US" sz="1400" b="1" dirty="0" smtClean="0">
                <a:solidFill>
                  <a:schemeClr val="accent3"/>
                </a:solidFill>
              </a:rPr>
              <a:t> </a:t>
            </a:r>
            <a:r>
              <a:rPr lang="en-US" sz="1400" b="1" dirty="0" err="1" smtClean="0">
                <a:solidFill>
                  <a:schemeClr val="accent3"/>
                </a:solidFill>
              </a:rPr>
              <a:t>playScore</a:t>
            </a:r>
            <a:r>
              <a:rPr lang="en-US" sz="1400" b="1" dirty="0" smtClean="0">
                <a:solidFill>
                  <a:schemeClr val="accent3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getPlayerA</a:t>
            </a:r>
            <a:r>
              <a:rPr lang="en-US" sz="1400" b="1" dirty="0" smtClean="0"/>
              <a:t>();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Private: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MaxOfPair</a:t>
            </a:r>
            <a:r>
              <a:rPr lang="en-US" sz="1400" b="1" dirty="0" smtClean="0"/>
              <a:t>();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PlayerA</a:t>
            </a:r>
            <a:r>
              <a:rPr lang="en-US" sz="1400" b="1" dirty="0" smtClean="0"/>
              <a:t>;</a:t>
            </a:r>
          </a:p>
          <a:p>
            <a:pPr marL="0" indent="0">
              <a:buNone/>
            </a:pPr>
            <a:r>
              <a:rPr lang="en-US" sz="1400" b="1" dirty="0"/>
              <a:t>	</a:t>
            </a:r>
            <a:r>
              <a:rPr lang="en-US" sz="1400" b="1" dirty="0" smtClean="0"/>
              <a:t>	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PlayerB</a:t>
            </a:r>
            <a:r>
              <a:rPr lang="en-US" sz="1400" b="1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1779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Member, </a:t>
            </a:r>
            <a:r>
              <a:rPr lang="en-US" dirty="0" err="1" smtClean="0"/>
              <a:t>Mutator</a:t>
            </a:r>
            <a:r>
              <a:rPr lang="en-US" dirty="0" smtClean="0"/>
              <a:t>, or Accessor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class </a:t>
            </a:r>
            <a:r>
              <a:rPr lang="en-US" sz="1400" dirty="0" err="1" smtClean="0"/>
              <a:t>GamePlay</a:t>
            </a: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	public: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void </a:t>
            </a:r>
            <a:r>
              <a:rPr lang="en-US" sz="14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setPlayerA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14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playScore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); MUTATOR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b="1" dirty="0" err="1" smtClean="0">
                <a:solidFill>
                  <a:srgbClr val="FFC000"/>
                </a:solidFill>
              </a:rPr>
              <a:t>int</a:t>
            </a:r>
            <a:r>
              <a:rPr lang="en-US" sz="1400" b="1" dirty="0" smtClean="0">
                <a:solidFill>
                  <a:srgbClr val="FFC000"/>
                </a:solidFill>
              </a:rPr>
              <a:t> </a:t>
            </a:r>
            <a:r>
              <a:rPr lang="en-US" sz="1400" b="1" dirty="0" err="1" smtClean="0">
                <a:solidFill>
                  <a:srgbClr val="FFC000"/>
                </a:solidFill>
              </a:rPr>
              <a:t>getPlayerA</a:t>
            </a:r>
            <a:r>
              <a:rPr lang="en-US" sz="1400" b="1" dirty="0" smtClean="0">
                <a:solidFill>
                  <a:srgbClr val="FFC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Private: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MaxOfPair</a:t>
            </a:r>
            <a:r>
              <a:rPr lang="en-US" sz="1400" b="1" dirty="0" smtClean="0"/>
              <a:t>();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PlayerA</a:t>
            </a:r>
            <a:r>
              <a:rPr lang="en-US" sz="1400" b="1" dirty="0" smtClean="0"/>
              <a:t>;</a:t>
            </a:r>
          </a:p>
          <a:p>
            <a:pPr marL="0" indent="0">
              <a:buNone/>
            </a:pPr>
            <a:r>
              <a:rPr lang="en-US" sz="1400" b="1" dirty="0"/>
              <a:t>	</a:t>
            </a:r>
            <a:r>
              <a:rPr lang="en-US" sz="1400" b="1" dirty="0" smtClean="0"/>
              <a:t>	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PlayerB</a:t>
            </a:r>
            <a:r>
              <a:rPr lang="en-US" sz="1400" b="1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964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Member, </a:t>
            </a:r>
            <a:r>
              <a:rPr lang="en-US" dirty="0" err="1" smtClean="0"/>
              <a:t>Mutator</a:t>
            </a:r>
            <a:r>
              <a:rPr lang="en-US" dirty="0" smtClean="0"/>
              <a:t>, or Accessor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class </a:t>
            </a:r>
            <a:r>
              <a:rPr lang="en-US" sz="1400" dirty="0" err="1" smtClean="0"/>
              <a:t>GamePlay</a:t>
            </a: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	public: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void </a:t>
            </a:r>
            <a:r>
              <a:rPr lang="en-US" sz="14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setPlayerA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14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playScore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); MUTATOR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getPlayerA</a:t>
            </a: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(); ACCESSOR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Private: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b="1" dirty="0" err="1" smtClean="0">
                <a:solidFill>
                  <a:schemeClr val="accent3"/>
                </a:solidFill>
              </a:rPr>
              <a:t>int</a:t>
            </a:r>
            <a:r>
              <a:rPr lang="en-US" sz="1400" b="1" dirty="0" smtClean="0">
                <a:solidFill>
                  <a:schemeClr val="accent3"/>
                </a:solidFill>
              </a:rPr>
              <a:t> </a:t>
            </a:r>
            <a:r>
              <a:rPr lang="en-US" sz="1400" b="1" dirty="0" err="1" smtClean="0">
                <a:solidFill>
                  <a:schemeClr val="accent3"/>
                </a:solidFill>
              </a:rPr>
              <a:t>MaxOfPair</a:t>
            </a:r>
            <a:r>
              <a:rPr lang="en-US" sz="1400" b="1" dirty="0" smtClean="0">
                <a:solidFill>
                  <a:schemeClr val="accent3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PlayerA</a:t>
            </a:r>
            <a:r>
              <a:rPr lang="en-US" sz="1400" b="1" dirty="0" smtClean="0"/>
              <a:t>;</a:t>
            </a:r>
          </a:p>
          <a:p>
            <a:pPr marL="0" indent="0">
              <a:buNone/>
            </a:pPr>
            <a:r>
              <a:rPr lang="en-US" sz="1400" b="1" dirty="0"/>
              <a:t>	</a:t>
            </a:r>
            <a:r>
              <a:rPr lang="en-US" sz="1400" b="1" dirty="0" smtClean="0"/>
              <a:t>	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PlayerB</a:t>
            </a:r>
            <a:r>
              <a:rPr lang="en-US" sz="1400" b="1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3954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Member, </a:t>
            </a:r>
            <a:r>
              <a:rPr lang="en-US" dirty="0" err="1" smtClean="0"/>
              <a:t>Mutator</a:t>
            </a:r>
            <a:r>
              <a:rPr lang="en-US" dirty="0" smtClean="0"/>
              <a:t>, or Accessor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class </a:t>
            </a:r>
            <a:r>
              <a:rPr lang="en-US" sz="1400" dirty="0" err="1" smtClean="0"/>
              <a:t>GamePlay</a:t>
            </a: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	public: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void </a:t>
            </a:r>
            <a:r>
              <a:rPr lang="en-US" sz="14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setPlayerA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14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playScore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); MUTATOR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getPlayerA</a:t>
            </a: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(); ACCESSOR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Private: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MaxOfPair</a:t>
            </a: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(); ACCESSOR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b="1" dirty="0" err="1" smtClean="0">
                <a:solidFill>
                  <a:schemeClr val="accent3"/>
                </a:solidFill>
              </a:rPr>
              <a:t>int</a:t>
            </a:r>
            <a:r>
              <a:rPr lang="en-US" sz="1400" b="1" dirty="0" smtClean="0">
                <a:solidFill>
                  <a:schemeClr val="accent3"/>
                </a:solidFill>
              </a:rPr>
              <a:t> </a:t>
            </a:r>
            <a:r>
              <a:rPr lang="en-US" sz="1400" b="1" dirty="0" err="1" smtClean="0">
                <a:solidFill>
                  <a:schemeClr val="accent3"/>
                </a:solidFill>
              </a:rPr>
              <a:t>PlayerA</a:t>
            </a:r>
            <a:r>
              <a:rPr lang="en-US" sz="1400" b="1" dirty="0" smtClean="0">
                <a:solidFill>
                  <a:schemeClr val="accent3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b="1" dirty="0"/>
              <a:t>	</a:t>
            </a:r>
            <a:r>
              <a:rPr lang="en-US" sz="1400" b="1" dirty="0" smtClean="0"/>
              <a:t>	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PlayerB</a:t>
            </a:r>
            <a:r>
              <a:rPr lang="en-US" sz="1400" b="1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7739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Member, </a:t>
            </a:r>
            <a:r>
              <a:rPr lang="en-US" dirty="0" err="1" smtClean="0"/>
              <a:t>Mutator</a:t>
            </a:r>
            <a:r>
              <a:rPr lang="en-US" dirty="0" smtClean="0"/>
              <a:t>, or Accessor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class </a:t>
            </a:r>
            <a:r>
              <a:rPr lang="en-US" sz="1400" dirty="0" err="1" smtClean="0"/>
              <a:t>GamePlay</a:t>
            </a: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	public: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void </a:t>
            </a:r>
            <a:r>
              <a:rPr lang="en-US" sz="14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setPlayerA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14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playScore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); MUTATOR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getPlayerA</a:t>
            </a: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(); ACCESSOR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Private: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MaxOfPair</a:t>
            </a: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(); ACCESSOR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b="1" dirty="0" err="1" smtClean="0">
                <a:solidFill>
                  <a:srgbClr val="66FF66"/>
                </a:solidFill>
              </a:rPr>
              <a:t>int</a:t>
            </a:r>
            <a:r>
              <a:rPr lang="en-US" sz="1400" b="1" dirty="0" smtClean="0">
                <a:solidFill>
                  <a:srgbClr val="66FF66"/>
                </a:solidFill>
              </a:rPr>
              <a:t> </a:t>
            </a:r>
            <a:r>
              <a:rPr lang="en-US" sz="1400" b="1" dirty="0" err="1" smtClean="0">
                <a:solidFill>
                  <a:srgbClr val="66FF66"/>
                </a:solidFill>
              </a:rPr>
              <a:t>PlayerA</a:t>
            </a:r>
            <a:r>
              <a:rPr lang="en-US" sz="1400" b="1" dirty="0" smtClean="0">
                <a:solidFill>
                  <a:srgbClr val="66FF66"/>
                </a:solidFill>
              </a:rPr>
              <a:t>; MEMBER</a:t>
            </a:r>
          </a:p>
          <a:p>
            <a:pPr marL="0" indent="0">
              <a:buNone/>
            </a:pPr>
            <a:r>
              <a:rPr lang="en-US" sz="1400" b="1" dirty="0"/>
              <a:t>	</a:t>
            </a:r>
            <a:r>
              <a:rPr lang="en-US" sz="1400" b="1" dirty="0" smtClean="0"/>
              <a:t>	</a:t>
            </a:r>
            <a:r>
              <a:rPr lang="en-US" sz="1400" b="1" dirty="0" err="1" smtClean="0">
                <a:solidFill>
                  <a:schemeClr val="accent3"/>
                </a:solidFill>
              </a:rPr>
              <a:t>int</a:t>
            </a:r>
            <a:r>
              <a:rPr lang="en-US" sz="1400" b="1" dirty="0" smtClean="0">
                <a:solidFill>
                  <a:schemeClr val="accent3"/>
                </a:solidFill>
              </a:rPr>
              <a:t> </a:t>
            </a:r>
            <a:r>
              <a:rPr lang="en-US" sz="1400" b="1" dirty="0" err="1" smtClean="0">
                <a:solidFill>
                  <a:schemeClr val="accent3"/>
                </a:solidFill>
              </a:rPr>
              <a:t>PlayerB</a:t>
            </a:r>
            <a:r>
              <a:rPr lang="en-US" sz="1400" b="1" dirty="0" smtClean="0">
                <a:solidFill>
                  <a:schemeClr val="accent3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971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Member, </a:t>
            </a:r>
            <a:r>
              <a:rPr lang="en-US" dirty="0" err="1" smtClean="0"/>
              <a:t>Mutator</a:t>
            </a:r>
            <a:r>
              <a:rPr lang="en-US" dirty="0" smtClean="0"/>
              <a:t>, or Accessor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class </a:t>
            </a:r>
            <a:r>
              <a:rPr lang="en-US" sz="1400" dirty="0" err="1" smtClean="0"/>
              <a:t>GamePlay</a:t>
            </a: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	public: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void </a:t>
            </a:r>
            <a:r>
              <a:rPr lang="en-US" sz="14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setPlayerA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14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playScore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); MUTATOR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getPlayerA</a:t>
            </a: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(); ACCESSOR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Private: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MaxOfPair</a:t>
            </a: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(); ACCESSOR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b="1" dirty="0" err="1" smtClean="0">
                <a:solidFill>
                  <a:srgbClr val="66FF66"/>
                </a:solidFill>
              </a:rPr>
              <a:t>int</a:t>
            </a:r>
            <a:r>
              <a:rPr lang="en-US" sz="1400" b="1" dirty="0" smtClean="0">
                <a:solidFill>
                  <a:srgbClr val="66FF66"/>
                </a:solidFill>
              </a:rPr>
              <a:t> </a:t>
            </a:r>
            <a:r>
              <a:rPr lang="en-US" sz="1400" b="1" dirty="0" err="1" smtClean="0">
                <a:solidFill>
                  <a:srgbClr val="66FF66"/>
                </a:solidFill>
              </a:rPr>
              <a:t>PlayerA</a:t>
            </a:r>
            <a:r>
              <a:rPr lang="en-US" sz="1400" b="1" dirty="0" smtClean="0">
                <a:solidFill>
                  <a:srgbClr val="66FF66"/>
                </a:solidFill>
              </a:rPr>
              <a:t>; MEMBER</a:t>
            </a:r>
          </a:p>
          <a:p>
            <a:pPr marL="0" indent="0">
              <a:buNone/>
            </a:pPr>
            <a:r>
              <a:rPr lang="en-US" sz="1400" b="1" dirty="0"/>
              <a:t>	</a:t>
            </a:r>
            <a:r>
              <a:rPr lang="en-US" sz="1400" b="1" dirty="0" smtClean="0"/>
              <a:t>	</a:t>
            </a:r>
            <a:r>
              <a:rPr lang="en-US" sz="1400" b="1" dirty="0" err="1" smtClean="0">
                <a:solidFill>
                  <a:srgbClr val="66FF66"/>
                </a:solidFill>
              </a:rPr>
              <a:t>int</a:t>
            </a:r>
            <a:r>
              <a:rPr lang="en-US" sz="1400" b="1" dirty="0" smtClean="0">
                <a:solidFill>
                  <a:srgbClr val="66FF66"/>
                </a:solidFill>
              </a:rPr>
              <a:t> </a:t>
            </a:r>
            <a:r>
              <a:rPr lang="en-US" sz="1400" b="1" dirty="0" err="1" smtClean="0">
                <a:solidFill>
                  <a:srgbClr val="66FF66"/>
                </a:solidFill>
              </a:rPr>
              <a:t>PlayerB</a:t>
            </a:r>
            <a:r>
              <a:rPr lang="en-US" sz="1400" b="1" dirty="0" smtClean="0">
                <a:solidFill>
                  <a:srgbClr val="66FF66"/>
                </a:solidFill>
              </a:rPr>
              <a:t>; MEMBER</a:t>
            </a:r>
          </a:p>
          <a:p>
            <a:pPr marL="0" indent="0">
              <a:buNone/>
            </a:pPr>
            <a:r>
              <a:rPr lang="en-US" sz="14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38306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Constructors – A way of initializing a members at the declaration of an object.</a:t>
            </a:r>
            <a:endParaRPr lang="en-US" sz="1200" dirty="0"/>
          </a:p>
          <a:p>
            <a:r>
              <a:rPr lang="en-US" dirty="0" smtClean="0"/>
              <a:t>Constructor – a member function for initialization</a:t>
            </a:r>
          </a:p>
          <a:p>
            <a:pPr lvl="1"/>
            <a:r>
              <a:rPr lang="en-US" sz="2000" dirty="0" smtClean="0"/>
              <a:t>Has the same name as the class.</a:t>
            </a:r>
          </a:p>
          <a:p>
            <a:pPr lvl="1"/>
            <a:r>
              <a:rPr lang="en-US" sz="2000" dirty="0" smtClean="0"/>
              <a:t>No return type</a:t>
            </a:r>
          </a:p>
          <a:p>
            <a:pPr lvl="1"/>
            <a:r>
              <a:rPr lang="en-US" sz="2000" dirty="0" smtClean="0"/>
              <a:t>Must be included in the 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2275872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989" y="2695575"/>
            <a:ext cx="5553075" cy="3181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71650" y="3429000"/>
            <a:ext cx="1190625" cy="219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6989" y="4676776"/>
            <a:ext cx="1964861" cy="233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82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– overloading</a:t>
            </a:r>
          </a:p>
          <a:p>
            <a:pPr lvl="1"/>
            <a:r>
              <a:rPr lang="en-US" dirty="0" smtClean="0"/>
              <a:t>Just like overloading functions -  must be differentiated by the parameters of the function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00" y="3795713"/>
            <a:ext cx="7572375" cy="207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2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– How to use them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34" y="3068460"/>
            <a:ext cx="6226385" cy="21644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4700" y="348615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Calls default Constructor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6100" y="4273172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Calls Overloaded Constructor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8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Functions + Objects/Classes</a:t>
            </a:r>
            <a:br>
              <a:rPr lang="en-US" sz="6000" dirty="0" smtClean="0"/>
            </a:b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Zybooks</a:t>
            </a:r>
            <a:r>
              <a:rPr lang="en-US" dirty="0" smtClean="0"/>
              <a:t> </a:t>
            </a:r>
            <a:r>
              <a:rPr lang="en-US" dirty="0" smtClean="0"/>
              <a:t>– Chapter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1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Constructors: Member initialization – Alternate Approach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537" y="3254187"/>
            <a:ext cx="2324100" cy="118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00" y="5125675"/>
            <a:ext cx="6581775" cy="82867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3725480" y="4315626"/>
            <a:ext cx="786213" cy="8100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99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Constructors: Member initialization – Alternate Approach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537" y="3254187"/>
            <a:ext cx="2324100" cy="118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00" y="5125675"/>
            <a:ext cx="6581775" cy="82867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3725480" y="4315626"/>
            <a:ext cx="786213" cy="81004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42445" y="5050564"/>
            <a:ext cx="264919" cy="4101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83592" y="5443672"/>
            <a:ext cx="22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Mandatory  Colon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012401" y="5349667"/>
            <a:ext cx="277588" cy="190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80637" y="5344325"/>
            <a:ext cx="317618" cy="1956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55533" y="5529666"/>
            <a:ext cx="298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Separated by Commas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03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 </a:t>
            </a:r>
            <a:r>
              <a:rPr lang="en-US" dirty="0" smtClean="0"/>
              <a:t>parameter</a:t>
            </a:r>
          </a:p>
          <a:p>
            <a:pPr lvl="1"/>
            <a:r>
              <a:rPr lang="en-US" dirty="0" smtClean="0"/>
              <a:t>Member functions called 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>
                <a:latin typeface="+mn-lt"/>
                <a:cs typeface="Courier New" panose="02070309020205020404" pitchFamily="49" charset="0"/>
              </a:rPr>
              <a:t>Compiler takes this and converts it to a function call</a:t>
            </a:r>
          </a:p>
          <a:p>
            <a:pPr marL="457207" lvl="1" indent="0">
              <a:buNone/>
            </a:pPr>
            <a:endParaRPr lang="en-US" dirty="0" smtClean="0">
              <a:latin typeface="+mn-lt"/>
              <a:cs typeface="Courier New" panose="02070309020205020404" pitchFamily="49" charset="0"/>
            </a:endParaRPr>
          </a:p>
          <a:p>
            <a:pPr marL="0" lvl="1" indent="0" algn="ctr"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object.Function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 </a:t>
            </a:r>
            <a:r>
              <a:rPr lang="en-US" sz="1400" dirty="0" smtClean="0">
                <a:latin typeface="+mn-lt"/>
                <a:cs typeface="Courier New" panose="02070309020205020404" pitchFamily="49" charset="0"/>
              </a:rPr>
              <a:t>becomes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Function(object, ...)</a:t>
            </a:r>
          </a:p>
          <a:p>
            <a:pPr marL="685808" lvl="2" indent="-285750"/>
            <a:endParaRPr lang="en-US" sz="1800" b="1" dirty="0" smtClean="0">
              <a:latin typeface="+mn-lt"/>
              <a:cs typeface="Courier New" panose="02070309020205020404" pitchFamily="49" charset="0"/>
            </a:endParaRPr>
          </a:p>
          <a:p>
            <a:pPr marL="685808" lvl="2" indent="-285750"/>
            <a:r>
              <a:rPr lang="en-US" sz="1800" dirty="0" smtClean="0">
                <a:latin typeface="+mn-lt"/>
                <a:cs typeface="Courier New" panose="02070309020205020404" pitchFamily="49" charset="0"/>
              </a:rPr>
              <a:t>The object is known as an Implicit Parameter</a:t>
            </a:r>
          </a:p>
        </p:txBody>
      </p:sp>
    </p:spTree>
    <p:extLst>
      <p:ext uri="{BB962C8B-B14F-4D97-AF65-F5344CB8AC3E}">
        <p14:creationId xmlns:p14="http://schemas.microsoft.com/office/powerpoint/2010/main" val="766284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/>
            <a:r>
              <a:rPr lang="en-US" sz="2000" dirty="0">
                <a:cs typeface="Courier New" panose="02070309020205020404" pitchFamily="49" charset="0"/>
              </a:rPr>
              <a:t>this – accesses the implicitly </a:t>
            </a:r>
            <a:r>
              <a:rPr lang="en-US" sz="2000" dirty="0" smtClean="0">
                <a:cs typeface="Courier New" panose="02070309020205020404" pitchFamily="49" charset="0"/>
              </a:rPr>
              <a:t>passed object pointer</a:t>
            </a:r>
          </a:p>
          <a:p>
            <a:pPr marL="285750" lvl="1" indent="-285750"/>
            <a:endParaRPr lang="en-US" sz="2000" dirty="0">
              <a:cs typeface="Courier New" panose="02070309020205020404" pitchFamily="49" charset="0"/>
            </a:endParaRPr>
          </a:p>
          <a:p>
            <a:pPr marL="285750" lvl="1" indent="-285750"/>
            <a:r>
              <a:rPr lang="en-US" sz="2000" dirty="0" smtClean="0">
                <a:cs typeface="Courier New" panose="02070309020205020404" pitchFamily="49" charset="0"/>
              </a:rPr>
              <a:t>this</a:t>
            </a:r>
            <a:r>
              <a:rPr lang="en-US" sz="2000" dirty="0">
                <a:cs typeface="Courier New" panose="02070309020205020404" pitchFamily="49" charset="0"/>
              </a:rPr>
              <a:t>→ member -  </a:t>
            </a:r>
            <a:r>
              <a:rPr lang="en-US" sz="2000" dirty="0" smtClean="0">
                <a:cs typeface="Courier New" panose="02070309020205020404" pitchFamily="49" charset="0"/>
              </a:rPr>
              <a:t>The way a member can be access implicitly</a:t>
            </a:r>
            <a:endParaRPr lang="en-US" sz="2000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827" y="3887579"/>
            <a:ext cx="5105400" cy="2466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42446" y="5537675"/>
            <a:ext cx="1589518" cy="222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61275" y="5537675"/>
            <a:ext cx="1120923" cy="222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60681" y="5759865"/>
            <a:ext cx="120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Member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50198" y="5759865"/>
            <a:ext cx="139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Parameter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382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this-&gt;member</a:t>
            </a:r>
          </a:p>
          <a:p>
            <a:pPr marL="0" indent="0">
              <a:buNone/>
            </a:pPr>
            <a:r>
              <a:rPr lang="en-US" dirty="0" smtClean="0"/>
              <a:t>Given a class </a:t>
            </a:r>
            <a:r>
              <a:rPr lang="en-US" b="1" dirty="0" smtClean="0"/>
              <a:t>Spaceship</a:t>
            </a:r>
            <a:r>
              <a:rPr lang="en-US" dirty="0" smtClean="0"/>
              <a:t> with a private data member </a:t>
            </a:r>
            <a:r>
              <a:rPr lang="en-US" i="1" dirty="0" err="1" smtClean="0"/>
              <a:t>numYears</a:t>
            </a:r>
            <a:r>
              <a:rPr lang="en-US" dirty="0" smtClean="0"/>
              <a:t> and public member function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Spaceship::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AddNumYears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numYears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+mn-lt"/>
              <a:cs typeface="Courier New" panose="02070309020205020404" pitchFamily="49" charset="0"/>
            </a:endParaRPr>
          </a:p>
          <a:p>
            <a:pPr marL="457200" indent="-457200">
              <a:buAutoNum type="arabicParenR"/>
            </a:pPr>
            <a:r>
              <a:rPr lang="en-US" dirty="0" smtClean="0">
                <a:latin typeface="+mn-lt"/>
                <a:cs typeface="Courier New" panose="02070309020205020404" pitchFamily="49" charset="0"/>
              </a:rPr>
              <a:t>In 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AddNumYears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(), which would set data member 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numYears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to 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0 using implicit parameter?</a:t>
            </a:r>
            <a:endParaRPr lang="en-US" dirty="0" smtClean="0">
              <a:latin typeface="+mn-lt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b="1" dirty="0" err="1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numYears</a:t>
            </a:r>
            <a:r>
              <a:rPr lang="en-US" b="1" dirty="0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 = 0;</a:t>
            </a:r>
          </a:p>
          <a:p>
            <a:pPr marL="0" indent="0" algn="ctr">
              <a:buNone/>
            </a:pPr>
            <a:r>
              <a:rPr lang="en-US" b="1" dirty="0" err="1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this.numYears</a:t>
            </a:r>
            <a:r>
              <a:rPr lang="en-US" b="1" dirty="0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 = 0;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this-&gt; </a:t>
            </a:r>
            <a:r>
              <a:rPr lang="en-US" b="1" dirty="0" err="1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numYears</a:t>
            </a:r>
            <a:r>
              <a:rPr lang="en-US" b="1" dirty="0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1849617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this-&gt;member</a:t>
            </a:r>
          </a:p>
          <a:p>
            <a:pPr marL="0" indent="0">
              <a:buNone/>
            </a:pPr>
            <a:r>
              <a:rPr lang="en-US" dirty="0" smtClean="0"/>
              <a:t>Given a class </a:t>
            </a:r>
            <a:r>
              <a:rPr lang="en-US" b="1" dirty="0" smtClean="0"/>
              <a:t>Spaceship</a:t>
            </a:r>
            <a:r>
              <a:rPr lang="en-US" dirty="0" smtClean="0"/>
              <a:t> with a private data member </a:t>
            </a:r>
            <a:r>
              <a:rPr lang="en-US" i="1" dirty="0" err="1" smtClean="0"/>
              <a:t>numYears</a:t>
            </a:r>
            <a:r>
              <a:rPr lang="en-US" dirty="0" smtClean="0"/>
              <a:t> and public member function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Spaceship::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AddNumYears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numYears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+mn-lt"/>
              <a:cs typeface="Courier New" panose="02070309020205020404" pitchFamily="49" charset="0"/>
            </a:endParaRPr>
          </a:p>
          <a:p>
            <a:pPr marL="457200" indent="-457200">
              <a:buAutoNum type="arabicParenR"/>
            </a:pPr>
            <a:r>
              <a:rPr lang="en-US" dirty="0" smtClean="0">
                <a:latin typeface="+mn-lt"/>
                <a:cs typeface="Courier New" panose="02070309020205020404" pitchFamily="49" charset="0"/>
              </a:rPr>
              <a:t>In 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AddNumYears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(), which would set data member 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numYears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to 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0 using implicit parameter?</a:t>
            </a:r>
            <a:endParaRPr lang="en-US" dirty="0" smtClean="0">
              <a:latin typeface="+mn-lt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b="1" dirty="0" err="1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numYears</a:t>
            </a:r>
            <a:r>
              <a:rPr lang="en-US" b="1" dirty="0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 = 0</a:t>
            </a:r>
          </a:p>
          <a:p>
            <a:pPr marL="0" indent="0" algn="ctr">
              <a:buNone/>
            </a:pPr>
            <a:r>
              <a:rPr lang="en-US" b="1" dirty="0" err="1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this.numYears</a:t>
            </a:r>
            <a:r>
              <a:rPr lang="en-US" b="1" dirty="0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 = 0;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66FF66"/>
                </a:solidFill>
                <a:latin typeface="+mn-lt"/>
                <a:cs typeface="Courier New" panose="02070309020205020404" pitchFamily="49" charset="0"/>
              </a:rPr>
              <a:t>this-&gt; </a:t>
            </a:r>
            <a:r>
              <a:rPr lang="en-US" b="1" dirty="0" err="1" smtClean="0">
                <a:solidFill>
                  <a:srgbClr val="66FF66"/>
                </a:solidFill>
                <a:latin typeface="+mn-lt"/>
                <a:cs typeface="Courier New" panose="02070309020205020404" pitchFamily="49" charset="0"/>
              </a:rPr>
              <a:t>numYears</a:t>
            </a:r>
            <a:r>
              <a:rPr lang="en-US" b="1" dirty="0" smtClean="0">
                <a:solidFill>
                  <a:srgbClr val="66FF66"/>
                </a:solidFill>
                <a:latin typeface="+mn-lt"/>
                <a:cs typeface="Courier New" panose="02070309020205020404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1577341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this-&gt;member</a:t>
            </a:r>
          </a:p>
          <a:p>
            <a:pPr marL="0" indent="0">
              <a:buNone/>
            </a:pPr>
            <a:r>
              <a:rPr lang="en-US" dirty="0" smtClean="0"/>
              <a:t>Given a class </a:t>
            </a:r>
            <a:r>
              <a:rPr lang="en-US" b="1" dirty="0" smtClean="0"/>
              <a:t>Spaceship</a:t>
            </a:r>
            <a:r>
              <a:rPr lang="en-US" dirty="0" smtClean="0"/>
              <a:t> with a private data member </a:t>
            </a:r>
            <a:r>
              <a:rPr lang="en-US" i="1" dirty="0" err="1" smtClean="0"/>
              <a:t>numYears</a:t>
            </a:r>
            <a:r>
              <a:rPr lang="en-US" dirty="0" smtClean="0"/>
              <a:t> and public member function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Spaceship::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AddNumYears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numYears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+mn-lt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arenR" startAt="2"/>
            </a:pPr>
            <a:r>
              <a:rPr lang="en-US" dirty="0" smtClean="0">
                <a:latin typeface="+mn-lt"/>
                <a:cs typeface="Courier New" panose="02070309020205020404" pitchFamily="49" charset="0"/>
              </a:rPr>
              <a:t>In 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AddNumYears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(), which would assign the parameter 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numYears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to the data member 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numYears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using implicit parameter?</a:t>
            </a:r>
            <a:endParaRPr lang="en-US" dirty="0" smtClean="0">
              <a:latin typeface="+mn-lt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b="1" dirty="0" err="1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numYears</a:t>
            </a:r>
            <a:r>
              <a:rPr lang="en-US" b="1" dirty="0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 = this-&gt;</a:t>
            </a:r>
            <a:r>
              <a:rPr lang="en-US" b="1" dirty="0" err="1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numYears</a:t>
            </a:r>
            <a:r>
              <a:rPr lang="en-US" b="1" dirty="0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;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this-&gt;</a:t>
            </a:r>
            <a:r>
              <a:rPr lang="en-US" b="1" dirty="0" err="1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numYears</a:t>
            </a:r>
            <a:r>
              <a:rPr lang="en-US" b="1" dirty="0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numYears</a:t>
            </a:r>
            <a:r>
              <a:rPr lang="en-US" b="1" dirty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;</a:t>
            </a:r>
            <a:endParaRPr lang="en-US" b="1" dirty="0" smtClean="0">
              <a:solidFill>
                <a:schemeClr val="accent3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16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this-&gt;member</a:t>
            </a:r>
          </a:p>
          <a:p>
            <a:pPr marL="0" indent="0">
              <a:buNone/>
            </a:pPr>
            <a:r>
              <a:rPr lang="en-US" dirty="0" smtClean="0"/>
              <a:t>Given a class </a:t>
            </a:r>
            <a:r>
              <a:rPr lang="en-US" b="1" dirty="0" smtClean="0"/>
              <a:t>Spaceship</a:t>
            </a:r>
            <a:r>
              <a:rPr lang="en-US" dirty="0" smtClean="0"/>
              <a:t> with a private data member </a:t>
            </a:r>
            <a:r>
              <a:rPr lang="en-US" i="1" dirty="0" err="1" smtClean="0"/>
              <a:t>numYears</a:t>
            </a:r>
            <a:r>
              <a:rPr lang="en-US" dirty="0" smtClean="0"/>
              <a:t> and public member function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Spaceship::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AddNumYears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numYears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+mn-lt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arenR" startAt="2"/>
            </a:pPr>
            <a:r>
              <a:rPr lang="en-US" dirty="0" smtClean="0">
                <a:latin typeface="+mn-lt"/>
                <a:cs typeface="Courier New" panose="02070309020205020404" pitchFamily="49" charset="0"/>
              </a:rPr>
              <a:t>In 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AddNumYears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(), which would assign the parameter 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numYears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to the data member 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numYears</a:t>
            </a:r>
            <a:r>
              <a:rPr lang="en-US" dirty="0">
                <a:cs typeface="Courier New" panose="02070309020205020404" pitchFamily="49" charset="0"/>
              </a:rPr>
              <a:t> using implicit parameter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?</a:t>
            </a:r>
            <a:endParaRPr lang="en-US" dirty="0" smtClean="0">
              <a:latin typeface="+mn-lt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b="1" dirty="0" err="1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numYears</a:t>
            </a:r>
            <a:r>
              <a:rPr lang="en-US" b="1" dirty="0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 = this-&gt;</a:t>
            </a:r>
            <a:r>
              <a:rPr lang="en-US" b="1" dirty="0" err="1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numYears</a:t>
            </a:r>
            <a:r>
              <a:rPr lang="en-US" b="1" dirty="0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;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66FF66"/>
                </a:solidFill>
                <a:latin typeface="+mn-lt"/>
                <a:cs typeface="Courier New" panose="02070309020205020404" pitchFamily="49" charset="0"/>
              </a:rPr>
              <a:t>this-&gt;</a:t>
            </a:r>
            <a:r>
              <a:rPr lang="en-US" b="1" dirty="0" err="1" smtClean="0">
                <a:solidFill>
                  <a:srgbClr val="66FF66"/>
                </a:solidFill>
                <a:latin typeface="+mn-lt"/>
                <a:cs typeface="Courier New" panose="02070309020205020404" pitchFamily="49" charset="0"/>
              </a:rPr>
              <a:t>numYears</a:t>
            </a:r>
            <a:r>
              <a:rPr lang="en-US" b="1" dirty="0" smtClean="0">
                <a:solidFill>
                  <a:srgbClr val="66FF66"/>
                </a:solidFill>
                <a:latin typeface="+mn-lt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rgbClr val="66FF66"/>
                </a:solidFill>
                <a:latin typeface="+mn-lt"/>
                <a:cs typeface="Courier New" panose="02070309020205020404" pitchFamily="49" charset="0"/>
              </a:rPr>
              <a:t>numYears</a:t>
            </a:r>
            <a:r>
              <a:rPr lang="en-US" b="1" dirty="0">
                <a:solidFill>
                  <a:srgbClr val="66FF66"/>
                </a:solidFill>
                <a:latin typeface="+mn-lt"/>
                <a:cs typeface="Courier New" panose="02070309020205020404" pitchFamily="49" charset="0"/>
              </a:rPr>
              <a:t>;</a:t>
            </a:r>
            <a:endParaRPr lang="en-US" b="1" dirty="0" smtClean="0">
              <a:solidFill>
                <a:srgbClr val="66FF66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24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Understanding this-&gt;member</a:t>
            </a:r>
          </a:p>
          <a:p>
            <a:pPr marL="0" indent="0">
              <a:buNone/>
            </a:pPr>
            <a:r>
              <a:rPr lang="en-US" dirty="0" smtClean="0"/>
              <a:t>Given a class </a:t>
            </a:r>
            <a:r>
              <a:rPr lang="en-US" b="1" dirty="0" smtClean="0"/>
              <a:t>Spaceship</a:t>
            </a:r>
            <a:r>
              <a:rPr lang="en-US" dirty="0" smtClean="0"/>
              <a:t> with a private data member </a:t>
            </a:r>
            <a:r>
              <a:rPr lang="en-US" i="1" dirty="0" err="1" smtClean="0"/>
              <a:t>numYears</a:t>
            </a:r>
            <a:r>
              <a:rPr lang="en-US" dirty="0" smtClean="0"/>
              <a:t> and public member function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Spaceship::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AddNumYears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numYears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+mn-lt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arenR" startAt="3"/>
            </a:pPr>
            <a:r>
              <a:rPr lang="en-US" dirty="0" smtClean="0">
                <a:latin typeface="+mn-lt"/>
                <a:cs typeface="Courier New" panose="02070309020205020404" pitchFamily="49" charset="0"/>
              </a:rPr>
              <a:t>In 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AddNumYears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(), which would add the parameter 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numYears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to the existing value 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value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of data member 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numYears</a:t>
            </a:r>
            <a:r>
              <a:rPr lang="en-US" dirty="0">
                <a:cs typeface="Courier New" panose="02070309020205020404" pitchFamily="49" charset="0"/>
              </a:rPr>
              <a:t> using implicit parameter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?</a:t>
            </a:r>
            <a:endParaRPr lang="en-US" dirty="0" smtClean="0">
              <a:latin typeface="+mn-lt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this-&gt;</a:t>
            </a:r>
            <a:r>
              <a:rPr lang="en-US" b="1" dirty="0" err="1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numYears</a:t>
            </a:r>
            <a:r>
              <a:rPr lang="en-US" b="1" dirty="0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chemeClr val="accent3"/>
                </a:solidFill>
                <a:cs typeface="Courier New" panose="02070309020205020404" pitchFamily="49" charset="0"/>
              </a:rPr>
              <a:t>this-&gt;</a:t>
            </a:r>
            <a:r>
              <a:rPr lang="en-US" b="1" dirty="0" err="1">
                <a:solidFill>
                  <a:schemeClr val="accent3"/>
                </a:solidFill>
                <a:cs typeface="Courier New" panose="02070309020205020404" pitchFamily="49" charset="0"/>
              </a:rPr>
              <a:t>numYears</a:t>
            </a:r>
            <a:r>
              <a:rPr lang="en-US" b="1" dirty="0">
                <a:solidFill>
                  <a:schemeClr val="accent3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+</a:t>
            </a:r>
            <a:r>
              <a:rPr lang="en-US" b="1" dirty="0" err="1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numYears</a:t>
            </a:r>
            <a:r>
              <a:rPr lang="en-US" b="1" dirty="0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;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3"/>
                </a:solidFill>
                <a:cs typeface="Courier New" panose="02070309020205020404" pitchFamily="49" charset="0"/>
              </a:rPr>
              <a:t>this-&gt;</a:t>
            </a:r>
            <a:r>
              <a:rPr lang="en-US" b="1" dirty="0" err="1">
                <a:solidFill>
                  <a:schemeClr val="accent3"/>
                </a:solidFill>
                <a:cs typeface="Courier New" panose="02070309020205020404" pitchFamily="49" charset="0"/>
              </a:rPr>
              <a:t>numYears</a:t>
            </a:r>
            <a:r>
              <a:rPr lang="en-US" b="1" dirty="0">
                <a:solidFill>
                  <a:schemeClr val="accent3"/>
                </a:solidFill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chemeClr val="accent3"/>
                </a:solidFill>
                <a:cs typeface="Courier New" panose="02070309020205020404" pitchFamily="49" charset="0"/>
              </a:rPr>
              <a:t>numYears</a:t>
            </a:r>
            <a:r>
              <a:rPr lang="en-US" b="1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cs typeface="Courier New" panose="02070309020205020404" pitchFamily="49" charset="0"/>
              </a:rPr>
              <a:t>+</a:t>
            </a:r>
            <a:r>
              <a:rPr lang="en-US" b="1" dirty="0" err="1">
                <a:solidFill>
                  <a:schemeClr val="accent3"/>
                </a:solidFill>
                <a:cs typeface="Courier New" panose="02070309020205020404" pitchFamily="49" charset="0"/>
              </a:rPr>
              <a:t>numYears</a:t>
            </a:r>
            <a:r>
              <a:rPr lang="en-US" b="1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;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Not Possible</a:t>
            </a:r>
          </a:p>
        </p:txBody>
      </p:sp>
    </p:spTree>
    <p:extLst>
      <p:ext uri="{BB962C8B-B14F-4D97-AF65-F5344CB8AC3E}">
        <p14:creationId xmlns:p14="http://schemas.microsoft.com/office/powerpoint/2010/main" val="824064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Understanding this-&gt;member</a:t>
            </a:r>
          </a:p>
          <a:p>
            <a:pPr marL="0" indent="0">
              <a:buNone/>
            </a:pPr>
            <a:r>
              <a:rPr lang="en-US" dirty="0" smtClean="0"/>
              <a:t>Given a class </a:t>
            </a:r>
            <a:r>
              <a:rPr lang="en-US" b="1" dirty="0" smtClean="0"/>
              <a:t>Spaceship</a:t>
            </a:r>
            <a:r>
              <a:rPr lang="en-US" dirty="0" smtClean="0"/>
              <a:t> with a private data member </a:t>
            </a:r>
            <a:r>
              <a:rPr lang="en-US" i="1" dirty="0" err="1" smtClean="0"/>
              <a:t>numYears</a:t>
            </a:r>
            <a:r>
              <a:rPr lang="en-US" dirty="0" smtClean="0"/>
              <a:t> and public member function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Spaceship::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AddNumYears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numYears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+mn-lt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arenR" startAt="3"/>
            </a:pPr>
            <a:r>
              <a:rPr lang="en-US" dirty="0" smtClean="0">
                <a:latin typeface="+mn-lt"/>
                <a:cs typeface="Courier New" panose="02070309020205020404" pitchFamily="49" charset="0"/>
              </a:rPr>
              <a:t>In 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AddNumYears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(), which would add the parameter 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numYears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to the existing value 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value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of data member 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numYears</a:t>
            </a:r>
            <a:r>
              <a:rPr lang="en-US" dirty="0">
                <a:cs typeface="Courier New" panose="02070309020205020404" pitchFamily="49" charset="0"/>
              </a:rPr>
              <a:t> using implicit parameter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?</a:t>
            </a:r>
            <a:endParaRPr lang="en-US" dirty="0" smtClean="0">
              <a:latin typeface="+mn-lt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66FF66"/>
                </a:solidFill>
                <a:latin typeface="+mn-lt"/>
                <a:cs typeface="Courier New" panose="02070309020205020404" pitchFamily="49" charset="0"/>
              </a:rPr>
              <a:t>this-&gt;</a:t>
            </a:r>
            <a:r>
              <a:rPr lang="en-US" b="1" dirty="0" err="1" smtClean="0">
                <a:solidFill>
                  <a:srgbClr val="66FF66"/>
                </a:solidFill>
                <a:latin typeface="+mn-lt"/>
                <a:cs typeface="Courier New" panose="02070309020205020404" pitchFamily="49" charset="0"/>
              </a:rPr>
              <a:t>numYears</a:t>
            </a:r>
            <a:r>
              <a:rPr lang="en-US" b="1" dirty="0" smtClean="0">
                <a:solidFill>
                  <a:srgbClr val="66FF66"/>
                </a:solidFill>
                <a:latin typeface="+mn-lt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66FF66"/>
                </a:solidFill>
                <a:cs typeface="Courier New" panose="02070309020205020404" pitchFamily="49" charset="0"/>
              </a:rPr>
              <a:t>this-&gt;</a:t>
            </a:r>
            <a:r>
              <a:rPr lang="en-US" b="1" dirty="0" err="1">
                <a:solidFill>
                  <a:srgbClr val="66FF66"/>
                </a:solidFill>
                <a:cs typeface="Courier New" panose="02070309020205020404" pitchFamily="49" charset="0"/>
              </a:rPr>
              <a:t>numYears</a:t>
            </a:r>
            <a:r>
              <a:rPr lang="en-US" b="1" dirty="0">
                <a:solidFill>
                  <a:srgbClr val="66FF66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66FF66"/>
                </a:solidFill>
                <a:cs typeface="Courier New" panose="02070309020205020404" pitchFamily="49" charset="0"/>
              </a:rPr>
              <a:t>+</a:t>
            </a:r>
            <a:r>
              <a:rPr lang="en-US" b="1" dirty="0" err="1" smtClean="0">
                <a:solidFill>
                  <a:srgbClr val="66FF66"/>
                </a:solidFill>
                <a:latin typeface="+mn-lt"/>
                <a:cs typeface="Courier New" panose="02070309020205020404" pitchFamily="49" charset="0"/>
              </a:rPr>
              <a:t>numYears</a:t>
            </a:r>
            <a:r>
              <a:rPr lang="en-US" b="1" dirty="0" smtClean="0">
                <a:solidFill>
                  <a:srgbClr val="66FF66"/>
                </a:solidFill>
                <a:latin typeface="+mn-lt"/>
                <a:cs typeface="Courier New" panose="02070309020205020404" pitchFamily="49" charset="0"/>
              </a:rPr>
              <a:t>;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3"/>
                </a:solidFill>
                <a:cs typeface="Courier New" panose="02070309020205020404" pitchFamily="49" charset="0"/>
              </a:rPr>
              <a:t>this-&gt;</a:t>
            </a:r>
            <a:r>
              <a:rPr lang="en-US" b="1" dirty="0" err="1">
                <a:solidFill>
                  <a:schemeClr val="accent3"/>
                </a:solidFill>
                <a:cs typeface="Courier New" panose="02070309020205020404" pitchFamily="49" charset="0"/>
              </a:rPr>
              <a:t>numYears</a:t>
            </a:r>
            <a:r>
              <a:rPr lang="en-US" b="1" dirty="0">
                <a:solidFill>
                  <a:schemeClr val="accent3"/>
                </a:solidFill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chemeClr val="accent3"/>
                </a:solidFill>
                <a:cs typeface="Courier New" panose="02070309020205020404" pitchFamily="49" charset="0"/>
              </a:rPr>
              <a:t>numYears</a:t>
            </a:r>
            <a:r>
              <a:rPr lang="en-US" b="1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cs typeface="Courier New" panose="02070309020205020404" pitchFamily="49" charset="0"/>
              </a:rPr>
              <a:t>+</a:t>
            </a:r>
            <a:r>
              <a:rPr lang="en-US" b="1" dirty="0" err="1">
                <a:solidFill>
                  <a:schemeClr val="accent3"/>
                </a:solidFill>
                <a:cs typeface="Courier New" panose="02070309020205020404" pitchFamily="49" charset="0"/>
              </a:rPr>
              <a:t>numYears</a:t>
            </a:r>
            <a:r>
              <a:rPr lang="en-US" b="1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;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Not Possible</a:t>
            </a:r>
          </a:p>
        </p:txBody>
      </p:sp>
    </p:spTree>
    <p:extLst>
      <p:ext uri="{BB962C8B-B14F-4D97-AF65-F5344CB8AC3E}">
        <p14:creationId xmlns:p14="http://schemas.microsoft.com/office/powerpoint/2010/main" val="339888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– internal data items plus operations that can be performed on that data.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00" y="3067940"/>
            <a:ext cx="3482933" cy="25194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3634" y="2845750"/>
            <a:ext cx="35806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Zybooks</a:t>
            </a:r>
            <a:r>
              <a:rPr lang="en-US" dirty="0" smtClean="0"/>
              <a:t> Example: Oven</a:t>
            </a:r>
          </a:p>
          <a:p>
            <a:r>
              <a:rPr lang="en-US" dirty="0" smtClean="0"/>
              <a:t>Data:</a:t>
            </a:r>
          </a:p>
          <a:p>
            <a:r>
              <a:rPr lang="en-US" dirty="0" smtClean="0"/>
              <a:t>	Temperature</a:t>
            </a:r>
          </a:p>
          <a:p>
            <a:r>
              <a:rPr lang="en-US" dirty="0"/>
              <a:t>	</a:t>
            </a:r>
            <a:r>
              <a:rPr lang="en-US" dirty="0" smtClean="0"/>
              <a:t>Material List</a:t>
            </a:r>
          </a:p>
          <a:p>
            <a:r>
              <a:rPr lang="en-US" dirty="0"/>
              <a:t>	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Operations:</a:t>
            </a:r>
          </a:p>
          <a:p>
            <a:r>
              <a:rPr lang="en-US" dirty="0"/>
              <a:t>	</a:t>
            </a:r>
            <a:r>
              <a:rPr lang="en-US" dirty="0" smtClean="0"/>
              <a:t>Put Something In	Take something out	Set Time</a:t>
            </a:r>
          </a:p>
          <a:p>
            <a:r>
              <a:rPr lang="en-US" dirty="0"/>
              <a:t>	</a:t>
            </a:r>
            <a:r>
              <a:rPr lang="en-US" dirty="0" smtClean="0"/>
              <a:t>Get Time</a:t>
            </a:r>
          </a:p>
          <a:p>
            <a:r>
              <a:rPr lang="en-US" dirty="0" smtClean="0"/>
              <a:t>	Set Timer</a:t>
            </a:r>
          </a:p>
          <a:p>
            <a:r>
              <a:rPr lang="en-US" dirty="0" smtClean="0"/>
              <a:t>	…</a:t>
            </a: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429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Understanding this-&gt;member</a:t>
            </a:r>
          </a:p>
          <a:p>
            <a:pPr marL="0" indent="0">
              <a:buNone/>
            </a:pPr>
            <a:r>
              <a:rPr lang="en-US" dirty="0" smtClean="0"/>
              <a:t>Given a class </a:t>
            </a:r>
            <a:r>
              <a:rPr lang="en-US" b="1" dirty="0" smtClean="0"/>
              <a:t>Spaceship</a:t>
            </a:r>
            <a:r>
              <a:rPr lang="en-US" dirty="0" smtClean="0"/>
              <a:t> with a private data member </a:t>
            </a:r>
            <a:r>
              <a:rPr lang="en-US" i="1" dirty="0" err="1" smtClean="0"/>
              <a:t>numYears</a:t>
            </a:r>
            <a:r>
              <a:rPr lang="en-US" dirty="0" smtClean="0"/>
              <a:t> and public member function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Spaceship::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AddNumYears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numYears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+mn-lt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arenR" startAt="4"/>
            </a:pPr>
            <a:r>
              <a:rPr lang="en-US" dirty="0" smtClean="0">
                <a:latin typeface="+mn-lt"/>
                <a:cs typeface="Courier New" panose="02070309020205020404" pitchFamily="49" charset="0"/>
              </a:rPr>
              <a:t>In main(), given variable definition: Spaceship ss1, which sets ss1’s 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numYears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to 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5</a:t>
            </a:r>
            <a:r>
              <a:rPr lang="en-US" dirty="0">
                <a:cs typeface="Courier New" panose="02070309020205020404" pitchFamily="49" charset="0"/>
              </a:rPr>
              <a:t> using implicit parameter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?</a:t>
            </a:r>
            <a:endParaRPr lang="en-US" dirty="0" smtClean="0">
              <a:latin typeface="+mn-lt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ss1.numYears = 5;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ss1-&gt;</a:t>
            </a:r>
            <a:r>
              <a:rPr lang="en-US" b="1" dirty="0" err="1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numYears</a:t>
            </a:r>
            <a:r>
              <a:rPr lang="en-US" b="1" dirty="0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 = 5;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this-&gt;</a:t>
            </a:r>
            <a:r>
              <a:rPr lang="en-US" b="1" dirty="0" err="1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numYears</a:t>
            </a:r>
            <a:r>
              <a:rPr lang="en-US" b="1" dirty="0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 =5;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583966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Understanding this-&gt;member</a:t>
            </a:r>
          </a:p>
          <a:p>
            <a:pPr marL="0" indent="0">
              <a:buNone/>
            </a:pPr>
            <a:r>
              <a:rPr lang="en-US" dirty="0" smtClean="0"/>
              <a:t>Given a class </a:t>
            </a:r>
            <a:r>
              <a:rPr lang="en-US" b="1" dirty="0" smtClean="0"/>
              <a:t>Spaceship</a:t>
            </a:r>
            <a:r>
              <a:rPr lang="en-US" dirty="0" smtClean="0"/>
              <a:t> with a private data member </a:t>
            </a:r>
            <a:r>
              <a:rPr lang="en-US" i="1" dirty="0" err="1" smtClean="0"/>
              <a:t>numYears</a:t>
            </a:r>
            <a:r>
              <a:rPr lang="en-US" dirty="0" smtClean="0"/>
              <a:t> and public member function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Spaceship::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AddNumYears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numYears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+mn-lt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arenR" startAt="4"/>
            </a:pPr>
            <a:r>
              <a:rPr lang="en-US" dirty="0" smtClean="0">
                <a:latin typeface="+mn-lt"/>
                <a:cs typeface="Courier New" panose="02070309020205020404" pitchFamily="49" charset="0"/>
              </a:rPr>
              <a:t>In main(), given variable definition: Spaceship ss1, which sets ss1’s 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numYears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to 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5</a:t>
            </a:r>
            <a:r>
              <a:rPr lang="en-US" dirty="0">
                <a:cs typeface="Courier New" panose="02070309020205020404" pitchFamily="49" charset="0"/>
              </a:rPr>
              <a:t> using implicit parameter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?</a:t>
            </a:r>
            <a:endParaRPr lang="en-US" dirty="0" smtClean="0">
              <a:latin typeface="+mn-lt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ss1.numYears = 5;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ss1-&gt;</a:t>
            </a:r>
            <a:r>
              <a:rPr lang="en-US" b="1" dirty="0" err="1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numYears</a:t>
            </a:r>
            <a:r>
              <a:rPr lang="en-US" b="1" dirty="0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 = 5;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this-&gt;</a:t>
            </a:r>
            <a:r>
              <a:rPr lang="en-US" b="1" dirty="0" err="1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numYears</a:t>
            </a:r>
            <a:r>
              <a:rPr lang="en-US" b="1" dirty="0" smtClean="0">
                <a:solidFill>
                  <a:schemeClr val="accent3"/>
                </a:solidFill>
                <a:latin typeface="+mn-lt"/>
                <a:cs typeface="Courier New" panose="02070309020205020404" pitchFamily="49" charset="0"/>
              </a:rPr>
              <a:t> =5;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66FF66"/>
                </a:solidFill>
                <a:latin typeface="+mn-lt"/>
                <a:cs typeface="Courier New" panose="02070309020205020404" pitchFamily="49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47213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427537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Understanding this-&gt;member</a:t>
            </a:r>
          </a:p>
          <a:p>
            <a:pPr marL="457200" indent="-457200">
              <a:buFont typeface="+mj-lt"/>
              <a:buAutoNum type="arabicParenR" startAt="5"/>
            </a:pPr>
            <a:r>
              <a:rPr lang="en-US" dirty="0" smtClean="0">
                <a:latin typeface="+mn-lt"/>
                <a:cs typeface="Courier New" panose="02070309020205020404" pitchFamily="49" charset="0"/>
              </a:rPr>
              <a:t>Complete the code to assign the value minutes to data member minutes using this-&gt; notation?</a:t>
            </a:r>
          </a:p>
          <a:p>
            <a:pPr marL="230188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018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ElapsedTime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SetMinutes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minutes){</a:t>
            </a:r>
          </a:p>
          <a:p>
            <a:pPr marL="23018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this-&gt;minutes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minutes;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018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pPr marL="23018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0401" y="4150665"/>
            <a:ext cx="2085174" cy="32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9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7327" y="4150665"/>
            <a:ext cx="2085174" cy="32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068615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Understanding this-&gt;member</a:t>
            </a:r>
          </a:p>
          <a:p>
            <a:pPr marL="457200" indent="-457200">
              <a:buFont typeface="+mj-lt"/>
              <a:buAutoNum type="arabicParenR" startAt="5"/>
            </a:pPr>
            <a:r>
              <a:rPr lang="en-US" dirty="0" smtClean="0">
                <a:latin typeface="+mn-lt"/>
                <a:cs typeface="Courier New" panose="02070309020205020404" pitchFamily="49" charset="0"/>
              </a:rPr>
              <a:t>Complete the code to assign the value minutes to data member minutes using this-&gt; notation?</a:t>
            </a:r>
          </a:p>
          <a:p>
            <a:pPr marL="230188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018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ElapsedTime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SetMinutes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minutes){</a:t>
            </a:r>
          </a:p>
          <a:p>
            <a:pPr marL="23018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this-&gt;minutes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minutes;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018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pPr marL="23018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4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this-&gt;member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 smtClean="0">
                <a:latin typeface="+mn-lt"/>
                <a:cs typeface="Courier New" panose="02070309020205020404" pitchFamily="49" charset="0"/>
              </a:rPr>
              <a:t>Complete the code to assign the value minutes to data member minutes using this-&gt; notation?</a:t>
            </a:r>
          </a:p>
          <a:p>
            <a:pPr marL="230188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018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ElapsedTime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SetHours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minutes){</a:t>
            </a:r>
          </a:p>
          <a:p>
            <a:pPr marL="23018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this-&gt;hours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hours;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018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pPr marL="23018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0953" y="4150665"/>
            <a:ext cx="2085174" cy="32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9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0953" y="4150665"/>
            <a:ext cx="2085174" cy="32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this-&gt;member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 smtClean="0">
                <a:latin typeface="+mn-lt"/>
                <a:cs typeface="Courier New" panose="02070309020205020404" pitchFamily="49" charset="0"/>
              </a:rPr>
              <a:t>Complete the code to assign the value minutes to data member minutes using this-&gt; notation?</a:t>
            </a:r>
          </a:p>
          <a:p>
            <a:pPr marL="230188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018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ElapsedTime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SetHours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minutes){</a:t>
            </a:r>
          </a:p>
          <a:p>
            <a:pPr marL="23018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this-&gt;hours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hours;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018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pPr marL="23018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649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data type (ADT) – a data type whose creation and update are constrained to specific well-defined operations.</a:t>
            </a:r>
          </a:p>
          <a:p>
            <a:pPr lvl="1"/>
            <a:r>
              <a:rPr lang="en-US" dirty="0" smtClean="0"/>
              <a:t>KEY: Information Hiding (Encapsulation)</a:t>
            </a:r>
          </a:p>
          <a:p>
            <a:pPr lvl="2"/>
            <a:r>
              <a:rPr lang="en-US" dirty="0" smtClean="0"/>
              <a:t>Use of Private and Public</a:t>
            </a:r>
          </a:p>
          <a:p>
            <a:pPr lvl="1"/>
            <a:r>
              <a:rPr lang="en-US" dirty="0" smtClean="0"/>
              <a:t>Allows user to focus on higher level concepts</a:t>
            </a:r>
          </a:p>
          <a:p>
            <a:pPr lvl="1"/>
            <a:r>
              <a:rPr lang="en-US" dirty="0" smtClean="0"/>
              <a:t>Allows Developers to improve and modify internal implementation without changes to the programs using the ADT.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20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data types (ADT) - EXAMPLES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2879" y="4025069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Item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02879" y="4554908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Item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02879" y="5084747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Item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2879" y="2440911"/>
            <a:ext cx="106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Queue</a:t>
            </a:r>
          </a:p>
          <a:p>
            <a:pPr algn="ctr"/>
            <a:r>
              <a:rPr lang="en-US" dirty="0" smtClean="0"/>
              <a:t>(FIFO)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5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data types (ADT) - 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16808" y="3409772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Item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02879" y="4025069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Item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02879" y="4554908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Item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02879" y="5084747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Item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2879" y="2440911"/>
            <a:ext cx="106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Queue</a:t>
            </a:r>
          </a:p>
          <a:p>
            <a:pPr algn="ctr"/>
            <a:r>
              <a:rPr lang="en-US" dirty="0" smtClean="0"/>
              <a:t>(FIFO)</a:t>
            </a:r>
            <a:endParaRPr lang="en-US" dirty="0"/>
          </a:p>
        </p:txBody>
      </p:sp>
      <p:cxnSp>
        <p:nvCxnSpPr>
          <p:cNvPr id="10" name="Curved Connector 9"/>
          <p:cNvCxnSpPr/>
          <p:nvPr/>
        </p:nvCxnSpPr>
        <p:spPr>
          <a:xfrm>
            <a:off x="3085032" y="3669895"/>
            <a:ext cx="1251959" cy="35037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89233" y="3352162"/>
            <a:ext cx="11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data types (ADT) - 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02879" y="3508564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Item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02879" y="4025069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Item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02879" y="4554908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Item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02879" y="5084747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Item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2879" y="2440911"/>
            <a:ext cx="106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Queue</a:t>
            </a:r>
          </a:p>
          <a:p>
            <a:pPr algn="ctr"/>
            <a:r>
              <a:rPr lang="en-US" dirty="0" smtClean="0"/>
              <a:t>(FIFO)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– internal data items plus operations that can be performed on that data.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3634" y="2845750"/>
            <a:ext cx="35806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Example: </a:t>
            </a:r>
            <a:r>
              <a:rPr lang="en-US" dirty="0" err="1" smtClean="0"/>
              <a:t>Pokemon</a:t>
            </a:r>
            <a:endParaRPr lang="en-US" dirty="0" smtClean="0"/>
          </a:p>
          <a:p>
            <a:r>
              <a:rPr lang="en-US" dirty="0" smtClean="0"/>
              <a:t>Data:</a:t>
            </a:r>
          </a:p>
          <a:p>
            <a:r>
              <a:rPr lang="en-US" dirty="0" smtClean="0"/>
              <a:t>	species</a:t>
            </a:r>
          </a:p>
          <a:p>
            <a:r>
              <a:rPr lang="en-US" dirty="0"/>
              <a:t>	</a:t>
            </a:r>
            <a:r>
              <a:rPr lang="en-US" dirty="0" smtClean="0"/>
              <a:t>name</a:t>
            </a:r>
          </a:p>
          <a:p>
            <a:r>
              <a:rPr lang="en-US" dirty="0"/>
              <a:t>	</a:t>
            </a:r>
            <a:r>
              <a:rPr lang="en-US" dirty="0" smtClean="0"/>
              <a:t>category</a:t>
            </a:r>
          </a:p>
          <a:p>
            <a:r>
              <a:rPr lang="en-US" dirty="0"/>
              <a:t>	</a:t>
            </a:r>
            <a:r>
              <a:rPr lang="en-US" dirty="0" smtClean="0"/>
              <a:t>type(s)</a:t>
            </a:r>
          </a:p>
          <a:p>
            <a:r>
              <a:rPr lang="en-US" dirty="0"/>
              <a:t>	</a:t>
            </a:r>
            <a:r>
              <a:rPr lang="en-US" dirty="0" smtClean="0"/>
              <a:t>stats</a:t>
            </a:r>
          </a:p>
          <a:p>
            <a:r>
              <a:rPr lang="en-US" dirty="0"/>
              <a:t>	</a:t>
            </a:r>
            <a:r>
              <a:rPr lang="en-US" dirty="0" smtClean="0"/>
              <a:t>weaknesses</a:t>
            </a:r>
          </a:p>
          <a:p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Operations:</a:t>
            </a:r>
          </a:p>
          <a:p>
            <a:r>
              <a:rPr lang="en-US" dirty="0"/>
              <a:t>	</a:t>
            </a:r>
            <a:r>
              <a:rPr lang="en-US" dirty="0" smtClean="0"/>
              <a:t>evolve</a:t>
            </a:r>
          </a:p>
          <a:p>
            <a:r>
              <a:rPr lang="en-US" dirty="0"/>
              <a:t>	</a:t>
            </a:r>
            <a:r>
              <a:rPr lang="en-US" dirty="0" smtClean="0"/>
              <a:t>attack 1 2 …</a:t>
            </a:r>
          </a:p>
          <a:p>
            <a:r>
              <a:rPr lang="en-US" dirty="0"/>
              <a:t>	</a:t>
            </a:r>
            <a:r>
              <a:rPr lang="en-US" dirty="0" smtClean="0"/>
              <a:t>lower </a:t>
            </a:r>
            <a:r>
              <a:rPr lang="en-US" dirty="0" err="1" smtClean="0"/>
              <a:t>hp</a:t>
            </a:r>
            <a:endParaRPr lang="en-US" dirty="0" smtClean="0"/>
          </a:p>
          <a:p>
            <a:r>
              <a:rPr lang="en-US" dirty="0"/>
              <a:t>		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30" y="3691994"/>
            <a:ext cx="2949137" cy="134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54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data types (ADT) - 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02879" y="3508564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Item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02879" y="4025069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Item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02879" y="4554908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Item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3152" y="5336332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Item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2879" y="2440911"/>
            <a:ext cx="106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Queue</a:t>
            </a:r>
          </a:p>
          <a:p>
            <a:pPr algn="ctr"/>
            <a:r>
              <a:rPr lang="en-US" dirty="0" smtClean="0"/>
              <a:t>(FIFO)</a:t>
            </a:r>
            <a:endParaRPr lang="en-US" dirty="0"/>
          </a:p>
        </p:txBody>
      </p:sp>
      <p:cxnSp>
        <p:nvCxnSpPr>
          <p:cNvPr id="9" name="Curved Connector 8"/>
          <p:cNvCxnSpPr>
            <a:stCxn id="6" idx="2"/>
          </p:cNvCxnSpPr>
          <p:nvPr/>
        </p:nvCxnSpPr>
        <p:spPr>
          <a:xfrm rot="16200000" flipH="1">
            <a:off x="4956819" y="4464919"/>
            <a:ext cx="516505" cy="175616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0181" y="5025873"/>
            <a:ext cx="11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7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data types (ADT) - EXAMPLES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2879" y="4025069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Item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02879" y="4554908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Item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02879" y="5084747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Item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2879" y="2440911"/>
            <a:ext cx="106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Stack</a:t>
            </a:r>
          </a:p>
          <a:p>
            <a:pPr algn="ctr"/>
            <a:r>
              <a:rPr lang="en-US" dirty="0" smtClean="0"/>
              <a:t>(LIFO)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data types (ADT) - 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16808" y="3409772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Item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02879" y="4025069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Item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02879" y="4554908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Item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02879" y="5084747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Item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2879" y="2440911"/>
            <a:ext cx="106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Stack</a:t>
            </a:r>
          </a:p>
          <a:p>
            <a:pPr algn="ctr"/>
            <a:r>
              <a:rPr lang="en-US" dirty="0" smtClean="0"/>
              <a:t>(LIFO)</a:t>
            </a:r>
            <a:endParaRPr lang="en-US" dirty="0"/>
          </a:p>
        </p:txBody>
      </p:sp>
      <p:cxnSp>
        <p:nvCxnSpPr>
          <p:cNvPr id="10" name="Curved Connector 9"/>
          <p:cNvCxnSpPr/>
          <p:nvPr/>
        </p:nvCxnSpPr>
        <p:spPr>
          <a:xfrm>
            <a:off x="3085032" y="3669895"/>
            <a:ext cx="1251959" cy="35037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89233" y="3352162"/>
            <a:ext cx="11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3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data types (ADT) - 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02879" y="3508564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Item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02879" y="4025069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Item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02879" y="4554908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Item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02879" y="5084747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Item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2879" y="2440911"/>
            <a:ext cx="106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Stack</a:t>
            </a:r>
          </a:p>
          <a:p>
            <a:pPr algn="ctr"/>
            <a:r>
              <a:rPr lang="en-US" dirty="0" smtClean="0"/>
              <a:t>(LIFO)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5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data types (ADT) - 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59040" y="3232363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Item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02879" y="4025069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Item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02879" y="4554908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Item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02879" y="5084747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Item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2879" y="2440911"/>
            <a:ext cx="106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Stack</a:t>
            </a:r>
          </a:p>
          <a:p>
            <a:pPr algn="ctr"/>
            <a:r>
              <a:rPr lang="en-US" dirty="0" smtClean="0"/>
              <a:t>(LIFO)</a:t>
            </a:r>
            <a:endParaRPr lang="en-US" dirty="0"/>
          </a:p>
        </p:txBody>
      </p:sp>
      <p:cxnSp>
        <p:nvCxnSpPr>
          <p:cNvPr id="9" name="Curved Connector 8"/>
          <p:cNvCxnSpPr>
            <a:stCxn id="5" idx="0"/>
            <a:endCxn id="4" idx="1"/>
          </p:cNvCxnSpPr>
          <p:nvPr/>
        </p:nvCxnSpPr>
        <p:spPr>
          <a:xfrm rot="5400000" flipH="1" flipV="1">
            <a:off x="4684122" y="3150152"/>
            <a:ext cx="527786" cy="1222049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6950" y="3125898"/>
            <a:ext cx="11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 – Testing your code to make sure it works</a:t>
            </a:r>
          </a:p>
          <a:p>
            <a:r>
              <a:rPr lang="en-US" dirty="0" err="1" smtClean="0"/>
              <a:t>Testbench</a:t>
            </a:r>
            <a:r>
              <a:rPr lang="en-US" dirty="0" smtClean="0"/>
              <a:t> – a special program developed to test a written class</a:t>
            </a:r>
          </a:p>
          <a:p>
            <a:r>
              <a:rPr lang="en-US" dirty="0" smtClean="0"/>
              <a:t>Good Practices: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testbench</a:t>
            </a:r>
            <a:r>
              <a:rPr lang="en-US" dirty="0" smtClean="0"/>
              <a:t> to automatically check for correct execution</a:t>
            </a:r>
          </a:p>
          <a:p>
            <a:pPr lvl="2"/>
            <a:r>
              <a:rPr lang="en-US" dirty="0" smtClean="0"/>
              <a:t>Don’t print out Successes, print out Failures</a:t>
            </a:r>
          </a:p>
          <a:p>
            <a:pPr lvl="1"/>
            <a:r>
              <a:rPr lang="en-US" dirty="0" smtClean="0"/>
              <a:t>Keep test independent from the previous case as much as possible (Different values in test)</a:t>
            </a:r>
          </a:p>
          <a:p>
            <a:pPr lvl="1"/>
            <a:r>
              <a:rPr lang="en-US" dirty="0" smtClean="0"/>
              <a:t>Code Coverage: All code is executed at least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884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– a member function of a class</a:t>
            </a:r>
          </a:p>
          <a:p>
            <a:pPr lvl="1"/>
            <a:r>
              <a:rPr lang="en-US" dirty="0" smtClean="0"/>
              <a:t>Constructors – a method that runs at the declaration of an object (instance of a class) automatically that initializes member variables.</a:t>
            </a:r>
          </a:p>
          <a:p>
            <a:pPr marL="0" lvl="1" indent="0" algn="ctr">
              <a:buNone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THINGS THAT HAVE TO BE DONE BEFORE AN OBJECT IS USED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Destructors – a method that runs at the end of a program that “finalizes” an object</a:t>
            </a:r>
          </a:p>
          <a:p>
            <a:pPr marL="0" lvl="1" indent="0" algn="ctr">
              <a:buNone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THINGS THAT HAVE TO BE DONE BEFORE AN OBJECT IS DELETED</a:t>
            </a:r>
          </a:p>
        </p:txBody>
      </p:sp>
    </p:spTree>
    <p:extLst>
      <p:ext uri="{BB962C8B-B14F-4D97-AF65-F5344CB8AC3E}">
        <p14:creationId xmlns:p14="http://schemas.microsoft.com/office/powerpoint/2010/main" val="4378275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Destructors – called at the program termination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/>
              <a:t> in main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</a:p>
          <a:p>
            <a:pPr marL="457207" lvl="1" indent="0">
              <a:buNone/>
            </a:pPr>
            <a:endParaRPr lang="en-US" dirty="0" smtClean="0"/>
          </a:p>
          <a:p>
            <a:r>
              <a:rPr lang="en-US" dirty="0" smtClean="0"/>
              <a:t>Writing Destructors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Does things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9207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8017197" cy="4195481"/>
          </a:xfrm>
        </p:spPr>
        <p:txBody>
          <a:bodyPr/>
          <a:lstStyle/>
          <a:p>
            <a:r>
              <a:rPr lang="en-US" dirty="0" smtClean="0"/>
              <a:t>Writing other methods for classes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::function1()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Does some stuff (Follows Rules on Functions)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someValue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5016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8017197" cy="4195481"/>
          </a:xfrm>
        </p:spPr>
        <p:txBody>
          <a:bodyPr/>
          <a:lstStyle/>
          <a:p>
            <a:r>
              <a:rPr lang="en-US" dirty="0" smtClean="0"/>
              <a:t>Writing other methods for classes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::function1()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Does some stuff (Follows Rules on Functions)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someValue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897308" y="2948299"/>
            <a:ext cx="521294" cy="333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48811" y="5126052"/>
            <a:ext cx="2667712" cy="333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88211" y="2948299"/>
            <a:ext cx="1460088" cy="33328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87400" y="2948299"/>
            <a:ext cx="1709340" cy="333286"/>
          </a:xfrm>
          <a:prstGeom prst="rect">
            <a:avLst/>
          </a:prstGeom>
          <a:noFill/>
          <a:ln w="38100"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4" idx="1"/>
            <a:endCxn id="5" idx="1"/>
          </p:cNvCxnSpPr>
          <p:nvPr/>
        </p:nvCxnSpPr>
        <p:spPr>
          <a:xfrm rot="10800000" flipH="1" flipV="1">
            <a:off x="897307" y="3114941"/>
            <a:ext cx="451503" cy="2177753"/>
          </a:xfrm>
          <a:prstGeom prst="curvedConnector3">
            <a:avLst>
              <a:gd name="adj1" fmla="val -124448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4201" y="4230168"/>
            <a:ext cx="4683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Return Type: Returned value and return tag must match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8417" y="3305016"/>
            <a:ext cx="159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Class Name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08790" y="2786380"/>
            <a:ext cx="1598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6FF66"/>
                </a:solidFill>
              </a:rPr>
              <a:t>Function Name</a:t>
            </a:r>
            <a:endParaRPr lang="en-US" dirty="0">
              <a:solidFill>
                <a:srgbClr val="66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92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Pokemon</a:t>
            </a:r>
            <a:r>
              <a:rPr lang="en-US" dirty="0" smtClean="0"/>
              <a:t> </a:t>
            </a:r>
            <a:r>
              <a:rPr lang="en-US" dirty="0"/>
              <a:t>Object </a:t>
            </a:r>
            <a:r>
              <a:rPr lang="en-US" dirty="0" smtClean="0"/>
              <a:t>Example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11" y="2844801"/>
            <a:ext cx="2579194" cy="25418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31062" y="2477765"/>
            <a:ext cx="35806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Data:</a:t>
            </a:r>
          </a:p>
          <a:p>
            <a:r>
              <a:rPr lang="en-US" dirty="0" smtClean="0"/>
              <a:t>No.: 001</a:t>
            </a:r>
          </a:p>
          <a:p>
            <a:r>
              <a:rPr lang="en-US" dirty="0" smtClean="0"/>
              <a:t>Name: </a:t>
            </a:r>
            <a:r>
              <a:rPr lang="en-US" dirty="0" err="1" smtClean="0"/>
              <a:t>Bulbasaur</a:t>
            </a:r>
            <a:endParaRPr lang="en-US" dirty="0" smtClean="0"/>
          </a:p>
          <a:p>
            <a:r>
              <a:rPr lang="en-US" dirty="0" smtClean="0"/>
              <a:t>Level: 4</a:t>
            </a:r>
          </a:p>
          <a:p>
            <a:r>
              <a:rPr lang="en-US" dirty="0" smtClean="0"/>
              <a:t>Type: “Grass” </a:t>
            </a:r>
            <a:r>
              <a:rPr lang="en-US" dirty="0" smtClean="0"/>
              <a:t>,“</a:t>
            </a:r>
            <a:r>
              <a:rPr lang="en-US" dirty="0" smtClean="0"/>
              <a:t>Poison”</a:t>
            </a:r>
          </a:p>
          <a:p>
            <a:r>
              <a:rPr lang="en-US" dirty="0" smtClean="0"/>
              <a:t>Weaknesses: “Fire</a:t>
            </a:r>
            <a:r>
              <a:rPr lang="en-US" dirty="0" smtClean="0"/>
              <a:t>”, “</a:t>
            </a:r>
            <a:r>
              <a:rPr lang="en-US" dirty="0" smtClean="0"/>
              <a:t>Flying</a:t>
            </a:r>
            <a:r>
              <a:rPr lang="en-US" dirty="0" smtClean="0"/>
              <a:t>”, </a:t>
            </a:r>
            <a:r>
              <a:rPr lang="en-US" dirty="0" smtClean="0"/>
              <a:t>“Ice</a:t>
            </a:r>
            <a:r>
              <a:rPr lang="en-US" dirty="0" smtClean="0"/>
              <a:t>”, </a:t>
            </a:r>
            <a:r>
              <a:rPr lang="en-US" dirty="0" smtClean="0"/>
              <a:t>“</a:t>
            </a:r>
            <a:r>
              <a:rPr lang="en-US" dirty="0" err="1" smtClean="0"/>
              <a:t>Psycic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Stats:</a:t>
            </a:r>
          </a:p>
          <a:p>
            <a:r>
              <a:rPr lang="en-US" dirty="0"/>
              <a:t>	</a:t>
            </a:r>
            <a:r>
              <a:rPr lang="en-US" dirty="0" smtClean="0"/>
              <a:t>HP – 2</a:t>
            </a:r>
          </a:p>
          <a:p>
            <a:r>
              <a:rPr lang="en-US" dirty="0"/>
              <a:t>	</a:t>
            </a:r>
            <a:r>
              <a:rPr lang="en-US" dirty="0" smtClean="0"/>
              <a:t>Attack – 3</a:t>
            </a:r>
          </a:p>
          <a:p>
            <a:r>
              <a:rPr lang="en-US" dirty="0"/>
              <a:t>	</a:t>
            </a:r>
            <a:r>
              <a:rPr lang="en-US" dirty="0" smtClean="0"/>
              <a:t>Defense – 2</a:t>
            </a:r>
          </a:p>
          <a:p>
            <a:r>
              <a:rPr lang="en-US" dirty="0"/>
              <a:t>	</a:t>
            </a:r>
            <a:r>
              <a:rPr lang="en-US" dirty="0" smtClean="0"/>
              <a:t>Special Attack - 3</a:t>
            </a:r>
          </a:p>
          <a:p>
            <a:r>
              <a:rPr lang="en-US" dirty="0"/>
              <a:t>	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27470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8017197" cy="4195481"/>
          </a:xfrm>
        </p:spPr>
        <p:txBody>
          <a:bodyPr/>
          <a:lstStyle/>
          <a:p>
            <a:r>
              <a:rPr lang="en-US" dirty="0" smtClean="0"/>
              <a:t>Using methods – dot operator ( .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object1;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= object1.function1();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n-lt"/>
                <a:cs typeface="Courier New" panose="02070309020205020404" pitchFamily="49" charset="0"/>
              </a:rPr>
              <a:t>Using methods within the class – this-&gt;</a:t>
            </a:r>
          </a:p>
          <a:p>
            <a:pPr marL="0" indent="0">
              <a:buNone/>
            </a:pPr>
            <a:endParaRPr lang="en-US" dirty="0">
              <a:latin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= this-&gt;function1();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634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methods – get or set private variables</a:t>
            </a:r>
          </a:p>
          <a:p>
            <a:pPr lvl="1"/>
            <a:r>
              <a:rPr lang="en-US" dirty="0" smtClean="0"/>
              <a:t>Hides data implementation details</a:t>
            </a:r>
          </a:p>
          <a:p>
            <a:pPr lvl="1"/>
            <a:r>
              <a:rPr lang="en-US" dirty="0" smtClean="0"/>
              <a:t>Access to variables through an interface keeps backward </a:t>
            </a:r>
            <a:r>
              <a:rPr lang="en-US" dirty="0" err="1" smtClean="0"/>
              <a:t>compatability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Getters – returns the value you want</a:t>
            </a:r>
          </a:p>
          <a:p>
            <a:pPr lvl="1"/>
            <a:r>
              <a:rPr lang="en-US" dirty="0" smtClean="0"/>
              <a:t>Setters – take a value in parameter to set to 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556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Utility methods – declared as private methods</a:t>
            </a:r>
          </a:p>
          <a:p>
            <a:pPr lvl="1"/>
            <a:r>
              <a:rPr lang="en-US" dirty="0" smtClean="0"/>
              <a:t>Known as helper methods</a:t>
            </a:r>
          </a:p>
          <a:p>
            <a:pPr lvl="1"/>
            <a:r>
              <a:rPr lang="en-US" dirty="0" smtClean="0"/>
              <a:t>Helps access methods process data</a:t>
            </a:r>
          </a:p>
          <a:p>
            <a:pPr lvl="2"/>
            <a:r>
              <a:rPr lang="en-US" dirty="0" smtClean="0"/>
              <a:t>Validation of data</a:t>
            </a:r>
          </a:p>
          <a:p>
            <a:pPr lvl="2"/>
            <a:r>
              <a:rPr lang="en-US" dirty="0" smtClean="0"/>
              <a:t>Processing data before returned to other code</a:t>
            </a:r>
          </a:p>
          <a:p>
            <a:pPr lvl="1"/>
            <a:r>
              <a:rPr lang="en-US" dirty="0" smtClean="0"/>
              <a:t>Encapsulates a class behavior</a:t>
            </a:r>
          </a:p>
          <a:p>
            <a:pPr lvl="1"/>
            <a:r>
              <a:rPr lang="en-US" dirty="0" smtClean="0"/>
              <a:t>Hides implementation detail</a:t>
            </a:r>
          </a:p>
          <a:p>
            <a:pPr lvl="1"/>
            <a:r>
              <a:rPr lang="en-US" dirty="0"/>
              <a:t>Not accessible to code outside of class</a:t>
            </a:r>
          </a:p>
          <a:p>
            <a:pPr marL="914416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93736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Namespaces</a:t>
            </a:r>
            <a:r>
              <a:rPr lang="en-US" dirty="0" smtClean="0"/>
              <a:t> – a group of variables, classes, objects, and other functions under one name</a:t>
            </a:r>
          </a:p>
          <a:p>
            <a:endParaRPr lang="en-US" dirty="0"/>
          </a:p>
          <a:p>
            <a:pPr marL="0" lvl="2" indent="0">
              <a:buNone/>
            </a:pPr>
            <a:r>
              <a:rPr lang="en-US" dirty="0"/>
              <a:t>“One of C++’s less heralded additions is </a:t>
            </a:r>
            <a:r>
              <a:rPr lang="en-US" dirty="0" err="1"/>
              <a:t>adition</a:t>
            </a:r>
            <a:r>
              <a:rPr lang="en-US" dirty="0"/>
              <a:t> of </a:t>
            </a:r>
            <a:r>
              <a:rPr lang="en-US" i="1" dirty="0"/>
              <a:t>namespaces</a:t>
            </a:r>
            <a:r>
              <a:rPr lang="en-US" dirty="0"/>
              <a:t>”</a:t>
            </a:r>
          </a:p>
          <a:p>
            <a:pPr marL="0" lvl="2" indent="0" algn="r">
              <a:buNone/>
            </a:pPr>
            <a:r>
              <a:rPr lang="en-US" dirty="0"/>
              <a:t>- Alex </a:t>
            </a:r>
            <a:r>
              <a:rPr lang="en-US" dirty="0" err="1"/>
              <a:t>Allain</a:t>
            </a:r>
            <a:r>
              <a:rPr lang="en-US" dirty="0"/>
              <a:t>	(cprogramming.com)</a:t>
            </a:r>
          </a:p>
          <a:p>
            <a:pPr marL="0" indent="0">
              <a:buNone/>
            </a:pPr>
            <a:r>
              <a:rPr lang="en-US" dirty="0" smtClean="0"/>
              <a:t>Format: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identifier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entities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60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Namespaces</a:t>
            </a:r>
            <a:r>
              <a:rPr lang="en-US" dirty="0" smtClean="0"/>
              <a:t> – a group of variables, classes, objects, and other functions under one name</a:t>
            </a:r>
          </a:p>
          <a:p>
            <a:endParaRPr lang="en-US" dirty="0" smtClean="0"/>
          </a:p>
          <a:p>
            <a:pPr marL="0" lvl="2" indent="0">
              <a:buNone/>
            </a:pPr>
            <a:r>
              <a:rPr lang="en-US" dirty="0"/>
              <a:t>“One of C++’s less heralded additions is </a:t>
            </a:r>
            <a:r>
              <a:rPr lang="en-US" dirty="0" err="1"/>
              <a:t>adition</a:t>
            </a:r>
            <a:r>
              <a:rPr lang="en-US" dirty="0"/>
              <a:t> of </a:t>
            </a:r>
            <a:r>
              <a:rPr lang="en-US" i="1" dirty="0"/>
              <a:t>namespaces</a:t>
            </a:r>
            <a:r>
              <a:rPr lang="en-US" dirty="0"/>
              <a:t>”</a:t>
            </a:r>
          </a:p>
          <a:p>
            <a:pPr marL="0" lvl="2" indent="0" algn="r">
              <a:buNone/>
            </a:pPr>
            <a:r>
              <a:rPr lang="en-US" dirty="0"/>
              <a:t>- Alex </a:t>
            </a:r>
            <a:r>
              <a:rPr lang="en-US" dirty="0" err="1"/>
              <a:t>Allain</a:t>
            </a:r>
            <a:r>
              <a:rPr lang="en-US" dirty="0"/>
              <a:t>	(cprogramming.com)</a:t>
            </a:r>
          </a:p>
          <a:p>
            <a:pPr marL="0" indent="0">
              <a:buNone/>
            </a:pPr>
            <a:r>
              <a:rPr lang="en-US" dirty="0" smtClean="0"/>
              <a:t>Format: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identifier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entities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37205" y="4389451"/>
            <a:ext cx="1657884" cy="38456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95090" y="4242617"/>
            <a:ext cx="200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The alias for the namespace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1657" y="5297128"/>
            <a:ext cx="1437118" cy="336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78775" y="5003885"/>
            <a:ext cx="2009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Set of variables, classes, objects and functions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3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Accessing entities of a namespace -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/>
              <a:t>  </a:t>
            </a:r>
          </a:p>
          <a:p>
            <a:r>
              <a:rPr lang="en-US" dirty="0" smtClean="0"/>
              <a:t>Assuming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myNamespace</a:t>
            </a:r>
            <a:endParaRPr lang="en-US" dirty="0" smtClean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+mn-lt"/>
                <a:cs typeface="Courier New" panose="02070309020205020404" pitchFamily="49" charset="0"/>
              </a:rPr>
              <a:t>To access the integers a and b from </a:t>
            </a:r>
            <a:r>
              <a:rPr lang="en-US" sz="1800" dirty="0" err="1" smtClean="0">
                <a:latin typeface="+mn-lt"/>
                <a:cs typeface="Courier New" panose="02070309020205020404" pitchFamily="49" charset="0"/>
              </a:rPr>
              <a:t>myNamespace</a:t>
            </a:r>
            <a:endParaRPr lang="en-US" sz="1800" dirty="0" smtClean="0">
              <a:latin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myNamespace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::a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myNamespace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::b</a:t>
            </a:r>
          </a:p>
        </p:txBody>
      </p:sp>
    </p:spTree>
    <p:extLst>
      <p:ext uri="{BB962C8B-B14F-4D97-AF65-F5344CB8AC3E}">
        <p14:creationId xmlns:p14="http://schemas.microsoft.com/office/powerpoint/2010/main" val="16756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Accessing entities of a namespace -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/>
              <a:t>  </a:t>
            </a:r>
          </a:p>
          <a:p>
            <a:r>
              <a:rPr lang="en-US" dirty="0" smtClean="0"/>
              <a:t>Assuming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myNamespace</a:t>
            </a:r>
            <a:endParaRPr lang="en-US" dirty="0" smtClean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+mn-lt"/>
                <a:cs typeface="Courier New" panose="02070309020205020404" pitchFamily="49" charset="0"/>
              </a:rPr>
              <a:t>To access the integers a and b from </a:t>
            </a:r>
            <a:r>
              <a:rPr lang="en-US" sz="1800" dirty="0" err="1" smtClean="0">
                <a:latin typeface="+mn-lt"/>
                <a:cs typeface="Courier New" panose="02070309020205020404" pitchFamily="49" charset="0"/>
              </a:rPr>
              <a:t>myNamespace</a:t>
            </a:r>
            <a:endParaRPr lang="en-US" sz="1800" dirty="0" smtClean="0">
              <a:latin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myNamespace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::a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myNamespace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::b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367327" y="5195843"/>
            <a:ext cx="1700613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2881" y="5195843"/>
            <a:ext cx="200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Qualifier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0255" y="5194419"/>
            <a:ext cx="200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Entity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374785" y="5194419"/>
            <a:ext cx="120445" cy="1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entities of a namespace -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</a:p>
          <a:p>
            <a:pPr lvl="1"/>
            <a:r>
              <a:rPr lang="en-US" dirty="0" smtClean="0"/>
              <a:t>Accessing works both ways</a:t>
            </a:r>
          </a:p>
          <a:p>
            <a:pPr lvl="2"/>
            <a:r>
              <a:rPr lang="en-US" dirty="0" smtClean="0"/>
              <a:t>Setting variables with a namespace entity</a:t>
            </a:r>
          </a:p>
          <a:p>
            <a:pPr marL="457207" lvl="1" indent="0">
              <a:buNone/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=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myNamespace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::a;</a:t>
            </a:r>
          </a:p>
          <a:p>
            <a:pPr marL="457207" lvl="1" indent="0">
              <a:buNone/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latin typeface="+mn-lt"/>
                <a:cs typeface="Courier New" panose="02070309020205020404" pitchFamily="49" charset="0"/>
              </a:rPr>
              <a:t>Setting namespace entities with variables</a:t>
            </a:r>
          </a:p>
          <a:p>
            <a:pPr marL="457207" lvl="1" indent="0">
              <a:buNone/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myNamespace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::b = variable</a:t>
            </a:r>
            <a:r>
              <a:rPr lang="en-US" dirty="0" smtClean="0"/>
              <a:t>;</a:t>
            </a:r>
          </a:p>
          <a:p>
            <a:pPr marL="457207" lvl="1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359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using</a:t>
            </a:r>
            <a:r>
              <a:rPr lang="en-US" dirty="0" smtClean="0"/>
              <a:t> – keyword that allows the use of namespace entities within a scope. Can use namespace entities without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/>
              <a:t> operator</a:t>
            </a:r>
          </a:p>
          <a:p>
            <a:endParaRPr lang="en-US" dirty="0"/>
          </a:p>
          <a:p>
            <a:r>
              <a:rPr lang="en-US" dirty="0" smtClean="0"/>
              <a:t>Using our previous example of </a:t>
            </a:r>
            <a:r>
              <a:rPr lang="en-US" dirty="0" err="1" smtClean="0"/>
              <a:t>myNamespace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myNamespace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 =3;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 = a;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422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using</a:t>
            </a:r>
            <a:r>
              <a:rPr lang="en-US" dirty="0" smtClean="0"/>
              <a:t> – keyword that allows the use of namespace entities within a scope. Can use namespace entities without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/>
              <a:t> operator</a:t>
            </a:r>
          </a:p>
          <a:p>
            <a:endParaRPr lang="en-US" dirty="0"/>
          </a:p>
          <a:p>
            <a:r>
              <a:rPr lang="en-US" dirty="0" smtClean="0"/>
              <a:t>Using our previous example of </a:t>
            </a:r>
            <a:r>
              <a:rPr lang="en-US" dirty="0" err="1" smtClean="0"/>
              <a:t>myNamespace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myNamespace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 =3;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 = a;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Left Arrow 3"/>
          <p:cNvSpPr/>
          <p:nvPr/>
        </p:nvSpPr>
        <p:spPr>
          <a:xfrm rot="21150866">
            <a:off x="2153541" y="4751460"/>
            <a:ext cx="1247686" cy="3845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 rot="288165">
            <a:off x="2305941" y="5368331"/>
            <a:ext cx="1247686" cy="3845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0961" y="4660214"/>
            <a:ext cx="268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Setting value to entity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7536" y="5435117"/>
            <a:ext cx="332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Using entity to set a variable (or other entity)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1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Pokemon</a:t>
            </a:r>
            <a:r>
              <a:rPr lang="en-US" dirty="0" smtClean="0"/>
              <a:t> </a:t>
            </a:r>
            <a:r>
              <a:rPr lang="en-US" dirty="0"/>
              <a:t>Object </a:t>
            </a:r>
            <a:r>
              <a:rPr lang="en-US" dirty="0" smtClean="0"/>
              <a:t>Example: </a:t>
            </a:r>
            <a:r>
              <a:rPr lang="en-US" sz="800" dirty="0"/>
              <a:t>(http://www.pokemon.com/us/pokedex/bulbasaur</a:t>
            </a:r>
            <a:r>
              <a:rPr lang="en-US" sz="800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11" y="2844801"/>
            <a:ext cx="2579194" cy="25418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31062" y="2477765"/>
            <a:ext cx="35806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Data:</a:t>
            </a:r>
          </a:p>
          <a:p>
            <a:r>
              <a:rPr lang="en-US" dirty="0" smtClean="0"/>
              <a:t>Attack 1 </a:t>
            </a:r>
            <a:r>
              <a:rPr lang="en-US" dirty="0" smtClean="0"/>
              <a:t>Name– </a:t>
            </a:r>
            <a:r>
              <a:rPr lang="en-US" dirty="0" smtClean="0"/>
              <a:t>“Tackle”</a:t>
            </a:r>
          </a:p>
          <a:p>
            <a:r>
              <a:rPr lang="en-US" dirty="0" smtClean="0"/>
              <a:t>Attack 2 </a:t>
            </a:r>
            <a:r>
              <a:rPr lang="en-US" dirty="0" smtClean="0"/>
              <a:t>Name– </a:t>
            </a:r>
            <a:r>
              <a:rPr lang="en-US" dirty="0" smtClean="0"/>
              <a:t>“Growl”</a:t>
            </a:r>
          </a:p>
          <a:p>
            <a:r>
              <a:rPr lang="en-US" dirty="0" smtClean="0"/>
              <a:t>Attack 3 </a:t>
            </a:r>
            <a:r>
              <a:rPr lang="en-US" dirty="0" smtClean="0"/>
              <a:t>Name– </a:t>
            </a:r>
            <a:r>
              <a:rPr lang="en-US" dirty="0" smtClean="0"/>
              <a:t>“”</a:t>
            </a:r>
          </a:p>
          <a:p>
            <a:endParaRPr lang="en-US" dirty="0"/>
          </a:p>
          <a:p>
            <a:r>
              <a:rPr lang="en-US" u="sng" dirty="0" smtClean="0"/>
              <a:t>Operations:</a:t>
            </a:r>
          </a:p>
          <a:p>
            <a:r>
              <a:rPr lang="en-US" dirty="0" smtClean="0"/>
              <a:t>Increase Experience</a:t>
            </a:r>
          </a:p>
          <a:p>
            <a:r>
              <a:rPr lang="en-US" dirty="0" smtClean="0"/>
              <a:t>Attack1</a:t>
            </a:r>
          </a:p>
          <a:p>
            <a:r>
              <a:rPr lang="en-US" dirty="0" smtClean="0"/>
              <a:t>Attack2</a:t>
            </a:r>
          </a:p>
          <a:p>
            <a:r>
              <a:rPr lang="en-US" dirty="0" smtClean="0"/>
              <a:t>…</a:t>
            </a:r>
          </a:p>
          <a:p>
            <a:r>
              <a:rPr lang="en-US" dirty="0"/>
              <a:t>	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7865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things get complicated: Namespaces can have entities that share names.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6863" y="3125150"/>
            <a:ext cx="2855537" cy="20313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first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61963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3;</a:t>
            </a:r>
          </a:p>
          <a:p>
            <a:pPr defTabSz="461963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4;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83527" y="3135001"/>
            <a:ext cx="2855537" cy="203132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second</a:t>
            </a:r>
          </a:p>
          <a:p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61963"/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double x = 3.0;</a:t>
            </a:r>
          </a:p>
          <a:p>
            <a:pPr defTabSz="461963"/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y = 4.0;</a:t>
            </a:r>
            <a:endParaRPr lang="en-US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16620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things get complicated: Namespaces can have entities that share names.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6863" y="3125150"/>
            <a:ext cx="6382491" cy="286232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461963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461963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461963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61963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pPr defTabSz="461963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50958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things get complicated: Namespaces can have entities that share names.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6863" y="3125150"/>
            <a:ext cx="6382491" cy="286232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461963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461963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461963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61963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pPr defTabSz="461963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Left Arrow 4"/>
          <p:cNvSpPr/>
          <p:nvPr/>
        </p:nvSpPr>
        <p:spPr>
          <a:xfrm rot="21150866">
            <a:off x="2597924" y="4364030"/>
            <a:ext cx="1247686" cy="3845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5344" y="4284396"/>
            <a:ext cx="343276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Error: reference is ambiguous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021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things get complicated: Namespaces can have entities that share names.</a:t>
            </a:r>
          </a:p>
          <a:p>
            <a:pPr marL="0" indent="0">
              <a:buNone/>
            </a:pPr>
            <a:r>
              <a:rPr lang="en-US" dirty="0" smtClean="0"/>
              <a:t>	Method one: add qualifiers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6863" y="3125150"/>
            <a:ext cx="6382491" cy="286232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461963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461963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461963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61963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::x = 1;</a:t>
            </a:r>
          </a:p>
          <a:p>
            <a:pPr defTabSz="461963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::x &lt;&lt;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5221" y="4525080"/>
            <a:ext cx="343276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Adding qualifiers helps designate which entities you are referring to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9352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things get complicated: Namespaces can have entities that share names.</a:t>
            </a:r>
          </a:p>
          <a:p>
            <a:pPr marL="0" indent="0">
              <a:buNone/>
            </a:pPr>
            <a:r>
              <a:rPr lang="en-US" dirty="0" smtClean="0"/>
              <a:t>	Method two: Set Scope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6863" y="3125150"/>
            <a:ext cx="6382491" cy="369331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461963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461963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using namespace </a:t>
            </a:r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461963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defTabSz="461963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461963"/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61963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defTabSz="461963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using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61963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61963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7950" y="4510144"/>
            <a:ext cx="343276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Use of { } sets the scope for the namespace. Doesn’t need Qualifiers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150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Namespace alias: Alternate name to a namespace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new_name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current_name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3465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A way to structure your program into logical units</a:t>
            </a:r>
          </a:p>
          <a:p>
            <a:pPr lvl="1"/>
            <a:r>
              <a:rPr lang="en-US" dirty="0" smtClean="0"/>
              <a:t>Division of labor</a:t>
            </a:r>
          </a:p>
          <a:p>
            <a:pPr lvl="2"/>
            <a:r>
              <a:rPr lang="en-US" dirty="0" smtClean="0"/>
              <a:t>Group Project you are trying to bring together</a:t>
            </a:r>
          </a:p>
          <a:p>
            <a:pPr marL="0" lvl="2" indent="0">
              <a:buNone/>
            </a:pPr>
            <a:endParaRPr lang="en-US" dirty="0" smtClean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147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namespace helps avoid name conflicts among classes, functions, and other items in a large program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b="1" dirty="0" smtClean="0"/>
              <a:t>TRUE</a:t>
            </a:r>
            <a:r>
              <a:rPr lang="en-US" dirty="0" smtClean="0"/>
              <a:t> or </a:t>
            </a:r>
            <a:r>
              <a:rPr lang="en-US" sz="4400" b="1" dirty="0" smtClean="0"/>
              <a:t>FALSE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100213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namespace helps avoid name conflicts among classes, functions, and other items in a large program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66FF66"/>
                </a:solidFill>
              </a:rPr>
              <a:t>TRUE</a:t>
            </a:r>
            <a:r>
              <a:rPr lang="en-US" dirty="0" smtClean="0"/>
              <a:t> or </a:t>
            </a:r>
            <a:r>
              <a:rPr lang="en-US" sz="4400" b="1" dirty="0" smtClean="0"/>
              <a:t>FALSE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341620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classes, functions, etc., are part of a namespace named std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b="1" dirty="0" smtClean="0"/>
              <a:t>TRUE</a:t>
            </a:r>
            <a:r>
              <a:rPr lang="en-US" dirty="0" smtClean="0"/>
              <a:t> or </a:t>
            </a:r>
            <a:r>
              <a:rPr lang="en-US" sz="4400" b="1" dirty="0" smtClean="0"/>
              <a:t>FALSE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53070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– defines a new type that can group data and functions to form an object</a:t>
            </a:r>
          </a:p>
          <a:p>
            <a:r>
              <a:rPr lang="en-US" dirty="0" smtClean="0"/>
              <a:t>Usage: </a:t>
            </a:r>
          </a:p>
          <a:p>
            <a:pPr lvl="1"/>
            <a:r>
              <a:rPr lang="en-US" dirty="0" smtClean="0"/>
              <a:t>Programmer Defined variable of a class type as a global variable, in main, or another function.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string name;</a:t>
            </a:r>
          </a:p>
          <a:p>
            <a:pPr lvl="1"/>
            <a:r>
              <a:rPr lang="en-US" dirty="0" smtClean="0"/>
              <a:t>Multiple variables from single class type</a:t>
            </a:r>
          </a:p>
          <a:p>
            <a:pPr lvl="1"/>
            <a:r>
              <a:rPr lang="en-US" dirty="0" smtClean="0"/>
              <a:t>Call member functions (Typically set to Public):</a:t>
            </a:r>
          </a:p>
          <a:p>
            <a:pPr marL="457207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name.</a:t>
            </a:r>
            <a:r>
              <a:rPr lang="en-US" b="1" dirty="0" err="1" smtClean="0"/>
              <a:t>length</a:t>
            </a:r>
            <a:r>
              <a:rPr lang="en-US" b="1" dirty="0" smtClean="0"/>
              <a:t>()</a:t>
            </a:r>
            <a:r>
              <a:rPr lang="en-US" dirty="0" smtClean="0"/>
              <a:t>;	</a:t>
            </a:r>
          </a:p>
          <a:p>
            <a:pPr marL="457207" lvl="1" indent="0">
              <a:buNone/>
            </a:pPr>
            <a:r>
              <a:rPr lang="en-US" dirty="0" smtClean="0"/>
              <a:t>NOTE: (.) operator used to access member functions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18850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classes, functions, etc., are part of a namespace named std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66FF66"/>
                </a:solidFill>
              </a:rPr>
              <a:t>TRUE</a:t>
            </a:r>
            <a:r>
              <a:rPr lang="en-US" dirty="0" smtClean="0"/>
              <a:t> or </a:t>
            </a:r>
            <a:r>
              <a:rPr lang="en-US" sz="4400" b="1" dirty="0" smtClean="0"/>
              <a:t>FALSE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880007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line using namespace </a:t>
            </a:r>
            <a:r>
              <a:rPr lang="en-US" dirty="0" err="1" smtClean="0"/>
              <a:t>std</a:t>
            </a:r>
            <a:r>
              <a:rPr lang="en-US" dirty="0" smtClean="0"/>
              <a:t>; is required in any program.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b="1" dirty="0" smtClean="0"/>
              <a:t>TRUE</a:t>
            </a:r>
            <a:r>
              <a:rPr lang="en-US" dirty="0" smtClean="0"/>
              <a:t> or </a:t>
            </a:r>
            <a:r>
              <a:rPr lang="en-US" sz="4400" b="1" dirty="0" smtClean="0"/>
              <a:t>FALSE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905347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line using namespace </a:t>
            </a:r>
            <a:r>
              <a:rPr lang="en-US" dirty="0" err="1" smtClean="0"/>
              <a:t>std</a:t>
            </a:r>
            <a:r>
              <a:rPr lang="en-US" dirty="0" smtClean="0"/>
              <a:t>; is required in any program.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b="1" dirty="0" smtClean="0"/>
              <a:t>TRUE</a:t>
            </a:r>
            <a:r>
              <a:rPr lang="en-US" dirty="0" smtClean="0"/>
              <a:t> or </a:t>
            </a:r>
            <a:r>
              <a:rPr lang="en-US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FALSE</a:t>
            </a:r>
            <a:endParaRPr lang="en-US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3580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using namespace </a:t>
            </a:r>
            <a:r>
              <a:rPr lang="en-US" dirty="0" err="1" smtClean="0"/>
              <a:t>std</a:t>
            </a:r>
            <a:r>
              <a:rPr lang="en-US" dirty="0" smtClean="0"/>
              <a:t>; a programmer can access </a:t>
            </a:r>
            <a:r>
              <a:rPr lang="en-US" dirty="0" err="1" smtClean="0"/>
              <a:t>cout</a:t>
            </a:r>
            <a:r>
              <a:rPr lang="en-US" dirty="0" smtClean="0"/>
              <a:t> via the notation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b="1" dirty="0" smtClean="0"/>
              <a:t>TRUE</a:t>
            </a:r>
            <a:r>
              <a:rPr lang="en-US" dirty="0" smtClean="0"/>
              <a:t> or </a:t>
            </a:r>
            <a:r>
              <a:rPr lang="en-US" sz="4400" b="1" dirty="0" smtClean="0"/>
              <a:t>FALSE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286255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using namespace </a:t>
            </a:r>
            <a:r>
              <a:rPr lang="en-US" dirty="0" err="1" smtClean="0"/>
              <a:t>std</a:t>
            </a:r>
            <a:r>
              <a:rPr lang="en-US" dirty="0" smtClean="0"/>
              <a:t>; a programmer can access </a:t>
            </a:r>
            <a:r>
              <a:rPr lang="en-US" dirty="0" err="1" smtClean="0"/>
              <a:t>cout</a:t>
            </a:r>
            <a:r>
              <a:rPr lang="en-US" dirty="0" smtClean="0"/>
              <a:t> via the notation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66FF66"/>
                </a:solidFill>
              </a:rPr>
              <a:t>TRUE</a:t>
            </a:r>
            <a:r>
              <a:rPr lang="en-US" dirty="0" smtClean="0"/>
              <a:t> or </a:t>
            </a:r>
            <a:r>
              <a:rPr lang="en-US" sz="4400" b="1" dirty="0" smtClean="0"/>
              <a:t>FALSE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950169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any using namespace ____ line, if the compiler sees </a:t>
            </a:r>
            <a:r>
              <a:rPr lang="en-US" dirty="0" err="1" smtClean="0"/>
              <a:t>cout</a:t>
            </a:r>
            <a:r>
              <a:rPr lang="en-US" dirty="0" smtClean="0"/>
              <a:t> &lt;&lt; num1, the compiler automatically checks in the standard library namespace for </a:t>
            </a:r>
            <a:r>
              <a:rPr lang="en-US" dirty="0" err="1" smtClean="0"/>
              <a:t>cout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4400" b="1" dirty="0" smtClean="0"/>
              <a:t>TRUE</a:t>
            </a:r>
            <a:r>
              <a:rPr lang="en-US" dirty="0" smtClean="0"/>
              <a:t> or </a:t>
            </a:r>
            <a:r>
              <a:rPr lang="en-US" sz="4400" b="1" dirty="0" smtClean="0"/>
              <a:t>FALSE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949863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any using namespace ____ line, if the compiler sees </a:t>
            </a:r>
            <a:r>
              <a:rPr lang="en-US" dirty="0" err="1" smtClean="0"/>
              <a:t>cout</a:t>
            </a:r>
            <a:r>
              <a:rPr lang="en-US" dirty="0" smtClean="0"/>
              <a:t> &lt;&lt; num1, the compiler automatically checks in the standard library namespace for </a:t>
            </a:r>
            <a:r>
              <a:rPr lang="en-US" dirty="0" err="1" smtClean="0"/>
              <a:t>cout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4400" b="1" dirty="0" smtClean="0"/>
              <a:t>TRUE</a:t>
            </a:r>
            <a:r>
              <a:rPr lang="en-US" dirty="0" smtClean="0"/>
              <a:t> or </a:t>
            </a:r>
            <a:r>
              <a:rPr lang="en-US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FALSE</a:t>
            </a:r>
            <a:endParaRPr lang="en-US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92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Construction of classes:	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Construction of member function</a:t>
            </a:r>
          </a:p>
          <a:p>
            <a:pPr lvl="1"/>
            <a:r>
              <a:rPr lang="en-US" dirty="0" smtClean="0"/>
              <a:t>Scope resolution operator (::)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227" y="2609850"/>
            <a:ext cx="4038600" cy="1657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139" y="5191131"/>
            <a:ext cx="3152775" cy="10572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62275" y="2714625"/>
            <a:ext cx="1152525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76500" y="2981324"/>
            <a:ext cx="1152525" cy="714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86012" y="3838576"/>
            <a:ext cx="221127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68226" y="2673547"/>
            <a:ext cx="1781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Class Type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9355" y="2981323"/>
            <a:ext cx="2000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Privacy Designators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8827" y="3876973"/>
            <a:ext cx="2171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Mandatory Semicolon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10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Mutator</a:t>
            </a:r>
            <a:r>
              <a:rPr lang="en-US" dirty="0" smtClean="0"/>
              <a:t>/</a:t>
            </a:r>
            <a:r>
              <a:rPr lang="en-US" dirty="0" err="1" smtClean="0"/>
              <a:t>Acessor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Mutator</a:t>
            </a:r>
            <a:r>
              <a:rPr lang="en-US" dirty="0" smtClean="0"/>
              <a:t> – a function that modifies (“mutates”) the class’ data members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Accessor – a function that access the data members BUT does not modify them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 of functions usually imply </a:t>
            </a:r>
            <a:r>
              <a:rPr lang="en-US" dirty="0" err="1" smtClean="0"/>
              <a:t>Mutator</a:t>
            </a:r>
            <a:r>
              <a:rPr lang="en-US" dirty="0" smtClean="0"/>
              <a:t> or Accessor </a:t>
            </a:r>
          </a:p>
        </p:txBody>
      </p:sp>
    </p:spTree>
    <p:extLst>
      <p:ext uri="{BB962C8B-B14F-4D97-AF65-F5344CB8AC3E}">
        <p14:creationId xmlns:p14="http://schemas.microsoft.com/office/powerpoint/2010/main" val="2143163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1455</TotalTime>
  <Words>2123</Words>
  <Application>Microsoft Office PowerPoint</Application>
  <PresentationFormat>On-screen Show (4:3)</PresentationFormat>
  <Paragraphs>645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Arial</vt:lpstr>
      <vt:lpstr>Calibri</vt:lpstr>
      <vt:lpstr>Century Gothic</vt:lpstr>
      <vt:lpstr>Courier New</vt:lpstr>
      <vt:lpstr>Wingdings 3</vt:lpstr>
      <vt:lpstr>Ion</vt:lpstr>
      <vt:lpstr>PowerPoint Presentation</vt:lpstr>
      <vt:lpstr>Functions + Objects/Classes </vt:lpstr>
      <vt:lpstr>Objects/Classes</vt:lpstr>
      <vt:lpstr>Objects/Classes</vt:lpstr>
      <vt:lpstr>Objects/Classes</vt:lpstr>
      <vt:lpstr>Objects/Classes</vt:lpstr>
      <vt:lpstr>Objects/Classes</vt:lpstr>
      <vt:lpstr>Objects/Classes</vt:lpstr>
      <vt:lpstr>Objects/Classes</vt:lpstr>
      <vt:lpstr>Objects/Classes</vt:lpstr>
      <vt:lpstr>Objects/Classes</vt:lpstr>
      <vt:lpstr>Objects/Classes</vt:lpstr>
      <vt:lpstr>Objects/Classes</vt:lpstr>
      <vt:lpstr>Objects/Classes</vt:lpstr>
      <vt:lpstr>Objects/Classes</vt:lpstr>
      <vt:lpstr>Objects/Classes</vt:lpstr>
      <vt:lpstr>Object/Classes</vt:lpstr>
      <vt:lpstr>Object/Classes</vt:lpstr>
      <vt:lpstr>Object/Classes</vt:lpstr>
      <vt:lpstr>Object/Classes</vt:lpstr>
      <vt:lpstr>Object/Classes</vt:lpstr>
      <vt:lpstr>Object/Classes</vt:lpstr>
      <vt:lpstr>Object/Classes</vt:lpstr>
      <vt:lpstr>Object/Classes</vt:lpstr>
      <vt:lpstr>Object/Classes</vt:lpstr>
      <vt:lpstr>Object/Classes</vt:lpstr>
      <vt:lpstr>Object/Classes</vt:lpstr>
      <vt:lpstr>Object/Classes</vt:lpstr>
      <vt:lpstr>Object/Classes</vt:lpstr>
      <vt:lpstr>Object/Classes</vt:lpstr>
      <vt:lpstr>Object/Classes</vt:lpstr>
      <vt:lpstr>Object/Classes</vt:lpstr>
      <vt:lpstr>Object/Classes</vt:lpstr>
      <vt:lpstr>Object/Classes</vt:lpstr>
      <vt:lpstr>Object/Classes</vt:lpstr>
      <vt:lpstr>Object/Classes</vt:lpstr>
      <vt:lpstr>Object/Classes</vt:lpstr>
      <vt:lpstr>Object/Classes</vt:lpstr>
      <vt:lpstr>Object/Classes</vt:lpstr>
      <vt:lpstr>Object/Classes</vt:lpstr>
      <vt:lpstr>Object/Classes</vt:lpstr>
      <vt:lpstr>Object/Classes</vt:lpstr>
      <vt:lpstr>Object/Classes</vt:lpstr>
      <vt:lpstr>Object/Classes</vt:lpstr>
      <vt:lpstr>Object/Classes</vt:lpstr>
      <vt:lpstr>Methods</vt:lpstr>
      <vt:lpstr>Methods</vt:lpstr>
      <vt:lpstr>Methods</vt:lpstr>
      <vt:lpstr>Methods</vt:lpstr>
      <vt:lpstr>Methods</vt:lpstr>
      <vt:lpstr>Methods</vt:lpstr>
      <vt:lpstr>Methods</vt:lpstr>
      <vt:lpstr>Namespaces</vt:lpstr>
      <vt:lpstr>Namespaces</vt:lpstr>
      <vt:lpstr>Namespaces</vt:lpstr>
      <vt:lpstr>Namespaces</vt:lpstr>
      <vt:lpstr>Namespaces</vt:lpstr>
      <vt:lpstr>Namespaces</vt:lpstr>
      <vt:lpstr>Namespaces</vt:lpstr>
      <vt:lpstr>Namespaces</vt:lpstr>
      <vt:lpstr>Namespaces</vt:lpstr>
      <vt:lpstr>Namespaces</vt:lpstr>
      <vt:lpstr>Namespaces</vt:lpstr>
      <vt:lpstr>Namespaces</vt:lpstr>
      <vt:lpstr>Namespaces</vt:lpstr>
      <vt:lpstr>Namespaces</vt:lpstr>
      <vt:lpstr>Namespaces - Questions</vt:lpstr>
      <vt:lpstr>Namespaces - Questions</vt:lpstr>
      <vt:lpstr>Namespaces - Questions</vt:lpstr>
      <vt:lpstr>Namespaces - Questions</vt:lpstr>
      <vt:lpstr>Namespaces - Questions</vt:lpstr>
      <vt:lpstr>Namespaces - Questions</vt:lpstr>
      <vt:lpstr>Namespaces - Questions</vt:lpstr>
      <vt:lpstr>Namespaces - Questions</vt:lpstr>
      <vt:lpstr>Namespaces - Questions</vt:lpstr>
      <vt:lpstr>Namespaces -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+ Objects/Classes</dc:title>
  <dc:creator>Ryan B Green</dc:creator>
  <cp:lastModifiedBy>Ryan Benjamin Green</cp:lastModifiedBy>
  <cp:revision>26</cp:revision>
  <cp:lastPrinted>2017-09-05T20:45:06Z</cp:lastPrinted>
  <dcterms:created xsi:type="dcterms:W3CDTF">2017-02-01T21:05:51Z</dcterms:created>
  <dcterms:modified xsi:type="dcterms:W3CDTF">2017-09-06T12:30:32Z</dcterms:modified>
</cp:coreProperties>
</file>