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handoutMasterIdLst>
    <p:handoutMasterId r:id="rId60"/>
  </p:handoutMasterIdLst>
  <p:sldIdLst>
    <p:sldId id="31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69" r:id="rId16"/>
    <p:sldId id="270" r:id="rId17"/>
    <p:sldId id="274" r:id="rId18"/>
    <p:sldId id="275" r:id="rId19"/>
    <p:sldId id="271" r:id="rId20"/>
    <p:sldId id="272" r:id="rId21"/>
    <p:sldId id="273" r:id="rId22"/>
    <p:sldId id="276" r:id="rId23"/>
    <p:sldId id="278" r:id="rId24"/>
    <p:sldId id="277" r:id="rId25"/>
    <p:sldId id="279" r:id="rId26"/>
    <p:sldId id="280" r:id="rId27"/>
    <p:sldId id="313" r:id="rId28"/>
    <p:sldId id="314" r:id="rId29"/>
    <p:sldId id="315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6" r:id="rId58"/>
    <p:sldId id="311" r:id="rId5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7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7861239-D44A-4561-9132-A35E993A8A93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EEC3BB3-F556-4FBC-868B-54CB470D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29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9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3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49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1242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1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07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03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63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7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6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2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9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2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7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4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9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9B32AE-82A4-41AA-887A-35AFDDB158CC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9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126" y="2358030"/>
            <a:ext cx="55911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3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Example: +: Prototype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location{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longitude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double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latitude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location();	//Constructor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location(double, double);//Constructor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operator+ (location 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9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Example: +: Implementation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location::operator+(location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temp;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temp.lat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rhs.lat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temp.lon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rhs.lon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temp;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355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+: (another) Implementation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location::operator+(location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rhs.lat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rhs.lon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*this;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i="1" u="sng" dirty="0" smtClean="0">
                <a:latin typeface="+mn-lt"/>
                <a:cs typeface="Courier New" panose="02070309020205020404" pitchFamily="49" charset="0"/>
              </a:rPr>
              <a:t>NOTE: THIS WILL ALTER THE OBJECT ON THE LEFT SIDE OF THE +</a:t>
            </a:r>
            <a:endParaRPr lang="en-US" b="1" i="1" u="sng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89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Example: +: 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location point1(30,60);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location point2(30,60);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point3 = point1 + point2;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5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743732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Operator using friend functions</a:t>
            </a:r>
          </a:p>
          <a:p>
            <a:pPr lvl="1"/>
            <a:r>
              <a:rPr lang="en-US" dirty="0" smtClean="0"/>
              <a:t>Overloading an operator for a class using a non-member function</a:t>
            </a:r>
          </a:p>
          <a:p>
            <a:pPr marL="457207" lvl="1" indent="0">
              <a:buNone/>
            </a:pPr>
            <a:r>
              <a:rPr lang="en-US" dirty="0" smtClean="0"/>
              <a:t>Example: Prototype: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location{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double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longitude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double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latitude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location();	//Constructor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location(double, double);//Constructor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operator+ (</a:t>
            </a:r>
            <a:r>
              <a:rPr 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location, location);</a:t>
            </a:r>
            <a:endParaRPr lang="en-US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7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41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743732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Operator using friend functions</a:t>
            </a:r>
          </a:p>
          <a:p>
            <a:pPr lvl="1"/>
            <a:r>
              <a:rPr lang="en-US" dirty="0" smtClean="0"/>
              <a:t>Overloading an operator for a class using a non-member function</a:t>
            </a:r>
          </a:p>
          <a:p>
            <a:pPr marL="457207" lvl="1" indent="0">
              <a:buNone/>
            </a:pPr>
            <a:r>
              <a:rPr lang="en-US" dirty="0" smtClean="0"/>
              <a:t>Example: Implementation: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operator+(location lhs, location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location temp;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temp.lat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lhs.lat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rhs.lat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temp.lon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lhs.lon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rhs.lon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temp;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7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743732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Operator using friend functions</a:t>
            </a:r>
          </a:p>
          <a:p>
            <a:pPr lvl="1"/>
            <a:r>
              <a:rPr lang="en-US" dirty="0" smtClean="0"/>
              <a:t>Overloading an operator for a class using a non-member function</a:t>
            </a:r>
          </a:p>
          <a:p>
            <a:pPr marL="457207" lvl="1" indent="0">
              <a:buNone/>
            </a:pPr>
            <a:r>
              <a:rPr lang="en-US" dirty="0" smtClean="0"/>
              <a:t>Example: Implementation: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location point1(30,60);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location point2(30,60);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location point3 = point1 + point2;	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7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3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smtClean="0">
                <a:latin typeface="+mn-lt"/>
              </a:rPr>
              <a:t>Overloading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974468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Operating using friend functions.</a:t>
            </a:r>
          </a:p>
          <a:p>
            <a:pPr lvl="1"/>
            <a:r>
              <a:rPr lang="en-US" dirty="0" smtClean="0"/>
              <a:t>Why? – </a:t>
            </a:r>
            <a:r>
              <a:rPr lang="en-US" dirty="0" err="1" smtClean="0"/>
              <a:t>Flexibity</a:t>
            </a:r>
            <a:endParaRPr lang="en-US" dirty="0" smtClean="0"/>
          </a:p>
          <a:p>
            <a:pPr lvl="1"/>
            <a:r>
              <a:rPr lang="en-US" dirty="0" smtClean="0"/>
              <a:t>When you overload a function </a:t>
            </a:r>
            <a:r>
              <a:rPr lang="en-US" u="sng" dirty="0" smtClean="0"/>
              <a:t>traditionally</a:t>
            </a:r>
            <a:r>
              <a:rPr lang="en-US" dirty="0" smtClean="0"/>
              <a:t> that takes a regular data type (</a:t>
            </a:r>
            <a:r>
              <a:rPr lang="en-US" dirty="0" err="1" smtClean="0"/>
              <a:t>int</a:t>
            </a:r>
            <a:r>
              <a:rPr lang="en-US" dirty="0" smtClean="0"/>
              <a:t>, double, float, …) the order matters: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point1 = point2 + 3.0; // Works 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point1 = 3.0 + point2; // Error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7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498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smtClean="0">
                <a:latin typeface="+mn-lt"/>
              </a:rPr>
              <a:t>Overloading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974468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Operating using friend functions.</a:t>
            </a:r>
          </a:p>
          <a:p>
            <a:pPr lvl="1"/>
            <a:r>
              <a:rPr lang="en-US" dirty="0" smtClean="0"/>
              <a:t>Why? – </a:t>
            </a:r>
            <a:r>
              <a:rPr lang="en-US" dirty="0" err="1" smtClean="0"/>
              <a:t>Flexibity</a:t>
            </a:r>
            <a:endParaRPr lang="en-US" dirty="0" smtClean="0"/>
          </a:p>
          <a:p>
            <a:pPr lvl="1"/>
            <a:r>
              <a:rPr lang="en-US" dirty="0" smtClean="0"/>
              <a:t>When you overload a function using </a:t>
            </a:r>
            <a:r>
              <a:rPr lang="en-US" u="sng" dirty="0" smtClean="0"/>
              <a:t>friend</a:t>
            </a:r>
            <a:r>
              <a:rPr lang="en-US" dirty="0" smtClean="0"/>
              <a:t> functions, the order does not matter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point1 = point2 + 3.0; // Works 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point1 = 3.0 + point2; // Works</a:t>
            </a:r>
            <a:endParaRPr lang="en-US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7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0028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974468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Operating using friend functions.</a:t>
            </a:r>
          </a:p>
          <a:p>
            <a:pPr lvl="1"/>
            <a:r>
              <a:rPr lang="en-US" dirty="0" smtClean="0"/>
              <a:t>Why? – you can write a display function but call it within a </a:t>
            </a:r>
            <a:r>
              <a:rPr lang="en-US" dirty="0" err="1" smtClean="0"/>
              <a:t>cout</a:t>
            </a:r>
            <a:r>
              <a:rPr lang="en-US" dirty="0" smtClean="0"/>
              <a:t> statement (more intuitive)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location{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double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longitude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double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latitude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location();	//Constructor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location(double, double);//Constructor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operator+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(location);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friend </a:t>
            </a:r>
            <a:r>
              <a:rPr lang="en-US" b="1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operator &lt;&lt; (</a:t>
            </a:r>
            <a:r>
              <a:rPr lang="en-US" b="1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&amp;, location&amp;);</a:t>
            </a:r>
            <a:endParaRPr lang="en-US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7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580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Zybooks</a:t>
            </a:r>
            <a:r>
              <a:rPr lang="en-US" dirty="0" smtClean="0"/>
              <a:t> 7.10</a:t>
            </a:r>
          </a:p>
          <a:p>
            <a:r>
              <a:rPr lang="en-US" dirty="0" smtClean="0"/>
              <a:t>The Complete Reference C++ Chapter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5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974468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Operating using friend functions.</a:t>
            </a:r>
          </a:p>
          <a:p>
            <a:pPr lvl="1"/>
            <a:r>
              <a:rPr lang="en-US" dirty="0" smtClean="0"/>
              <a:t>Why? – you can write a display function but call it within a </a:t>
            </a:r>
            <a:r>
              <a:rPr lang="en-US" dirty="0" err="1" smtClean="0"/>
              <a:t>cout</a:t>
            </a:r>
            <a:r>
              <a:rPr lang="en-US" dirty="0" smtClean="0"/>
              <a:t> statement (more intuitive)</a:t>
            </a:r>
          </a:p>
          <a:p>
            <a:pPr marL="457207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operator&lt;&lt;(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location&amp;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“(“ &lt;&lt;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rhs.lat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“,” &lt;&lt;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rhs.lon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&lt;&lt;“)”;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7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104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974468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Operating using friend functions.</a:t>
            </a:r>
          </a:p>
          <a:p>
            <a:pPr lvl="1"/>
            <a:r>
              <a:rPr lang="en-US" dirty="0" smtClean="0"/>
              <a:t>Why? – you can write a display function but call it within a </a:t>
            </a:r>
            <a:r>
              <a:rPr lang="en-US" dirty="0" err="1" smtClean="0"/>
              <a:t>cout</a:t>
            </a:r>
            <a:r>
              <a:rPr lang="en-US" dirty="0" smtClean="0"/>
              <a:t> statement (more intuitive)</a:t>
            </a:r>
          </a:p>
          <a:p>
            <a:pPr marL="457207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location point1(30,60);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point2(45,55);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point1 &lt;&lt;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point2 &lt;&lt;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7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3046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Overloading ++ and – (for prefix and postfix)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700" y="2563738"/>
            <a:ext cx="6711654" cy="34163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Traditional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//prefix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class::operator++(){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//Stuff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*this;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class::operator--(){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//Stuff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*this;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8269" y="2743200"/>
            <a:ext cx="159806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++</a:t>
            </a:r>
            <a:r>
              <a:rPr lang="en-US" sz="5400" dirty="0" err="1" smtClean="0">
                <a:solidFill>
                  <a:schemeClr val="bg1"/>
                </a:solidFill>
              </a:rPr>
              <a:t>i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425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Overloading ++ and – (for prefix and postfix)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700" y="2563738"/>
            <a:ext cx="6711655" cy="341632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Friend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//prefix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operator++(class &amp; lhs){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//Stuff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lhs;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operator--(class &amp;lhs){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//Stuff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lhs;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68269" y="2743200"/>
            <a:ext cx="159806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++</a:t>
            </a:r>
            <a:r>
              <a:rPr lang="en-US" sz="5400" dirty="0" err="1" smtClean="0">
                <a:solidFill>
                  <a:schemeClr val="bg1"/>
                </a:solidFill>
              </a:rPr>
              <a:t>i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596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Overloading ++ and – (for prefix and postfix)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700" y="2563738"/>
            <a:ext cx="6711654" cy="34163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Traditional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//postfix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class::operator++(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//Stuff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*this;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class::operator--(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//Stuff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*this;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8269" y="2743200"/>
            <a:ext cx="159806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>
                <a:solidFill>
                  <a:schemeClr val="bg1"/>
                </a:solidFill>
              </a:rPr>
              <a:t>i</a:t>
            </a:r>
            <a:r>
              <a:rPr lang="en-US" sz="5400" dirty="0" smtClean="0">
                <a:solidFill>
                  <a:schemeClr val="bg1"/>
                </a:solidFill>
              </a:rPr>
              <a:t>++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406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Overloading ++ and – (for prefix and postfix)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701" y="2563738"/>
            <a:ext cx="6711654" cy="341632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Friend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//postfix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operator++(class &amp;lhs,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x=0){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//Stuff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lhs;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operator--(class &amp;lhs,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x=0){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//Stuff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lhs;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68269" y="2743200"/>
            <a:ext cx="159806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>
                <a:solidFill>
                  <a:schemeClr val="bg1"/>
                </a:solidFill>
              </a:rPr>
              <a:t>i</a:t>
            </a:r>
            <a:r>
              <a:rPr lang="en-US" sz="5400" dirty="0" smtClean="0">
                <a:solidFill>
                  <a:schemeClr val="bg1"/>
                </a:solidFill>
              </a:rPr>
              <a:t>++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909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Determining which function is invoked (Match)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59981"/>
              </p:ext>
            </p:extLst>
          </p:nvPr>
        </p:nvGraphicFramePr>
        <p:xfrm>
          <a:off x="827700" y="4219522"/>
          <a:ext cx="4410872" cy="1779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0872"/>
              </a:tblGrid>
              <a:tr h="4449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Course Course::operator+(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val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49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Course Course::operator+(Course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/>
                          </a:solidFill>
                        </a:rPr>
                        <a:t>rhs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49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Built-in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 + operation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49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None of the above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700" y="2450185"/>
            <a:ext cx="2077870" cy="156966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Given</a:t>
            </a:r>
          </a:p>
          <a:p>
            <a:endParaRPr lang="en-US" sz="1600" dirty="0"/>
          </a:p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 crs1;</a:t>
            </a:r>
          </a:p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 crs2;</a:t>
            </a:r>
          </a:p>
          <a:p>
            <a:r>
              <a:rPr lang="en-US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num1;</a:t>
            </a:r>
          </a:p>
          <a:p>
            <a:r>
              <a:rPr lang="en-US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num2;</a:t>
            </a:r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8949" y="2515442"/>
            <a:ext cx="1871529" cy="38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num2 + crs2;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48951" y="2954332"/>
            <a:ext cx="1871529" cy="38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crs1 + crs2;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8950" y="3378773"/>
            <a:ext cx="1871529" cy="38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num1 + num2;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8949" y="3832112"/>
            <a:ext cx="1871529" cy="38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crs1 + num1;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982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Determining which function is invoked (Match)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27700" y="4219522"/>
          <a:ext cx="4410872" cy="1779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0872"/>
              </a:tblGrid>
              <a:tr h="4449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Course Course::operator+(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val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49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Course Course::operator+(Course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/>
                          </a:solidFill>
                        </a:rPr>
                        <a:t>rhs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49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Built-in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 + operation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49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None of the above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700" y="2450185"/>
            <a:ext cx="2077870" cy="156966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Given</a:t>
            </a:r>
          </a:p>
          <a:p>
            <a:endParaRPr lang="en-US" sz="1600" dirty="0"/>
          </a:p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 crs1;</a:t>
            </a:r>
          </a:p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 crs2;</a:t>
            </a:r>
          </a:p>
          <a:p>
            <a:r>
              <a:rPr lang="en-US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num1;</a:t>
            </a:r>
          </a:p>
          <a:p>
            <a:r>
              <a:rPr lang="en-US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num2;</a:t>
            </a:r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8949" y="2515442"/>
            <a:ext cx="1871529" cy="38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num2 + crs2;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48951" y="2954332"/>
            <a:ext cx="1871529" cy="38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crs1 + crs2;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8950" y="3378773"/>
            <a:ext cx="1871529" cy="38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num1 + num2;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5607" y="4242104"/>
            <a:ext cx="1871529" cy="38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crs1 + num1;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41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Determining which function is invoked (Match)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27700" y="4219522"/>
          <a:ext cx="4410872" cy="1779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0872"/>
              </a:tblGrid>
              <a:tr h="4449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Course Course::operator+(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val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49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Course Course::operator+(Course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/>
                          </a:solidFill>
                        </a:rPr>
                        <a:t>rhs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49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Built-in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 + operation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49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None of the above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700" y="2450185"/>
            <a:ext cx="2077870" cy="156966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Given</a:t>
            </a:r>
          </a:p>
          <a:p>
            <a:endParaRPr lang="en-US" sz="1600" dirty="0"/>
          </a:p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 crs1;</a:t>
            </a:r>
          </a:p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 crs2;</a:t>
            </a:r>
          </a:p>
          <a:p>
            <a:r>
              <a:rPr lang="en-US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num1;</a:t>
            </a:r>
          </a:p>
          <a:p>
            <a:r>
              <a:rPr lang="en-US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num2;</a:t>
            </a:r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8949" y="2515442"/>
            <a:ext cx="1871529" cy="38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num2 + crs2;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05607" y="4718025"/>
            <a:ext cx="1871529" cy="38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crs1 + crs2;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8950" y="3378773"/>
            <a:ext cx="1871529" cy="38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num1 + num2;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5607" y="4242104"/>
            <a:ext cx="1871529" cy="38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crs1 + num1;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97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Determining which function is invoked (Match)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27700" y="4219522"/>
          <a:ext cx="4410872" cy="1779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0872"/>
              </a:tblGrid>
              <a:tr h="4449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Course Course::operator+(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val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49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Course Course::operator+(Course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/>
                          </a:solidFill>
                        </a:rPr>
                        <a:t>rhs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49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Built-in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 + operation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49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None of the above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700" y="2450185"/>
            <a:ext cx="2077870" cy="156966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Given</a:t>
            </a:r>
          </a:p>
          <a:p>
            <a:endParaRPr lang="en-US" sz="1600" dirty="0"/>
          </a:p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 crs1;</a:t>
            </a:r>
          </a:p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 crs2;</a:t>
            </a:r>
          </a:p>
          <a:p>
            <a:r>
              <a:rPr lang="en-US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num1;</a:t>
            </a:r>
          </a:p>
          <a:p>
            <a:r>
              <a:rPr lang="en-US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num2;</a:t>
            </a:r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5606" y="5660930"/>
            <a:ext cx="1871529" cy="38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num2 + crs2;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05607" y="4718025"/>
            <a:ext cx="1871529" cy="38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crs1 + crs2;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05606" y="5193946"/>
            <a:ext cx="1871529" cy="38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num1 + num2;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5607" y="4242104"/>
            <a:ext cx="1871529" cy="38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crs1 + num1;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1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 programmer to redefine the functionality of a built in operator</a:t>
            </a:r>
          </a:p>
          <a:p>
            <a:r>
              <a:rPr lang="en-US" dirty="0" smtClean="0"/>
              <a:t>Can be used to simplify syntax and functionality of your program</a:t>
            </a:r>
          </a:p>
          <a:p>
            <a:r>
              <a:rPr lang="en-US" dirty="0" smtClean="0"/>
              <a:t>Used mainly in the context of the class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56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Overloading Special Operators: [] – Can represent a function or even act as an array index for Linked Data Structures. (This method only works when the [] is on the right of the = sign )</a:t>
            </a:r>
          </a:p>
          <a:p>
            <a:pPr marL="0" indent="0">
              <a:buNone/>
            </a:pPr>
            <a:r>
              <a:rPr lang="en-US" dirty="0" smtClean="0"/>
              <a:t>Prototype: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operator[](argument)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Implementation:</a:t>
            </a:r>
          </a:p>
          <a:p>
            <a:pPr marL="400056" lvl="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class ::operator[](argument)</a:t>
            </a:r>
          </a:p>
          <a:p>
            <a:pPr marL="400056" lvl="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6" lvl="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...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6" lvl="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46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Overloading Special Operators[] – </a:t>
            </a:r>
            <a:r>
              <a:rPr lang="en-US" dirty="0"/>
              <a:t>Can represent a function or even act as an array index for Linked Data Structures.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Usage: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 =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class_object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[argument];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904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Overloading special Operators:[] – Example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 New" panose="02070309020205020404" pitchFamily="49" charset="0"/>
              </a:rPr>
              <a:t>Custom Array Class: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a[3];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j,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a[0] =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a[1] = j;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a[2] = k;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operator[](</a:t>
            </a:r>
            <a:r>
              <a:rPr lang="en-US" b="1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273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Overloading special Operators:[] – Example</a:t>
            </a:r>
          </a:p>
          <a:p>
            <a:pPr marL="0" indent="0">
              <a:buNone/>
            </a:pPr>
            <a:r>
              <a:rPr lang="en-US" dirty="0" smtClean="0"/>
              <a:t>Implementation: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::operator[](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a[index];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3707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596277" cy="4195481"/>
          </a:xfrm>
        </p:spPr>
        <p:txBody>
          <a:bodyPr>
            <a:normAutofit/>
          </a:bodyPr>
          <a:lstStyle/>
          <a:p>
            <a:r>
              <a:rPr lang="en-US" dirty="0"/>
              <a:t>Overloading special Operators:[] – Example</a:t>
            </a:r>
          </a:p>
          <a:p>
            <a:pPr marL="0" indent="0">
              <a:buNone/>
            </a:pPr>
            <a:r>
              <a:rPr lang="en-US" dirty="0" smtClean="0"/>
              <a:t>Usage:</a:t>
            </a:r>
            <a:endParaRPr lang="en-US" dirty="0"/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array(1,2,3);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array[0] &lt;&lt;“ “&lt;&lt; array[1] &lt;&lt;“ “&lt;&lt; array[2] &lt;&lt;</a:t>
            </a:r>
            <a:r>
              <a:rPr lang="en-US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77" y="4989456"/>
            <a:ext cx="61341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59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Overloading Special Operators:[] – In order for the overloaded [] to operate on both sides of the equal sign</a:t>
            </a:r>
          </a:p>
          <a:p>
            <a:pPr marL="0" indent="0">
              <a:buNone/>
            </a:pPr>
            <a:r>
              <a:rPr lang="en-US" dirty="0" smtClean="0"/>
              <a:t>Prototype: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&amp;operator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Implementation:</a:t>
            </a:r>
          </a:p>
          <a:p>
            <a:pPr marL="400056" lvl="1" indent="0">
              <a:buNone/>
            </a:pP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&amp;class :: operator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6" lvl="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6" lvl="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...</a:t>
            </a:r>
          </a:p>
          <a:p>
            <a:pPr marL="400056" lvl="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3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Overloading Special Operators:[] – In order for the </a:t>
            </a:r>
            <a:r>
              <a:rPr lang="en-US" dirty="0" smtClean="0"/>
              <a:t>overloaded </a:t>
            </a:r>
            <a:r>
              <a:rPr lang="en-US" dirty="0"/>
              <a:t>[] to operate on both sides of the equal sign</a:t>
            </a:r>
          </a:p>
          <a:p>
            <a:pPr marL="0" indent="0">
              <a:buNone/>
            </a:pPr>
            <a:r>
              <a:rPr lang="en-US" dirty="0" smtClean="0"/>
              <a:t>Usage: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class_object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[argument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 algn="ctr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class_object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[argument]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variable;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89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Overloading special Operators:[] – Example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 New" panose="02070309020205020404" pitchFamily="49" charset="0"/>
              </a:rPr>
              <a:t>Custom Array Class: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a[3];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j,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a[0] =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a[1] = j;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a[2] = k;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&amp;operator[](</a:t>
            </a:r>
            <a:r>
              <a:rPr lang="en-US" b="1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248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Overloading special Operators:[] – Example</a:t>
            </a:r>
          </a:p>
          <a:p>
            <a:pPr marL="0" indent="0">
              <a:buNone/>
            </a:pPr>
            <a:r>
              <a:rPr lang="en-US" dirty="0" smtClean="0"/>
              <a:t>Implementation: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::operator[](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a[index];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188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596277" cy="4195481"/>
          </a:xfrm>
        </p:spPr>
        <p:txBody>
          <a:bodyPr>
            <a:normAutofit/>
          </a:bodyPr>
          <a:lstStyle/>
          <a:p>
            <a:r>
              <a:rPr lang="en-US" dirty="0"/>
              <a:t>Overloading special Operators:[] – Example</a:t>
            </a:r>
          </a:p>
          <a:p>
            <a:pPr marL="0" indent="0">
              <a:buNone/>
            </a:pPr>
            <a:r>
              <a:rPr lang="en-US" dirty="0" smtClean="0"/>
              <a:t>Usage:</a:t>
            </a:r>
            <a:endParaRPr lang="en-US" dirty="0"/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array(1,2,3);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array[0] &lt;&lt;“ “&lt;&lt; array[1] &lt;&lt;“ “&lt;&lt; array[2] &lt;&lt;</a:t>
            </a:r>
            <a:r>
              <a:rPr lang="en-US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4;</a:t>
            </a: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array[0] &lt;&lt;“ “&lt;&lt; array[1] &lt;&lt;“ “&lt;&lt; array[2] &lt;&lt;</a:t>
            </a:r>
            <a:r>
              <a:rPr lang="en-US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064" y="5200308"/>
            <a:ext cx="61341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7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Member operator Function</a:t>
            </a:r>
          </a:p>
          <a:p>
            <a:r>
              <a:rPr lang="en-US" dirty="0" smtClean="0"/>
              <a:t>Part 1: Class Prototype: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operator+(arguments);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3701" y="3948157"/>
            <a:ext cx="94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Type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39084" y="3948157"/>
            <a:ext cx="1274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Operator to change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9218" y="3979749"/>
            <a:ext cx="1409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Arguments needed to do the job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0"/>
          </p:cNvCxnSpPr>
          <p:nvPr/>
        </p:nvCxnSpPr>
        <p:spPr>
          <a:xfrm flipV="1">
            <a:off x="2093720" y="3708875"/>
            <a:ext cx="589659" cy="23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</p:cNvCxnSpPr>
          <p:nvPr/>
        </p:nvCxnSpPr>
        <p:spPr>
          <a:xfrm flipH="1" flipV="1">
            <a:off x="4255806" y="3708875"/>
            <a:ext cx="20652" cy="23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</p:cNvCxnSpPr>
          <p:nvPr/>
        </p:nvCxnSpPr>
        <p:spPr>
          <a:xfrm flipH="1" flipV="1">
            <a:off x="5212602" y="3708875"/>
            <a:ext cx="1081510" cy="27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783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Overloading Special Operator: () – Can allow you to set multiple members in a function without use of </a:t>
            </a:r>
            <a:r>
              <a:rPr lang="en-US" i="1" dirty="0" smtClean="0"/>
              <a:t>set</a:t>
            </a:r>
            <a:r>
              <a:rPr lang="en-US" dirty="0" smtClean="0"/>
              <a:t> functions.</a:t>
            </a:r>
          </a:p>
          <a:p>
            <a:pPr lvl="1"/>
            <a:r>
              <a:rPr lang="en-US" dirty="0" smtClean="0"/>
              <a:t>Instead of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player.setFirstName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(“First”); </a:t>
            </a:r>
            <a:r>
              <a:rPr lang="en-US" dirty="0" smtClean="0"/>
              <a:t>and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player.setLastName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(“Last”); </a:t>
            </a:r>
            <a:r>
              <a:rPr lang="en-US" dirty="0" smtClean="0"/>
              <a:t>you can use:</a:t>
            </a:r>
          </a:p>
          <a:p>
            <a:pPr marL="457207" lvl="1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player(“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First”,”Last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110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Overloading Special Operators: ()</a:t>
            </a:r>
          </a:p>
          <a:p>
            <a:pPr marL="0" indent="0">
              <a:buNone/>
            </a:pPr>
            <a:r>
              <a:rPr lang="en-US" dirty="0"/>
              <a:t>Prototype: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operator()(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argument)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Implementation:</a:t>
            </a:r>
          </a:p>
          <a:p>
            <a:pPr marL="400056" lvl="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operator()(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argument)</a:t>
            </a:r>
          </a:p>
          <a:p>
            <a:pPr marL="400056" lvl="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6" lvl="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...</a:t>
            </a:r>
          </a:p>
          <a:p>
            <a:pPr marL="400056" lvl="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1753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Overloading Special Operators: ()</a:t>
            </a:r>
          </a:p>
          <a:p>
            <a:pPr marL="0" indent="0">
              <a:buNone/>
            </a:pPr>
            <a:r>
              <a:rPr lang="en-US" dirty="0" smtClean="0"/>
              <a:t>Usage: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class_object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(arguments);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409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Overloading special Operators:() – Example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 New" panose="02070309020205020404" pitchFamily="49" charset="0"/>
              </a:rPr>
              <a:t>Custom Array Class: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a[3];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j,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a[0] =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a[1] = j;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a[2] = k;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operator()(</a:t>
            </a:r>
            <a:r>
              <a:rPr lang="en-US" b="1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&amp;operator[] (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7661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709549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Overloading special Operators:() – Example</a:t>
            </a:r>
          </a:p>
          <a:p>
            <a:pPr marL="0" indent="0">
              <a:buNone/>
            </a:pPr>
            <a:r>
              <a:rPr lang="en-US" dirty="0" smtClean="0"/>
              <a:t>Implementation: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::operator()(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j,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 =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a[1] = j;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 = k;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*this;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14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596277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Overloading special </a:t>
            </a:r>
            <a:r>
              <a:rPr lang="en-US" dirty="0" smtClean="0"/>
              <a:t>Operators() </a:t>
            </a:r>
            <a:r>
              <a:rPr lang="en-US" dirty="0"/>
              <a:t>– Example</a:t>
            </a:r>
          </a:p>
          <a:p>
            <a:pPr marL="0" indent="0">
              <a:buNone/>
            </a:pPr>
            <a:r>
              <a:rPr lang="en-US" dirty="0" smtClean="0"/>
              <a:t>Usage:</a:t>
            </a:r>
            <a:endParaRPr lang="en-US" dirty="0"/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arr1(1,2,3);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arr2(4,5,6);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arr1(10,11,12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By itself</a:t>
            </a:r>
            <a:endParaRPr lang="en-US" sz="14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arr3 = arr1 + arr2(7,8,9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can be used in expressions</a:t>
            </a:r>
            <a:endParaRPr lang="en-US" sz="14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arr1[0] &lt;&lt;" " &lt;&lt; arr1[1] &lt;&lt; " " &lt;&lt; arr1[2] &lt;&lt; </a:t>
            </a:r>
            <a:r>
              <a:rPr lang="en-US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arr2[0] &lt;&lt;" " &lt;&lt; arr2[1] &lt;&lt; " " &lt;&lt; arr2[2] &lt;&lt; </a:t>
            </a:r>
            <a:r>
              <a:rPr lang="en-US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arr3[0] &lt;&lt;" " &lt;&lt; arr3[1] &lt;&lt; " " &lt;&lt; arr3[2] &lt;&lt; </a:t>
            </a:r>
            <a:r>
              <a:rPr lang="en-US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486" y="2459543"/>
            <a:ext cx="39243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Overloading operator -&gt;: </a:t>
            </a:r>
          </a:p>
          <a:p>
            <a:pPr lvl="1"/>
            <a:r>
              <a:rPr lang="en-US" dirty="0" smtClean="0"/>
              <a:t>Must return a pointer to an object of the class that the operator -&gt; belongs. </a:t>
            </a:r>
          </a:p>
          <a:p>
            <a:pPr lvl="1"/>
            <a:r>
              <a:rPr lang="en-US" dirty="0" smtClean="0"/>
              <a:t>The element used with the overloaded -&gt; operator must belong  to the </a:t>
            </a:r>
            <a:r>
              <a:rPr lang="en-US" b="1" dirty="0" smtClean="0">
                <a:solidFill>
                  <a:srgbClr val="FFC000"/>
                </a:solidFill>
              </a:rPr>
              <a:t>public</a:t>
            </a:r>
            <a:r>
              <a:rPr lang="en-US" dirty="0" smtClean="0"/>
              <a:t> section of the class</a:t>
            </a:r>
          </a:p>
          <a:p>
            <a:pPr marL="0" indent="0">
              <a:buNone/>
            </a:pPr>
            <a:r>
              <a:rPr lang="en-US" dirty="0" smtClean="0"/>
              <a:t>Prototype: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*operator-&gt;()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Implementation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*class::operator-&gt;()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this;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6863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Overloading operator -&gt;: </a:t>
            </a:r>
          </a:p>
          <a:p>
            <a:pPr marL="0" indent="0">
              <a:buNone/>
            </a:pPr>
            <a:r>
              <a:rPr lang="en-US" dirty="0" smtClean="0"/>
              <a:t>Usage: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class_object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public_member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458848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4760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Overloading special Operators:() – Example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 New" panose="02070309020205020404" pitchFamily="49" charset="0"/>
              </a:rPr>
              <a:t>Custom Array Class: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a[3];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j,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a[0] =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a[1] = j;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a[2] = k;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*operator-&gt;();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8614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709549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Overloading special Operators:() – Example</a:t>
            </a:r>
          </a:p>
          <a:p>
            <a:pPr marL="0" indent="0">
              <a:buNone/>
            </a:pPr>
            <a:r>
              <a:rPr lang="en-US" dirty="0" smtClean="0"/>
              <a:t>Implementation: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::operator()(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this;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30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Member operator Function</a:t>
            </a:r>
          </a:p>
          <a:p>
            <a:r>
              <a:rPr lang="en-US" dirty="0" smtClean="0"/>
              <a:t>Part 1: Class Prototype:</a:t>
            </a:r>
          </a:p>
          <a:p>
            <a:r>
              <a:rPr lang="en-US" dirty="0" smtClean="0"/>
              <a:t>Part 2: Implementation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class::operator+(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argument_type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type_val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1125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3875" y="3948157"/>
            <a:ext cx="94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Return Type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39084" y="3948157"/>
            <a:ext cx="1274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Operator to change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9218" y="3979749"/>
            <a:ext cx="1409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Arguments needed to do the job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0"/>
          </p:cNvCxnSpPr>
          <p:nvPr/>
        </p:nvCxnSpPr>
        <p:spPr>
          <a:xfrm flipV="1">
            <a:off x="1113894" y="3708875"/>
            <a:ext cx="287616" cy="23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</p:cNvCxnSpPr>
          <p:nvPr/>
        </p:nvCxnSpPr>
        <p:spPr>
          <a:xfrm flipH="1" flipV="1">
            <a:off x="4187439" y="3649054"/>
            <a:ext cx="89019" cy="29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</p:cNvCxnSpPr>
          <p:nvPr/>
        </p:nvCxnSpPr>
        <p:spPr>
          <a:xfrm flipH="1" flipV="1">
            <a:off x="5212602" y="3708875"/>
            <a:ext cx="1081510" cy="27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33944" y="4025069"/>
            <a:ext cx="1274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 Name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2503918" y="3717421"/>
            <a:ext cx="167400" cy="30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641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596277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Overloading special </a:t>
            </a:r>
            <a:r>
              <a:rPr lang="en-US" dirty="0" smtClean="0"/>
              <a:t>Operators() </a:t>
            </a:r>
            <a:r>
              <a:rPr lang="en-US" dirty="0"/>
              <a:t>– Example</a:t>
            </a:r>
          </a:p>
          <a:p>
            <a:pPr marL="0" indent="0">
              <a:buNone/>
            </a:pPr>
            <a:r>
              <a:rPr lang="en-US" dirty="0" smtClean="0"/>
              <a:t>Usage:</a:t>
            </a:r>
            <a:endParaRPr lang="en-US" dirty="0"/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arr1(1,2,3);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arr2(4,5,6);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arr1(10,11,12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By itself</a:t>
            </a:r>
            <a:endParaRPr lang="en-US" sz="14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arr3 = arr1 + arr2(7,8,9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can be used in expressions</a:t>
            </a:r>
            <a:endParaRPr lang="en-US" sz="14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arr1-&gt;</a:t>
            </a:r>
            <a:r>
              <a:rPr lang="en-US" sz="14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</a:t>
            </a:r>
            <a:r>
              <a:rPr lang="en-US" sz="1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 " &lt;&lt; </a:t>
            </a:r>
            <a:r>
              <a:rPr lang="en-US" sz="1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arr1-&gt;</a:t>
            </a:r>
            <a:r>
              <a:rPr lang="en-US" sz="14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</a:t>
            </a:r>
            <a:r>
              <a:rPr lang="en-US" sz="1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" " &lt;&lt; </a:t>
            </a:r>
            <a:r>
              <a:rPr lang="en-US" sz="1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arr1-&gt;</a:t>
            </a:r>
            <a:r>
              <a:rPr lang="en-US" sz="14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</a:t>
            </a:r>
            <a:r>
              <a:rPr lang="en-US" sz="1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arr2-&gt;</a:t>
            </a:r>
            <a:r>
              <a:rPr lang="en-US" sz="14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</a:t>
            </a:r>
            <a:r>
              <a:rPr lang="en-US" sz="1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 " &lt;&lt; </a:t>
            </a:r>
            <a:r>
              <a:rPr lang="en-US" sz="1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arr2-&gt;</a:t>
            </a:r>
            <a:r>
              <a:rPr lang="en-US" sz="14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</a:t>
            </a:r>
            <a:r>
              <a:rPr lang="en-US" sz="1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" " &lt;&lt; </a:t>
            </a:r>
            <a:r>
              <a:rPr lang="en-US" sz="14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arr2</a:t>
            </a:r>
            <a:r>
              <a:rPr lang="en-US" sz="1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</a:t>
            </a:r>
            <a:r>
              <a:rPr lang="en-US" sz="1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arr3</a:t>
            </a:r>
            <a:r>
              <a:rPr lang="en-US" sz="1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</a:t>
            </a:r>
            <a:r>
              <a:rPr lang="en-US" sz="1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 " &lt;&lt; </a:t>
            </a:r>
            <a:r>
              <a:rPr lang="en-US" sz="14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arr3</a:t>
            </a:r>
            <a:r>
              <a:rPr lang="en-US" sz="1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</a:t>
            </a:r>
            <a:r>
              <a:rPr lang="en-US" sz="1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" " &lt;&lt; </a:t>
            </a:r>
            <a:r>
              <a:rPr lang="en-US" sz="14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arr3</a:t>
            </a:r>
            <a:r>
              <a:rPr lang="en-US" sz="1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</a:t>
            </a:r>
            <a:r>
              <a:rPr lang="en-US" sz="1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486" y="2459543"/>
            <a:ext cx="39243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Overloading comma operator , : </a:t>
            </a:r>
          </a:p>
          <a:p>
            <a:pPr lvl="1"/>
            <a:r>
              <a:rPr lang="en-US" dirty="0" smtClean="0"/>
              <a:t>You can make the comma operator perform anything you want. </a:t>
            </a:r>
            <a:r>
              <a:rPr lang="en-US" b="1" i="1" u="sng" dirty="0" smtClean="0"/>
              <a:t>HOWEVER</a:t>
            </a:r>
            <a:r>
              <a:rPr lang="en-US" dirty="0" smtClean="0"/>
              <a:t> if you want it to perform similarly to normal operation, then you must discard the values of all arguments except the rightmost (because this is how C++ operates)</a:t>
            </a:r>
            <a:endParaRPr lang="en-US" b="1" i="1" u="sng" dirty="0" smtClean="0"/>
          </a:p>
          <a:p>
            <a:pPr marL="0" indent="0">
              <a:buNone/>
            </a:pPr>
            <a:r>
              <a:rPr lang="en-US" dirty="0" smtClean="0"/>
              <a:t>Prototype: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operator,(argument)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Implementation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class::operator,(argument)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//Stuff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type_variable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0635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47606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Overloading special Operators:() – Example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 New" panose="02070309020205020404" pitchFamily="49" charset="0"/>
              </a:rPr>
              <a:t>Custom Array Class: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a[3];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j,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a[0] =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a[1] = j;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a[2] = k;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operator, (</a:t>
            </a:r>
            <a:r>
              <a:rPr lang="en-US" b="1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operator[] (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070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709549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Overloading special Operators:() – Example</a:t>
            </a:r>
          </a:p>
          <a:p>
            <a:pPr marL="0" indent="0">
              <a:buNone/>
            </a:pPr>
            <a:r>
              <a:rPr lang="en-US" dirty="0" smtClean="0"/>
              <a:t>Implementation: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::operator,(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temp.a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rhs.a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temp.a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rhs.a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temp.a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rhs.a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904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779459"/>
            <a:ext cx="8145385" cy="48050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Overloading special </a:t>
            </a:r>
            <a:r>
              <a:rPr lang="en-US" dirty="0" smtClean="0"/>
              <a:t>Operators() </a:t>
            </a:r>
            <a:r>
              <a:rPr lang="en-US" dirty="0"/>
              <a:t>– Example</a:t>
            </a:r>
          </a:p>
          <a:p>
            <a:pPr marL="0" indent="0">
              <a:buNone/>
            </a:pPr>
            <a:r>
              <a:rPr lang="en-US" dirty="0" smtClean="0"/>
              <a:t>Usage: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arr1(1,2,3);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arr2(4,5,6);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arr3(7,8,9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arr4(10, 11, 12);</a:t>
            </a:r>
            <a:endParaRPr lang="en-US" sz="18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&lt;&lt;"arr1: 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arr1[0]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 " &lt;&lt; 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arr1[1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&lt;&lt; " " &lt;&lt; 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arr1[2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&lt;&lt;"arr2: 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 arr2[0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&lt;&lt;" " &lt;&lt; 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arr2[1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&lt;&lt; " " &lt;&lt; 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arr2[2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&lt;&lt;"arr3: 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 arr3[0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&lt;&lt;" " &lt;&lt; 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arr3[1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&lt;&lt; " " &lt;&lt; 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arr3[2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&lt;&lt;"arr4: 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"&lt;&lt;arr4[0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&lt;&lt;" " &lt;&lt; 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arr4[1]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" " &lt;&lt; 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arr4[2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arr1 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(arr2, arr3, arr4);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"arr1: 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arr1[0] &lt;&lt;" " &lt;&lt; arr1[1] &lt;&lt; " " &lt;&lt; arr1[2] &lt;&lt;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97" y="1982891"/>
            <a:ext cx="3524698" cy="21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226" y="1420536"/>
            <a:ext cx="5077445" cy="5219546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Questions?</a:t>
            </a:r>
            <a:endParaRPr lang="en-US" sz="5000" dirty="0" smtClean="0"/>
          </a:p>
          <a:p>
            <a:pPr marL="0" indent="0">
              <a:buNone/>
            </a:pP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defTabSz="230188">
              <a:buNone/>
            </a:pP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private: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9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230188">
              <a:buNone/>
            </a:pP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public: 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lat_r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double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lon_r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0);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operator+(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Print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9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230188">
              <a:buNone/>
            </a:pP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 defTabSz="230188">
              <a:buNone/>
            </a:pP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::operator+(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230188">
              <a:buNone/>
            </a:pP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defTabSz="230188">
              <a:buNone/>
            </a:pP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total;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total.lat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rhs.lat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total.lon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rhs.lon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total;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387" y="1599399"/>
            <a:ext cx="1224141" cy="1468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83850" y="1420536"/>
            <a:ext cx="3614872" cy="521954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30188" indent="-230188">
              <a:buAutoNum type="arabicPeriod"/>
            </a:pPr>
            <a:r>
              <a:rPr lang="en-US" sz="1600" dirty="0" smtClean="0"/>
              <a:t>Given </a:t>
            </a:r>
            <a:r>
              <a:rPr lang="en-US" sz="1600" dirty="0" err="1" smtClean="0"/>
              <a:t>loc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pt1(30,45) </a:t>
            </a:r>
            <a:r>
              <a:rPr lang="en-US" sz="1600" dirty="0" smtClean="0"/>
              <a:t>and </a:t>
            </a:r>
            <a:r>
              <a:rPr lang="en-US" sz="1600" dirty="0" err="1" smtClean="0"/>
              <a:t>loc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pt2(23,50)</a:t>
            </a:r>
            <a:r>
              <a:rPr lang="en-US" sz="1600" dirty="0" smtClean="0"/>
              <a:t>, what is </a:t>
            </a:r>
            <a:r>
              <a:rPr lang="en-US" sz="16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ptTot.lat</a:t>
            </a:r>
            <a:r>
              <a:rPr lang="en-US" sz="16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/>
              <a:t>after</a:t>
            </a:r>
            <a:endParaRPr lang="en-US" dirty="0"/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ptTot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pt1 + pt2;</a:t>
            </a:r>
            <a:r>
              <a:rPr lang="en-US" sz="1600" dirty="0" smtClean="0"/>
              <a:t>  ?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6209546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226" y="1420536"/>
            <a:ext cx="5077445" cy="5219546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Questions?</a:t>
            </a:r>
            <a:endParaRPr lang="en-US" sz="5000" dirty="0" smtClean="0"/>
          </a:p>
          <a:p>
            <a:pPr marL="0" indent="0">
              <a:buNone/>
            </a:pP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defTabSz="230188">
              <a:buNone/>
            </a:pP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private: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9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230188">
              <a:buNone/>
            </a:pP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public: 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lat_r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double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lon_r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0);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operator+(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Print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9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230188">
              <a:buNone/>
            </a:pP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 defTabSz="230188">
              <a:buNone/>
            </a:pP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::operator+(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230188">
              <a:buNone/>
            </a:pP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defTabSz="230188">
              <a:buNone/>
            </a:pP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total;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total.lat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rhs.lat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total.lon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rhs.lon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total;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387" y="1599399"/>
            <a:ext cx="1224141" cy="1468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83850" y="1420536"/>
            <a:ext cx="3614872" cy="521954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30188" indent="-230188">
              <a:buAutoNum type="arabicPeriod"/>
            </a:pPr>
            <a:r>
              <a:rPr lang="en-US" sz="1600" dirty="0" smtClean="0"/>
              <a:t>Given </a:t>
            </a:r>
            <a:r>
              <a:rPr lang="en-US" sz="1600" dirty="0" err="1" smtClean="0"/>
              <a:t>loc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pt1(30,45) </a:t>
            </a:r>
            <a:r>
              <a:rPr lang="en-US" sz="1600" dirty="0" smtClean="0"/>
              <a:t>and </a:t>
            </a:r>
            <a:r>
              <a:rPr lang="en-US" sz="1600" dirty="0" err="1" smtClean="0"/>
              <a:t>loc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pt2(23,50)</a:t>
            </a:r>
            <a:r>
              <a:rPr lang="en-US" sz="1600" dirty="0" smtClean="0"/>
              <a:t>, what is </a:t>
            </a:r>
            <a:r>
              <a:rPr lang="en-US" sz="16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ptTot.lat</a:t>
            </a:r>
            <a:r>
              <a:rPr lang="en-US" sz="16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/>
              <a:t>after</a:t>
            </a:r>
            <a:endParaRPr lang="en-US" dirty="0"/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ptTot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pt1 + pt2;</a:t>
            </a:r>
            <a:r>
              <a:rPr lang="en-US" sz="1600" dirty="0" smtClean="0"/>
              <a:t>  ?</a:t>
            </a:r>
          </a:p>
          <a:p>
            <a:pPr marL="0" indent="0">
              <a:buNone/>
            </a:pPr>
            <a:r>
              <a:rPr lang="en-US" sz="1600" dirty="0" smtClean="0"/>
              <a:t>			</a:t>
            </a:r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53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200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585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226" y="1420536"/>
            <a:ext cx="5077445" cy="5219546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Questions?</a:t>
            </a:r>
            <a:endParaRPr lang="en-US" sz="5000" dirty="0" smtClean="0"/>
          </a:p>
          <a:p>
            <a:pPr marL="0" indent="0">
              <a:buNone/>
            </a:pP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defTabSz="230188">
              <a:buNone/>
            </a:pP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private: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9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230188">
              <a:buNone/>
            </a:pP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public: 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lat_r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double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lon_r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0);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operator+(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Print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9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230188">
              <a:buNone/>
            </a:pP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 defTabSz="230188">
              <a:buNone/>
            </a:pP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::operator+(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230188">
              <a:buNone/>
            </a:pP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defTabSz="230188">
              <a:buNone/>
            </a:pP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total;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total.lat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rhs.lat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total.lon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rhs.lon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total;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387" y="1599399"/>
            <a:ext cx="1224141" cy="1468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83850" y="1420536"/>
            <a:ext cx="3614872" cy="521954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30188" indent="-230188">
              <a:buFont typeface="+mj-lt"/>
              <a:buAutoNum type="arabicPeriod" startAt="2"/>
            </a:pPr>
            <a:r>
              <a:rPr lang="en-US" sz="1600" dirty="0" smtClean="0"/>
              <a:t>Write </a:t>
            </a:r>
            <a:r>
              <a:rPr lang="en-US" sz="1600" dirty="0" smtClean="0"/>
              <a:t>the start of a </a:t>
            </a:r>
            <a:r>
              <a:rPr lang="en-US" sz="1600" dirty="0" err="1" smtClean="0"/>
              <a:t>loc</a:t>
            </a:r>
            <a:r>
              <a:rPr lang="en-US" sz="1600" dirty="0" smtClean="0"/>
              <a:t> member function definition that overloads the – operator, naming the parameter </a:t>
            </a:r>
            <a:r>
              <a:rPr lang="en-US" sz="1600" dirty="0" err="1" smtClean="0"/>
              <a:t>rhs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200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0841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226" y="1420536"/>
            <a:ext cx="5077445" cy="5219546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Questions?</a:t>
            </a:r>
            <a:endParaRPr lang="en-US" sz="5000" dirty="0" smtClean="0"/>
          </a:p>
          <a:p>
            <a:pPr marL="0" indent="0">
              <a:buNone/>
            </a:pP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defTabSz="230188">
              <a:buNone/>
            </a:pP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private: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9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230188">
              <a:buNone/>
            </a:pP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public: 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lat_r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double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lon_r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0);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operator+(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Print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9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230188">
              <a:buNone/>
            </a:pP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 defTabSz="230188">
              <a:buNone/>
            </a:pPr>
            <a:r>
              <a:rPr lang="en-US" sz="29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::operator+(</a:t>
            </a:r>
            <a:r>
              <a:rPr lang="en-US" sz="29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total;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total.lat</a:t>
            </a: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9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9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rhs.lat</a:t>
            </a: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total.lon</a:t>
            </a: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9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9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rhs.lon</a:t>
            </a: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230188">
              <a:buNone/>
            </a:pP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total;</a:t>
            </a:r>
          </a:p>
          <a:p>
            <a:pPr marL="0" indent="0" defTabSz="230188">
              <a:buNone/>
            </a:pP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9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230188">
              <a:buNone/>
            </a:pPr>
            <a:endParaRPr lang="en-US" sz="29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230188">
              <a:buNone/>
            </a:pPr>
            <a:endParaRPr lang="en-US" sz="29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230188">
              <a:buNone/>
            </a:pPr>
            <a:endParaRPr lang="en-US" sz="29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230188">
              <a:buNone/>
            </a:pPr>
            <a:endParaRPr lang="en-US" sz="29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230188">
              <a:buNone/>
            </a:pPr>
            <a:endParaRPr lang="en-US" sz="29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230188">
              <a:buNone/>
            </a:pPr>
            <a:endParaRPr lang="en-US" sz="29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230188">
              <a:buNone/>
            </a:pPr>
            <a:endParaRPr lang="en-US" sz="29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387" y="1599399"/>
            <a:ext cx="1224141" cy="1468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161660" y="1420536"/>
            <a:ext cx="3837062" cy="521954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30188" indent="-230188">
              <a:buFont typeface="+mj-lt"/>
              <a:buAutoNum type="arabicPeriod" startAt="2"/>
            </a:pPr>
            <a:r>
              <a:rPr lang="en-US" sz="1600" dirty="0" smtClean="0"/>
              <a:t>Write the start of a </a:t>
            </a:r>
            <a:r>
              <a:rPr lang="en-US" sz="1600" dirty="0" err="1" smtClean="0"/>
              <a:t>loc</a:t>
            </a:r>
            <a:r>
              <a:rPr lang="en-US" sz="1600" dirty="0" smtClean="0"/>
              <a:t> member function definition that overloads the – operator, naming the parameter </a:t>
            </a:r>
            <a:r>
              <a:rPr lang="en-US" sz="1600" dirty="0" err="1" smtClean="0"/>
              <a:t>rhs</a:t>
            </a:r>
            <a:endParaRPr lang="en-US" sz="1600" dirty="0" smtClean="0"/>
          </a:p>
          <a:p>
            <a:pPr marL="0" indent="0" algn="ctr">
              <a:buNone/>
            </a:pPr>
            <a:r>
              <a:rPr lang="en-US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::operator-(</a:t>
            </a:r>
            <a:r>
              <a:rPr lang="en-US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+mn-lt"/>
                <a:cs typeface="Courier New" panose="02070309020205020404" pitchFamily="49" charset="0"/>
              </a:rPr>
              <a:t>	</a:t>
            </a:r>
            <a:endParaRPr lang="en-US" sz="1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201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Member operator Function</a:t>
            </a:r>
          </a:p>
          <a:p>
            <a:r>
              <a:rPr lang="en-US" dirty="0" smtClean="0"/>
              <a:t>Part 1: Class Prototype:</a:t>
            </a:r>
          </a:p>
          <a:p>
            <a:r>
              <a:rPr lang="en-US" dirty="0" smtClean="0"/>
              <a:t>Part 2: Implementation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class::operator+(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argument_type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type_val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7145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4483" y="4127619"/>
            <a:ext cx="94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Must Match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0"/>
          </p:cNvCxnSpPr>
          <p:nvPr/>
        </p:nvCxnSpPr>
        <p:spPr>
          <a:xfrm flipH="1" flipV="1">
            <a:off x="1454483" y="3695750"/>
            <a:ext cx="470019" cy="43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1924502" y="4773950"/>
            <a:ext cx="946885" cy="39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50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Example: Boolean == : Prototype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location{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longitude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double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latitude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location();	//Constructor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location(double, double);//Constructor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operator==(location);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25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Boolean == : Implementation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location::operator==(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rhs.lat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rhs.lon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true;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false;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8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Example: Boolean == : 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location point1(30,60);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location point2(30,60);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if(point1 </a:t>
            </a:r>
            <a:r>
              <a:rPr 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point2)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“Equal” &lt;&lt;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“Not Equal” &lt;&lt;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2828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1721</TotalTime>
  <Words>1462</Words>
  <Application>Microsoft Office PowerPoint</Application>
  <PresentationFormat>On-screen Show (4:3)</PresentationFormat>
  <Paragraphs>673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Century Gothic</vt:lpstr>
      <vt:lpstr>Courier New</vt:lpstr>
      <vt:lpstr>Wingdings 3</vt:lpstr>
      <vt:lpstr>Ion</vt:lpstr>
      <vt:lpstr>PowerPoint Presentation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 Green</dc:creator>
  <cp:lastModifiedBy>Ryan Benjamin Green</cp:lastModifiedBy>
  <cp:revision>34</cp:revision>
  <cp:lastPrinted>2017-09-24T16:33:37Z</cp:lastPrinted>
  <dcterms:created xsi:type="dcterms:W3CDTF">2017-03-13T20:09:59Z</dcterms:created>
  <dcterms:modified xsi:type="dcterms:W3CDTF">2017-09-25T15:16:45Z</dcterms:modified>
</cp:coreProperties>
</file>