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handoutMasterIdLst>
    <p:handoutMasterId r:id="rId42"/>
  </p:handoutMasterIdLst>
  <p:sldIdLst>
    <p:sldId id="393" r:id="rId2"/>
    <p:sldId id="256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8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33" r:id="rId25"/>
    <p:sldId id="334" r:id="rId26"/>
    <p:sldId id="335" r:id="rId27"/>
    <p:sldId id="336" r:id="rId28"/>
    <p:sldId id="337" r:id="rId29"/>
    <p:sldId id="341" r:id="rId30"/>
    <p:sldId id="342" r:id="rId31"/>
    <p:sldId id="343" r:id="rId32"/>
    <p:sldId id="344" r:id="rId33"/>
    <p:sldId id="345" r:id="rId34"/>
    <p:sldId id="346" r:id="rId35"/>
    <p:sldId id="354" r:id="rId36"/>
    <p:sldId id="347" r:id="rId37"/>
    <p:sldId id="394" r:id="rId38"/>
    <p:sldId id="349" r:id="rId39"/>
    <p:sldId id="351" r:id="rId40"/>
    <p:sldId id="350" r:id="rId4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7FDF51-B299-4D12-8AB5-E287A97D3BA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ECF290-392B-4D66-93AA-B253ED969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83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44" y="1654087"/>
            <a:ext cx="4705528" cy="39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67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29742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0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4258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4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5400" b="1" dirty="0" smtClean="0">
                <a:solidFill>
                  <a:srgbClr val="00FF00"/>
                </a:solidFill>
              </a:rPr>
              <a:t>12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4553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&amp;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72529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2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&amp;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5400" b="1" dirty="0" smtClean="0">
                <a:solidFill>
                  <a:srgbClr val="00FF00"/>
                </a:solidFill>
              </a:rPr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01326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3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*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90366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*</a:t>
            </a:r>
            <a:r>
              <a:rPr lang="en-US" b="1" dirty="0" err="1" smtClean="0"/>
              <a:t>myVal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5400" b="1" dirty="0" smtClean="0">
                <a:solidFill>
                  <a:srgbClr val="00FF00"/>
                </a:solidFill>
              </a:rPr>
              <a:t>ERROR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8902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0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myPtr</a:t>
            </a:r>
            <a:r>
              <a:rPr lang="en-US" dirty="0" smtClean="0"/>
              <a:t> = &amp;</a:t>
            </a:r>
            <a:r>
              <a:rPr lang="en-US" dirty="0" err="1" smtClean="0"/>
              <a:t>myVal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does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*</a:t>
            </a:r>
            <a:r>
              <a:rPr lang="en-US" b="1" dirty="0" err="1" smtClean="0"/>
              <a:t>myPtr</a:t>
            </a:r>
            <a:r>
              <a:rPr lang="en-US" b="1" dirty="0" smtClean="0"/>
              <a:t>; </a:t>
            </a:r>
            <a:r>
              <a:rPr lang="en-US" dirty="0" smtClean="0"/>
              <a:t>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18364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</a:t>
            </a:r>
            <a:r>
              <a:rPr lang="en-US" dirty="0" smtClean="0"/>
              <a:t> = 12 at memory </a:t>
            </a:r>
            <a:r>
              <a:rPr lang="en-US" dirty="0" err="1" smtClean="0"/>
              <a:t>addr</a:t>
            </a:r>
            <a:r>
              <a:rPr lang="en-US" dirty="0" smtClean="0"/>
              <a:t> 99 and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at memory </a:t>
            </a:r>
            <a:r>
              <a:rPr lang="en-US" dirty="0" err="1" smtClean="0"/>
              <a:t>addr</a:t>
            </a:r>
            <a:r>
              <a:rPr lang="en-US" dirty="0" smtClean="0"/>
              <a:t> 44 </a:t>
            </a:r>
          </a:p>
          <a:p>
            <a:r>
              <a:rPr lang="en-US" dirty="0"/>
              <a:t>After </a:t>
            </a:r>
            <a:r>
              <a:rPr lang="en-US" dirty="0" err="1"/>
              <a:t>myPtr</a:t>
            </a:r>
            <a:r>
              <a:rPr lang="en-US" dirty="0"/>
              <a:t> = &amp;</a:t>
            </a:r>
            <a:r>
              <a:rPr lang="en-US" dirty="0" err="1"/>
              <a:t>myVal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What does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cout</a:t>
            </a:r>
            <a:r>
              <a:rPr lang="en-US" b="1" dirty="0"/>
              <a:t> &lt;&lt; *</a:t>
            </a:r>
            <a:r>
              <a:rPr lang="en-US" b="1" dirty="0" err="1"/>
              <a:t>myPtr</a:t>
            </a:r>
            <a:r>
              <a:rPr lang="en-US" b="1" dirty="0"/>
              <a:t>; </a:t>
            </a:r>
            <a:r>
              <a:rPr lang="en-US" dirty="0"/>
              <a:t>output?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sz="5400" b="1" dirty="0" smtClean="0">
                <a:solidFill>
                  <a:srgbClr val="00FF00"/>
                </a:solidFill>
              </a:rPr>
              <a:t>12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09953"/>
              </p:ext>
            </p:extLst>
          </p:nvPr>
        </p:nvGraphicFramePr>
        <p:xfrm>
          <a:off x="4012400" y="3103537"/>
          <a:ext cx="4287221" cy="314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myVal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7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Pointer </a:t>
            </a:r>
            <a:r>
              <a:rPr lang="en-US" sz="3600" dirty="0" smtClean="0"/>
              <a:t>Review</a:t>
            </a:r>
            <a:br>
              <a:rPr lang="en-US" sz="3600" dirty="0" smtClean="0"/>
            </a:br>
            <a:r>
              <a:rPr lang="en-US" sz="3600" dirty="0" smtClean="0"/>
              <a:t>Dynamic Memory </a:t>
            </a:r>
            <a:r>
              <a:rPr lang="en-US" sz="3600" dirty="0" smtClean="0"/>
              <a:t>Allocation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Zybooks</a:t>
            </a:r>
            <a:r>
              <a:rPr lang="en-US" dirty="0" smtClean="0"/>
              <a:t> </a:t>
            </a:r>
            <a:r>
              <a:rPr lang="en-US" dirty="0" smtClean="0"/>
              <a:t>Chapter 2 – Chapter 8.1 8.2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997341" y="3699162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870" y="3865418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997341" y="3699162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870" y="3865418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0494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Some Stuff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0494" y="5521043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Some Stuff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2222" y="5217989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" name="Curved Down Arrow 7"/>
          <p:cNvSpPr/>
          <p:nvPr/>
        </p:nvSpPr>
        <p:spPr>
          <a:xfrm rot="10800000">
            <a:off x="2903823" y="5652665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818" y="5945352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Some Stuff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b="1" dirty="0" smtClean="0"/>
              <a:t>48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62222" y="5217989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" name="Curved Down Arrow 7"/>
          <p:cNvSpPr/>
          <p:nvPr/>
        </p:nvSpPr>
        <p:spPr>
          <a:xfrm rot="10800000">
            <a:off x="2903823" y="5652665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818" y="5945352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997341" y="3699162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870" y="3865418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 =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997341" y="3699162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870" y="3948042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 = 44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6582" y="4823725"/>
            <a:ext cx="627464" cy="59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997341" y="3699162"/>
            <a:ext cx="3002973" cy="97674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3870" y="3948042"/>
            <a:ext cx="996018" cy="405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 = 44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6582" y="4823725"/>
            <a:ext cx="627464" cy="59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6" idx="3"/>
          </p:cNvCxnSpPr>
          <p:nvPr/>
        </p:nvCxnSpPr>
        <p:spPr>
          <a:xfrm flipH="1">
            <a:off x="3247159" y="5122715"/>
            <a:ext cx="243942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1391" y="4759034"/>
            <a:ext cx="31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*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contains a memory address</a:t>
            </a:r>
          </a:p>
          <a:p>
            <a:pPr lvl="1"/>
            <a:r>
              <a:rPr lang="en-US" dirty="0" smtClean="0"/>
              <a:t>Typically denoted with an asterisk (*)</a:t>
            </a:r>
          </a:p>
          <a:p>
            <a:pPr marL="457207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50" y="3207427"/>
            <a:ext cx="2857500" cy="257175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569417">
            <a:off x="5067077" y="4229101"/>
            <a:ext cx="748146" cy="3429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804922">
            <a:off x="4360703" y="4894166"/>
            <a:ext cx="1217967" cy="38344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7327" y="3917373"/>
            <a:ext cx="10210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9695" y="4930333"/>
            <a:ext cx="10210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Integer Pointer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2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6582" y="5691990"/>
            <a:ext cx="627464" cy="59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6" idx="3"/>
          </p:cNvCxnSpPr>
          <p:nvPr/>
        </p:nvCxnSpPr>
        <p:spPr>
          <a:xfrm flipH="1" flipV="1">
            <a:off x="3247159" y="5122716"/>
            <a:ext cx="2439423" cy="868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2963" y="5197836"/>
            <a:ext cx="31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*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5559" y="5281141"/>
            <a:ext cx="935182" cy="410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8" idx="7"/>
          </p:cNvCxnSpPr>
          <p:nvPr/>
        </p:nvCxnSpPr>
        <p:spPr>
          <a:xfrm flipH="1">
            <a:off x="6222156" y="5486397"/>
            <a:ext cx="633403" cy="29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 pointer in Functions </a:t>
            </a:r>
          </a:p>
          <a:p>
            <a:pPr lvl="1"/>
            <a:r>
              <a:rPr lang="en-US" dirty="0" smtClean="0"/>
              <a:t>Instead of passing a full variable and recreating a new instance in memory for a large data type – pass a pointer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187536"/>
            <a:ext cx="2337955" cy="222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6699" y="4187535"/>
            <a:ext cx="2337955" cy="222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Does some Stuff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11977" y="4759034"/>
            <a:ext cx="935182" cy="7273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6582" y="5691990"/>
            <a:ext cx="627464" cy="5979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6" idx="3"/>
          </p:cNvCxnSpPr>
          <p:nvPr/>
        </p:nvCxnSpPr>
        <p:spPr>
          <a:xfrm flipH="1" flipV="1">
            <a:off x="3247159" y="5122716"/>
            <a:ext cx="2439423" cy="868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2963" y="5197836"/>
            <a:ext cx="31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*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5559" y="5281141"/>
            <a:ext cx="935182" cy="4105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8" idx="7"/>
          </p:cNvCxnSpPr>
          <p:nvPr/>
        </p:nvCxnSpPr>
        <p:spPr>
          <a:xfrm flipH="1">
            <a:off x="6222156" y="5486397"/>
            <a:ext cx="633403" cy="29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pointer in functions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796454"/>
            <a:ext cx="4609667" cy="3023084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002973" y="3803073"/>
            <a:ext cx="1194955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113809" y="4864680"/>
            <a:ext cx="1194955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47309" y="4088823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Passes address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7308" y="488613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Accepts Pointer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12" y="2322789"/>
            <a:ext cx="3962651" cy="13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25662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Allocation – the means by which a program can obtain memory WHILE it is running.</a:t>
            </a:r>
          </a:p>
          <a:p>
            <a:pPr lvl="1"/>
            <a:r>
              <a:rPr lang="en-US" dirty="0" smtClean="0"/>
              <a:t>WHY? – some data structures are dynamic (Trees, Queues, Stacks, Heaps) and the storage needs aren’t known ahead of time.</a:t>
            </a:r>
          </a:p>
          <a:p>
            <a:endParaRPr lang="en-US" dirty="0"/>
          </a:p>
          <a:p>
            <a:r>
              <a:rPr lang="en-US" dirty="0" smtClean="0"/>
              <a:t>Allocated using the operator </a:t>
            </a:r>
            <a:r>
              <a:rPr lang="en-US" i="1" dirty="0" smtClean="0"/>
              <a:t>new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Variable: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new type;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new type [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number_of_elements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</p:txBody>
      </p:sp>
    </p:spTree>
    <p:extLst>
      <p:ext uri="{BB962C8B-B14F-4D97-AF65-F5344CB8AC3E}">
        <p14:creationId xmlns:p14="http://schemas.microsoft.com/office/powerpoint/2010/main" val="286611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936579"/>
            <a:ext cx="5810250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75" y="2077095"/>
            <a:ext cx="3634998" cy="19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54" y="2052638"/>
            <a:ext cx="2925991" cy="41957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6213" y="3332860"/>
            <a:ext cx="1854437" cy="34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212" y="3703166"/>
            <a:ext cx="2264637" cy="34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95333" y="2719433"/>
            <a:ext cx="147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Allocate Rows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849" y="3703166"/>
            <a:ext cx="1470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Allocate Columns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19" y="2052638"/>
            <a:ext cx="4405467" cy="18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1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new</a:t>
            </a:r>
            <a:r>
              <a:rPr lang="en-US" dirty="0" smtClean="0"/>
              <a:t> – if the allocation fails it throws something called an </a:t>
            </a:r>
            <a:r>
              <a:rPr lang="en-US" i="1" dirty="0" smtClean="0"/>
              <a:t>exception</a:t>
            </a:r>
            <a:r>
              <a:rPr lang="en-US" dirty="0" smtClean="0"/>
              <a:t> (We’ll learn this later). For now add </a:t>
            </a:r>
            <a:r>
              <a:rPr lang="en-US" i="1" dirty="0" smtClean="0"/>
              <a:t>(</a:t>
            </a:r>
            <a:r>
              <a:rPr lang="en-US" i="1" dirty="0" err="1" smtClean="0"/>
              <a:t>nothrow</a:t>
            </a:r>
            <a:r>
              <a:rPr lang="en-US" i="1" dirty="0" smtClean="0"/>
              <a:t>)</a:t>
            </a:r>
            <a:r>
              <a:rPr lang="en-US" dirty="0" smtClean="0"/>
              <a:t> between </a:t>
            </a:r>
            <a:r>
              <a:rPr lang="en-US" i="1" dirty="0" smtClean="0"/>
              <a:t>new</a:t>
            </a:r>
            <a:r>
              <a:rPr lang="en-US" dirty="0" smtClean="0"/>
              <a:t> and </a:t>
            </a:r>
            <a:r>
              <a:rPr lang="en-US" i="1" dirty="0" smtClean="0"/>
              <a:t>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You can check if the allocation fails by checking the pointer == </a:t>
            </a:r>
            <a:r>
              <a:rPr lang="en-US" i="1" dirty="0" smtClean="0"/>
              <a:t>NULL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10" y="4150665"/>
            <a:ext cx="4970234" cy="15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the opposite of </a:t>
            </a:r>
            <a:r>
              <a:rPr lang="en-US" i="1" dirty="0" smtClean="0"/>
              <a:t>new</a:t>
            </a:r>
          </a:p>
          <a:p>
            <a:pPr lvl="1"/>
            <a:r>
              <a:rPr lang="en-US" dirty="0" smtClean="0"/>
              <a:t>Deallocates a memory block pointed to by a pointer</a:t>
            </a:r>
          </a:p>
          <a:p>
            <a:pPr lvl="1"/>
            <a:r>
              <a:rPr lang="en-US" dirty="0" smtClean="0"/>
              <a:t>NOTE: in order for </a:t>
            </a:r>
            <a:r>
              <a:rPr lang="en-US" i="1" dirty="0" smtClean="0"/>
              <a:t>delete</a:t>
            </a:r>
            <a:r>
              <a:rPr lang="en-US" dirty="0" smtClean="0"/>
              <a:t> to work, the pointer has to have been previously used to allocate via </a:t>
            </a:r>
            <a:r>
              <a:rPr lang="en-US" i="1" dirty="0" smtClean="0"/>
              <a:t>new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400056" lvl="1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[3];</a:t>
            </a:r>
          </a:p>
          <a:p>
            <a:pPr marL="400056" lvl="1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stuff …</a:t>
            </a:r>
          </a:p>
          <a:p>
            <a:pPr marL="400056" lvl="1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6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68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malloc</a:t>
            </a:r>
            <a:r>
              <a:rPr lang="en-US" i="1" dirty="0" smtClean="0"/>
              <a:t>(size)</a:t>
            </a:r>
            <a:r>
              <a:rPr lang="en-US" dirty="0" smtClean="0"/>
              <a:t> – allocates a block of </a:t>
            </a:r>
            <a:r>
              <a:rPr lang="en-US" i="1" dirty="0" smtClean="0"/>
              <a:t>size</a:t>
            </a:r>
            <a:r>
              <a:rPr lang="en-US" dirty="0" smtClean="0"/>
              <a:t> of memory. New content is not initialized.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02" y="3137642"/>
            <a:ext cx="332422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85" y="3342429"/>
            <a:ext cx="3238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realloc</a:t>
            </a:r>
            <a:r>
              <a:rPr lang="en-US" i="1" dirty="0" smtClean="0"/>
              <a:t>(</a:t>
            </a:r>
            <a:r>
              <a:rPr lang="en-US" i="1" dirty="0" err="1" smtClean="0"/>
              <a:t>ptr</a:t>
            </a:r>
            <a:r>
              <a:rPr lang="en-US" i="1" dirty="0" smtClean="0"/>
              <a:t>, size)</a:t>
            </a:r>
            <a:r>
              <a:rPr lang="en-US" dirty="0" smtClean="0"/>
              <a:t> – changes the size of the memory block pointed to by 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869301"/>
            <a:ext cx="5476875" cy="328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66" y="2972289"/>
            <a:ext cx="3467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4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Operator (&amp;) – gets the variables address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Dereference Operator (*) – gets the data to which the variable points</a:t>
            </a:r>
          </a:p>
          <a:p>
            <a:pPr marL="0" indent="0">
              <a:buNone/>
            </a:pPr>
            <a:endParaRPr lang="en-US" dirty="0" smtClean="0"/>
          </a:p>
          <a:p>
            <a:pPr marL="4572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6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free(</a:t>
            </a:r>
            <a:r>
              <a:rPr lang="en-US" i="1" dirty="0" err="1" smtClean="0"/>
              <a:t>ptr</a:t>
            </a:r>
            <a:r>
              <a:rPr lang="en-US" i="1" dirty="0" smtClean="0"/>
              <a:t>)</a:t>
            </a:r>
            <a:r>
              <a:rPr lang="en-US" dirty="0" smtClean="0"/>
              <a:t> – makes memory available that has been previously allocated by </a:t>
            </a:r>
            <a:r>
              <a:rPr lang="en-US" i="1" dirty="0" err="1" smtClean="0"/>
              <a:t>malloc</a:t>
            </a:r>
            <a:r>
              <a:rPr lang="en-US" dirty="0" smtClean="0"/>
              <a:t> and </a:t>
            </a:r>
            <a:r>
              <a:rPr lang="en-US" i="1" dirty="0" err="1" smtClean="0"/>
              <a:t>realloc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2" y="3044661"/>
            <a:ext cx="334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2590057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0291"/>
              </p:ext>
            </p:extLst>
          </p:nvPr>
        </p:nvGraphicFramePr>
        <p:xfrm>
          <a:off x="3252869" y="2443242"/>
          <a:ext cx="4287221" cy="34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259005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value = 123;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85986"/>
              </p:ext>
            </p:extLst>
          </p:nvPr>
        </p:nvGraphicFramePr>
        <p:xfrm>
          <a:off x="3252869" y="2443242"/>
          <a:ext cx="4287221" cy="34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6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259005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value = 123;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70414"/>
              </p:ext>
            </p:extLst>
          </p:nvPr>
        </p:nvGraphicFramePr>
        <p:xfrm>
          <a:off x="3252869" y="2443242"/>
          <a:ext cx="4287221" cy="34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3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259005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value = 123;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&amp;value;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52869" y="2443242"/>
          <a:ext cx="4287221" cy="34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0x28ff2c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6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259005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value = 123;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&amp;value;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*</a:t>
            </a:r>
            <a:r>
              <a:rPr lang="en-US" dirty="0" err="1" smtClean="0"/>
              <a:t>prt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56091"/>
              </p:ext>
            </p:extLst>
          </p:nvPr>
        </p:nvGraphicFramePr>
        <p:xfrm>
          <a:off x="3252869" y="2443242"/>
          <a:ext cx="4287221" cy="34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6"/>
                <a:gridCol w="1836298"/>
                <a:gridCol w="1071827"/>
              </a:tblGrid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0x28ff2c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0x28ff2e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835">
                <a:tc>
                  <a:txBody>
                    <a:bodyPr/>
                    <a:lstStyle/>
                    <a:p>
                      <a:pPr marL="0" marR="0" lvl="0" indent="0" algn="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0x28ff34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ircular Arrow 4"/>
          <p:cNvSpPr/>
          <p:nvPr/>
        </p:nvSpPr>
        <p:spPr>
          <a:xfrm rot="5400000">
            <a:off x="5885340" y="2995976"/>
            <a:ext cx="681556" cy="766384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20006384">
            <a:off x="6315375" y="2682172"/>
            <a:ext cx="727364" cy="3221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2429" y="2132470"/>
            <a:ext cx="90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STD:: </a:t>
            </a:r>
            <a:r>
              <a:rPr lang="en-US" sz="2400" b="1" dirty="0" err="1" smtClean="0">
                <a:solidFill>
                  <a:schemeClr val="accent3"/>
                </a:solidFill>
              </a:rPr>
              <a:t>cout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7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3363</TotalTime>
  <Words>1176</Words>
  <Application>Microsoft Office PowerPoint</Application>
  <PresentationFormat>On-screen Show (4:3)</PresentationFormat>
  <Paragraphs>480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Pointer Review Dynamic Memory Allocation  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Fun with Pointers</vt:lpstr>
      <vt:lpstr>Fun with Pointers</vt:lpstr>
      <vt:lpstr>Fun with Pointers</vt:lpstr>
      <vt:lpstr>Fun with Pointers</vt:lpstr>
      <vt:lpstr>Fun with Pointers</vt:lpstr>
      <vt:lpstr>Fun with Pointers</vt:lpstr>
      <vt:lpstr>Fun with Pointers</vt:lpstr>
      <vt:lpstr>Fun with Pointers</vt:lpstr>
      <vt:lpstr>Fun with Pointers</vt:lpstr>
      <vt:lpstr>Fun with 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Data Types and Strings</dc:title>
  <dc:creator>Ryan B Green</dc:creator>
  <cp:lastModifiedBy>Ryan Benjamin Green</cp:lastModifiedBy>
  <cp:revision>90</cp:revision>
  <cp:lastPrinted>2017-09-12T20:53:37Z</cp:lastPrinted>
  <dcterms:created xsi:type="dcterms:W3CDTF">2017-01-23T18:59:20Z</dcterms:created>
  <dcterms:modified xsi:type="dcterms:W3CDTF">2017-09-13T14:42:45Z</dcterms:modified>
</cp:coreProperties>
</file>