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113"/>
  </p:handoutMasterIdLst>
  <p:sldIdLst>
    <p:sldId id="314" r:id="rId2"/>
    <p:sldId id="25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4" r:id="rId21"/>
    <p:sldId id="333" r:id="rId22"/>
    <p:sldId id="335" r:id="rId23"/>
    <p:sldId id="336" r:id="rId24"/>
    <p:sldId id="337" r:id="rId25"/>
    <p:sldId id="339" r:id="rId26"/>
    <p:sldId id="340" r:id="rId27"/>
    <p:sldId id="341" r:id="rId28"/>
    <p:sldId id="338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  <p:sldId id="396" r:id="rId82"/>
    <p:sldId id="397" r:id="rId83"/>
    <p:sldId id="398" r:id="rId84"/>
    <p:sldId id="399" r:id="rId85"/>
    <p:sldId id="400" r:id="rId86"/>
    <p:sldId id="401" r:id="rId87"/>
    <p:sldId id="402" r:id="rId88"/>
    <p:sldId id="403" r:id="rId89"/>
    <p:sldId id="404" r:id="rId90"/>
    <p:sldId id="405" r:id="rId91"/>
    <p:sldId id="406" r:id="rId92"/>
    <p:sldId id="407" r:id="rId93"/>
    <p:sldId id="408" r:id="rId94"/>
    <p:sldId id="409" r:id="rId95"/>
    <p:sldId id="410" r:id="rId96"/>
    <p:sldId id="411" r:id="rId97"/>
    <p:sldId id="412" r:id="rId98"/>
    <p:sldId id="413" r:id="rId99"/>
    <p:sldId id="414" r:id="rId100"/>
    <p:sldId id="415" r:id="rId101"/>
    <p:sldId id="416" r:id="rId102"/>
    <p:sldId id="417" r:id="rId103"/>
    <p:sldId id="418" r:id="rId104"/>
    <p:sldId id="419" r:id="rId105"/>
    <p:sldId id="420" r:id="rId106"/>
    <p:sldId id="421" r:id="rId107"/>
    <p:sldId id="422" r:id="rId108"/>
    <p:sldId id="423" r:id="rId109"/>
    <p:sldId id="424" r:id="rId110"/>
    <p:sldId id="425" r:id="rId111"/>
    <p:sldId id="426" r:id="rId112"/>
  </p:sldIdLst>
  <p:sldSz cx="9144000" cy="6858000" type="screen4x3"/>
  <p:notesSz cx="7077075" cy="8412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118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004605E-2742-4C55-AAED-5BCD6E7E7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220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8214F8-8095-43BD-AD43-F349919ACF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2206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8B957-3B07-4369-8A04-5F32FE758857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D600420-2334-4EAC-ABF6-26909DD4AC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990095"/>
            <a:ext cx="3066733" cy="422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444B72-1A1A-4C38-87B2-7B6D4D4070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08705" y="7990095"/>
            <a:ext cx="3066733" cy="422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8050-B33A-4A66-90FD-5519662CE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5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24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0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63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7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2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B32AE-82A4-41AA-887A-35AFDDB158CC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C6E9-1946-4C7D-B58B-FB86DA9B4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9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76" y="1828800"/>
            <a:ext cx="69532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0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50264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writes buffer to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403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to clear error states</a:t>
            </a:r>
          </a:p>
          <a:p>
            <a:pPr lvl="1"/>
            <a:r>
              <a:rPr lang="en-US" dirty="0"/>
              <a:t>.clear() – clears the error state from a stream object</a:t>
            </a:r>
          </a:p>
          <a:p>
            <a:pPr lvl="1"/>
            <a:r>
              <a:rPr lang="en-US" dirty="0"/>
              <a:t>.ignore(</a:t>
            </a:r>
            <a:r>
              <a:rPr lang="en-US" dirty="0" err="1"/>
              <a:t>int</a:t>
            </a:r>
            <a:r>
              <a:rPr lang="en-US" dirty="0"/>
              <a:t>, char) – ignores up to a certain number of characters until a predetermined character is reached</a:t>
            </a:r>
          </a:p>
          <a:p>
            <a:pPr marL="914416" lvl="2" indent="0">
              <a:buNone/>
            </a:pPr>
            <a:r>
              <a:rPr lang="en-US" dirty="0"/>
              <a:t>.ignore(10, ‘\n’) – ignores the first 10 characters in the stream or until a new line character is encountered</a:t>
            </a:r>
          </a:p>
        </p:txBody>
      </p:sp>
    </p:spTree>
    <p:extLst>
      <p:ext uri="{BB962C8B-B14F-4D97-AF65-F5344CB8AC3E}">
        <p14:creationId xmlns:p14="http://schemas.microsoft.com/office/powerpoint/2010/main" val="24586581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returns </a:t>
            </a:r>
            <a:r>
              <a:rPr lang="en-US" dirty="0" err="1"/>
              <a:t>wheter</a:t>
            </a:r>
            <a:r>
              <a:rPr lang="en-US" dirty="0"/>
              <a:t> a logical error occurred with </a:t>
            </a:r>
            <a:r>
              <a:rPr lang="en-US" dirty="0" err="1"/>
              <a:t>cin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964" y="4101392"/>
            <a:ext cx="1694035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cin</a:t>
            </a:r>
            <a:r>
              <a:rPr lang="en-US" sz="1600" dirty="0"/>
              <a:t>(fail)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3550" y="4101393"/>
            <a:ext cx="169403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fail(</a:t>
            </a:r>
            <a:r>
              <a:rPr lang="en-US" sz="1600" dirty="0" err="1"/>
              <a:t>cin</a:t>
            </a:r>
            <a:r>
              <a:rPr lang="en-US" sz="16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4483" y="4101393"/>
            <a:ext cx="1694037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cin.fail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13792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returns </a:t>
            </a:r>
            <a:r>
              <a:rPr lang="en-US" dirty="0" err="1"/>
              <a:t>wheter</a:t>
            </a:r>
            <a:r>
              <a:rPr lang="en-US" dirty="0"/>
              <a:t> a logical error occurred with </a:t>
            </a:r>
            <a:r>
              <a:rPr lang="en-US" dirty="0" err="1"/>
              <a:t>cin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964" y="4101392"/>
            <a:ext cx="1694035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cin</a:t>
            </a:r>
            <a:r>
              <a:rPr lang="en-US" sz="1600" dirty="0"/>
              <a:t>(fail)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3550" y="4101393"/>
            <a:ext cx="169403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fail(</a:t>
            </a:r>
            <a:r>
              <a:rPr lang="en-US" sz="1600" dirty="0" err="1"/>
              <a:t>cin</a:t>
            </a:r>
            <a:r>
              <a:rPr lang="en-US" sz="16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4483" y="4101393"/>
            <a:ext cx="1694037" cy="874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cin.fail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763253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function wouldn’t be used to check </a:t>
            </a:r>
            <a:r>
              <a:rPr lang="en-US" dirty="0" err="1"/>
              <a:t>cout’s</a:t>
            </a:r>
            <a:r>
              <a:rPr lang="en-US" dirty="0"/>
              <a:t> error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964" y="4101392"/>
            <a:ext cx="1694035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good()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3550" y="4101393"/>
            <a:ext cx="169403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eof</a:t>
            </a:r>
            <a:r>
              <a:rPr lang="en-US" sz="16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4483" y="4101393"/>
            <a:ext cx="1694037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bad()</a:t>
            </a:r>
          </a:p>
        </p:txBody>
      </p:sp>
    </p:spTree>
    <p:extLst>
      <p:ext uri="{BB962C8B-B14F-4D97-AF65-F5344CB8AC3E}">
        <p14:creationId xmlns:p14="http://schemas.microsoft.com/office/powerpoint/2010/main" val="329662469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function wouldn’t be used to check </a:t>
            </a:r>
            <a:r>
              <a:rPr lang="en-US" dirty="0" err="1"/>
              <a:t>cout’s</a:t>
            </a:r>
            <a:r>
              <a:rPr lang="en-US" dirty="0"/>
              <a:t> error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964" y="4101392"/>
            <a:ext cx="1694035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good()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3550" y="4101393"/>
            <a:ext cx="1694034" cy="874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eof</a:t>
            </a:r>
            <a:r>
              <a:rPr lang="en-US" sz="16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4483" y="4101393"/>
            <a:ext cx="1694037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bad()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964" y="5050564"/>
            <a:ext cx="5111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eof</a:t>
            </a:r>
            <a:r>
              <a:rPr lang="en-US" dirty="0"/>
              <a:t>() returns whether end-of-file was reached on extraction, but </a:t>
            </a:r>
            <a:r>
              <a:rPr lang="en-US" dirty="0" err="1"/>
              <a:t>cout</a:t>
            </a:r>
            <a:r>
              <a:rPr lang="en-US" dirty="0"/>
              <a:t> does not extract</a:t>
            </a:r>
          </a:p>
        </p:txBody>
      </p:sp>
    </p:spTree>
    <p:extLst>
      <p:ext uri="{BB962C8B-B14F-4D97-AF65-F5344CB8AC3E}">
        <p14:creationId xmlns:p14="http://schemas.microsoft.com/office/powerpoint/2010/main" val="13388947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Before </a:t>
            </a:r>
            <a:r>
              <a:rPr lang="en-US" dirty="0" err="1"/>
              <a:t>Getline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72816" cy="419548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getline</a:t>
            </a:r>
            <a:r>
              <a:rPr lang="en-US" dirty="0"/>
              <a:t>() function and extraction operator &gt;&gt; handle ending newlines differently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() – reads the line of text from the buffer and discards the ending newline</a:t>
            </a:r>
          </a:p>
          <a:p>
            <a:pPr lvl="1"/>
            <a:r>
              <a:rPr lang="en-US" dirty="0"/>
              <a:t>&gt;&gt; - skips whitespace then reads the next item until the next whitespace (exception is reading a single character)</a:t>
            </a:r>
          </a:p>
          <a:p>
            <a:pPr marL="57151" indent="0">
              <a:buNone/>
            </a:pPr>
            <a:r>
              <a:rPr lang="en-US" dirty="0"/>
              <a:t>Therefore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/>
              <a:t> !=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7151" indent="0">
              <a:buNone/>
            </a:pP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cs typeface="Courier New" panose="02070309020205020404" pitchFamily="49" charset="0"/>
            </a:endParaRPr>
          </a:p>
          <a:p>
            <a:pPr marL="57151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Simple solution is to not mix the two approaches. BUT if you have to, delete the trailing newlines must be discarded before calling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getline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9441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Before </a:t>
            </a:r>
            <a:r>
              <a:rPr lang="en-US" dirty="0" err="1"/>
              <a:t>Getline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the following code snippets and user input, what is the string </a:t>
            </a:r>
            <a:r>
              <a:rPr lang="en-US" dirty="0" err="1"/>
              <a:t>resultStr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60007" y="2743200"/>
            <a:ext cx="2427006" cy="5298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Bob Thomas, AZ, 31</a:t>
            </a:r>
          </a:p>
          <a:p>
            <a:r>
              <a:rPr lang="en-US" sz="1200" dirty="0">
                <a:solidFill>
                  <a:schemeClr val="bg1"/>
                </a:solidFill>
              </a:rPr>
              <a:t>Fred </a:t>
            </a:r>
            <a:r>
              <a:rPr lang="en-US" sz="1200" dirty="0" err="1">
                <a:solidFill>
                  <a:schemeClr val="bg1"/>
                </a:solidFill>
              </a:rPr>
              <a:t>Robahauck</a:t>
            </a:r>
            <a:r>
              <a:rPr lang="en-US" sz="1200" dirty="0">
                <a:solidFill>
                  <a:schemeClr val="bg1"/>
                </a:solidFill>
              </a:rPr>
              <a:t>, NY, 45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007" y="3713267"/>
            <a:ext cx="373608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resultStr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94676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Before </a:t>
            </a:r>
            <a:r>
              <a:rPr lang="en-US" dirty="0" err="1"/>
              <a:t>Getline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the following code snippets and user input, what is the string </a:t>
            </a:r>
            <a:r>
              <a:rPr lang="en-US" dirty="0" err="1"/>
              <a:t>resultStr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60007" y="2743200"/>
            <a:ext cx="2427006" cy="5298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Bob Thomas, AZ, 31</a:t>
            </a:r>
          </a:p>
          <a:p>
            <a:r>
              <a:rPr lang="en-US" sz="1200" dirty="0">
                <a:solidFill>
                  <a:schemeClr val="bg1"/>
                </a:solidFill>
              </a:rPr>
              <a:t>Fred </a:t>
            </a:r>
            <a:r>
              <a:rPr lang="en-US" sz="1200" dirty="0" err="1">
                <a:solidFill>
                  <a:schemeClr val="bg1"/>
                </a:solidFill>
              </a:rPr>
              <a:t>Robahauck</a:t>
            </a:r>
            <a:r>
              <a:rPr lang="en-US" sz="1200" dirty="0">
                <a:solidFill>
                  <a:schemeClr val="bg1"/>
                </a:solidFill>
              </a:rPr>
              <a:t>, NY, 45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007" y="3713267"/>
            <a:ext cx="373608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resultStr</a:t>
            </a:r>
            <a:endParaRPr lang="en-US" sz="1600" dirty="0"/>
          </a:p>
          <a:p>
            <a:pPr algn="ctr"/>
            <a:r>
              <a:rPr lang="en-US" sz="1600" dirty="0"/>
              <a:t>“”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2723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Before </a:t>
            </a:r>
            <a:r>
              <a:rPr lang="en-US" dirty="0" err="1"/>
              <a:t>Getline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the following code snippets and user input, what is the string </a:t>
            </a:r>
            <a:r>
              <a:rPr lang="en-US" dirty="0" err="1"/>
              <a:t>resultStr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60007" y="2743200"/>
            <a:ext cx="2427006" cy="5298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Bob Thomas, AZ, 31</a:t>
            </a:r>
          </a:p>
          <a:p>
            <a:r>
              <a:rPr lang="en-US" sz="1200" dirty="0">
                <a:solidFill>
                  <a:schemeClr val="bg1"/>
                </a:solidFill>
              </a:rPr>
              <a:t>Fred </a:t>
            </a:r>
            <a:r>
              <a:rPr lang="en-US" sz="1200" dirty="0" err="1">
                <a:solidFill>
                  <a:schemeClr val="bg1"/>
                </a:solidFill>
              </a:rPr>
              <a:t>Robahauck</a:t>
            </a:r>
            <a:r>
              <a:rPr lang="en-US" sz="1200" dirty="0">
                <a:solidFill>
                  <a:schemeClr val="bg1"/>
                </a:solidFill>
              </a:rPr>
              <a:t>, NY, 45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007" y="3713267"/>
            <a:ext cx="373608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resultStr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91864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Before </a:t>
            </a:r>
            <a:r>
              <a:rPr lang="en-US" dirty="0" err="1"/>
              <a:t>Getline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the following code snippets and user input, what is the string </a:t>
            </a:r>
            <a:r>
              <a:rPr lang="en-US" dirty="0" err="1"/>
              <a:t>resultStr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60007" y="2743200"/>
            <a:ext cx="2427006" cy="5298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Bob Thomas, AZ, 31</a:t>
            </a:r>
          </a:p>
          <a:p>
            <a:r>
              <a:rPr lang="en-US" sz="1200" dirty="0">
                <a:solidFill>
                  <a:schemeClr val="bg1"/>
                </a:solidFill>
              </a:rPr>
              <a:t>Fred </a:t>
            </a:r>
            <a:r>
              <a:rPr lang="en-US" sz="1200" dirty="0" err="1">
                <a:solidFill>
                  <a:schemeClr val="bg1"/>
                </a:solidFill>
              </a:rPr>
              <a:t>Robahauck</a:t>
            </a:r>
            <a:r>
              <a:rPr lang="en-US" sz="1200" dirty="0">
                <a:solidFill>
                  <a:schemeClr val="bg1"/>
                </a:solidFill>
              </a:rPr>
              <a:t>, NY, 45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007" y="3713267"/>
            <a:ext cx="373608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resultStr</a:t>
            </a:r>
            <a:endParaRPr lang="en-US" sz="1600" dirty="0"/>
          </a:p>
          <a:p>
            <a:pPr algn="ctr"/>
            <a:r>
              <a:rPr lang="en-US" sz="1600" dirty="0"/>
              <a:t>“Fred”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513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7584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writes buffer to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016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Before </a:t>
            </a:r>
            <a:r>
              <a:rPr lang="en-US" dirty="0" err="1"/>
              <a:t>Getline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the following code snippets and user input, what is the string </a:t>
            </a:r>
            <a:r>
              <a:rPr lang="en-US" dirty="0" err="1"/>
              <a:t>resultStr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60007" y="2743200"/>
            <a:ext cx="2427006" cy="5298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Bob Thomas, AZ, 31</a:t>
            </a:r>
          </a:p>
          <a:p>
            <a:r>
              <a:rPr lang="en-US" sz="1200" dirty="0">
                <a:solidFill>
                  <a:schemeClr val="bg1"/>
                </a:solidFill>
              </a:rPr>
              <a:t>Fred </a:t>
            </a:r>
            <a:r>
              <a:rPr lang="en-US" sz="1200" dirty="0" err="1">
                <a:solidFill>
                  <a:schemeClr val="bg1"/>
                </a:solidFill>
              </a:rPr>
              <a:t>Robahauck</a:t>
            </a:r>
            <a:r>
              <a:rPr lang="en-US" sz="1200" dirty="0">
                <a:solidFill>
                  <a:schemeClr val="bg1"/>
                </a:solidFill>
              </a:rPr>
              <a:t>, NY, 45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007" y="3713267"/>
            <a:ext cx="373608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resultStr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69917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Before </a:t>
            </a:r>
            <a:r>
              <a:rPr lang="en-US" dirty="0" err="1"/>
              <a:t>Getline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the following code snippets and user input, what is the string </a:t>
            </a:r>
            <a:r>
              <a:rPr lang="en-US" dirty="0" err="1"/>
              <a:t>resultStr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state;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cin.ignore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60007" y="2743200"/>
            <a:ext cx="2427006" cy="52983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Bob Thomas, AZ, 31</a:t>
            </a:r>
          </a:p>
          <a:p>
            <a:r>
              <a:rPr lang="en-US" sz="1200" dirty="0">
                <a:solidFill>
                  <a:schemeClr val="bg1"/>
                </a:solidFill>
              </a:rPr>
              <a:t>Fred </a:t>
            </a:r>
            <a:r>
              <a:rPr lang="en-US" sz="1200" dirty="0" err="1">
                <a:solidFill>
                  <a:schemeClr val="bg1"/>
                </a:solidFill>
              </a:rPr>
              <a:t>Robahauck</a:t>
            </a:r>
            <a:r>
              <a:rPr lang="en-US" sz="1200" dirty="0">
                <a:solidFill>
                  <a:schemeClr val="bg1"/>
                </a:solidFill>
              </a:rPr>
              <a:t>, NY, 45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0007" y="3713267"/>
            <a:ext cx="3736084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/>
              <a:t>resultStr</a:t>
            </a:r>
            <a:endParaRPr lang="en-US" sz="1600" dirty="0"/>
          </a:p>
          <a:p>
            <a:pPr algn="ctr"/>
            <a:r>
              <a:rPr lang="en-US" sz="1600" dirty="0"/>
              <a:t>“Fred </a:t>
            </a:r>
            <a:r>
              <a:rPr lang="en-US" sz="1600" dirty="0" err="1"/>
              <a:t>Robahauck</a:t>
            </a:r>
            <a:r>
              <a:rPr lang="en-US" sz="1600" dirty="0"/>
              <a:t>, NY, 45”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56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11804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writes buffer to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93625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writes buffer to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6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Age9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3854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writes buffer to screen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4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&lt;&lt; operator (insertion) – overloaded to be able to handle standard data types (bool, </a:t>
            </a:r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Each overloaded operator converts that data to a string of characters.</a:t>
            </a:r>
          </a:p>
          <a:p>
            <a:pPr lvl="1"/>
            <a:r>
              <a:rPr lang="en-US" dirty="0"/>
              <a:t>Returns a reference to the </a:t>
            </a:r>
            <a:r>
              <a:rPr lang="en-US" dirty="0" err="1"/>
              <a:t>ostream</a:t>
            </a:r>
            <a:r>
              <a:rPr lang="en-US" dirty="0"/>
              <a:t> that called it (</a:t>
            </a:r>
            <a:r>
              <a:rPr lang="en-US" dirty="0" err="1"/>
              <a:t>cout</a:t>
            </a:r>
            <a:r>
              <a:rPr lang="en-US" dirty="0"/>
              <a:t>).</a:t>
            </a:r>
          </a:p>
          <a:p>
            <a:r>
              <a:rPr lang="en-US" dirty="0" err="1"/>
              <a:t>cout</a:t>
            </a:r>
            <a:r>
              <a:rPr lang="en-US" dirty="0"/>
              <a:t> is a predefined </a:t>
            </a:r>
            <a:r>
              <a:rPr lang="en-US" dirty="0" err="1"/>
              <a:t>ostream</a:t>
            </a:r>
            <a:r>
              <a:rPr lang="en-US" dirty="0"/>
              <a:t> object contained in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std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 &lt;&lt;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dirty="0"/>
              <a:t>Can be thought of as: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cout.operator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&lt;&lt;(“Age”)).operator&lt;&lt;(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205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Characters written to </a:t>
            </a:r>
            <a:r>
              <a:rPr lang="en-US" dirty="0" err="1"/>
              <a:t>cout</a:t>
            </a:r>
            <a:r>
              <a:rPr lang="en-US" dirty="0"/>
              <a:t> are immediately written to a system’s standard output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use </a:t>
            </a:r>
            <a:r>
              <a:rPr lang="en-US" dirty="0" err="1"/>
              <a:t>cout</a:t>
            </a:r>
            <a:r>
              <a:rPr lang="en-US" dirty="0"/>
              <a:t>, a program must include the statement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&lt;&lt; is known as the stream operator </a:t>
            </a:r>
          </a:p>
        </p:txBody>
      </p:sp>
    </p:spTree>
    <p:extLst>
      <p:ext uri="{BB962C8B-B14F-4D97-AF65-F5344CB8AC3E}">
        <p14:creationId xmlns:p14="http://schemas.microsoft.com/office/powerpoint/2010/main" val="351166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written to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 immediately written to a system’s standard output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[FALSE] – Characters are placed into a buffer first, then the system outputs the buffer at various times.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use </a:t>
            </a:r>
            <a:r>
              <a:rPr lang="en-US" dirty="0" err="1"/>
              <a:t>cout</a:t>
            </a:r>
            <a:r>
              <a:rPr lang="en-US" dirty="0"/>
              <a:t>, a program must include the statement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&lt;&lt; is known as the stream operator </a:t>
            </a:r>
          </a:p>
        </p:txBody>
      </p:sp>
    </p:spTree>
    <p:extLst>
      <p:ext uri="{BB962C8B-B14F-4D97-AF65-F5344CB8AC3E}">
        <p14:creationId xmlns:p14="http://schemas.microsoft.com/office/powerpoint/2010/main" val="224527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written to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 immediately written to a system’s standard output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>
                <a:solidFill>
                  <a:srgbClr val="7DFFB8"/>
                </a:solidFill>
              </a:rPr>
              <a:t>To use </a:t>
            </a:r>
            <a:r>
              <a:rPr lang="en-US" dirty="0" err="1">
                <a:solidFill>
                  <a:srgbClr val="7DFFB8"/>
                </a:solidFill>
              </a:rPr>
              <a:t>cout</a:t>
            </a:r>
            <a:r>
              <a:rPr lang="en-US" dirty="0">
                <a:solidFill>
                  <a:srgbClr val="7DFFB8"/>
                </a:solidFill>
              </a:rPr>
              <a:t>, a program must include the statement </a:t>
            </a:r>
            <a:r>
              <a:rPr lang="en-US" b="1" dirty="0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Also need the namespace </a:t>
            </a:r>
            <a:r>
              <a:rPr lang="en-US" dirty="0" err="1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&lt;&lt; is known as the stream operator </a:t>
            </a:r>
          </a:p>
        </p:txBody>
      </p:sp>
    </p:spTree>
    <p:extLst>
      <p:ext uri="{BB962C8B-B14F-4D97-AF65-F5344CB8AC3E}">
        <p14:creationId xmlns:p14="http://schemas.microsoft.com/office/powerpoint/2010/main" val="170473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written to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cout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 immediately written to a system’s standard output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>
                <a:solidFill>
                  <a:srgbClr val="7DFFB8"/>
                </a:solidFill>
              </a:rPr>
              <a:t>To use </a:t>
            </a:r>
            <a:r>
              <a:rPr lang="en-US" dirty="0" err="1">
                <a:solidFill>
                  <a:srgbClr val="7DFFB8"/>
                </a:solidFill>
              </a:rPr>
              <a:t>cout</a:t>
            </a:r>
            <a:r>
              <a:rPr lang="en-US" dirty="0">
                <a:solidFill>
                  <a:srgbClr val="7DFFB8"/>
                </a:solidFill>
              </a:rPr>
              <a:t>, a program must include the statement </a:t>
            </a:r>
            <a:r>
              <a:rPr lang="en-US" b="1" dirty="0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b="1" dirty="0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ourier New" panose="02070309020205020404" pitchFamily="49" charset="0"/>
              </a:rPr>
              <a:t>&lt;&lt; is known as the stream operator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ourier New" panose="02070309020205020404" pitchFamily="49" charset="0"/>
              </a:rPr>
              <a:t>Called the insertion operator</a:t>
            </a:r>
          </a:p>
        </p:txBody>
      </p:sp>
    </p:spTree>
    <p:extLst>
      <p:ext uri="{BB962C8B-B14F-4D97-AF65-F5344CB8AC3E}">
        <p14:creationId xmlns:p14="http://schemas.microsoft.com/office/powerpoint/2010/main" val="370384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02435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8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43576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puts input characters into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331308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62452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puts input characters into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75280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598259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puts input characters into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328085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89285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puts input characters into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367609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21246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puts input characters into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73594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5726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puts input characters into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349390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4541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52840" y="5386974"/>
            <a:ext cx="285787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puts input characters into 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176463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581841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1307821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A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60130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97212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115067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5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52040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(space)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3454151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AL (space)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44459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2207251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142725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 AL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2963846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9597" y="3809563"/>
            <a:ext cx="7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2114898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&gt;&gt;5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580252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9597" y="3809563"/>
            <a:ext cx="7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3984347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&gt;&gt;56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56225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(newline)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9597" y="3809563"/>
            <a:ext cx="7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979348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&gt;&gt;56(newline)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411329"/>
              </p:ext>
            </p:extLst>
          </p:nvPr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9597" y="3809563"/>
            <a:ext cx="7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1274394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&gt;&gt;56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9597" y="3809563"/>
            <a:ext cx="7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2648659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Istream</a:t>
            </a:r>
            <a:r>
              <a:rPr lang="en-US" dirty="0"/>
              <a:t>– “input stream” – a class that supports input of data.</a:t>
            </a:r>
          </a:p>
          <a:p>
            <a:pPr lvl="1"/>
            <a:r>
              <a:rPr lang="en-US" dirty="0"/>
              <a:t>You’ve used this before – CIN(available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0" y="4404425"/>
            <a:ext cx="215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739" y="5187678"/>
          <a:ext cx="2589526" cy="16459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2233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4005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210">
            <a:off x="400517" y="4270374"/>
            <a:ext cx="2796571" cy="10067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05172" y="4874227"/>
            <a:ext cx="2857873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Extraction operator reads characters up to next whitespace, converts to data type, and stores results into variable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name;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89597" y="3809563"/>
            <a:ext cx="7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89596" y="4067799"/>
            <a:ext cx="73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71663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 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Insertion operator converts to characters, puts in a 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988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cin</a:t>
            </a:r>
            <a:r>
              <a:rPr lang="en-US" dirty="0"/>
              <a:t> is a predefined </a:t>
            </a:r>
            <a:r>
              <a:rPr lang="en-US" dirty="0" err="1"/>
              <a:t>istream</a:t>
            </a:r>
            <a:r>
              <a:rPr lang="en-US" dirty="0"/>
              <a:t> associated with the system’s standard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use </a:t>
            </a:r>
            <a:r>
              <a:rPr lang="en-US" dirty="0" err="1"/>
              <a:t>cin</a:t>
            </a:r>
            <a:r>
              <a:rPr lang="en-US" dirty="0"/>
              <a:t>, a program must include the statement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A read from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cin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directly read characters from the system’s keyboard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&gt;&gt; is known as the extraction operator</a:t>
            </a:r>
          </a:p>
        </p:txBody>
      </p:sp>
    </p:spTree>
    <p:extLst>
      <p:ext uri="{BB962C8B-B14F-4D97-AF65-F5344CB8AC3E}">
        <p14:creationId xmlns:p14="http://schemas.microsoft.com/office/powerpoint/2010/main" val="2830180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7DFFB8"/>
                </a:solidFill>
              </a:rPr>
              <a:t>cin</a:t>
            </a:r>
            <a:r>
              <a:rPr lang="en-US" dirty="0">
                <a:solidFill>
                  <a:srgbClr val="7DFFB8"/>
                </a:solidFill>
              </a:rPr>
              <a:t> is a predefined </a:t>
            </a:r>
            <a:r>
              <a:rPr lang="en-US" dirty="0" err="1">
                <a:solidFill>
                  <a:srgbClr val="7DFFB8"/>
                </a:solidFill>
              </a:rPr>
              <a:t>istream</a:t>
            </a:r>
            <a:r>
              <a:rPr lang="en-US" dirty="0">
                <a:solidFill>
                  <a:srgbClr val="7DFFB8"/>
                </a:solidFill>
              </a:rPr>
              <a:t> associated with the system’s standard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use </a:t>
            </a:r>
            <a:r>
              <a:rPr lang="en-US" dirty="0" err="1"/>
              <a:t>cin</a:t>
            </a:r>
            <a:r>
              <a:rPr lang="en-US" dirty="0"/>
              <a:t>, a program must include the statement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A read from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cin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directly read characters from the system’s keyboard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&gt;&gt; is known as the extraction operator</a:t>
            </a:r>
          </a:p>
        </p:txBody>
      </p:sp>
    </p:spTree>
    <p:extLst>
      <p:ext uri="{BB962C8B-B14F-4D97-AF65-F5344CB8AC3E}">
        <p14:creationId xmlns:p14="http://schemas.microsoft.com/office/powerpoint/2010/main" val="116767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7DFFB8"/>
                </a:solidFill>
              </a:rPr>
              <a:t>cin</a:t>
            </a:r>
            <a:r>
              <a:rPr lang="en-US" dirty="0">
                <a:solidFill>
                  <a:srgbClr val="7DFFB8"/>
                </a:solidFill>
              </a:rPr>
              <a:t> is a predefined </a:t>
            </a:r>
            <a:r>
              <a:rPr lang="en-US" dirty="0" err="1">
                <a:solidFill>
                  <a:srgbClr val="7DFFB8"/>
                </a:solidFill>
              </a:rPr>
              <a:t>istream</a:t>
            </a:r>
            <a:r>
              <a:rPr lang="en-US" dirty="0">
                <a:solidFill>
                  <a:srgbClr val="7DFFB8"/>
                </a:solidFill>
              </a:rPr>
              <a:t> associated with the system’s standard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To use </a:t>
            </a: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, a program must include the statement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[False] – </a:t>
            </a:r>
            <a:r>
              <a:rPr lang="en-US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is available through &lt;</a:t>
            </a:r>
            <a:r>
              <a:rPr lang="en-US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iostream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A read from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cin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will directly read characters from the system’s keyboard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&gt;&gt; is known as the extraction operator</a:t>
            </a:r>
          </a:p>
        </p:txBody>
      </p:sp>
    </p:spTree>
    <p:extLst>
      <p:ext uri="{BB962C8B-B14F-4D97-AF65-F5344CB8AC3E}">
        <p14:creationId xmlns:p14="http://schemas.microsoft.com/office/powerpoint/2010/main" val="543190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7DFFB8"/>
                </a:solidFill>
              </a:rPr>
              <a:t>cin</a:t>
            </a:r>
            <a:r>
              <a:rPr lang="en-US" dirty="0">
                <a:solidFill>
                  <a:srgbClr val="7DFFB8"/>
                </a:solidFill>
              </a:rPr>
              <a:t> is a predefined </a:t>
            </a:r>
            <a:r>
              <a:rPr lang="en-US" dirty="0" err="1">
                <a:solidFill>
                  <a:srgbClr val="7DFFB8"/>
                </a:solidFill>
              </a:rPr>
              <a:t>istream</a:t>
            </a:r>
            <a:r>
              <a:rPr lang="en-US" dirty="0">
                <a:solidFill>
                  <a:srgbClr val="7DFFB8"/>
                </a:solidFill>
              </a:rPr>
              <a:t> associated with the system’s standard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To use </a:t>
            </a: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, a program must include the statement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A read from </a:t>
            </a:r>
            <a:r>
              <a:rPr lang="en-US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will directly read characters from the system’s keyboard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The system automatically puts the input into the data buffer associated with </a:t>
            </a:r>
            <a:r>
              <a:rPr lang="en-US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&gt;&gt; is known as the extraction operator</a:t>
            </a:r>
          </a:p>
        </p:txBody>
      </p:sp>
    </p:spTree>
    <p:extLst>
      <p:ext uri="{BB962C8B-B14F-4D97-AF65-F5344CB8AC3E}">
        <p14:creationId xmlns:p14="http://schemas.microsoft.com/office/powerpoint/2010/main" val="15048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istream</a:t>
            </a:r>
            <a:r>
              <a:rPr lang="en-US" dirty="0"/>
              <a:t> and </a:t>
            </a:r>
            <a:r>
              <a:rPr lang="en-US" dirty="0" err="1"/>
              <a:t>cin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rgbClr val="7DFFB8"/>
                </a:solidFill>
              </a:rPr>
              <a:t>cin</a:t>
            </a:r>
            <a:r>
              <a:rPr lang="en-US" dirty="0">
                <a:solidFill>
                  <a:srgbClr val="7DFFB8"/>
                </a:solidFill>
              </a:rPr>
              <a:t> is a predefined </a:t>
            </a:r>
            <a:r>
              <a:rPr lang="en-US" dirty="0" err="1">
                <a:solidFill>
                  <a:srgbClr val="7DFFB8"/>
                </a:solidFill>
              </a:rPr>
              <a:t>istream</a:t>
            </a:r>
            <a:r>
              <a:rPr lang="en-US" dirty="0">
                <a:solidFill>
                  <a:srgbClr val="7DFFB8"/>
                </a:solidFill>
              </a:rPr>
              <a:t> associated with the system’s standard input.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To use </a:t>
            </a:r>
            <a:r>
              <a:rPr lang="en-US" dirty="0" err="1">
                <a:solidFill>
                  <a:srgbClr val="FF0000"/>
                </a:solidFill>
              </a:rPr>
              <a:t>cin</a:t>
            </a:r>
            <a:r>
              <a:rPr lang="en-US" dirty="0">
                <a:solidFill>
                  <a:srgbClr val="FF0000"/>
                </a:solidFill>
              </a:rPr>
              <a:t>, a program must include the statement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A read from </a:t>
            </a:r>
            <a:r>
              <a:rPr lang="en-US" dirty="0" err="1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 will directly read characters from the system’s keyboard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&gt;&gt; is known as the extraction operator</a:t>
            </a:r>
          </a:p>
        </p:txBody>
      </p:sp>
    </p:spTree>
    <p:extLst>
      <p:ext uri="{BB962C8B-B14F-4D97-AF65-F5344CB8AC3E}">
        <p14:creationId xmlns:p14="http://schemas.microsoft.com/office/powerpoint/2010/main" val="1516211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Adjusting how the output appears can happen several different ways. </a:t>
            </a:r>
          </a:p>
          <a:p>
            <a:pPr lvl="1"/>
            <a:r>
              <a:rPr lang="en-US" dirty="0"/>
              <a:t>Manipulators – major way to adjust output that can be used </a:t>
            </a:r>
            <a:r>
              <a:rPr lang="en-US" dirty="0" err="1"/>
              <a:t>twith</a:t>
            </a:r>
            <a:r>
              <a:rPr lang="en-US" dirty="0"/>
              <a:t> the &lt;&lt; and &gt;&gt; operators</a:t>
            </a:r>
          </a:p>
          <a:p>
            <a:pPr lvl="1"/>
            <a:r>
              <a:rPr lang="en-US" dirty="0"/>
              <a:t>Available with &lt;</a:t>
            </a:r>
            <a:r>
              <a:rPr lang="en-US" dirty="0" err="1"/>
              <a:t>iomanip</a:t>
            </a:r>
            <a:r>
              <a:rPr lang="en-US" dirty="0"/>
              <a:t>&gt; and &lt;</a:t>
            </a:r>
            <a:r>
              <a:rPr lang="en-US" dirty="0" err="1"/>
              <a:t>ios</a:t>
            </a:r>
            <a:r>
              <a:rPr lang="en-US" dirty="0"/>
              <a:t>&gt; with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457207" lvl="1" indent="0">
              <a:buNone/>
            </a:pPr>
            <a:endParaRPr lang="en-US" dirty="0"/>
          </a:p>
          <a:p>
            <a:pPr marL="0" lvl="1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myFloat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algn="ctr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1313" lvl="1" indent="0" algn="just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Causes the floating point variable to be output to only 3 digits. So if </a:t>
            </a:r>
            <a:r>
              <a:rPr lang="en-US" b="1" dirty="0" err="1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myFloat</a:t>
            </a:r>
            <a:r>
              <a:rPr lang="en-US" b="1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 = 12.345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the output will only put out </a:t>
            </a:r>
            <a:r>
              <a:rPr lang="en-US" b="1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12.3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8910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Numerical Manipulators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45618"/>
              </p:ext>
            </p:extLst>
          </p:nvPr>
        </p:nvGraphicFramePr>
        <p:xfrm>
          <a:off x="827700" y="2714283"/>
          <a:ext cx="7085350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5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0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25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Manipulator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</a:t>
                      </a:r>
                      <a:r>
                        <a:rPr lang="en-US" sz="1400" baseline="0" dirty="0"/>
                        <a:t> fixed-point notation &lt;</a:t>
                      </a:r>
                      <a:r>
                        <a:rPr lang="en-US" sz="1400" baseline="0" dirty="0" err="1"/>
                        <a:t>ios</a:t>
                      </a:r>
                      <a:r>
                        <a:rPr lang="en-US" sz="1400" baseline="0" dirty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12.345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scientific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of scientific notation &lt;</a:t>
                      </a:r>
                      <a:r>
                        <a:rPr lang="en-US" sz="1400" dirty="0" err="1"/>
                        <a:t>ios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1.2345e+01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setprecision</a:t>
                      </a:r>
                      <a:r>
                        <a:rPr lang="en-US" sz="1400" dirty="0"/>
                        <a:t>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the stream has not been manipulated</a:t>
                      </a:r>
                      <a:r>
                        <a:rPr lang="en-US" sz="1400" baseline="0" dirty="0"/>
                        <a:t> to fixed or scientific:</a:t>
                      </a:r>
                    </a:p>
                    <a:p>
                      <a:r>
                        <a:rPr lang="en-US" sz="1400" baseline="0" dirty="0"/>
                        <a:t>Sets max number of digits in 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p=3 yields</a:t>
                      </a:r>
                      <a:r>
                        <a:rPr lang="en-US" sz="1400" baseline="0" dirty="0"/>
                        <a:t> 12.3</a:t>
                      </a:r>
                    </a:p>
                    <a:p>
                      <a:r>
                        <a:rPr lang="en-US" sz="1400" baseline="0" dirty="0"/>
                        <a:t>P=6 yields 12.345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stream has been manipulated</a:t>
                      </a:r>
                      <a:r>
                        <a:rPr lang="en-US" sz="1400" baseline="0" dirty="0"/>
                        <a:t> to fixed or scientific: Sets max number of digits in fraction only (after the decimal point) &lt;</a:t>
                      </a:r>
                      <a:r>
                        <a:rPr lang="en-US" sz="1400" baseline="0" dirty="0" err="1"/>
                        <a:t>iomanip</a:t>
                      </a:r>
                      <a:r>
                        <a:rPr lang="en-US" sz="1400" baseline="0" dirty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fixed: p=1 yields 12.3</a:t>
                      </a:r>
                    </a:p>
                    <a:p>
                      <a:r>
                        <a:rPr lang="en-US" sz="1400" dirty="0"/>
                        <a:t>scientific: p=1 yields</a:t>
                      </a:r>
                      <a:r>
                        <a:rPr lang="en-US" sz="1400" baseline="0" dirty="0"/>
                        <a:t> 1.2e+01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showpoint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Even if fraction is 0,</a:t>
                      </a:r>
                      <a:r>
                        <a:rPr lang="en-US" sz="1400" baseline="0" dirty="0"/>
                        <a:t> show decimal point and trailing 0s</a:t>
                      </a:r>
                    </a:p>
                    <a:p>
                      <a:r>
                        <a:rPr lang="en-US" sz="1400" baseline="0" dirty="0"/>
                        <a:t>Opposite is </a:t>
                      </a:r>
                      <a:r>
                        <a:rPr lang="en-US" sz="1400" baseline="0" dirty="0" err="1"/>
                        <a:t>noshowpoint</a:t>
                      </a:r>
                      <a:r>
                        <a:rPr lang="en-US" sz="1400" baseline="0" dirty="0"/>
                        <a:t> &lt;</a:t>
                      </a:r>
                      <a:r>
                        <a:rPr lang="en-US" sz="1400" baseline="0" dirty="0" err="1"/>
                        <a:t>ios</a:t>
                      </a:r>
                      <a:r>
                        <a:rPr lang="en-US" sz="1400" baseline="0" dirty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99.0 with precision</a:t>
                      </a:r>
                      <a:r>
                        <a:rPr lang="en-US" sz="1400" baseline="0" dirty="0"/>
                        <a:t> =2</a:t>
                      </a:r>
                    </a:p>
                    <a:p>
                      <a:r>
                        <a:rPr lang="en-US" sz="1400" baseline="0" dirty="0"/>
                        <a:t>Default 99</a:t>
                      </a:r>
                    </a:p>
                    <a:p>
                      <a:r>
                        <a:rPr lang="en-US" sz="1400" baseline="0" dirty="0" err="1"/>
                        <a:t>Showpoint</a:t>
                      </a:r>
                      <a:r>
                        <a:rPr lang="en-US" sz="1400" baseline="0" dirty="0"/>
                        <a:t> 99.00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4710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Manipulation Examples</a:t>
            </a:r>
          </a:p>
          <a:p>
            <a:pPr marL="0" indent="0">
              <a:buNone/>
            </a:pPr>
            <a:r>
              <a:rPr lang="en-US" dirty="0"/>
              <a:t>Assuming miles = 765.4351;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miles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	765.435 (p =6 is default)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(8) &lt;&lt; miles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	765.4351 (goes down to 7 digits)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 &lt;&lt; miles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	765.44 (rounds up and down)</a:t>
            </a:r>
          </a:p>
        </p:txBody>
      </p:sp>
    </p:spTree>
    <p:extLst>
      <p:ext uri="{BB962C8B-B14F-4D97-AF65-F5344CB8AC3E}">
        <p14:creationId xmlns:p14="http://schemas.microsoft.com/office/powerpoint/2010/main" val="2892558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Numerical Manipulation Examples</a:t>
            </a:r>
          </a:p>
          <a:p>
            <a:pPr marL="0" indent="0">
              <a:buNone/>
            </a:pPr>
            <a:r>
              <a:rPr lang="en-US" dirty="0"/>
              <a:t>Assuming miles = 765.4351;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Applies to below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fixed;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miles;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765.44 (p=2 applies to after decimal)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scientific;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miles;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	7.65e+02 (p=2 applies to after decimal)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01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67717" cy="4195481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marL="0" indent="0">
              <a:buNone/>
            </a:pPr>
            <a:r>
              <a:rPr lang="en-US" dirty="0"/>
              <a:t>Assuming the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temp = 98.63;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//a floating – point manipulator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temp;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would cause the output to appear as “</a:t>
            </a:r>
            <a:r>
              <a:rPr lang="en-US" dirty="0">
                <a:solidFill>
                  <a:srgbClr val="7DFFB8"/>
                </a:solidFill>
              </a:rPr>
              <a:t>98.6</a:t>
            </a:r>
            <a:r>
              <a:rPr lang="en-US" dirty="0"/>
              <a:t>”?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fixed;		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(3);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 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scientific&lt;&lt;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79328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  </a:t>
            </a:r>
            <a:r>
              <a:rPr lang="en-US" dirty="0" err="1"/>
              <a:t>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13346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Insertion operator converts to characters, puts in a 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37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67717" cy="4195481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marL="0" indent="0">
              <a:buNone/>
            </a:pPr>
            <a:r>
              <a:rPr lang="en-US" dirty="0"/>
              <a:t>Assuming the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temp = 98.63;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//a floating – point manipulator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temp;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would cause the output to appear as “</a:t>
            </a:r>
            <a:r>
              <a:rPr lang="en-US" dirty="0">
                <a:solidFill>
                  <a:srgbClr val="7DFFB8"/>
                </a:solidFill>
              </a:rPr>
              <a:t>98.6</a:t>
            </a:r>
            <a:r>
              <a:rPr lang="en-US" dirty="0"/>
              <a:t>”?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fixed;				</a:t>
            </a:r>
            <a:r>
              <a:rPr lang="en-US" sz="1800" b="1" dirty="0" err="1">
                <a:solidFill>
                  <a:srgbClr val="7DFFB8"/>
                </a:solidFill>
              </a:rPr>
              <a:t>cout</a:t>
            </a:r>
            <a:r>
              <a:rPr lang="en-US" sz="1800" b="1" dirty="0">
                <a:solidFill>
                  <a:srgbClr val="7DFFB8"/>
                </a:solidFill>
              </a:rPr>
              <a:t> &lt;&lt; </a:t>
            </a:r>
            <a:r>
              <a:rPr lang="en-US" sz="1800" b="1" dirty="0" err="1">
                <a:solidFill>
                  <a:srgbClr val="7DFFB8"/>
                </a:solidFill>
              </a:rPr>
              <a:t>setprecision</a:t>
            </a:r>
            <a:r>
              <a:rPr lang="en-US" sz="1800" b="1" dirty="0">
                <a:solidFill>
                  <a:srgbClr val="7DFFB8"/>
                </a:solidFill>
              </a:rPr>
              <a:t>(3);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 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scientific&lt;&lt;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15343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67717" cy="4195481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marL="0" indent="0">
              <a:buNone/>
            </a:pPr>
            <a:r>
              <a:rPr lang="en-US" dirty="0"/>
              <a:t>Assuming the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temp = 98.63;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//a floating – point manipulator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temp;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Which would cause the output to appear as “</a:t>
            </a:r>
            <a:r>
              <a:rPr lang="en-US" dirty="0">
                <a:solidFill>
                  <a:srgbClr val="7DFFB8"/>
                </a:solidFill>
              </a:rPr>
              <a:t>9.86e+01</a:t>
            </a:r>
            <a:r>
              <a:rPr lang="en-US" dirty="0"/>
              <a:t>”?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fixed;		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(3);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 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scientific&lt;&lt;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406948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67717" cy="4195481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marL="0" indent="0">
              <a:buNone/>
            </a:pPr>
            <a:r>
              <a:rPr lang="en-US" dirty="0"/>
              <a:t>Assuming the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temp = 98.63;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//a floating – point manipulator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temp;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Which would cause the output to appear as “</a:t>
            </a:r>
            <a:r>
              <a:rPr lang="en-US" dirty="0">
                <a:solidFill>
                  <a:srgbClr val="7DFFB8"/>
                </a:solidFill>
              </a:rPr>
              <a:t>9.86e+01</a:t>
            </a:r>
            <a:r>
              <a:rPr lang="en-US" dirty="0"/>
              <a:t>”?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fixed;		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(3);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 		</a:t>
            </a:r>
            <a:r>
              <a:rPr lang="en-US" sz="1800" b="1" dirty="0" err="1">
                <a:solidFill>
                  <a:srgbClr val="7DFFB8"/>
                </a:solidFill>
              </a:rPr>
              <a:t>cout</a:t>
            </a:r>
            <a:r>
              <a:rPr lang="en-US" sz="1800" b="1" dirty="0">
                <a:solidFill>
                  <a:srgbClr val="7DFFB8"/>
                </a:solidFill>
              </a:rPr>
              <a:t> &lt;&lt; scientific&lt;&lt; </a:t>
            </a:r>
            <a:r>
              <a:rPr lang="en-US" sz="1800" b="1" dirty="0" err="1">
                <a:solidFill>
                  <a:srgbClr val="7DFFB8"/>
                </a:solidFill>
              </a:rPr>
              <a:t>setprecision</a:t>
            </a:r>
            <a:r>
              <a:rPr lang="en-US" sz="1800" b="1" dirty="0">
                <a:solidFill>
                  <a:srgbClr val="7DFFB8"/>
                </a:solidFill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3218539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67717" cy="4195481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marL="0" indent="0">
              <a:buNone/>
            </a:pPr>
            <a:r>
              <a:rPr lang="en-US" dirty="0"/>
              <a:t>Assuming the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temp = 98.63;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//a floating – point manipulator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temp;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Which would cause the </a:t>
            </a:r>
            <a:r>
              <a:rPr lang="en-US" dirty="0" err="1"/>
              <a:t>ouput</a:t>
            </a:r>
            <a:r>
              <a:rPr lang="en-US" dirty="0"/>
              <a:t> to appear as “</a:t>
            </a:r>
            <a:r>
              <a:rPr lang="en-US" dirty="0">
                <a:solidFill>
                  <a:srgbClr val="7DFFB8"/>
                </a:solidFill>
              </a:rPr>
              <a:t>99</a:t>
            </a:r>
            <a:r>
              <a:rPr lang="en-US" dirty="0"/>
              <a:t>”?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fixed;		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(3);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 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scientific&lt;&lt;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8635180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367717" cy="4195481"/>
          </a:xfrm>
        </p:spPr>
        <p:txBody>
          <a:bodyPr>
            <a:normAutofit/>
          </a:bodyPr>
          <a:lstStyle/>
          <a:p>
            <a:r>
              <a:rPr lang="en-US" dirty="0"/>
              <a:t>Questions</a:t>
            </a:r>
          </a:p>
          <a:p>
            <a:pPr marL="0" indent="0">
              <a:buNone/>
            </a:pPr>
            <a:r>
              <a:rPr lang="en-US" dirty="0"/>
              <a:t>Assuming the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temp = 98.63;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//a floating – point manipulator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temp;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Which would cause the </a:t>
            </a:r>
            <a:r>
              <a:rPr lang="en-US" dirty="0" err="1"/>
              <a:t>ouput</a:t>
            </a:r>
            <a:r>
              <a:rPr lang="en-US" dirty="0"/>
              <a:t> to appear as “</a:t>
            </a:r>
            <a:r>
              <a:rPr lang="en-US" dirty="0">
                <a:solidFill>
                  <a:srgbClr val="7DFFB8"/>
                </a:solidFill>
              </a:rPr>
              <a:t>99</a:t>
            </a:r>
            <a:r>
              <a:rPr lang="en-US" dirty="0"/>
              <a:t>”?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fixed;		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(3);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7DFFB8"/>
                </a:solidFill>
              </a:rPr>
              <a:t>cout</a:t>
            </a:r>
            <a:r>
              <a:rPr lang="en-US" sz="1800" b="1" dirty="0">
                <a:solidFill>
                  <a:srgbClr val="7DFFB8"/>
                </a:solidFill>
              </a:rPr>
              <a:t> &lt;&lt; </a:t>
            </a:r>
            <a:r>
              <a:rPr lang="en-US" sz="1800" b="1" dirty="0" err="1">
                <a:solidFill>
                  <a:srgbClr val="7DFFB8"/>
                </a:solidFill>
              </a:rPr>
              <a:t>setprecision</a:t>
            </a:r>
            <a:r>
              <a:rPr lang="en-US" sz="1800" b="1" dirty="0">
                <a:solidFill>
                  <a:srgbClr val="7DFFB8"/>
                </a:solidFill>
              </a:rPr>
              <a:t>(2)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scientific&lt;&lt; </a:t>
            </a:r>
            <a:r>
              <a:rPr lang="en-US" sz="1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setprecision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(2);</a:t>
            </a:r>
          </a:p>
        </p:txBody>
      </p:sp>
    </p:spTree>
    <p:extLst>
      <p:ext uri="{BB962C8B-B14F-4D97-AF65-F5344CB8AC3E}">
        <p14:creationId xmlns:p14="http://schemas.microsoft.com/office/powerpoint/2010/main" val="2622694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Text Manipulators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00413"/>
              </p:ext>
            </p:extLst>
          </p:nvPr>
        </p:nvGraphicFramePr>
        <p:xfrm>
          <a:off x="827700" y="2714283"/>
          <a:ext cx="708535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52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0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25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Manipulator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setw</a:t>
                      </a:r>
                      <a:r>
                        <a:rPr lang="en-US" sz="1400" dirty="0"/>
                        <a:t>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Sets the number of characters</a:t>
                      </a:r>
                      <a:r>
                        <a:rPr lang="en-US" sz="1400" baseline="0" dirty="0"/>
                        <a:t> for the next output items only (no persistence). By default, the item will be right aligned and filled with spaces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n =7;</a:t>
                      </a:r>
                    </a:p>
                    <a:p>
                      <a:r>
                        <a:rPr lang="en-US" sz="1400" dirty="0"/>
                        <a:t>“    Amy”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setfill</a:t>
                      </a:r>
                      <a:r>
                        <a:rPr lang="en-US" sz="14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Sets the</a:t>
                      </a:r>
                      <a:r>
                        <a:rPr lang="en-US" sz="1400" baseline="0" dirty="0"/>
                        <a:t> fill to character c. From &lt;</a:t>
                      </a:r>
                      <a:r>
                        <a:rPr lang="en-US" sz="1400" baseline="0" dirty="0" err="1"/>
                        <a:t>iomanip</a:t>
                      </a:r>
                      <a:r>
                        <a:rPr lang="en-US" sz="1400" baseline="0" dirty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c=‘*’</a:t>
                      </a:r>
                    </a:p>
                    <a:p>
                      <a:r>
                        <a:rPr lang="en-US" sz="1400" dirty="0"/>
                        <a:t>“****Amy”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Changes to left alignment &lt;</a:t>
                      </a:r>
                      <a:r>
                        <a:rPr lang="en-US" sz="1400" dirty="0" err="1"/>
                        <a:t>ios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“Amy    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Changes</a:t>
                      </a:r>
                      <a:r>
                        <a:rPr lang="en-US" sz="1400" baseline="0" dirty="0"/>
                        <a:t> back to right alignment &lt;</a:t>
                      </a:r>
                      <a:r>
                        <a:rPr lang="en-US" sz="1400" baseline="0" dirty="0" err="1"/>
                        <a:t>ios</a:t>
                      </a:r>
                      <a:r>
                        <a:rPr lang="en-US" sz="1400" baseline="0" dirty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“    Amy”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869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Manipulation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&lt;&lt; left &lt;&lt; “Dog Age”;</a:t>
            </a:r>
          </a:p>
          <a:p>
            <a:pPr marL="0" indent="0">
              <a:buNone/>
            </a:pPr>
            <a:r>
              <a:rPr lang="en-US" dirty="0"/>
              <a:t>	“Dog Age   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&lt;&lt;set(12) &lt;&lt; right &lt;&lt; “Human age”;</a:t>
            </a:r>
          </a:p>
          <a:p>
            <a:pPr marL="0" indent="0">
              <a:buNone/>
            </a:pPr>
            <a:r>
              <a:rPr lang="en-US" dirty="0"/>
              <a:t>	“   Human age”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(‘*’);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(12);</a:t>
            </a:r>
          </a:p>
          <a:p>
            <a:pPr marL="0" indent="0">
              <a:buNone/>
            </a:pPr>
            <a:r>
              <a:rPr lang="en-US" dirty="0"/>
              <a:t>	“************”</a:t>
            </a:r>
          </a:p>
        </p:txBody>
      </p:sp>
    </p:spTree>
    <p:extLst>
      <p:ext uri="{BB962C8B-B14F-4D97-AF65-F5344CB8AC3E}">
        <p14:creationId xmlns:p14="http://schemas.microsoft.com/office/powerpoint/2010/main" val="3536915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Manipulation Examples: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(‘-’);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 &lt;&lt; right &lt;&lt; “15 years”;</a:t>
            </a:r>
          </a:p>
          <a:p>
            <a:pPr marL="0" indent="0">
              <a:buNone/>
            </a:pPr>
            <a:r>
              <a:rPr lang="en-US" dirty="0"/>
              <a:t>	“-------15 years”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(‘0’);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 &lt;&lt; left &lt;&lt; “3.32”;</a:t>
            </a:r>
          </a:p>
          <a:p>
            <a:pPr marL="0" indent="0">
              <a:buNone/>
            </a:pPr>
            <a:r>
              <a:rPr lang="en-US" dirty="0"/>
              <a:t>	“3.3200000000000”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39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624091" cy="4195481"/>
          </a:xfrm>
        </p:spPr>
        <p:txBody>
          <a:bodyPr/>
          <a:lstStyle/>
          <a:p>
            <a:r>
              <a:rPr lang="en-US" dirty="0"/>
              <a:t>Questions – Assuming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“Ryan”;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statement will print “…Ryan”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(7)&lt;&lt;“.”&lt;&lt;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&lt;&lt;right&lt;&lt;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89428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624091" cy="4195481"/>
          </a:xfrm>
        </p:spPr>
        <p:txBody>
          <a:bodyPr/>
          <a:lstStyle/>
          <a:p>
            <a:r>
              <a:rPr lang="en-US" dirty="0"/>
              <a:t>Questions – Assuming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“Ryan”;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statement will print “…Ryan”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			</a:t>
            </a:r>
            <a:r>
              <a:rPr lang="en-US" b="1" dirty="0" err="1">
                <a:solidFill>
                  <a:srgbClr val="7DFFB8"/>
                </a:solidFill>
              </a:rPr>
              <a:t>cout</a:t>
            </a:r>
            <a:r>
              <a:rPr lang="en-US" b="1" dirty="0">
                <a:solidFill>
                  <a:srgbClr val="7DFFB8"/>
                </a:solidFill>
              </a:rPr>
              <a:t>&lt;&lt;</a:t>
            </a:r>
            <a:r>
              <a:rPr lang="en-US" b="1" dirty="0" err="1">
                <a:solidFill>
                  <a:srgbClr val="7DFFB8"/>
                </a:solidFill>
              </a:rPr>
              <a:t>setw</a:t>
            </a:r>
            <a:r>
              <a:rPr lang="en-US" b="1" dirty="0">
                <a:solidFill>
                  <a:srgbClr val="7DFFB8"/>
                </a:solidFill>
              </a:rPr>
              <a:t>(7)&lt;&lt;</a:t>
            </a:r>
            <a:r>
              <a:rPr lang="en-US" b="1" dirty="0" err="1">
                <a:solidFill>
                  <a:srgbClr val="7DFFB8"/>
                </a:solidFill>
              </a:rPr>
              <a:t>setfill</a:t>
            </a:r>
            <a:r>
              <a:rPr lang="en-US" b="1" dirty="0">
                <a:solidFill>
                  <a:srgbClr val="7DFFB8"/>
                </a:solidFill>
              </a:rPr>
              <a:t>(‘.’)&lt;&lt;</a:t>
            </a:r>
            <a:r>
              <a:rPr lang="en-US" b="1" dirty="0" err="1">
                <a:solidFill>
                  <a:srgbClr val="7DFFB8"/>
                </a:solidFill>
              </a:rPr>
              <a:t>str</a:t>
            </a:r>
            <a:r>
              <a:rPr lang="en-US" b="1" dirty="0">
                <a:solidFill>
                  <a:srgbClr val="7DFFB8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(7)&lt;&lt;“.”&lt;&lt;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&lt;&lt;right&lt;&lt;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282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   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131075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Insertion operator converts to characters, puts in a 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357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624091" cy="4195481"/>
          </a:xfrm>
        </p:spPr>
        <p:txBody>
          <a:bodyPr/>
          <a:lstStyle/>
          <a:p>
            <a:r>
              <a:rPr lang="en-US" dirty="0"/>
              <a:t>Questions – Assuming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“Ryan”;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Which statement will print “Ryan”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(7)&lt;&lt;“.”&lt;&lt;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&lt;&lt;right&lt;&lt;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1625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624091" cy="4195481"/>
          </a:xfrm>
        </p:spPr>
        <p:txBody>
          <a:bodyPr/>
          <a:lstStyle/>
          <a:p>
            <a:r>
              <a:rPr lang="en-US" dirty="0"/>
              <a:t>Questions – Assuming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“Ryan”;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Which statement will print “Ryan”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DFFB8"/>
                </a:solidFill>
              </a:rPr>
              <a:t>cout</a:t>
            </a:r>
            <a:r>
              <a:rPr lang="en-US" b="1" dirty="0">
                <a:solidFill>
                  <a:srgbClr val="7DFFB8"/>
                </a:solidFill>
              </a:rPr>
              <a:t> &lt;&lt; </a:t>
            </a:r>
            <a:r>
              <a:rPr lang="en-US" b="1" dirty="0" err="1">
                <a:solidFill>
                  <a:srgbClr val="7DFFB8"/>
                </a:solidFill>
              </a:rPr>
              <a:t>setfill</a:t>
            </a:r>
            <a:r>
              <a:rPr lang="en-US" b="1" dirty="0">
                <a:solidFill>
                  <a:srgbClr val="7DFFB8"/>
                </a:solidFill>
              </a:rPr>
              <a:t>(‘.’)&lt;&lt;</a:t>
            </a:r>
            <a:r>
              <a:rPr lang="en-US" b="1" dirty="0" err="1">
                <a:solidFill>
                  <a:srgbClr val="7DFFB8"/>
                </a:solidFill>
              </a:rPr>
              <a:t>str</a:t>
            </a:r>
            <a:r>
              <a:rPr lang="en-US" b="1" dirty="0">
                <a:solidFill>
                  <a:srgbClr val="7DFFB8"/>
                </a:solidFill>
              </a:rPr>
              <a:t>;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(7)&lt;&lt;“.”&lt;&lt;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&lt;&lt;right&lt;&lt;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902630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624091" cy="4195481"/>
          </a:xfrm>
        </p:spPr>
        <p:txBody>
          <a:bodyPr/>
          <a:lstStyle/>
          <a:p>
            <a:r>
              <a:rPr lang="en-US" dirty="0"/>
              <a:t>Questions – Assuming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“Ryan”;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Which statement will print “   Ryan”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(7)&lt;&lt;“.”&lt;&lt;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&lt;&lt;right&lt;&lt;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150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624091" cy="4195481"/>
          </a:xfrm>
        </p:spPr>
        <p:txBody>
          <a:bodyPr/>
          <a:lstStyle/>
          <a:p>
            <a:r>
              <a:rPr lang="en-US" dirty="0"/>
              <a:t>Questions – Assuming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“Ryan”;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Which statement will print “   Ryan”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setfill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(‘.’)&lt;&lt;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setw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(7)&lt;&lt;“.”&lt;&lt;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</a:t>
            </a:r>
            <a:r>
              <a:rPr lang="en-US" b="1" dirty="0" err="1">
                <a:solidFill>
                  <a:srgbClr val="7DFFB8"/>
                </a:solidFill>
              </a:rPr>
              <a:t>cout</a:t>
            </a:r>
            <a:r>
              <a:rPr lang="en-US" b="1" dirty="0">
                <a:solidFill>
                  <a:srgbClr val="7DFFB8"/>
                </a:solidFill>
              </a:rPr>
              <a:t> &lt;&lt;right&lt;&lt;</a:t>
            </a:r>
            <a:r>
              <a:rPr lang="en-US" b="1" dirty="0" err="1">
                <a:solidFill>
                  <a:srgbClr val="7DFFB8"/>
                </a:solidFill>
              </a:rPr>
              <a:t>setw</a:t>
            </a:r>
            <a:r>
              <a:rPr lang="en-US" b="1" dirty="0">
                <a:solidFill>
                  <a:srgbClr val="7DFFB8"/>
                </a:solidFill>
              </a:rPr>
              <a:t>(7)&lt;&lt;</a:t>
            </a:r>
            <a:r>
              <a:rPr lang="en-US" b="1" dirty="0" err="1">
                <a:solidFill>
                  <a:srgbClr val="7DFFB8"/>
                </a:solidFill>
              </a:rPr>
              <a:t>str</a:t>
            </a:r>
            <a:r>
              <a:rPr lang="en-US" b="1" dirty="0">
                <a:solidFill>
                  <a:srgbClr val="7DFFB8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0068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Read input data from a string rather than a keyboard (Reading sensor data or RSS feed)</a:t>
            </a:r>
          </a:p>
          <a:p>
            <a:pPr lvl="1"/>
            <a:r>
              <a:rPr lang="en-US" sz="2100" dirty="0"/>
              <a:t>Variable type </a:t>
            </a:r>
            <a:r>
              <a:rPr lang="en-US" sz="2100" b="1" dirty="0" err="1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endParaRPr lang="en-US" sz="2100" b="1" dirty="0">
              <a:solidFill>
                <a:srgbClr val="7DFF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#include &lt;</a:t>
            </a:r>
            <a:r>
              <a:rPr lang="en-US" sz="2100" dirty="0" err="1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sstream</a:t>
            </a:r>
            <a:r>
              <a:rPr lang="en-US" sz="2100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data_buffer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 Green 56”;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data_buffer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lvl="1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id;</a:t>
            </a:r>
          </a:p>
        </p:txBody>
      </p:sp>
    </p:spTree>
    <p:extLst>
      <p:ext uri="{BB962C8B-B14F-4D97-AF65-F5344CB8AC3E}">
        <p14:creationId xmlns:p14="http://schemas.microsoft.com/office/powerpoint/2010/main" val="18161634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Read input data from a string rather than a keyboard (Reading sensor data or RSS feed)</a:t>
            </a:r>
          </a:p>
          <a:p>
            <a:pPr lvl="1"/>
            <a:r>
              <a:rPr lang="en-US" sz="2100" dirty="0"/>
              <a:t>Variable type </a:t>
            </a:r>
            <a:r>
              <a:rPr lang="en-US" sz="2100" b="1" dirty="0" err="1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endParaRPr lang="en-US" sz="2100" b="1" dirty="0">
              <a:solidFill>
                <a:srgbClr val="7DFF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#include &lt;</a:t>
            </a:r>
            <a:r>
              <a:rPr lang="en-US" sz="2100" dirty="0" err="1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sstream</a:t>
            </a:r>
            <a:r>
              <a:rPr lang="en-US" sz="2100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data_buffer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 Green 56”;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data_buffer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lvl="1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b="1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Ryan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b="1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Green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id;	</a:t>
            </a:r>
            <a:r>
              <a:rPr lang="en-US" b="1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2185364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Outputting data to a string</a:t>
            </a:r>
          </a:p>
          <a:p>
            <a:pPr lvl="1"/>
            <a:r>
              <a:rPr lang="en-US" sz="2100" dirty="0"/>
              <a:t>Variable type </a:t>
            </a:r>
            <a:r>
              <a:rPr lang="en-US" sz="2100" b="1" dirty="0" err="1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endParaRPr lang="en-US" sz="2100" b="1" dirty="0">
              <a:solidFill>
                <a:srgbClr val="7DFF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#include &lt;</a:t>
            </a:r>
            <a:r>
              <a:rPr lang="en-US" sz="2100" dirty="0" err="1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sstream</a:t>
            </a:r>
            <a:r>
              <a:rPr lang="en-US" sz="2100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“Ryan”;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“Green”;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56;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&lt;&lt;“, “&lt;&lt;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&lt;&lt;“, “&lt;&lt;ID;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oSS.str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713836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Outputting data to a string</a:t>
            </a:r>
          </a:p>
          <a:p>
            <a:pPr lvl="1"/>
            <a:r>
              <a:rPr lang="en-US" sz="2100" dirty="0"/>
              <a:t>Variable type </a:t>
            </a:r>
            <a:r>
              <a:rPr lang="en-US" sz="2100" b="1" dirty="0" err="1">
                <a:solidFill>
                  <a:srgbClr val="7DFF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endParaRPr lang="en-US" sz="2100" b="1" dirty="0">
              <a:solidFill>
                <a:srgbClr val="7DFF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00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#include &lt;</a:t>
            </a:r>
            <a:r>
              <a:rPr lang="en-US" sz="2100" dirty="0" err="1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sstream</a:t>
            </a:r>
            <a:r>
              <a:rPr lang="en-US" sz="2100" dirty="0">
                <a:solidFill>
                  <a:srgbClr val="7DFFB8"/>
                </a:solidFill>
                <a:latin typeface="+mn-lt"/>
                <a:cs typeface="Courier New" panose="02070309020205020404" pitchFamily="49" charset="0"/>
              </a:rPr>
              <a:t>&gt;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“Ryan”;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“Green”;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= 56;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ostringstream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&lt;&lt;“, “&lt;&lt;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&lt;&lt;“, “&lt;&lt;ID;</a:t>
            </a:r>
          </a:p>
          <a:p>
            <a:pPr marL="0" lvl="1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oSS.str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5002" y="5383850"/>
            <a:ext cx="207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DFFB8"/>
                </a:solidFill>
              </a:rPr>
              <a:t>Green, Ryan, 56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4543" y="5753182"/>
            <a:ext cx="207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DFFB8"/>
                </a:solidFill>
              </a:rPr>
              <a:t>Converts to string</a:t>
            </a:r>
          </a:p>
        </p:txBody>
      </p:sp>
    </p:spTree>
    <p:extLst>
      <p:ext uri="{BB962C8B-B14F-4D97-AF65-F5344CB8AC3E}">
        <p14:creationId xmlns:p14="http://schemas.microsoft.com/office/powerpoint/2010/main" val="2500393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Define an </a:t>
            </a:r>
            <a:r>
              <a:rPr lang="en-US" dirty="0" err="1"/>
              <a:t>istringstream</a:t>
            </a:r>
            <a:r>
              <a:rPr lang="en-US" dirty="0"/>
              <a:t> variable name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inSS</a:t>
            </a:r>
            <a:r>
              <a:rPr lang="en-US" dirty="0"/>
              <a:t> that creates an input string stream using the string variable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myStrLine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19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Define an </a:t>
            </a:r>
            <a:r>
              <a:rPr lang="en-US" dirty="0" err="1"/>
              <a:t>istringstream</a:t>
            </a:r>
            <a:r>
              <a:rPr lang="en-US" dirty="0"/>
              <a:t> variable name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inSS</a:t>
            </a:r>
            <a:r>
              <a:rPr lang="en-US" dirty="0"/>
              <a:t> that creates an input string stream using the string variable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myStrLine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myStrLine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53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05079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Insertion operator converts to characters, puts in a 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63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Given an </a:t>
            </a:r>
            <a:r>
              <a:rPr lang="en-US" dirty="0" err="1"/>
              <a:t>ostringstream</a:t>
            </a:r>
            <a:r>
              <a:rPr lang="en-US" dirty="0"/>
              <a:t> variable called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outSS</a:t>
            </a:r>
            <a:r>
              <a:rPr lang="en-US" dirty="0"/>
              <a:t>, write a statement that appends the value of the </a:t>
            </a:r>
            <a:r>
              <a:rPr lang="en-US" dirty="0" err="1"/>
              <a:t>int</a:t>
            </a:r>
            <a:r>
              <a:rPr lang="en-US" dirty="0"/>
              <a:t> variable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carSpeed</a:t>
            </a:r>
            <a:r>
              <a:rPr lang="en-US" dirty="0"/>
              <a:t> to the stream’s buffer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06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Given an </a:t>
            </a:r>
            <a:r>
              <a:rPr lang="en-US" dirty="0" err="1"/>
              <a:t>ostringstream</a:t>
            </a:r>
            <a:r>
              <a:rPr lang="en-US" dirty="0"/>
              <a:t> variable called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outSS</a:t>
            </a:r>
            <a:r>
              <a:rPr lang="en-US" dirty="0"/>
              <a:t>, write a statement that appends the value of the </a:t>
            </a:r>
            <a:r>
              <a:rPr lang="en-US" dirty="0" err="1"/>
              <a:t>int</a:t>
            </a:r>
            <a:r>
              <a:rPr lang="en-US" dirty="0"/>
              <a:t> variable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carSpeed</a:t>
            </a:r>
            <a:r>
              <a:rPr lang="en-US" dirty="0"/>
              <a:t> to the stream’s buffer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carSpeed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05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Write a statement that copies the contents of an output string stream to a string variable called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myStr</a:t>
            </a:r>
            <a:r>
              <a:rPr lang="en-US" dirty="0"/>
              <a:t>. Assume the </a:t>
            </a:r>
            <a:r>
              <a:rPr lang="en-US" dirty="0" err="1"/>
              <a:t>ostringstream</a:t>
            </a:r>
            <a:r>
              <a:rPr lang="en-US" dirty="0"/>
              <a:t> variable is called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outSS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54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Write a statement that copies the contents of an output string stream to a string variable called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myStr</a:t>
            </a:r>
            <a:r>
              <a:rPr lang="en-US" dirty="0"/>
              <a:t>. Assume the </a:t>
            </a:r>
            <a:r>
              <a:rPr lang="en-US" dirty="0" err="1"/>
              <a:t>ostringstream</a:t>
            </a:r>
            <a:r>
              <a:rPr lang="en-US" dirty="0"/>
              <a:t> variable is called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outSS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outSS.str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839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your program needs to read and write to a file (cough…Final Project…cough)</a:t>
            </a:r>
          </a:p>
          <a:p>
            <a:pPr lvl="1"/>
            <a:r>
              <a:rPr lang="en-US" dirty="0"/>
              <a:t>Create an input and output stream for a file that works just like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ifstream</a:t>
            </a:r>
            <a:r>
              <a:rPr lang="en-US" dirty="0"/>
              <a:t> – reading from a file</a:t>
            </a:r>
          </a:p>
          <a:p>
            <a:pPr lvl="1"/>
            <a:r>
              <a:rPr lang="en-US" dirty="0" err="1"/>
              <a:t>ofstream</a:t>
            </a:r>
            <a:r>
              <a:rPr lang="en-US" dirty="0"/>
              <a:t> – writing to a file</a:t>
            </a:r>
          </a:p>
        </p:txBody>
      </p:sp>
    </p:spTree>
    <p:extLst>
      <p:ext uri="{BB962C8B-B14F-4D97-AF65-F5344CB8AC3E}">
        <p14:creationId xmlns:p14="http://schemas.microsoft.com/office/powerpoint/2010/main" val="3750829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=0;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5973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x=0;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1046" y="1461331"/>
            <a:ext cx="46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include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dirty="0"/>
              <a:t> to use file streams</a:t>
            </a:r>
          </a:p>
        </p:txBody>
      </p:sp>
    </p:spTree>
    <p:extLst>
      <p:ext uri="{BB962C8B-B14F-4D97-AF65-F5344CB8AC3E}">
        <p14:creationId xmlns:p14="http://schemas.microsoft.com/office/powerpoint/2010/main" val="15074245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3095" y="2828658"/>
            <a:ext cx="4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is the class to use for reading from a file.</a:t>
            </a:r>
          </a:p>
        </p:txBody>
      </p:sp>
    </p:spTree>
    <p:extLst>
      <p:ext uri="{BB962C8B-B14F-4D97-AF65-F5344CB8AC3E}">
        <p14:creationId xmlns:p14="http://schemas.microsoft.com/office/powerpoint/2010/main" val="19298872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inFS.open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5824" y="3392680"/>
            <a:ext cx="4175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.open() </a:t>
            </a:r>
            <a:r>
              <a:rPr lang="en-US" dirty="0">
                <a:cs typeface="Courier New" panose="02070309020205020404" pitchFamily="49" charset="0"/>
              </a:rPr>
              <a:t>is the way that files are opened (reading or writing). With C++-11 or higher it can either be in C++ or C-string format. Can also be a string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38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inFS.is_open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1443" y="4221622"/>
            <a:ext cx="4175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cs typeface="Courier New" panose="02070309020205020404" pitchFamily="49" charset="0"/>
              </a:rPr>
              <a:t>returns a true or false based on if the file is actually open.</a:t>
            </a:r>
          </a:p>
          <a:p>
            <a:r>
              <a:rPr lang="en-US" dirty="0">
                <a:cs typeface="Courier New" panose="02070309020205020404" pitchFamily="49" charset="0"/>
              </a:rPr>
              <a:t>Files not opening could possibly be because another program is using the file OR the file simply doesn’t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 9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Insertion operator converts to characters, puts in a 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680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5448" y="4187439"/>
            <a:ext cx="41757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cs typeface="Courier New" panose="02070309020205020404" pitchFamily="49" charset="0"/>
              </a:rPr>
              <a:t>The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dirty="0">
                <a:cs typeface="Courier New" panose="02070309020205020404" pitchFamily="49" charset="0"/>
              </a:rPr>
              <a:t>operator takes the data from the file and sets it to a variable (in this  case an integer).</a:t>
            </a:r>
          </a:p>
          <a:p>
            <a:pPr algn="just"/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Common errors include using </a:t>
            </a:r>
            <a:r>
              <a:rPr lang="en-US" dirty="0" err="1">
                <a:cs typeface="Courier New" panose="02070309020205020404" pitchFamily="49" charset="0"/>
              </a:rPr>
              <a:t>cin</a:t>
            </a:r>
            <a:r>
              <a:rPr lang="en-US" dirty="0">
                <a:cs typeface="Courier New" panose="02070309020205020404" pitchFamily="49" charset="0"/>
              </a:rPr>
              <a:t> instead of your </a:t>
            </a:r>
            <a:r>
              <a:rPr lang="en-US" dirty="0" err="1">
                <a:cs typeface="Courier New" panose="02070309020205020404" pitchFamily="49" charset="0"/>
              </a:rPr>
              <a:t>ifstream</a:t>
            </a:r>
            <a:r>
              <a:rPr lang="en-US" dirty="0">
                <a:cs typeface="Courier New" panose="02070309020205020404" pitchFamily="49" charset="0"/>
              </a:rPr>
              <a:t> variable. Another error, putting the wrong data type into the variable (strings to </a:t>
            </a:r>
            <a:r>
              <a:rPr lang="en-US" dirty="0" err="1">
                <a:cs typeface="Courier New" panose="02070309020205020404" pitchFamily="49" charset="0"/>
              </a:rPr>
              <a:t>ints</a:t>
            </a:r>
            <a:r>
              <a:rPr lang="en-US" dirty="0">
                <a:cs typeface="Courier New" panose="02070309020205020404" pitchFamily="49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917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2180" y="5700044"/>
            <a:ext cx="4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 </a:t>
            </a:r>
            <a:r>
              <a:rPr lang="en-US" dirty="0">
                <a:cs typeface="Courier New" panose="02070309020205020404" pitchFamily="49" charset="0"/>
              </a:rPr>
              <a:t>closes a file that has previously been opened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934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Another 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Assume we have opened the file and checked it has really opened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inFS.eof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inFS.good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4546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Another 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Assume we have opened the file and checked it has really opened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while(!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inFS.eof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inFS.good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47261" y="3469592"/>
            <a:ext cx="4175717" cy="646331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returns true if the stream reaches the </a:t>
            </a:r>
            <a:r>
              <a:rPr lang="en-US" b="1" u="sng" dirty="0">
                <a:cs typeface="Courier New" panose="02070309020205020404" pitchFamily="49" charset="0"/>
              </a:rPr>
              <a:t>e</a:t>
            </a:r>
            <a:r>
              <a:rPr lang="en-US" dirty="0">
                <a:cs typeface="Courier New" panose="02070309020205020404" pitchFamily="49" charset="0"/>
              </a:rPr>
              <a:t>nd </a:t>
            </a:r>
            <a:r>
              <a:rPr lang="en-US" b="1" u="sng" dirty="0">
                <a:cs typeface="Courier New" panose="02070309020205020404" pitchFamily="49" charset="0"/>
              </a:rPr>
              <a:t>o</a:t>
            </a:r>
            <a:r>
              <a:rPr lang="en-US" dirty="0">
                <a:cs typeface="Courier New" panose="02070309020205020404" pitchFamily="49" charset="0"/>
              </a:rPr>
              <a:t>f the </a:t>
            </a:r>
            <a:r>
              <a:rPr lang="en-US" b="1" u="sng" dirty="0">
                <a:cs typeface="Courier New" panose="02070309020205020404" pitchFamily="49" charset="0"/>
              </a:rPr>
              <a:t>f</a:t>
            </a:r>
            <a:r>
              <a:rPr lang="en-US" dirty="0">
                <a:cs typeface="Courier New" panose="02070309020205020404" pitchFamily="49" charset="0"/>
              </a:rPr>
              <a:t>ile.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093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Another 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Assume we have opened the file and checked it has really opened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while(!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inFS.eof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inFS.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fileNum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7261" y="3469592"/>
            <a:ext cx="4175717" cy="646331"/>
          </a:xfrm>
          <a:prstGeom prst="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.good()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returns true if the previous stream operation had no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454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Yet Another 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(“myoutfile.txt”);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“Hello”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“1 2 3”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593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Yet Another 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(“myoutfile.txt”);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“Hello”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“1 2 3”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6939" y="2496326"/>
            <a:ext cx="343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dirty="0"/>
              <a:t> is the class to use for writing to a file.</a:t>
            </a:r>
          </a:p>
        </p:txBody>
      </p:sp>
    </p:spTree>
    <p:extLst>
      <p:ext uri="{BB962C8B-B14F-4D97-AF65-F5344CB8AC3E}">
        <p14:creationId xmlns:p14="http://schemas.microsoft.com/office/powerpoint/2010/main" val="9708435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232529"/>
            <a:ext cx="6711654" cy="53562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Yet Another Example: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(“myoutfile.txt”);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outFS.is_open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“Hello”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 2 3”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outFS.close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98123" y="4580545"/>
            <a:ext cx="303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cs typeface="Courier New" panose="02070309020205020404" pitchFamily="49" charset="0"/>
              </a:rPr>
              <a:t>The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>
                <a:cs typeface="Courier New" panose="02070309020205020404" pitchFamily="49" charset="0"/>
              </a:rPr>
              <a:t>operator takes the data from the </a:t>
            </a:r>
            <a:r>
              <a:rPr lang="en-US" dirty="0" err="1">
                <a:cs typeface="Courier New" panose="02070309020205020404" pitchFamily="49" charset="0"/>
              </a:rPr>
              <a:t>ostream</a:t>
            </a:r>
            <a:r>
              <a:rPr lang="en-US" dirty="0">
                <a:cs typeface="Courier New" panose="02070309020205020404" pitchFamily="49" charset="0"/>
              </a:rPr>
              <a:t> buffer and writes it to a file.</a:t>
            </a:r>
          </a:p>
        </p:txBody>
      </p:sp>
    </p:spTree>
    <p:extLst>
      <p:ext uri="{BB962C8B-B14F-4D97-AF65-F5344CB8AC3E}">
        <p14:creationId xmlns:p14="http://schemas.microsoft.com/office/powerpoint/2010/main" val="12696025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error in the following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numBooks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40;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numBooks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“Books per students: “;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numBooks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4963" y="2774258"/>
            <a:ext cx="2392823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file stream is not large enough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4962" y="3649053"/>
            <a:ext cx="2392823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file stream has not been properly opened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4961" y="4511331"/>
            <a:ext cx="2392823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&gt;&gt; operator cannot be used there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4961" y="5379869"/>
            <a:ext cx="2392823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</a:t>
            </a:r>
          </a:p>
        </p:txBody>
      </p:sp>
    </p:spTree>
    <p:extLst>
      <p:ext uri="{BB962C8B-B14F-4D97-AF65-F5344CB8AC3E}">
        <p14:creationId xmlns:p14="http://schemas.microsoft.com/office/powerpoint/2010/main" val="34599666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error in the following code?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numBooks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40;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numBooks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“Books per students: “;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numBooks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numStudents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4963" y="2774258"/>
            <a:ext cx="2392823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file stream is not large enough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4962" y="3649053"/>
            <a:ext cx="2392823" cy="874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file stream has not been properly opened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4961" y="4511331"/>
            <a:ext cx="2392823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&gt;&gt; operator cannot be used there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4961" y="5379869"/>
            <a:ext cx="2392823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</a:t>
            </a:r>
          </a:p>
        </p:txBody>
      </p:sp>
    </p:spTree>
    <p:extLst>
      <p:ext uri="{BB962C8B-B14F-4D97-AF65-F5344CB8AC3E}">
        <p14:creationId xmlns:p14="http://schemas.microsoft.com/office/powerpoint/2010/main" val="314486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ostream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Ostream</a:t>
            </a:r>
            <a:r>
              <a:rPr lang="en-US" dirty="0"/>
              <a:t> – “output stream” – a class that supports output of data to a screen.</a:t>
            </a:r>
          </a:p>
          <a:p>
            <a:pPr lvl="1"/>
            <a:r>
              <a:rPr lang="en-US" dirty="0"/>
              <a:t>You’ve used this before – COUT (available through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037" y="4007978"/>
            <a:ext cx="1803163" cy="117077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54507" y="5178751"/>
            <a:ext cx="974221" cy="19967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  <a:endCxn id="4" idx="3"/>
          </p:cNvCxnSpPr>
          <p:nvPr/>
        </p:nvCxnSpPr>
        <p:spPr>
          <a:xfrm flipH="1">
            <a:off x="2743200" y="4589092"/>
            <a:ext cx="726541" cy="42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69741" y="4003705"/>
            <a:ext cx="1803163" cy="1170773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85241" y="4404425"/>
            <a:ext cx="11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0441" y="3819039"/>
            <a:ext cx="2546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“Age”;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ageYears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37443"/>
              </p:ext>
            </p:extLst>
          </p:nvPr>
        </p:nvGraphicFramePr>
        <p:xfrm>
          <a:off x="2563739" y="5187678"/>
          <a:ext cx="2589526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98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202009" y="4989812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Buffer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52840" y="5386974"/>
            <a:ext cx="285787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Insertion operator converts to characters, puts in a buffer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737" y="3651465"/>
            <a:ext cx="82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874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statement opens a file outfile.txt given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9955" y="4101393"/>
            <a:ext cx="3184698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ofstream.open</a:t>
            </a:r>
            <a:r>
              <a:rPr lang="en-US" sz="1600" dirty="0"/>
              <a:t>.(“outfile.txt”);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9954" y="4976188"/>
            <a:ext cx="3184697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outFS.open</a:t>
            </a:r>
            <a:r>
              <a:rPr lang="en-US" sz="1600" dirty="0"/>
              <a:t>(“outfile.txt”);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652" y="4100281"/>
            <a:ext cx="3184702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</a:t>
            </a:r>
            <a:r>
              <a:rPr lang="en-US" sz="1600" dirty="0"/>
              <a:t>.(outfile.txt);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4654" y="4975075"/>
            <a:ext cx="3184694" cy="8779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</a:t>
            </a:r>
            <a:r>
              <a:rPr lang="en-US" sz="1600" dirty="0"/>
              <a:t>.(“outfile.txt”);</a:t>
            </a:r>
          </a:p>
        </p:txBody>
      </p:sp>
    </p:spTree>
    <p:extLst>
      <p:ext uri="{BB962C8B-B14F-4D97-AF65-F5344CB8AC3E}">
        <p14:creationId xmlns:p14="http://schemas.microsoft.com/office/powerpoint/2010/main" val="30529772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statement opens a file outfile.txt given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9955" y="4101393"/>
            <a:ext cx="3184698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ofstream.open</a:t>
            </a:r>
            <a:r>
              <a:rPr lang="en-US" sz="1600" dirty="0"/>
              <a:t>.(“outfile.txt”);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9954" y="4976188"/>
            <a:ext cx="3184697" cy="8747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outFS.open</a:t>
            </a:r>
            <a:r>
              <a:rPr lang="en-US" sz="1600" dirty="0"/>
              <a:t>(“outfile.txt”);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4652" y="4100281"/>
            <a:ext cx="3184702" cy="8747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</a:t>
            </a:r>
            <a:r>
              <a:rPr lang="en-US" sz="1600" dirty="0"/>
              <a:t>.(outfile.txt);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4654" y="4975075"/>
            <a:ext cx="3184694" cy="8779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</a:t>
            </a:r>
            <a:r>
              <a:rPr lang="en-US" sz="1600" dirty="0"/>
              <a:t>.(“outfile.txt”);</a:t>
            </a:r>
          </a:p>
        </p:txBody>
      </p:sp>
    </p:spTree>
    <p:extLst>
      <p:ext uri="{BB962C8B-B14F-4D97-AF65-F5344CB8AC3E}">
        <p14:creationId xmlns:p14="http://schemas.microsoft.com/office/powerpoint/2010/main" val="25336849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code, which correctly writes “apples” to the file outfile.txt?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(“outfile.txt”);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1756" y="3312093"/>
            <a:ext cx="3184698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outfile.txt&lt;&lt; “apples”;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1744" y="4796669"/>
            <a:ext cx="3184697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</a:t>
            </a:r>
            <a:r>
              <a:rPr lang="en-US" sz="1600" dirty="0"/>
              <a:t> &gt;&gt; “apples”;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1748" y="3811424"/>
            <a:ext cx="3184702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</a:t>
            </a:r>
            <a:r>
              <a:rPr lang="en-US" sz="1600" dirty="0"/>
              <a:t> &lt;&lt; “apples”;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1744" y="4310755"/>
            <a:ext cx="3184694" cy="503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outfile.txt &gt;&gt; “apples”;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1744" y="5296000"/>
            <a:ext cx="3184697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ofstream</a:t>
            </a:r>
            <a:r>
              <a:rPr lang="en-US" sz="1600" dirty="0"/>
              <a:t> &lt;&lt; “apples”;</a:t>
            </a:r>
          </a:p>
        </p:txBody>
      </p:sp>
    </p:spTree>
    <p:extLst>
      <p:ext uri="{BB962C8B-B14F-4D97-AF65-F5344CB8AC3E}">
        <p14:creationId xmlns:p14="http://schemas.microsoft.com/office/powerpoint/2010/main" val="9725484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code, which correctly writes “apples” to the file outfile.txt?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outFS.open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(“outfile.txt”);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1756" y="3312093"/>
            <a:ext cx="3184698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outfile.txt&lt;&lt; “apples”;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1744" y="4796669"/>
            <a:ext cx="3184697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</a:t>
            </a:r>
            <a:r>
              <a:rPr lang="en-US" sz="1600" dirty="0"/>
              <a:t> &gt;&gt; “apples”;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1748" y="3811424"/>
            <a:ext cx="3184702" cy="499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</a:t>
            </a:r>
            <a:r>
              <a:rPr lang="en-US" sz="1600" dirty="0"/>
              <a:t> &lt;&lt; “apples”;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1744" y="4310755"/>
            <a:ext cx="3184694" cy="503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outfile.txt &gt;&gt; “apples”;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1744" y="5296000"/>
            <a:ext cx="3184697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ofstream</a:t>
            </a:r>
            <a:r>
              <a:rPr lang="en-US" sz="1600" dirty="0"/>
              <a:t> &lt;&lt; “apples”;</a:t>
            </a:r>
          </a:p>
        </p:txBody>
      </p:sp>
    </p:spTree>
    <p:extLst>
      <p:ext uri="{BB962C8B-B14F-4D97-AF65-F5344CB8AC3E}">
        <p14:creationId xmlns:p14="http://schemas.microsoft.com/office/powerpoint/2010/main" val="22613191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code, which correctly opens the file using the string </a:t>
            </a:r>
            <a:r>
              <a:rPr lang="en-US" dirty="0" err="1"/>
              <a:t>myfile</a:t>
            </a:r>
            <a:r>
              <a:rPr lang="en-US" dirty="0"/>
              <a:t> as the filename?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“outfile.txt”;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4769" y="4405954"/>
            <a:ext cx="3184698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ofstream.open</a:t>
            </a:r>
            <a:r>
              <a:rPr lang="en-US" sz="16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4761" y="4905285"/>
            <a:ext cx="3184702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outFS.open</a:t>
            </a:r>
            <a:r>
              <a:rPr lang="en-US" sz="1600" dirty="0"/>
              <a:t>(</a:t>
            </a:r>
            <a:r>
              <a:rPr lang="en-US" sz="1600" dirty="0" err="1"/>
              <a:t>myFile</a:t>
            </a:r>
            <a:r>
              <a:rPr lang="en-US" sz="1600" dirty="0"/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4757" y="5404616"/>
            <a:ext cx="3184694" cy="503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outFS.open</a:t>
            </a:r>
            <a:r>
              <a:rPr lang="en-US" sz="1600" dirty="0"/>
              <a:t>(“myfile.txt”);</a:t>
            </a:r>
          </a:p>
        </p:txBody>
      </p:sp>
    </p:spTree>
    <p:extLst>
      <p:ext uri="{BB962C8B-B14F-4D97-AF65-F5344CB8AC3E}">
        <p14:creationId xmlns:p14="http://schemas.microsoft.com/office/powerpoint/2010/main" val="41446138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code, which correctly opens the file using the string </a:t>
            </a:r>
            <a:r>
              <a:rPr lang="en-US" dirty="0" err="1"/>
              <a:t>myfile</a:t>
            </a:r>
            <a:r>
              <a:rPr lang="en-US" dirty="0"/>
              <a:t> as the filename?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“outfile.txt”;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4769" y="4405954"/>
            <a:ext cx="3184698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ofstream.open</a:t>
            </a:r>
            <a:r>
              <a:rPr lang="en-US" sz="16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4761" y="4905285"/>
            <a:ext cx="3184702" cy="499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outFS.open</a:t>
            </a:r>
            <a:r>
              <a:rPr lang="en-US" sz="1600" dirty="0"/>
              <a:t>(</a:t>
            </a:r>
            <a:r>
              <a:rPr lang="en-US" sz="1600" dirty="0" err="1"/>
              <a:t>myFile</a:t>
            </a:r>
            <a:r>
              <a:rPr lang="en-US" sz="1600" dirty="0"/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4757" y="5404616"/>
            <a:ext cx="3184694" cy="503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outFS.open</a:t>
            </a:r>
            <a:r>
              <a:rPr lang="en-US" sz="1600" dirty="0"/>
              <a:t>(“myfile.txt”);</a:t>
            </a:r>
          </a:p>
        </p:txBody>
      </p:sp>
    </p:spTree>
    <p:extLst>
      <p:ext uri="{BB962C8B-B14F-4D97-AF65-F5344CB8AC3E}">
        <p14:creationId xmlns:p14="http://schemas.microsoft.com/office/powerpoint/2010/main" val="6153171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statement determines if the following file read operation successfully read an integer?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vehicleCount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8736" y="4081214"/>
            <a:ext cx="3184698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(</a:t>
            </a:r>
            <a:r>
              <a:rPr lang="en-US" sz="1600" dirty="0" err="1"/>
              <a:t>inputFile.eof</a:t>
            </a:r>
            <a:r>
              <a:rPr lang="en-US" sz="1600" dirty="0"/>
              <a:t>())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8728" y="4580545"/>
            <a:ext cx="3184702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(!</a:t>
            </a:r>
            <a:r>
              <a:rPr lang="en-US" sz="1600" dirty="0" err="1"/>
              <a:t>vehicleCount.eof</a:t>
            </a:r>
            <a:r>
              <a:rPr lang="en-US" sz="1600" dirty="0"/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8724" y="5079876"/>
            <a:ext cx="3184694" cy="5039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(</a:t>
            </a:r>
            <a:r>
              <a:rPr lang="en-US" sz="1600" dirty="0" err="1"/>
              <a:t>inputFile.good</a:t>
            </a:r>
            <a:r>
              <a:rPr lang="en-US" sz="1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6376039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statement determines if the following file read operation successfully read an integer?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inputFile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vehicleCount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8736" y="4081214"/>
            <a:ext cx="3184698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(</a:t>
            </a:r>
            <a:r>
              <a:rPr lang="en-US" sz="1600" dirty="0" err="1"/>
              <a:t>inputFile.eof</a:t>
            </a:r>
            <a:r>
              <a:rPr lang="en-US" sz="1600" dirty="0"/>
              <a:t>())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28728" y="4580545"/>
            <a:ext cx="3184702" cy="499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(!</a:t>
            </a:r>
            <a:r>
              <a:rPr lang="en-US" sz="1600" dirty="0" err="1"/>
              <a:t>vehicleCount.eof</a:t>
            </a:r>
            <a:r>
              <a:rPr lang="en-US" sz="1600" dirty="0"/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28724" y="5079876"/>
            <a:ext cx="3184694" cy="5039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(</a:t>
            </a:r>
            <a:r>
              <a:rPr lang="en-US" sz="1600" dirty="0" err="1"/>
              <a:t>inputFile.good</a:t>
            </a:r>
            <a:r>
              <a:rPr lang="en-US" sz="1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950012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insertion or extraction fails.</a:t>
            </a:r>
          </a:p>
          <a:p>
            <a:pPr lvl="1"/>
            <a:r>
              <a:rPr lang="en-US" dirty="0"/>
              <a:t>Value extracted is too large or small to fit the given variable</a:t>
            </a:r>
          </a:p>
          <a:p>
            <a:pPr lvl="1"/>
            <a:r>
              <a:rPr lang="en-US" dirty="0"/>
              <a:t>Wrong data type for the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488" y="3768695"/>
            <a:ext cx="53582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num1 = -1; </a:t>
            </a:r>
          </a:p>
          <a:p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num2 = -1;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&gt;&gt; num1; </a:t>
            </a:r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"Enter a second number:" &lt;&lt; 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&gt;&gt; num2; </a:t>
            </a:r>
          </a:p>
          <a:p>
            <a:endParaRPr lang="en-US" sz="1600" b="1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"num1: " &lt;&lt; num1 &lt;&lt; 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"num2: " &lt;&lt; num2 &lt;&lt; 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8218" y="4469450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Entered “six” – Error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8218" y="5217920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in error state, extraction is skipped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924" y="3395124"/>
            <a:ext cx="5470607" cy="17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197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to check error states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443354" y="2875423"/>
          <a:ext cx="609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3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06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good()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eof</a:t>
                      </a:r>
                      <a:r>
                        <a:rPr lang="en-US" b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End-of-file</a:t>
                      </a:r>
                      <a:r>
                        <a:rPr lang="en-US" baseline="0" dirty="0"/>
                        <a:t> reached on extraction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error on extraction or insertion (Ex:</a:t>
                      </a:r>
                      <a:r>
                        <a:rPr lang="en-US" baseline="0" dirty="0"/>
                        <a:t> value doesn’t fit the variable, instream is still not fixed, </a:t>
                      </a:r>
                      <a:r>
                        <a:rPr lang="en-US" baseline="0" dirty="0" err="1"/>
                        <a:t>etc</a:t>
                      </a:r>
                      <a:r>
                        <a:rPr lang="en-US" baseline="0" dirty="0"/>
                        <a:t>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(or write) error on extraction (or insertion)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62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10035</TotalTime>
  <Words>5409</Words>
  <Application>Microsoft Office PowerPoint</Application>
  <PresentationFormat>On-screen Show (4:3)</PresentationFormat>
  <Paragraphs>1408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Arial</vt:lpstr>
      <vt:lpstr>Calibri</vt:lpstr>
      <vt:lpstr>Century Gothic</vt:lpstr>
      <vt:lpstr>Courier New</vt:lpstr>
      <vt:lpstr>Wingdings 3</vt:lpstr>
      <vt:lpstr>Ion</vt:lpstr>
      <vt:lpstr>PowerPoint Presentation</vt:lpstr>
      <vt:lpstr>Streams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ostream and cout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The istream and cin stream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Output formatting</vt:lpstr>
      <vt:lpstr>String Streams</vt:lpstr>
      <vt:lpstr>String Streams</vt:lpstr>
      <vt:lpstr>String Streams</vt:lpstr>
      <vt:lpstr>String Streams</vt:lpstr>
      <vt:lpstr>String Streams</vt:lpstr>
      <vt:lpstr>String Streams</vt:lpstr>
      <vt:lpstr>String Streams</vt:lpstr>
      <vt:lpstr>String Streams</vt:lpstr>
      <vt:lpstr>String Streams</vt:lpstr>
      <vt:lpstr>String Streams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</vt:lpstr>
      <vt:lpstr>File Input and Output Questions</vt:lpstr>
      <vt:lpstr>File Input and Output Questions</vt:lpstr>
      <vt:lpstr>File Input and Output Questions</vt:lpstr>
      <vt:lpstr>File Input and Output Questions</vt:lpstr>
      <vt:lpstr>File Input and Output Questions</vt:lpstr>
      <vt:lpstr>File Input and Output Questions</vt:lpstr>
      <vt:lpstr>File Input and Output Questions</vt:lpstr>
      <vt:lpstr>File Input and Output Questions</vt:lpstr>
      <vt:lpstr>File Input and Output Questions</vt:lpstr>
      <vt:lpstr>File Input and Output Questions</vt:lpstr>
      <vt:lpstr>Stream Errors</vt:lpstr>
      <vt:lpstr>Stream Errors</vt:lpstr>
      <vt:lpstr>Stream Errors</vt:lpstr>
      <vt:lpstr>Stream Errors Questions</vt:lpstr>
      <vt:lpstr>Stream Errors Questions</vt:lpstr>
      <vt:lpstr>Stream Errors Questions</vt:lpstr>
      <vt:lpstr>Stream Errors Questions</vt:lpstr>
      <vt:lpstr>Extraction Before Getline</vt:lpstr>
      <vt:lpstr>Extraction Before Getline Questions</vt:lpstr>
      <vt:lpstr>Extraction Before Getline Questions</vt:lpstr>
      <vt:lpstr>Extraction Before Getline Questions</vt:lpstr>
      <vt:lpstr>Extraction Before Getline Questions</vt:lpstr>
      <vt:lpstr>Extraction Before Getline Questions</vt:lpstr>
      <vt:lpstr>Extraction Before Getline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 Green</dc:creator>
  <cp:lastModifiedBy>Ryan Benjamin Green</cp:lastModifiedBy>
  <cp:revision>82</cp:revision>
  <cp:lastPrinted>2017-10-01T18:12:54Z</cp:lastPrinted>
  <dcterms:created xsi:type="dcterms:W3CDTF">2017-03-13T20:09:59Z</dcterms:created>
  <dcterms:modified xsi:type="dcterms:W3CDTF">2017-10-02T13:32:14Z</dcterms:modified>
</cp:coreProperties>
</file>