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handoutMasterIdLst>
    <p:handoutMasterId r:id="rId37"/>
  </p:handoutMasterIdLst>
  <p:sldIdLst>
    <p:sldId id="397" r:id="rId2"/>
    <p:sldId id="256" r:id="rId3"/>
    <p:sldId id="257" r:id="rId4"/>
    <p:sldId id="302" r:id="rId5"/>
    <p:sldId id="354" r:id="rId6"/>
    <p:sldId id="355" r:id="rId7"/>
    <p:sldId id="356" r:id="rId8"/>
    <p:sldId id="357" r:id="rId9"/>
    <p:sldId id="359" r:id="rId10"/>
    <p:sldId id="360" r:id="rId11"/>
    <p:sldId id="361" r:id="rId12"/>
    <p:sldId id="362" r:id="rId13"/>
    <p:sldId id="363" r:id="rId14"/>
    <p:sldId id="365" r:id="rId15"/>
    <p:sldId id="366" r:id="rId16"/>
    <p:sldId id="364" r:id="rId17"/>
    <p:sldId id="367" r:id="rId18"/>
    <p:sldId id="368" r:id="rId19"/>
    <p:sldId id="369" r:id="rId20"/>
    <p:sldId id="371" r:id="rId21"/>
    <p:sldId id="370" r:id="rId22"/>
    <p:sldId id="379" r:id="rId23"/>
    <p:sldId id="380" r:id="rId24"/>
    <p:sldId id="378" r:id="rId25"/>
    <p:sldId id="391" r:id="rId26"/>
    <p:sldId id="392" r:id="rId27"/>
    <p:sldId id="372" r:id="rId28"/>
    <p:sldId id="373" r:id="rId29"/>
    <p:sldId id="374" r:id="rId30"/>
    <p:sldId id="376" r:id="rId31"/>
    <p:sldId id="377" r:id="rId32"/>
    <p:sldId id="394" r:id="rId33"/>
    <p:sldId id="395" r:id="rId34"/>
    <p:sldId id="393" r:id="rId35"/>
    <p:sldId id="396" r:id="rId3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7FDF51-B299-4D12-8AB5-E287A97D3BA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ECF290-392B-4D66-93AA-B253ED96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83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4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6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3" y="3159919"/>
            <a:ext cx="5715000" cy="1981200"/>
          </a:xfrm>
        </p:spPr>
      </p:pic>
    </p:spTree>
    <p:extLst>
      <p:ext uri="{BB962C8B-B14F-4D97-AF65-F5344CB8AC3E}">
        <p14:creationId xmlns:p14="http://schemas.microsoft.com/office/powerpoint/2010/main" val="55375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Postal Address: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14" y="3091951"/>
            <a:ext cx="4275626" cy="28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Postal Address</a:t>
            </a:r>
          </a:p>
          <a:p>
            <a:pPr lvl="1"/>
            <a:r>
              <a:rPr lang="en-US" dirty="0" smtClean="0"/>
              <a:t>Structure tag:	</a:t>
            </a:r>
            <a:r>
              <a:rPr lang="en-US" b="1" dirty="0" smtClean="0"/>
              <a:t>address</a:t>
            </a:r>
            <a:r>
              <a:rPr lang="en-US" dirty="0" smtClean="0"/>
              <a:t>, </a:t>
            </a:r>
            <a:r>
              <a:rPr lang="en-US" b="1" dirty="0" err="1" smtClean="0"/>
              <a:t>addr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Structure members:</a:t>
            </a:r>
          </a:p>
          <a:p>
            <a:pPr marL="914416" lvl="2" indent="0">
              <a:buNone/>
            </a:pPr>
            <a:r>
              <a:rPr lang="en-US" b="1" dirty="0" smtClean="0"/>
              <a:t>name</a:t>
            </a:r>
            <a:r>
              <a:rPr lang="en-US" dirty="0" smtClean="0"/>
              <a:t> – string or char*</a:t>
            </a:r>
            <a:endParaRPr lang="en-US" b="1" dirty="0" smtClean="0"/>
          </a:p>
          <a:p>
            <a:pPr marL="914416" lvl="2" indent="0">
              <a:buNone/>
            </a:pPr>
            <a:r>
              <a:rPr lang="en-US" b="1" dirty="0" smtClean="0"/>
              <a:t>street </a:t>
            </a:r>
            <a:r>
              <a:rPr lang="en-US" dirty="0" smtClean="0"/>
              <a:t>– string or char*</a:t>
            </a:r>
            <a:endParaRPr lang="en-US" b="1" dirty="0" smtClean="0"/>
          </a:p>
          <a:p>
            <a:pPr marL="914416" lvl="2" indent="0">
              <a:buNone/>
            </a:pPr>
            <a:r>
              <a:rPr lang="en-US" b="1" dirty="0" smtClean="0"/>
              <a:t>city</a:t>
            </a:r>
            <a:r>
              <a:rPr lang="en-US" dirty="0" smtClean="0"/>
              <a:t> – string or char*</a:t>
            </a:r>
            <a:endParaRPr lang="en-US" b="1" dirty="0" smtClean="0"/>
          </a:p>
          <a:p>
            <a:pPr marL="914416" lvl="2" indent="0">
              <a:buNone/>
            </a:pPr>
            <a:r>
              <a:rPr lang="en-US" b="1" dirty="0" smtClean="0"/>
              <a:t>state </a:t>
            </a:r>
            <a:r>
              <a:rPr lang="en-US" dirty="0" smtClean="0"/>
              <a:t>– string or char*</a:t>
            </a:r>
            <a:endParaRPr lang="en-US" b="1" dirty="0" smtClean="0"/>
          </a:p>
          <a:p>
            <a:pPr marL="914416" lvl="2" indent="0">
              <a:buNone/>
            </a:pPr>
            <a:r>
              <a:rPr lang="en-US" b="1" dirty="0" smtClean="0"/>
              <a:t>country</a:t>
            </a:r>
            <a:r>
              <a:rPr lang="en-US" dirty="0" smtClean="0"/>
              <a:t> – string or char*</a:t>
            </a:r>
            <a:endParaRPr lang="en-US" b="1" dirty="0" smtClean="0"/>
          </a:p>
          <a:p>
            <a:pPr marL="914416" lvl="2" indent="0">
              <a:buNone/>
            </a:pPr>
            <a:r>
              <a:rPr lang="en-US" b="1" dirty="0" smtClean="0"/>
              <a:t>Zip Code</a:t>
            </a:r>
            <a:r>
              <a:rPr lang="en-US" dirty="0" smtClean="0"/>
              <a:t> – integer or unsigned </a:t>
            </a:r>
            <a:r>
              <a:rPr lang="en-US" dirty="0" err="1" smtClean="0"/>
              <a:t>int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95" y="1660803"/>
            <a:ext cx="2392680" cy="15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9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0" y="2830177"/>
            <a:ext cx="3221786" cy="322178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71" y="2830177"/>
            <a:ext cx="4607378" cy="16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3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 within Structures:</a:t>
            </a:r>
          </a:p>
          <a:p>
            <a:r>
              <a:rPr lang="en-US" dirty="0" smtClean="0"/>
              <a:t>Example: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73" y="3028756"/>
            <a:ext cx="4248562" cy="2000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2857" y="1152983"/>
            <a:ext cx="31677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point{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x;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Line{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p1;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p2;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trend;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trend.p1.x = 2;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trend.p1.y = 2;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trend.p2.x = 3;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trend.p2.y = 5;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Structure Pointer - * operator</a:t>
            </a:r>
          </a:p>
          <a:p>
            <a:pPr lvl="1"/>
            <a:r>
              <a:rPr lang="en-US" dirty="0" smtClean="0"/>
              <a:t>Just like any other variable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Setting structure pointer</a:t>
            </a:r>
          </a:p>
          <a:p>
            <a:pPr marL="457207" lvl="1" indent="0">
              <a:buNone/>
            </a:pPr>
            <a:endParaRPr lang="en-US" dirty="0"/>
          </a:p>
          <a:p>
            <a:pPr marL="457207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957512"/>
            <a:ext cx="4191000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1" y="3636315"/>
            <a:ext cx="292417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9" y="5076825"/>
            <a:ext cx="3390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0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member of a structure using pointers – arrow operator (-&gt;)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7" lvl="1" indent="0">
              <a:buNone/>
            </a:pPr>
            <a:endParaRPr lang="en-US" dirty="0"/>
          </a:p>
          <a:p>
            <a:pPr marL="457207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64" y="2957512"/>
            <a:ext cx="35147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Structure members to functions</a:t>
            </a:r>
          </a:p>
          <a:p>
            <a:pPr lvl="1"/>
            <a:r>
              <a:rPr lang="en-US" dirty="0" smtClean="0"/>
              <a:t>When you pass a member of a structure, you are passing the value of that member to the function.</a:t>
            </a:r>
          </a:p>
          <a:p>
            <a:pPr marL="457207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295650"/>
            <a:ext cx="6743700" cy="41846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777850" y="3830653"/>
            <a:ext cx="99775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5027144"/>
            <a:ext cx="6710363" cy="10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Entire Structure Variables to functions</a:t>
            </a:r>
          </a:p>
          <a:p>
            <a:pPr lvl="1"/>
            <a:r>
              <a:rPr lang="en-US" dirty="0" smtClean="0"/>
              <a:t>When a structure is used as an argument to a function, the entire structure is passed</a:t>
            </a:r>
          </a:p>
          <a:p>
            <a:pPr marL="457207" lvl="1" indent="0">
              <a:buNone/>
            </a:pPr>
            <a:endParaRPr lang="en-US" dirty="0" smtClean="0"/>
          </a:p>
        </p:txBody>
      </p:sp>
      <p:sp>
        <p:nvSpPr>
          <p:cNvPr id="5" name="Down Arrow 4"/>
          <p:cNvSpPr/>
          <p:nvPr/>
        </p:nvSpPr>
        <p:spPr>
          <a:xfrm>
            <a:off x="3777849" y="3860335"/>
            <a:ext cx="99775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186612"/>
            <a:ext cx="3314700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1" y="5086508"/>
            <a:ext cx="5538789" cy="14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Structure pointer to a function</a:t>
            </a:r>
          </a:p>
          <a:p>
            <a:pPr lvl="1"/>
            <a:r>
              <a:rPr lang="en-US" dirty="0" smtClean="0"/>
              <a:t>When a structure pointer is used as an argument to a function, the structure address is passed</a:t>
            </a:r>
          </a:p>
          <a:p>
            <a:pPr marL="457207" lvl="1" indent="0">
              <a:buNone/>
            </a:pPr>
            <a:endParaRPr lang="en-US" dirty="0" smtClean="0"/>
          </a:p>
        </p:txBody>
      </p:sp>
      <p:sp>
        <p:nvSpPr>
          <p:cNvPr id="5" name="Down Arrow 4"/>
          <p:cNvSpPr/>
          <p:nvPr/>
        </p:nvSpPr>
        <p:spPr>
          <a:xfrm>
            <a:off x="3777849" y="3860335"/>
            <a:ext cx="99775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1" y="3232033"/>
            <a:ext cx="3552825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76" y="5057433"/>
            <a:ext cx="5734893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8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– named list of statements</a:t>
            </a:r>
          </a:p>
          <a:p>
            <a:pPr lvl="1"/>
            <a:r>
              <a:rPr lang="en-US" dirty="0" smtClean="0"/>
              <a:t>Function call – invoking function’s name</a:t>
            </a:r>
          </a:p>
          <a:p>
            <a:pPr marL="45720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Function definition – function’s name + a list of statements surrounded by braces</a:t>
            </a:r>
          </a:p>
          <a:p>
            <a:pPr marL="45720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Return – Causes the function to jump back to the original calling location with/without a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Structures </a:t>
            </a:r>
            <a:br>
              <a:rPr lang="en-US" sz="6600" dirty="0" smtClean="0"/>
            </a:br>
            <a:r>
              <a:rPr lang="en-US" sz="6600" dirty="0" smtClean="0"/>
              <a:t>+</a:t>
            </a:r>
            <a:br>
              <a:rPr lang="en-US" sz="6600" dirty="0" smtClean="0"/>
            </a:br>
            <a:r>
              <a:rPr lang="en-US" sz="6600" dirty="0" smtClean="0"/>
              <a:t>Functions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2233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8/30/17</a:t>
            </a:r>
          </a:p>
          <a:p>
            <a:r>
              <a:rPr lang="en-US" dirty="0" smtClean="0"/>
              <a:t>The Complete Reference C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The Complete Reference C++ 4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err="1" smtClean="0"/>
              <a:t>Zybooks</a:t>
            </a:r>
            <a:r>
              <a:rPr lang="en-US" dirty="0" smtClean="0"/>
              <a:t> Chapter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6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– input to the function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function( type </a:t>
            </a:r>
            <a:r>
              <a:rPr lang="en-US" i="1" dirty="0" smtClean="0"/>
              <a:t>parameter</a:t>
            </a:r>
            <a:r>
              <a:rPr lang="en-US" dirty="0" smtClean="0"/>
              <a:t> 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Argument – value passed to a parameter (can be a value or variable)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function( </a:t>
            </a:r>
            <a:r>
              <a:rPr lang="en-US" i="1" dirty="0" smtClean="0"/>
              <a:t>argument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8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A function can only return one data type, structure, or void</a:t>
            </a:r>
          </a:p>
          <a:p>
            <a:pPr lvl="1"/>
            <a:r>
              <a:rPr lang="en-US" dirty="0" smtClean="0"/>
              <a:t>The return type must match the function type</a:t>
            </a:r>
          </a:p>
          <a:p>
            <a:pPr marL="457207" lvl="1" indent="0">
              <a:buNone/>
            </a:pPr>
            <a:endParaRPr lang="en-US" dirty="0" smtClean="0"/>
          </a:p>
          <a:p>
            <a:pPr marL="457207" lvl="1" indent="0">
              <a:buNone/>
            </a:pPr>
            <a:r>
              <a:rPr lang="en-US" dirty="0" smtClean="0"/>
              <a:t>Ex:</a:t>
            </a:r>
          </a:p>
          <a:p>
            <a:pPr marL="457207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function() must return an integer</a:t>
            </a:r>
          </a:p>
          <a:p>
            <a:pPr marL="457207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function() must return (with no data type).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3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– how much of the program sees a variable or function</a:t>
            </a:r>
          </a:p>
          <a:p>
            <a:pPr lvl="1"/>
            <a:r>
              <a:rPr lang="en-US" dirty="0" smtClean="0"/>
              <a:t>Typically sequential.</a:t>
            </a:r>
          </a:p>
          <a:p>
            <a:pPr lvl="1"/>
            <a:r>
              <a:rPr lang="en-US" dirty="0" smtClean="0"/>
              <a:t>Bound by function boundaries.</a:t>
            </a:r>
          </a:p>
          <a:p>
            <a:pPr lvl="1"/>
            <a:r>
              <a:rPr lang="en-US" dirty="0" smtClean="0"/>
              <a:t>Without Prototype, a function only has the scope of the code below that function.</a:t>
            </a:r>
          </a:p>
          <a:p>
            <a:r>
              <a:rPr lang="en-US" dirty="0" smtClean="0"/>
              <a:t>Prototype – specifies the function’s return type, name, parameters, ending with a semicolon</a:t>
            </a:r>
          </a:p>
          <a:p>
            <a:endParaRPr lang="en-US" dirty="0"/>
          </a:p>
          <a:p>
            <a:r>
              <a:rPr lang="en-US" dirty="0" smtClean="0"/>
              <a:t>Good Practice: Have Prototypes before main, have functions below main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64" y="5048250"/>
            <a:ext cx="29813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parameter Types – way of making function parameters optional</a:t>
            </a:r>
          </a:p>
          <a:p>
            <a:r>
              <a:rPr lang="en-US" dirty="0" smtClean="0"/>
              <a:t>Must be done for the last argument(s)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3333750"/>
            <a:ext cx="7591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Pass by reference</a:t>
            </a:r>
            <a:r>
              <a:rPr lang="en-US" dirty="0" smtClean="0"/>
              <a:t> – Does not create a local copy of the argument. Parameter refers directly to the argument variable memory location</a:t>
            </a:r>
          </a:p>
          <a:p>
            <a:r>
              <a:rPr lang="en-US" dirty="0" smtClean="0"/>
              <a:t>Pass variable in argument – Have &amp; in Parameter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3652837"/>
            <a:ext cx="2553675" cy="2368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4213166"/>
            <a:ext cx="4610100" cy="12477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38500" y="4517233"/>
            <a:ext cx="657225" cy="7048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Overloading – having two or more functions with the same name, but with differing parameters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0" y="3102062"/>
            <a:ext cx="3952074" cy="33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Function Overloading – having two or more functions with the same name, but with differing parameters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NOTE: The function return type does not influence overloading. Meaning having both:</a:t>
            </a:r>
          </a:p>
          <a:p>
            <a:pPr marL="0" indent="0" algn="ctr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chemeClr val="accent3"/>
                </a:solidFill>
              </a:rPr>
              <a:t>double</a:t>
            </a:r>
            <a:r>
              <a:rPr lang="en-US" dirty="0" smtClean="0"/>
              <a:t> function1();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accent3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function1(); </a:t>
            </a:r>
          </a:p>
          <a:p>
            <a:pPr marL="0" indent="0">
              <a:buNone/>
            </a:pPr>
            <a:r>
              <a:rPr lang="en-US" dirty="0" smtClean="0"/>
              <a:t>	Causes a compiler error.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05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Errors: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Copy-paste: Copying and Pasting code without fixing all the modifications that need to be made.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3" y="3757191"/>
            <a:ext cx="6186488" cy="17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Errors: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Copy-paste: Copying and Pasting code without fixing all the modifications that need to be made.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3" y="3757191"/>
            <a:ext cx="6186488" cy="1719683"/>
          </a:xfrm>
          <a:prstGeom prst="rect">
            <a:avLst/>
          </a:prstGeom>
        </p:spPr>
      </p:pic>
      <p:sp>
        <p:nvSpPr>
          <p:cNvPr id="5" name="Left-Right Arrow 4"/>
          <p:cNvSpPr/>
          <p:nvPr/>
        </p:nvSpPr>
        <p:spPr>
          <a:xfrm>
            <a:off x="2828925" y="4876800"/>
            <a:ext cx="1524000" cy="46672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Errors: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Copy-paste: Copying and Pasting code without fixing all the modifications that need to be made.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Returning the wrong variable: See example from (1)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Failure to return a value.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4695825"/>
            <a:ext cx="7277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Accessing Members/Elements</a:t>
            </a:r>
          </a:p>
          <a:p>
            <a:pPr lvl="1"/>
            <a:r>
              <a:rPr lang="en-US" dirty="0" smtClean="0"/>
              <a:t>Functions using Structures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Number/string conversions (If we have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61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r>
              <a:rPr lang="en-US" sz="3600" dirty="0" smtClean="0"/>
              <a:t>- Will it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Troubleshooting: Is this function correct for squaring two integers?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3195637"/>
            <a:ext cx="3657001" cy="20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6" y="432072"/>
            <a:ext cx="7873813" cy="1400530"/>
          </a:xfrm>
        </p:spPr>
        <p:txBody>
          <a:bodyPr/>
          <a:lstStyle/>
          <a:p>
            <a:r>
              <a:rPr lang="en-US" sz="5400" dirty="0" smtClean="0"/>
              <a:t>FUNCTIONS</a:t>
            </a:r>
            <a:r>
              <a:rPr lang="en-US" sz="3600" dirty="0"/>
              <a:t>-</a:t>
            </a:r>
            <a:r>
              <a:rPr lang="en-US" sz="3600" dirty="0" smtClean="0"/>
              <a:t> </a:t>
            </a:r>
            <a:r>
              <a:rPr lang="en-US" sz="3600" dirty="0"/>
              <a:t>Will it Work?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Troubleshooting: Is this function correct for squaring two integers?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3195637"/>
            <a:ext cx="3657001" cy="2043113"/>
          </a:xfrm>
          <a:prstGeom prst="rect">
            <a:avLst/>
          </a:prstGeom>
        </p:spPr>
      </p:pic>
      <p:sp>
        <p:nvSpPr>
          <p:cNvPr id="5" name="Cross 4"/>
          <p:cNvSpPr/>
          <p:nvPr/>
        </p:nvSpPr>
        <p:spPr>
          <a:xfrm rot="2660344">
            <a:off x="5663704" y="4201565"/>
            <a:ext cx="1038225" cy="1019175"/>
          </a:xfrm>
          <a:prstGeom prst="plus">
            <a:avLst>
              <a:gd name="adj" fmla="val 375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4137" y="5289419"/>
            <a:ext cx="36570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Return Statement is Missing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3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files – Dividing the code between different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Keeps the main file from getting out of hand</a:t>
            </a:r>
          </a:p>
          <a:p>
            <a:pPr marL="45720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Separated files can be used in future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70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files – Dividing the code between different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</p:txBody>
      </p:sp>
      <p:sp>
        <p:nvSpPr>
          <p:cNvPr id="8" name="Vertical Scroll 7"/>
          <p:cNvSpPr/>
          <p:nvPr/>
        </p:nvSpPr>
        <p:spPr>
          <a:xfrm>
            <a:off x="5878816" y="3849879"/>
            <a:ext cx="1660538" cy="1307507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849788">
            <a:off x="4557761" y="3906055"/>
            <a:ext cx="1637440" cy="36487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752603">
            <a:off x="4641962" y="4927476"/>
            <a:ext cx="1637440" cy="36487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3134245" y="3196126"/>
            <a:ext cx="1756310" cy="130750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class.h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22662" y="3785787"/>
            <a:ext cx="595255" cy="36487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410056" y="3196127"/>
            <a:ext cx="1756310" cy="130750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class.cpp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3023787" y="4703307"/>
            <a:ext cx="2134387" cy="1307507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functions.h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787859" y="5281956"/>
            <a:ext cx="595255" cy="36487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tical Scroll 5"/>
          <p:cNvSpPr/>
          <p:nvPr/>
        </p:nvSpPr>
        <p:spPr>
          <a:xfrm>
            <a:off x="889400" y="4703308"/>
            <a:ext cx="2134387" cy="1307507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05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Preprocessor – tool that scans the file for any lines that begin with #</a:t>
            </a:r>
          </a:p>
          <a:p>
            <a:pPr lvl="1"/>
            <a:r>
              <a:rPr lang="en-US" dirty="0" smtClean="0"/>
              <a:t>Not a program statement but directs the preprocessor to modify the file in some way before compilation continues.</a:t>
            </a:r>
          </a:p>
          <a:p>
            <a:pPr lvl="1"/>
            <a:r>
              <a:rPr lang="en-US" dirty="0" smtClean="0"/>
              <a:t>Most common seen: #include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myfile.h</a:t>
            </a:r>
            <a:r>
              <a:rPr lang="en-US" dirty="0" smtClean="0"/>
              <a:t>” – look for the file in the same folder/directory as the including file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 - look for the file in the system’s standard library</a:t>
            </a:r>
          </a:p>
          <a:p>
            <a:pPr lvl="1"/>
            <a:r>
              <a:rPr lang="en-US" dirty="0" smtClean="0"/>
              <a:t>C++ - libraries do not have .h.</a:t>
            </a:r>
          </a:p>
          <a:p>
            <a:pPr lvl="1"/>
            <a:r>
              <a:rPr lang="en-US" dirty="0" smtClean="0"/>
              <a:t>C++ - C standard libraries have ‘c’ before the library name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44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 if time:</a:t>
            </a:r>
          </a:p>
          <a:p>
            <a:r>
              <a:rPr lang="en-US" dirty="0" smtClean="0"/>
              <a:t>Structure </a:t>
            </a:r>
            <a:r>
              <a:rPr lang="en-US" dirty="0" smtClean="0"/>
              <a:t>Example: Point and Line Structures.</a:t>
            </a:r>
          </a:p>
          <a:p>
            <a:r>
              <a:rPr lang="en-US" dirty="0" smtClean="0"/>
              <a:t>Function Example: </a:t>
            </a:r>
            <a:r>
              <a:rPr lang="en-US" dirty="0" smtClean="0"/>
              <a:t>Function with Multiple Source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6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variables referenced under one name</a:t>
            </a:r>
          </a:p>
          <a:p>
            <a:pPr lvl="1"/>
            <a:r>
              <a:rPr lang="en-US" dirty="0" smtClean="0"/>
              <a:t>Keeps related information together</a:t>
            </a:r>
          </a:p>
          <a:p>
            <a:pPr lvl="1"/>
            <a:endParaRPr lang="en-US" dirty="0" smtClean="0"/>
          </a:p>
          <a:p>
            <a:pPr lvl="1"/>
            <a:r>
              <a:rPr lang="en-US" b="1" i="1" dirty="0" smtClean="0"/>
              <a:t>Tag</a:t>
            </a:r>
            <a:r>
              <a:rPr lang="en-US" dirty="0" smtClean="0"/>
              <a:t> – The identifier for the structure. (Think Variable Type)</a:t>
            </a:r>
          </a:p>
          <a:p>
            <a:pPr lvl="1"/>
            <a:endParaRPr lang="en-US" dirty="0" smtClean="0"/>
          </a:p>
          <a:p>
            <a:pPr lvl="1"/>
            <a:r>
              <a:rPr lang="en-US" b="1" i="1" dirty="0" smtClean="0"/>
              <a:t>Members</a:t>
            </a:r>
            <a:r>
              <a:rPr lang="en-US" dirty="0" smtClean="0"/>
              <a:t> – Variables within </a:t>
            </a:r>
            <a:r>
              <a:rPr lang="en-US" dirty="0"/>
              <a:t>the structures </a:t>
            </a:r>
            <a:r>
              <a:rPr lang="en-US" dirty="0" smtClean="0"/>
              <a:t>(</a:t>
            </a:r>
            <a:r>
              <a:rPr lang="en-US" dirty="0"/>
              <a:t>aka elements or fields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Usually logically related to the tag and other members</a:t>
            </a:r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 – defining an aggregate data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No variable has actually been created by the declaration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2733548"/>
            <a:ext cx="3577158" cy="2748304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2826694" y="2733548"/>
            <a:ext cx="837488" cy="39310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336353" y="4992031"/>
            <a:ext cx="837488" cy="39310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64182" y="2745435"/>
            <a:ext cx="17347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tag /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3841" y="5003918"/>
            <a:ext cx="26330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Mandatory semicolon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307563" y="3280378"/>
            <a:ext cx="427290" cy="1623701"/>
          </a:xfrm>
          <a:prstGeom prst="rightBrace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34853" y="3661953"/>
            <a:ext cx="148534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Elements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Fields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declaration:</a:t>
            </a:r>
          </a:p>
          <a:p>
            <a:pPr lvl="1"/>
            <a:r>
              <a:rPr lang="en-US" dirty="0" smtClean="0"/>
              <a:t>Traditional way: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At Structure Declaration: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93" y="2917352"/>
            <a:ext cx="3929777" cy="545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34" y="3527890"/>
            <a:ext cx="2561294" cy="543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5" y="4441792"/>
            <a:ext cx="2732251" cy="20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2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only need one structure variable, the </a:t>
            </a:r>
            <a:r>
              <a:rPr lang="en-US" b="1" i="1" dirty="0" smtClean="0"/>
              <a:t>tag</a:t>
            </a:r>
            <a:r>
              <a:rPr lang="en-US" dirty="0" smtClean="0"/>
              <a:t> is not required, but the variable before the semicolon 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14" y="3324231"/>
            <a:ext cx="3933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Structure Members – Dot Operator (.)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 used to assign values to normal variables and normal variables can be used to assign value to members.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09" y="2561201"/>
            <a:ext cx="655320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46" y="5385301"/>
            <a:ext cx="55721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of structures: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Dot Operator (.) goes after the index when arrayed.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39" y="2608782"/>
            <a:ext cx="399097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4" y="4346936"/>
            <a:ext cx="7558404" cy="6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9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9141</TotalTime>
  <Words>843</Words>
  <Application>Microsoft Office PowerPoint</Application>
  <PresentationFormat>On-screen Show (4:3)</PresentationFormat>
  <Paragraphs>207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Wingdings 3</vt:lpstr>
      <vt:lpstr>Ion</vt:lpstr>
      <vt:lpstr>PowerPoint Presentation</vt:lpstr>
      <vt:lpstr>Structures  + Functions</vt:lpstr>
      <vt:lpstr>Outline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FUNCTIONS- Will it Work?</vt:lpstr>
      <vt:lpstr>FUNCTIONS- Will it Work?</vt:lpstr>
      <vt:lpstr>FUNCTIONS</vt:lpstr>
      <vt:lpstr>FUNCTIONS</vt:lpstr>
      <vt:lpstr>FUNCTIONS</vt:lpstr>
      <vt:lpstr>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Data Types and Strings</dc:title>
  <dc:creator>Ryan B Green</dc:creator>
  <cp:lastModifiedBy>Ryan Benjamin Green</cp:lastModifiedBy>
  <cp:revision>127</cp:revision>
  <cp:lastPrinted>2017-08-29T23:57:25Z</cp:lastPrinted>
  <dcterms:created xsi:type="dcterms:W3CDTF">2017-01-23T18:59:20Z</dcterms:created>
  <dcterms:modified xsi:type="dcterms:W3CDTF">2017-08-30T15:16:11Z</dcterms:modified>
</cp:coreProperties>
</file>