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0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1" r:id="rId10"/>
    <p:sldId id="352" r:id="rId11"/>
    <p:sldId id="353" r:id="rId12"/>
    <p:sldId id="354" r:id="rId13"/>
    <p:sldId id="355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51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5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5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46416-5176-41DA-B8A1-BDF4F2DA661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3AC5-5F6E-43A6-9823-0E5ADEFC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309843"/>
            <a:ext cx="7055380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23" y="649480"/>
            <a:ext cx="7565933" cy="54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96" y="2060576"/>
            <a:ext cx="342686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sz="1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type1&gt;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array{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type1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data[2];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array(type1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,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type1);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print();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7959" y="2056093"/>
            <a:ext cx="5452218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array&lt;type1&gt;::array(type1 val1, type1 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val2){</a:t>
            </a:r>
            <a:endParaRPr lang="nn-NO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data[0] = val1;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data[1] = val2;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nn-NO" sz="1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array&lt;type1&gt;::print(){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for(int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 = 0; i&lt;2; i++)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cout &lt;&lt; i &lt;&lt;". " &lt;&lt; data[i] &lt;&lt; 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&lt;&lt;endl;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53" y="4862557"/>
            <a:ext cx="334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call used before class definition as well as function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96" y="2060576"/>
            <a:ext cx="342686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type1&gt;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array{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type1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data[2];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array(type1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,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type1);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print();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7959" y="2056093"/>
            <a:ext cx="5452218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</a:t>
            </a:r>
            <a:r>
              <a:rPr lang="nn-NO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&lt;type1&gt;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::array(type1 val1, type1 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val2){</a:t>
            </a:r>
            <a:endParaRPr lang="nn-NO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data[0] = val1;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data[1] = val2;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nn-NO" sz="1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array</a:t>
            </a:r>
            <a:r>
              <a:rPr lang="nn-NO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&lt;type1&gt;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::print(){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for(int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 = 0; i&lt;2; i++)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cout &lt;&lt; i &lt;&lt;". " &lt;&lt; data[i] &lt;&lt; 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&lt;&lt;endl;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53" y="4862557"/>
            <a:ext cx="334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addition, function implementation needs &lt;type&gt; before the :: of the function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7959" y="2056093"/>
            <a:ext cx="5452218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 main()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array&lt;char&gt; charType(‘a’,’b’);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array&lt;int&gt; intType(1,2);</a:t>
            </a:r>
          </a:p>
          <a:p>
            <a:pPr marL="0" indent="0">
              <a:buNone/>
            </a:pPr>
            <a:endParaRPr lang="nn-NO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charType.print();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intType.print();</a:t>
            </a:r>
          </a:p>
          <a:p>
            <a:pPr marL="0" indent="0">
              <a:buNone/>
            </a:pPr>
            <a:endParaRPr lang="nn-NO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return 0;</a:t>
            </a:r>
          </a:p>
          <a:p>
            <a:pPr marL="0" indent="0">
              <a:buNone/>
            </a:pPr>
            <a:r>
              <a:rPr lang="nn-NO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53" y="4862557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9" y="2056093"/>
            <a:ext cx="2552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7959" y="2056093"/>
            <a:ext cx="5452218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 main()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</a:t>
            </a:r>
            <a:r>
              <a:rPr lang="nn-NO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&lt;char&gt; </a:t>
            </a: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charType(‘a’,’b’);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</a:t>
            </a:r>
            <a:r>
              <a:rPr lang="nn-NO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&lt;int&gt; </a:t>
            </a: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intType(1,2);</a:t>
            </a:r>
          </a:p>
          <a:p>
            <a:pPr marL="0" indent="0">
              <a:buNone/>
            </a:pPr>
            <a:endParaRPr lang="nn-NO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charType.print();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intType.print();</a:t>
            </a:r>
          </a:p>
          <a:p>
            <a:pPr marL="0" indent="0">
              <a:buNone/>
            </a:pPr>
            <a:endParaRPr lang="nn-NO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return 0;</a:t>
            </a:r>
          </a:p>
          <a:p>
            <a:pPr marL="0" indent="0">
              <a:buNone/>
            </a:pPr>
            <a:r>
              <a:rPr lang="nn-NO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53" y="4862557"/>
            <a:ext cx="334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variable defined of that class type must indicate a specific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9" y="2056093"/>
            <a:ext cx="2552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Fill in the blank: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_______ MyAvg3(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i,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j,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	return (i + j + k)/3;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2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Fill in the blank: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_______ MyAvg3(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i,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j,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MyType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k){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	return (i + j + k)/3;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+mn-lt"/>
              </a:rPr>
              <a:t>MyType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67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Fill in the blank: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____________&gt;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TripleMin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(T item1, T item2, T item3){ ... 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9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Fill in the blank: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____________&gt;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TripleMin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(T item1, T item2, T item3){ ... }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+mn-lt"/>
              </a:rPr>
              <a:t>T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84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but those arguments are of type </a:t>
            </a:r>
            <a:r>
              <a:rPr lang="en-US" dirty="0" smtClean="0">
                <a:latin typeface="Courier" pitchFamily="49" charset="0"/>
              </a:rPr>
              <a:t>long </a:t>
            </a:r>
            <a:r>
              <a:rPr lang="en-US" dirty="0" err="1" smtClean="0">
                <a:latin typeface="Courier" pitchFamily="49" charset="0"/>
              </a:rPr>
              <a:t>long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700" y="3768695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generates an error message because only </a:t>
            </a:r>
            <a:r>
              <a:rPr lang="en-US" dirty="0" err="1" smtClean="0"/>
              <a:t>int</a:t>
            </a:r>
            <a:r>
              <a:rPr lang="en-US" dirty="0" smtClean="0"/>
              <a:t> and char are supported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8919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During runtime, the long </a:t>
            </a:r>
            <a:r>
              <a:rPr lang="en-US" dirty="0" err="1" smtClean="0"/>
              <a:t>long</a:t>
            </a:r>
            <a:r>
              <a:rPr lang="en-US" dirty="0" smtClean="0"/>
              <a:t> values are forced to be </a:t>
            </a:r>
            <a:r>
              <a:rPr lang="en-US" dirty="0" err="1" smtClean="0"/>
              <a:t>int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30138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creates function with long </a:t>
            </a:r>
            <a:r>
              <a:rPr lang="en-US" dirty="0" err="1" smtClean="0"/>
              <a:t>long</a:t>
            </a:r>
            <a:r>
              <a:rPr lang="en-US" dirty="0" smtClean="0"/>
              <a:t> types and calls that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2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but those arguments are of type </a:t>
            </a:r>
            <a:r>
              <a:rPr lang="en-US" dirty="0" smtClean="0">
                <a:latin typeface="Courier" pitchFamily="49" charset="0"/>
              </a:rPr>
              <a:t>long </a:t>
            </a:r>
            <a:r>
              <a:rPr lang="en-US" dirty="0" err="1" smtClean="0">
                <a:latin typeface="Courier" pitchFamily="49" charset="0"/>
              </a:rPr>
              <a:t>long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700" y="3768695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generates an error message because only </a:t>
            </a:r>
            <a:r>
              <a:rPr lang="en-US" dirty="0" err="1" smtClean="0"/>
              <a:t>int</a:t>
            </a:r>
            <a:r>
              <a:rPr lang="en-US" dirty="0" smtClean="0"/>
              <a:t> and char are supported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8919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During runtime, the long </a:t>
            </a:r>
            <a:r>
              <a:rPr lang="en-US" dirty="0" err="1" smtClean="0"/>
              <a:t>long</a:t>
            </a:r>
            <a:r>
              <a:rPr lang="en-US" dirty="0" smtClean="0"/>
              <a:t> values are forced to be </a:t>
            </a:r>
            <a:r>
              <a:rPr lang="en-US" dirty="0" err="1" smtClean="0"/>
              <a:t>int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30138" y="3768694"/>
            <a:ext cx="2248786" cy="1820255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compiler creates function with long </a:t>
            </a:r>
            <a:r>
              <a:rPr lang="en-US" b="1" dirty="0" err="1" smtClean="0">
                <a:solidFill>
                  <a:schemeClr val="bg1"/>
                </a:solidFill>
              </a:rPr>
              <a:t>long</a:t>
            </a:r>
            <a:r>
              <a:rPr lang="en-US" b="1" dirty="0" smtClean="0">
                <a:solidFill>
                  <a:schemeClr val="bg1"/>
                </a:solidFill>
              </a:rPr>
              <a:t> types and calls that function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0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but those arguments are of type string?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1203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is just another type, so the function will compare 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5562" y="3768693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generates an error, because only numerical types can be passed.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but those arguments are of type string?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1203" y="3768694"/>
            <a:ext cx="2248786" cy="1820255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string is just another type, so the function will compare 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5562" y="3768693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generates an error, because only numerical types can be passed.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where i is an </a:t>
            </a:r>
            <a:r>
              <a:rPr lang="en-US" dirty="0" err="1" smtClean="0"/>
              <a:t>int</a:t>
            </a:r>
            <a:r>
              <a:rPr lang="en-US" dirty="0" smtClean="0"/>
              <a:t> but j is a string?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1203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function will compare the </a:t>
            </a:r>
            <a:r>
              <a:rPr lang="en-US" dirty="0" err="1" smtClean="0"/>
              <a:t>int</a:t>
            </a:r>
            <a:r>
              <a:rPr lang="en-US" dirty="0" smtClean="0"/>
              <a:t> to the 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5562" y="3768693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generates an error, because </a:t>
            </a:r>
            <a:r>
              <a:rPr lang="en-US" dirty="0" err="1" smtClean="0"/>
              <a:t>TheType</a:t>
            </a:r>
            <a:r>
              <a:rPr lang="en-US" dirty="0" smtClean="0"/>
              <a:t> must be the same for all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6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the earlier </a:t>
            </a:r>
            <a:r>
              <a:rPr lang="en-US" dirty="0" err="1" smtClean="0"/>
              <a:t>FindMin</a:t>
            </a:r>
            <a:r>
              <a:rPr lang="en-US" dirty="0" smtClean="0"/>
              <a:t> function from the function template section above, what happens if a call is </a:t>
            </a:r>
            <a:r>
              <a:rPr lang="en-US" dirty="0" err="1" smtClean="0"/>
              <a:t>FindMin</a:t>
            </a:r>
            <a:r>
              <a:rPr lang="en-US" dirty="0" smtClean="0"/>
              <a:t>(i, j) where i is an </a:t>
            </a:r>
            <a:r>
              <a:rPr lang="en-US" dirty="0" err="1" smtClean="0"/>
              <a:t>int</a:t>
            </a:r>
            <a:r>
              <a:rPr lang="en-US" dirty="0" smtClean="0"/>
              <a:t> but j is a string?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1203" y="3768694"/>
            <a:ext cx="2248786" cy="18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function will compare the </a:t>
            </a:r>
            <a:r>
              <a:rPr lang="en-US" dirty="0" err="1" smtClean="0"/>
              <a:t>int</a:t>
            </a:r>
            <a:r>
              <a:rPr lang="en-US" dirty="0" smtClean="0"/>
              <a:t> to the 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5562" y="3768693"/>
            <a:ext cx="2248786" cy="1820255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compiler generates an error, because </a:t>
            </a:r>
            <a:r>
              <a:rPr lang="en-US" dirty="0" err="1" smtClean="0">
                <a:solidFill>
                  <a:schemeClr val="bg1"/>
                </a:solidFill>
              </a:rPr>
              <a:t>TheType</a:t>
            </a:r>
            <a:r>
              <a:rPr lang="en-US" dirty="0" smtClean="0">
                <a:solidFill>
                  <a:schemeClr val="bg1"/>
                </a:solidFill>
              </a:rPr>
              <a:t> must be the same for all arguments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A class has been defined using the type </a:t>
            </a:r>
            <a:r>
              <a:rPr lang="en-US" dirty="0" err="1" smtClean="0"/>
              <a:t>GenType</a:t>
            </a:r>
            <a:r>
              <a:rPr lang="en-US" dirty="0" smtClean="0"/>
              <a:t> throughout, where </a:t>
            </a:r>
            <a:r>
              <a:rPr lang="en-US" dirty="0" err="1" smtClean="0"/>
              <a:t>GenType</a:t>
            </a:r>
            <a:r>
              <a:rPr lang="en-US" dirty="0" smtClean="0"/>
              <a:t> is intended to be chosen by the programmer when defining a variable of this class. The code that should immediately precede the class definition is </a:t>
            </a:r>
            <a:r>
              <a:rPr lang="en-US" b="1" dirty="0" smtClean="0">
                <a:latin typeface="Courier" pitchFamily="49" charset="0"/>
              </a:rPr>
              <a:t>template&lt;</a:t>
            </a:r>
            <a:r>
              <a:rPr lang="en-US" b="1" dirty="0" err="1" smtClean="0">
                <a:latin typeface="Courier" pitchFamily="49" charset="0"/>
              </a:rPr>
              <a:t>GenType</a:t>
            </a:r>
            <a:r>
              <a:rPr lang="en-US" b="1" dirty="0" smtClean="0"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9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A class has been defined using the type </a:t>
            </a:r>
            <a:r>
              <a:rPr lang="en-US" dirty="0" err="1" smtClean="0"/>
              <a:t>GenType</a:t>
            </a:r>
            <a:r>
              <a:rPr lang="en-US" dirty="0" smtClean="0"/>
              <a:t> throughout, where </a:t>
            </a:r>
            <a:r>
              <a:rPr lang="en-US" dirty="0" err="1" smtClean="0"/>
              <a:t>GenType</a:t>
            </a:r>
            <a:r>
              <a:rPr lang="en-US" dirty="0" smtClean="0"/>
              <a:t> is intended to be chosen by the programmer when defining a variable of this class. The code that should immediately precede the class definition is </a:t>
            </a:r>
            <a:r>
              <a:rPr lang="en-US" b="1" dirty="0" smtClean="0">
                <a:latin typeface="Courier" pitchFamily="49" charset="0"/>
              </a:rPr>
              <a:t>template&lt;</a:t>
            </a:r>
            <a:r>
              <a:rPr lang="en-US" b="1" dirty="0" err="1" smtClean="0">
                <a:latin typeface="Courier" pitchFamily="49" charset="0"/>
              </a:rPr>
              <a:t>GenType</a:t>
            </a:r>
            <a:r>
              <a:rPr lang="en-US" b="1" dirty="0" smtClean="0"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The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keywords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“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typename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” or “class” are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missing. The code should be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GenType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&gt;</a:t>
            </a:r>
            <a:endParaRPr lang="en-US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25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A key advantage of a class template is relieving the programmer from having to write redundant code that differs only by type.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36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A key advantage of a class template is relieving the programmer from having to write redundant code that differs only by type.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FF99"/>
                </a:solidFill>
                <a:latin typeface="+mn-lt"/>
              </a:rPr>
              <a:t>TRUE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FF99"/>
                </a:solidFill>
                <a:latin typeface="+mn-lt"/>
              </a:rPr>
              <a:t>Great example of where this is used is the vector class – the same code handles numerous different data types</a:t>
            </a:r>
            <a:endParaRPr lang="en-US" b="1" dirty="0" smtClean="0">
              <a:solidFill>
                <a:srgbClr val="00FF99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7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a class template defined as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T&gt; class Vehicle { . . . }</a:t>
            </a:r>
          </a:p>
          <a:p>
            <a:pPr marL="0" indent="0">
              <a:buNone/>
            </a:pPr>
            <a:r>
              <a:rPr lang="en-US" dirty="0" smtClean="0"/>
              <a:t>an appropriate variable definition of that class would be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Vehicle&lt;T&gt; v1;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7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br>
              <a:rPr lang="en-US" dirty="0" smtClean="0"/>
            </a:br>
            <a:r>
              <a:rPr lang="en-US" dirty="0" smtClean="0"/>
              <a:t>Questions –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55724" cy="4195481"/>
          </a:xfrm>
        </p:spPr>
        <p:txBody>
          <a:bodyPr/>
          <a:lstStyle/>
          <a:p>
            <a:r>
              <a:rPr lang="en-US" dirty="0" smtClean="0"/>
              <a:t>For a class template defined as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T&gt; class Vehicle { . . . }</a:t>
            </a:r>
          </a:p>
          <a:p>
            <a:pPr marL="0" indent="0">
              <a:buNone/>
            </a:pPr>
            <a:r>
              <a:rPr lang="en-US" dirty="0" smtClean="0"/>
              <a:t>an appropriate variable definition of that class would be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Vehicle&lt;T&gt; v1;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“T” is the generic type used in the class template, acting as a placeholder for the actual type. A variable definition must now specify the actual type, such as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Vehicle&lt;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int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pitchFamily="49" charset="0"/>
              </a:rPr>
              <a:t>&gt; v1;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Writing/ Maintaining redundant functions that only differ by data type can be time consuming and error-prone</a:t>
            </a:r>
          </a:p>
          <a:p>
            <a:pPr lvl="1"/>
            <a:r>
              <a:rPr lang="en-US" dirty="0" smtClean="0"/>
              <a:t>Function Template – a function definition of special type parameter that can adapt to different data types. </a:t>
            </a:r>
          </a:p>
          <a:p>
            <a:pPr marL="457207" lvl="1" indent="0" algn="ctr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&gt;</a:t>
            </a:r>
          </a:p>
          <a:p>
            <a:pPr marL="457207" lvl="1" indent="0" algn="ctr">
              <a:buNone/>
            </a:pPr>
            <a:r>
              <a:rPr lang="en-US" b="1" dirty="0" smtClean="0">
                <a:latin typeface="+mn-lt"/>
              </a:rPr>
              <a:t>or</a:t>
            </a:r>
          </a:p>
          <a:p>
            <a:pPr marL="457207" lvl="1" indent="0" algn="ctr">
              <a:buNone/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template&lt;class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" pitchFamily="49" charset="0"/>
              </a:rPr>
              <a:t>&gt;</a:t>
            </a:r>
            <a:endParaRPr lang="en-US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Courier" pitchFamily="49" charset="0"/>
            </a:endParaRPr>
          </a:p>
          <a:p>
            <a:pPr lvl="1"/>
            <a:r>
              <a:rPr lang="en-US" dirty="0" err="1" smtClean="0">
                <a:latin typeface="+mn-lt"/>
              </a:rPr>
              <a:t>TheType</a:t>
            </a:r>
            <a:r>
              <a:rPr lang="en-US" dirty="0" smtClean="0">
                <a:latin typeface="+mn-lt"/>
              </a:rPr>
              <a:t>  - type parameter. Can be any </a:t>
            </a:r>
            <a:r>
              <a:rPr lang="en-US" dirty="0" smtClean="0">
                <a:latin typeface="+mn-lt"/>
              </a:rPr>
              <a:t>identifier/ variable name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4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Template Setup: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functionName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item1, …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retVal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 	// of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type.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r>
              <a:rPr lang="en-US" dirty="0" smtClean="0">
                <a:latin typeface="+mn-lt"/>
              </a:rPr>
              <a:t>The compiler automatically generates a unique function definition for each type appearing in function calls to the function template 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6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br>
              <a:rPr lang="en-US" dirty="0" smtClean="0"/>
            </a:b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74" y="1853248"/>
            <a:ext cx="43595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item1,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item2)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TheType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item1;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if(item2&lt;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item2;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6184" y="1853248"/>
            <a:ext cx="5000532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main(){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num1 = 55;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num2 = 33;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char ch1 = ‘g’;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char ch2 = ‘m’;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“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with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:”&lt;&lt;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(num1,num2)&lt;&lt;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“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with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char:”&lt;&lt;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(ch1,ch2)&lt;&lt;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0" y="4492300"/>
            <a:ext cx="3467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templates with multiple types</a:t>
            </a:r>
          </a:p>
          <a:p>
            <a:pPr marL="457207" lvl="1" indent="0">
              <a:buNone/>
            </a:pPr>
            <a:endParaRPr lang="en-US" dirty="0"/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T1,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T2, … &gt;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T1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functionName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(T1 var1,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T2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var2, …)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…</a:t>
            </a:r>
          </a:p>
          <a:p>
            <a:pPr marL="457207" lvl="1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return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someVal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		// of type T1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457207" lvl="1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23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br>
              <a:rPr lang="en-US" dirty="0" smtClean="0"/>
            </a:b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74" y="1853248"/>
            <a:ext cx="43595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T1,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T2&gt;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T2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(T1 item1, T2 item2)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T2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item1;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if(item2&lt;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= item2;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</a:t>
            </a:r>
            <a:r>
              <a:rPr lang="en-US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minItem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6184" y="1853248"/>
            <a:ext cx="5000532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main(){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num1 = 55;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num2 = 33;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double d1= 55.5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double d2 = 30.1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“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with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int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:”&lt;&lt;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(num1,d1)&lt;&lt;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“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with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char:”&lt;&lt;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FindMin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(num2,d2)&lt;&lt;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cout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 &lt;&lt;</a:t>
            </a:r>
            <a:r>
              <a:rPr lang="en-US" sz="1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endl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  <a:endParaRPr lang="en-US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6" y="4477996"/>
            <a:ext cx="2479825" cy="18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you create could be almost identical, if it were not for the differing data types.</a:t>
            </a:r>
          </a:p>
          <a:p>
            <a:r>
              <a:rPr lang="en-US" dirty="0" smtClean="0"/>
              <a:t>Using templates for classes allows for a class that you write to be able to handle different data types.</a:t>
            </a:r>
          </a:p>
          <a:p>
            <a:r>
              <a:rPr lang="en-US" dirty="0" smtClean="0"/>
              <a:t>Class template – a class definition having a special type parameter that may be used in place of types in the class.</a:t>
            </a:r>
          </a:p>
          <a:p>
            <a:pPr lvl="1"/>
            <a:r>
              <a:rPr lang="en-US" dirty="0" smtClean="0"/>
              <a:t>NOTE: A variable defined of that class type must indicate a specific type (more in the upcoming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96" y="2060576"/>
            <a:ext cx="342686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typename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 type1&gt;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class array{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type1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data[2];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public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array(type1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,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type1);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void print();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7959" y="2056093"/>
            <a:ext cx="5452218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array&lt;type1&gt;::array(type1 val1, type1 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val2){</a:t>
            </a:r>
            <a:endParaRPr lang="nn-NO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data[0] = val1;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data[1] = val2;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nn-NO" sz="1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template&lt;typename type1&gt;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void array&lt;type1&gt;::print(){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for(int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i = 0; i&lt;2; i++)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	cout &lt;&lt; i &lt;&lt;". " &lt;&lt; data[i] &lt;&lt; 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	</a:t>
            </a:r>
            <a:r>
              <a:rPr lang="nn-NO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cout </a:t>
            </a: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&lt;&lt;endl;</a:t>
            </a:r>
          </a:p>
          <a:p>
            <a:pPr marL="0" indent="0">
              <a:buNone/>
            </a:pPr>
            <a:r>
              <a:rPr lang="nn-NO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8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8805</TotalTime>
  <Words>1089</Words>
  <Application>Microsoft Office PowerPoint</Application>
  <PresentationFormat>On-screen Show (4:3)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</vt:lpstr>
      <vt:lpstr>Wingdings 3</vt:lpstr>
      <vt:lpstr>Ion</vt:lpstr>
      <vt:lpstr>PowerPoint Presentation</vt:lpstr>
      <vt:lpstr>Templates</vt:lpstr>
      <vt:lpstr>Function Templates</vt:lpstr>
      <vt:lpstr>Function Templates</vt:lpstr>
      <vt:lpstr>Function Templates Example:</vt:lpstr>
      <vt:lpstr>Function Templates</vt:lpstr>
      <vt:lpstr>Function Templates Example:</vt:lpstr>
      <vt:lpstr>Class Templates</vt:lpstr>
      <vt:lpstr>Class Templates Example</vt:lpstr>
      <vt:lpstr>Class Templates Example</vt:lpstr>
      <vt:lpstr>Class Templates Example</vt:lpstr>
      <vt:lpstr>Class Templates Example</vt:lpstr>
      <vt:lpstr>Class Templates Example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</vt:lpstr>
      <vt:lpstr>Templates Questions – True or False</vt:lpstr>
      <vt:lpstr>Templates Questions – True or False</vt:lpstr>
      <vt:lpstr>Templates Questions – True or False</vt:lpstr>
      <vt:lpstr>Templates Questions – True or False</vt:lpstr>
      <vt:lpstr>Templates Questions – True or False</vt:lpstr>
      <vt:lpstr>Templates Questions – True or False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Ryan Benjamin Green</dc:creator>
  <cp:lastModifiedBy>Ryan Benjamin Green</cp:lastModifiedBy>
  <cp:revision>86</cp:revision>
  <dcterms:created xsi:type="dcterms:W3CDTF">2017-03-29T21:08:37Z</dcterms:created>
  <dcterms:modified xsi:type="dcterms:W3CDTF">2017-11-06T16:11:03Z</dcterms:modified>
</cp:coreProperties>
</file>