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13676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413676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141560" y="609480"/>
            <a:ext cx="9905760" cy="883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413676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413676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1560" y="609480"/>
            <a:ext cx="9905760" cy="883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41560" y="429840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312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17200" y="429840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7200" y="2666880"/>
            <a:ext cx="483372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41560" y="4298400"/>
            <a:ext cx="9905760" cy="1489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51040" y="609480"/>
            <a:ext cx="8676000" cy="32000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837640" y="5883120"/>
            <a:ext cx="1599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1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8/6/17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141560" y="5883120"/>
            <a:ext cx="7543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790521-9ACC-44FE-9477-4B803EECEF41}" type="slidenum">
              <a:rPr lang="en-US" sz="900" b="1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1904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41560" y="2666880"/>
            <a:ext cx="9905760" cy="312372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42960" lvl="3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00160" lvl="4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837640" y="5883120"/>
            <a:ext cx="1599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1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8/6/17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141560" y="5883120"/>
            <a:ext cx="7543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EC32CFD-FC5D-4B11-9F36-52CC99E0BD90}" type="slidenum">
              <a:rPr lang="en-US" sz="900" b="1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751040" y="609480"/>
            <a:ext cx="8676000" cy="3200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Core Java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751040" y="3886200"/>
            <a:ext cx="8676000" cy="1904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1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Week 1 java fundamentals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 vs. object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Instance of a class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Contains the state and behavior for its own instance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42960" lvl="3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Unlike classes, state and behavior can be invoked on objects</a:t>
            </a: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Created using a constructor invoked with the new keyword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examples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Anatomy of a Java Application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 Structure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Constructors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Hello World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Methods and parameters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Variables and scopes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Control Statements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Arrays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Fixed-size sequential collection of elements of the same type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Indexed access starting at 0 and going to n – 1 (where n 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= number of elements)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store primitives or objects</a:t>
            </a:r>
          </a:p>
          <a:p>
            <a:pPr marL="457560" lvl="1" algn="ctr">
              <a:lnSpc>
                <a:spcPct val="100000"/>
              </a:lnSpc>
              <a:buClr>
                <a:srgbClr val="FFFFFF"/>
              </a:buClr>
            </a:pPr>
            <a:r>
              <a:rPr lang="en-US" sz="1600" b="0" strike="noStrike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</a:t>
            </a: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[] </a:t>
            </a:r>
            <a:r>
              <a:rPr lang="en-US" sz="1600" b="0" strike="noStrike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nums</a:t>
            </a: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= new </a:t>
            </a:r>
            <a:r>
              <a:rPr lang="en-US" sz="1600" b="0" strike="noStrike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</a:t>
            </a: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[5];</a:t>
            </a:r>
          </a:p>
          <a:p>
            <a:pPr marL="457560" lvl="1" algn="ctr">
              <a:lnSpc>
                <a:spcPct val="100000"/>
              </a:lnSpc>
              <a:buClr>
                <a:srgbClr val="FFFFFF"/>
              </a:buClr>
            </a:pPr>
            <a:r>
              <a:rPr lang="en-US" sz="1600" b="0" strike="noStrike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</a:t>
            </a: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1600" b="0" strike="noStrike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nums</a:t>
            </a: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[] = new </a:t>
            </a:r>
            <a:r>
              <a:rPr lang="en-US" sz="1600" b="0" strike="noStrike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[]</a:t>
            </a: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{1,2,3,4,5};</a:t>
            </a:r>
          </a:p>
        </p:txBody>
      </p:sp>
    </p:spTree>
    <p:extLst>
      <p:ext uri="{BB962C8B-B14F-4D97-AF65-F5344CB8AC3E}">
        <p14:creationId xmlns:p14="http://schemas.microsoft.com/office/powerpoint/2010/main" val="38332321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varargs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 array of unknown size that can be declared in a method’s arguments list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Must be the last argument in the list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be treated like an array in the method body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endParaRPr lang="en-US" sz="1600" b="0" strike="noStrike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7560" lvl="1" algn="ctr">
              <a:lnSpc>
                <a:spcPct val="100000"/>
              </a:lnSpc>
              <a:buClr>
                <a:srgbClr val="FFFFFF"/>
              </a:buClr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public static void main(String… </a:t>
            </a:r>
            <a:r>
              <a:rPr lang="en-US" sz="1600" b="0" strike="noStrike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args</a:t>
            </a: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){}</a:t>
            </a:r>
          </a:p>
          <a:p>
            <a:pPr marL="457560" lvl="1" algn="ctr">
              <a:lnSpc>
                <a:spcPct val="100000"/>
              </a:lnSpc>
              <a:buClr>
                <a:srgbClr val="FFFFFF"/>
              </a:buClr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public float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avg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(float…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nums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){}</a:t>
            </a:r>
          </a:p>
          <a:p>
            <a:pPr marL="457560" lvl="1" algn="ctr">
              <a:lnSpc>
                <a:spcPct val="100000"/>
              </a:lnSpc>
              <a:buClr>
                <a:srgbClr val="FFFFFF"/>
              </a:buClr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public Batch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createBatch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(String name, String…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studentNames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){}</a:t>
            </a:r>
            <a:endParaRPr lang="en-US" sz="1600" b="0" strike="noStrike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3101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examples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Creating arrays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Iterating over an array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Passing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varargs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 methods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Iterating over </a:t>
            </a:r>
            <a:r>
              <a:rPr lang="en-US" sz="1600" b="0" strike="noStrike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varar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gs</a:t>
            </a:r>
            <a:endParaRPr lang="en-US" sz="1600" b="0" strike="noStrike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4042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 API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object that represents a collection of characters usually read as words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Strings are immutable (once created they can not be modified)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Any changes to a string must be captured to keep its effects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 created by literals are stored in the string pool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Strings created using the new 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keyword are stored in the normal heap segment</a:t>
            </a:r>
            <a:endParaRPr lang="en-US" sz="1600" b="0" strike="noStrike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8073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 pool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3515107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1600" b="0" strike="noStrike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 x = “cat”;</a:t>
            </a:r>
          </a:p>
          <a:p>
            <a:pPr marL="457560" lvl="1">
              <a:lnSpc>
                <a:spcPct val="100000"/>
              </a:lnSpc>
              <a:buClr>
                <a:srgbClr val="FFFFFF"/>
              </a:buClr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 y = new String(“dog”);</a:t>
            </a:r>
            <a:endParaRPr lang="en-US" sz="1600" b="0" strike="noStrike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14491F-EA0A-4A8C-8C05-9FB0AF6FC07B}"/>
              </a:ext>
            </a:extLst>
          </p:cNvPr>
          <p:cNvSpPr/>
          <p:nvPr/>
        </p:nvSpPr>
        <p:spPr>
          <a:xfrm>
            <a:off x="5985933" y="2700867"/>
            <a:ext cx="4859867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1202A-8EEE-4B72-9001-DD968CDADE47}"/>
              </a:ext>
            </a:extLst>
          </p:cNvPr>
          <p:cNvSpPr txBox="1"/>
          <p:nvPr/>
        </p:nvSpPr>
        <p:spPr>
          <a:xfrm>
            <a:off x="8966200" y="6065335"/>
            <a:ext cx="1803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BBEB7-EFCC-4760-BC83-AF50E8D1BB8B}"/>
              </a:ext>
            </a:extLst>
          </p:cNvPr>
          <p:cNvSpPr/>
          <p:nvPr/>
        </p:nvSpPr>
        <p:spPr>
          <a:xfrm>
            <a:off x="7645400" y="3318934"/>
            <a:ext cx="159173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9FAA3-2DE5-4412-AD99-4E3048D7566B}"/>
              </a:ext>
            </a:extLst>
          </p:cNvPr>
          <p:cNvSpPr txBox="1"/>
          <p:nvPr/>
        </p:nvSpPr>
        <p:spPr>
          <a:xfrm>
            <a:off x="7645399" y="2949601"/>
            <a:ext cx="159173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 Pool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BF452-461A-4F30-8C9A-2D5F3EECF1E2}"/>
              </a:ext>
            </a:extLst>
          </p:cNvPr>
          <p:cNvSpPr/>
          <p:nvPr/>
        </p:nvSpPr>
        <p:spPr>
          <a:xfrm>
            <a:off x="7645399" y="3701534"/>
            <a:ext cx="159173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D981E-AB2B-4AF6-A2B6-CD1CBAAAC05D}"/>
              </a:ext>
            </a:extLst>
          </p:cNvPr>
          <p:cNvSpPr/>
          <p:nvPr/>
        </p:nvSpPr>
        <p:spPr>
          <a:xfrm>
            <a:off x="7645399" y="4084134"/>
            <a:ext cx="159173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FBA67-7103-402C-967B-DB28296445E0}"/>
              </a:ext>
            </a:extLst>
          </p:cNvPr>
          <p:cNvSpPr txBox="1"/>
          <p:nvPr/>
        </p:nvSpPr>
        <p:spPr>
          <a:xfrm>
            <a:off x="7772400" y="3332201"/>
            <a:ext cx="1329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“CAT”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ACE2-6CB8-4F76-88C6-5BC880D038A7}"/>
              </a:ext>
            </a:extLst>
          </p:cNvPr>
          <p:cNvSpPr txBox="1"/>
          <p:nvPr/>
        </p:nvSpPr>
        <p:spPr>
          <a:xfrm>
            <a:off x="6248400" y="5321651"/>
            <a:ext cx="1329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“DOG”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4360F6-DBC0-43CC-BA5B-65A349009F25}"/>
              </a:ext>
            </a:extLst>
          </p:cNvPr>
          <p:cNvSpPr/>
          <p:nvPr/>
        </p:nvSpPr>
        <p:spPr>
          <a:xfrm rot="21136308">
            <a:off x="3313531" y="3700856"/>
            <a:ext cx="4337135" cy="1547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A6B1990-F6F1-439C-B076-1F29474F3EFE}"/>
              </a:ext>
            </a:extLst>
          </p:cNvPr>
          <p:cNvSpPr/>
          <p:nvPr/>
        </p:nvSpPr>
        <p:spPr>
          <a:xfrm rot="1689531">
            <a:off x="4325558" y="4785287"/>
            <a:ext cx="1991486" cy="1407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2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 API methods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charAt</a:t>
            </a:r>
            <a:endParaRPr lang="en-US" sz="1600" b="0" strike="noStrike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Concat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Equals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equalsIgnoreCase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indexOf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(overloaded)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Intern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Length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Split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Substring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toLowerCase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(overloaded)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toUpperCase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(overloaded)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08088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Stringbuilder</a:t>
            </a: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</a:t>
            </a:r>
            <a:r>
              <a:rPr lang="en-US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stringbuffer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Mutable strings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Stringbuffer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is synchronized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 new methods to the string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api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05119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examples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strings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stringbuilder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/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stringbuffer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22442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What is java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Platform for creating</a:t>
            </a:r>
          </a:p>
          <a:p>
            <a:pPr marL="9968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Web Applications/Enterprise Applications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Standalone applications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Create by Sun Microsystems in 1995</a:t>
            </a: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is fast, reliable, and secure</a:t>
            </a: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is used by millions of devices</a:t>
            </a: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Computers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Phones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Televisions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Smart Watches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Etc..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Wrapper classes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Classes in Java meant to encapsulate primitive data types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One class for each primitive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Integer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Float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Double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Character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Byte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Short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Long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Boolean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Autoboxing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Primitive to Object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Unboxing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 to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primitve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28832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exceptions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Events in execution which deviate or interrupt from normal execution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has three major types of exceptions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Exception (checked)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RuntimeException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(unchecked)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Error (unchecked, unrecoverable)</a:t>
            </a:r>
          </a:p>
        </p:txBody>
      </p:sp>
    </p:spTree>
    <p:extLst>
      <p:ext uri="{BB962C8B-B14F-4D97-AF65-F5344CB8AC3E}">
        <p14:creationId xmlns:p14="http://schemas.microsoft.com/office/powerpoint/2010/main" val="40254697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Exceptions hierarchy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50E86-81BD-4838-BDE1-ABAAFA51A437}"/>
              </a:ext>
            </a:extLst>
          </p:cNvPr>
          <p:cNvSpPr txBox="1"/>
          <p:nvPr/>
        </p:nvSpPr>
        <p:spPr>
          <a:xfrm>
            <a:off x="2108199" y="2692401"/>
            <a:ext cx="14054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F33254-E60B-4CD8-BCF3-216B873B0F8A}"/>
              </a:ext>
            </a:extLst>
          </p:cNvPr>
          <p:cNvGrpSpPr/>
          <p:nvPr/>
        </p:nvGrpSpPr>
        <p:grpSpPr>
          <a:xfrm>
            <a:off x="2810934" y="2235200"/>
            <a:ext cx="7454900" cy="3926596"/>
            <a:chOff x="3839633" y="2235200"/>
            <a:chExt cx="7454900" cy="39265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79DA0F-3B36-4B26-8CF8-12C351D0129C}"/>
                </a:ext>
              </a:extLst>
            </p:cNvPr>
            <p:cNvSpPr txBox="1"/>
            <p:nvPr/>
          </p:nvSpPr>
          <p:spPr>
            <a:xfrm>
              <a:off x="5207000" y="2235200"/>
              <a:ext cx="1405467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Throwable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E971-56A2-45B2-BC65-3AF5E7FCE2F2}"/>
                </a:ext>
              </a:extLst>
            </p:cNvPr>
            <p:cNvSpPr txBox="1"/>
            <p:nvPr/>
          </p:nvSpPr>
          <p:spPr>
            <a:xfrm>
              <a:off x="7272866" y="2861734"/>
              <a:ext cx="1405467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Exception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4F7704-1224-4632-B7A7-10A6757D742C}"/>
                </a:ext>
              </a:extLst>
            </p:cNvPr>
            <p:cNvSpPr txBox="1"/>
            <p:nvPr/>
          </p:nvSpPr>
          <p:spPr>
            <a:xfrm>
              <a:off x="5477933" y="3725333"/>
              <a:ext cx="20912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RuntimeException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C79A9F-D84A-4E60-A13E-9AFFAA031A1F}"/>
                </a:ext>
              </a:extLst>
            </p:cNvPr>
            <p:cNvSpPr txBox="1"/>
            <p:nvPr/>
          </p:nvSpPr>
          <p:spPr>
            <a:xfrm>
              <a:off x="8610600" y="3725333"/>
              <a:ext cx="2683933" cy="9233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IOException</a:t>
              </a:r>
              <a:endParaRPr lang="en-US" dirty="0"/>
            </a:p>
            <a:p>
              <a:pPr algn="ctr"/>
              <a:r>
                <a:rPr lang="en-US" dirty="0" err="1"/>
                <a:t>SQLException</a:t>
              </a:r>
              <a:endParaRPr lang="en-US" dirty="0"/>
            </a:p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54A511-E445-4E7A-B527-B364F228ABB5}"/>
                </a:ext>
              </a:extLst>
            </p:cNvPr>
            <p:cNvSpPr txBox="1"/>
            <p:nvPr/>
          </p:nvSpPr>
          <p:spPr>
            <a:xfrm>
              <a:off x="4309533" y="4961467"/>
              <a:ext cx="3191933" cy="120032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NullPointerException</a:t>
              </a:r>
              <a:endParaRPr lang="en-US" dirty="0"/>
            </a:p>
            <a:p>
              <a:pPr algn="ctr"/>
              <a:r>
                <a:rPr lang="en-US" dirty="0" err="1"/>
                <a:t>ClassCastException</a:t>
              </a:r>
              <a:endParaRPr lang="en-US" dirty="0"/>
            </a:p>
            <a:p>
              <a:pPr algn="ctr"/>
              <a:r>
                <a:rPr lang="en-US" dirty="0" err="1"/>
                <a:t>IndexOutOfBoundsException</a:t>
              </a:r>
              <a:endParaRPr lang="en-US" dirty="0"/>
            </a:p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6A0643E-BB45-4B9A-B549-142868D6CD8C}"/>
                </a:ext>
              </a:extLst>
            </p:cNvPr>
            <p:cNvCxnSpPr>
              <a:stCxn id="10" idx="0"/>
              <a:endCxn id="6" idx="1"/>
            </p:cNvCxnSpPr>
            <p:nvPr/>
          </p:nvCxnSpPr>
          <p:spPr>
            <a:xfrm rot="5400000" flipH="1" flipV="1">
              <a:off x="4387049" y="1872450"/>
              <a:ext cx="272535" cy="13673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33B9536D-3387-4EC2-AA72-601D3DA35700}"/>
                </a:ext>
              </a:extLst>
            </p:cNvPr>
            <p:cNvCxnSpPr>
              <a:stCxn id="11" idx="0"/>
              <a:endCxn id="6" idx="3"/>
            </p:cNvCxnSpPr>
            <p:nvPr/>
          </p:nvCxnSpPr>
          <p:spPr>
            <a:xfrm rot="16200000" flipV="1">
              <a:off x="7073100" y="1959233"/>
              <a:ext cx="441868" cy="13631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34B3341C-5988-413E-9F91-9B29BCCA15B8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5400000" flipH="1" flipV="1">
              <a:off x="7002450" y="2752184"/>
              <a:ext cx="494267" cy="14520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F008585-2FA1-4475-94D2-466F4A38F365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8975984" y="2748750"/>
              <a:ext cx="678933" cy="12742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483DEB27-40FB-483A-80CA-FE58ED4CD167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5781132" y="4219033"/>
              <a:ext cx="866802" cy="6180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1686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Exceptions handling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checked exceptions 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Must be handled</a:t>
            </a:r>
          </a:p>
          <a:p>
            <a:pPr marL="1657440" lvl="3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Try/Catch</a:t>
            </a:r>
          </a:p>
          <a:p>
            <a:pPr marL="1657440" lvl="3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Throws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Usually arise from dependency on outside resources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unchecked exceptions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Don’t need to be handled by a Try/Catch or Throws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be avoided using logic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Usually arise from dependency on user input</a:t>
            </a:r>
          </a:p>
        </p:txBody>
      </p:sp>
    </p:spTree>
    <p:extLst>
      <p:ext uri="{BB962C8B-B14F-4D97-AF65-F5344CB8AC3E}">
        <p14:creationId xmlns:p14="http://schemas.microsoft.com/office/powerpoint/2010/main" val="3438591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examples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Working with exceptions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Handling exceptions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Throwing exceptions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multicatch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138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Garbage collection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Remove objects from the heap that no longer have any stack references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Long Running Process (Daemon Thread)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Starts when the first user thread is started by the JVM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Terminated when the last user thread terminates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Periodically scans the heap for unreferenced objects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not be forced to scan the heap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System.gc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doesn’t guarantee that the garbage collector will run</a:t>
            </a:r>
          </a:p>
        </p:txBody>
      </p:sp>
    </p:spTree>
    <p:extLst>
      <p:ext uri="{BB962C8B-B14F-4D97-AF65-F5344CB8AC3E}">
        <p14:creationId xmlns:p14="http://schemas.microsoft.com/office/powerpoint/2010/main" val="541720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Types of garbage collector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Serial Garbage Collector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Freezes all user threads during collection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Scans each thread head sequentially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 suitable for server environments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Suitable for simple command-line applications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-XX:+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UserSerialGC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9252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Types of garbage collector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Parallel Garbage Collector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Freezes all user threads during collection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Scans user thread heaps in multiple threads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Default 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4228321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Types of garbage collector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Concurrent Mark Sweep (CMS) Garbage Collector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Uses multiple threads to scan heap memory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Marks instances for eviction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Sweeps the marked instances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Uses more CPU than parallel to ensure maximum throughput</a:t>
            </a:r>
          </a:p>
          <a:p>
            <a:pPr marL="1657440" lvl="3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Ideal when more CPU can be allocated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-XX:+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UseParNewGC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2904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Types of garbage collector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G1 Garbage Collector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Used for large heap memory areas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Separates the heap into regions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Prioritizes regions by “Most Garbage”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Does collection in parallel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Compacts memory on the go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-XX:+UseG1GC</a:t>
            </a:r>
          </a:p>
        </p:txBody>
      </p:sp>
    </p:spTree>
    <p:extLst>
      <p:ext uri="{BB962C8B-B14F-4D97-AF65-F5344CB8AC3E}">
        <p14:creationId xmlns:p14="http://schemas.microsoft.com/office/powerpoint/2010/main" val="34973252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Benefits of java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Compile once run any where</a:t>
            </a: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JVM (Java Virtual Machine)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Different implementations for each separate host platform. (Windows, Linux, MacOS, …)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Built in memory management</a:t>
            </a: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Garbage collector for the removal of unreferenced objects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Large support community</a:t>
            </a: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Regular updates and releases</a:t>
            </a: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99% Object Oriented Programming Language</a:t>
            </a: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Easy to use and Easy Learn</a:t>
            </a:r>
          </a:p>
          <a:p>
            <a:pPr>
              <a:lnSpc>
                <a:spcPct val="100000"/>
              </a:lnSpc>
            </a:pPr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Oop</a:t>
            </a: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programming examples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Inheritance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Polymorphism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Overriding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Overloading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Covariance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Abstraction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Interfaces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Abstract classes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7133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File i/o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uses the concept of a stream to speed i/o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Streams can be used to read/write from and to the console, files, and more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Streams come in 2 types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output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contains 3 automatically created streams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System.out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System.in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System.err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8171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Outputstream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026" name="Picture 2" descr="Java output stream hierarchy">
            <a:extLst>
              <a:ext uri="{FF2B5EF4-FFF2-40B4-BE49-F238E27FC236}">
                <a16:creationId xmlns:a16="http://schemas.microsoft.com/office/drawing/2014/main" id="{C417BDAB-70E6-45A2-B84C-7470DAFB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52" y="2417233"/>
            <a:ext cx="80295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0207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inputstream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050" name="Picture 2" descr="Java input stream hierarchy">
            <a:extLst>
              <a:ext uri="{FF2B5EF4-FFF2-40B4-BE49-F238E27FC236}">
                <a16:creationId xmlns:a16="http://schemas.microsoft.com/office/drawing/2014/main" id="{DF3114D2-028D-4646-92EE-505962BE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52" y="2408769"/>
            <a:ext cx="80295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99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examples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Writing to stream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Reading from a stream</a:t>
            </a:r>
          </a:p>
        </p:txBody>
      </p:sp>
    </p:spTree>
    <p:extLst>
      <p:ext uri="{BB962C8B-B14F-4D97-AF65-F5344CB8AC3E}">
        <p14:creationId xmlns:p14="http://schemas.microsoft.com/office/powerpoint/2010/main" val="26347570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serialization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Java mechanism for writing object state to a byte stream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Used in many advance java frameworks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Used for transferring objects from java application to java Application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Serialization comes in 2 forms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Serialization (object to stream)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Deserialization (stream to object)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Objects must be marked for serialization by implementing the Serializable interface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Serializable is a marker interface (has no methods simply meant for marking objects as something)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ObjectInputStream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ObjectOutputStream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27894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Serialization problems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InvalidClassException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–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serialVersionUID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mismatch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NotSerialiableException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– the class or object reference in the class is not serializable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ClassNotFoundException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– When reading in a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objectstream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 suitable class could not be found for deserialization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When serializing when an exception occurs all serialization is rolled back and the exception is written to the file</a:t>
            </a:r>
          </a:p>
        </p:txBody>
      </p:sp>
    </p:spTree>
    <p:extLst>
      <p:ext uri="{BB962C8B-B14F-4D97-AF65-F5344CB8AC3E}">
        <p14:creationId xmlns:p14="http://schemas.microsoft.com/office/powerpoint/2010/main" val="4223526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examples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Write an object to stream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Read an object from a stream</a:t>
            </a:r>
          </a:p>
        </p:txBody>
      </p:sp>
    </p:spTree>
    <p:extLst>
      <p:ext uri="{BB962C8B-B14F-4D97-AF65-F5344CB8AC3E}">
        <p14:creationId xmlns:p14="http://schemas.microsoft.com/office/powerpoint/2010/main" val="3457264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Collections framework</a:t>
            </a:r>
            <a:endParaRPr lang="en-US" sz="3200" b="0" strike="noStrike" cap="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Generic framework added to Java in version 1.5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Collection of classes and interfaces used to represent groups of similar objects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the collections are Generic and can only store object types not primitives</a:t>
            </a:r>
          </a:p>
        </p:txBody>
      </p:sp>
    </p:spTree>
    <p:extLst>
      <p:ext uri="{BB962C8B-B14F-4D97-AF65-F5344CB8AC3E}">
        <p14:creationId xmlns:p14="http://schemas.microsoft.com/office/powerpoint/2010/main" val="857724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Collections framework</a:t>
            </a:r>
            <a:endParaRPr lang="en-US" sz="3200" b="0" strike="noStrike" cap="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076" name="Picture 4" descr="Image result for java collections">
            <a:extLst>
              <a:ext uri="{FF2B5EF4-FFF2-40B4-BE49-F238E27FC236}">
                <a16:creationId xmlns:a16="http://schemas.microsoft.com/office/drawing/2014/main" id="{D57009D9-2883-40CA-B994-8B4D4F08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63" y="1942626"/>
            <a:ext cx="6220353" cy="483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559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 oriented programming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Polymorphism</a:t>
            </a: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Method Overloading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Method Overriding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8636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Covariance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Encapsulation</a:t>
            </a: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Abstraction</a:t>
            </a:r>
          </a:p>
          <a:p>
            <a:pPr marL="4316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Inheritance</a:t>
            </a:r>
          </a:p>
          <a:p>
            <a:pPr>
              <a:lnSpc>
                <a:spcPct val="100000"/>
              </a:lnSpc>
            </a:pPr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examples</a:t>
            </a:r>
            <a:endParaRPr lang="en-US" sz="3200" b="0" strike="noStrike" cap="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Creating different collections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Iterating over collections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Modifying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1577662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Hashcode</a:t>
            </a:r>
            <a:r>
              <a:rPr lang="en-US" sz="3200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equals</a:t>
            </a:r>
            <a:endParaRPr lang="en-US" sz="3200" b="0" strike="noStrike" cap="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Come from the Object Class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Constitute an object contract for collections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Both methods are used for either inserting, searching, or removing data in collections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Hashcode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is used when inserting into collections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Equals is used when searching or removing data in collections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you override one, you should override both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 default Equals compares the memory locations of two objects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By Default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Hashcode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maps the memory address of an object to an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69319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Rules for </a:t>
            </a:r>
            <a:r>
              <a:rPr lang="en-US" sz="3200" b="0" strike="noStrike" cap="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hashcode</a:t>
            </a: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equals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Hashcode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invoked n times will return the same value, considering nothing has changed in the object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two objects are equal they will have the same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hashcode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two objects have the same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hashcode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they may not be equal</a:t>
            </a:r>
          </a:p>
        </p:txBody>
      </p:sp>
    </p:spTree>
    <p:extLst>
      <p:ext uri="{BB962C8B-B14F-4D97-AF65-F5344CB8AC3E}">
        <p14:creationId xmlns:p14="http://schemas.microsoft.com/office/powerpoint/2010/main" val="3786781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example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Using a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hashset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70003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Threads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Processes created to run concurrently to each other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thread run isolated from each other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Each thread has its own stack of execution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All thread share the heap storage of the creating process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Threads can communicate to each other using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Sockets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Signals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Shared memory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Semaphores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849777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Threading problems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Shared memory can be come modified during thread execution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Shared memory modification can result in read corruption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3311579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Thread safety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Immutable objects are thread safe by default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Final Variables are thread safe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Minimize memory sharing of objects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Apply locking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Some classes are designed to be thread safe (String,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Hashtable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ConcurrentHashMap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Vector)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Atomic operation are thread safe</a:t>
            </a:r>
          </a:p>
        </p:txBody>
      </p:sp>
    </p:spTree>
    <p:extLst>
      <p:ext uri="{BB962C8B-B14F-4D97-AF65-F5344CB8AC3E}">
        <p14:creationId xmlns:p14="http://schemas.microsoft.com/office/powerpoint/2010/main" val="3083572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Creating threads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Extend Thread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Must override run</a:t>
            </a:r>
          </a:p>
          <a:p>
            <a:pPr marL="457560" lvl="1" algn="ctr">
              <a:buClr>
                <a:srgbClr val="FFFFFF"/>
              </a:buClr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 C extends Thread{}</a:t>
            </a:r>
          </a:p>
          <a:p>
            <a:pPr marL="457560" lvl="1" algn="ctr">
              <a:buClr>
                <a:srgbClr val="FFFFFF"/>
              </a:buClr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Thread t = new C();</a:t>
            </a:r>
          </a:p>
          <a:p>
            <a:pPr marL="457560" lvl="1" algn="ctr">
              <a:buClr>
                <a:srgbClr val="FFFFFF"/>
              </a:buClr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t.start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();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 Runnable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Must override run</a:t>
            </a:r>
          </a:p>
          <a:p>
            <a:pPr marL="457560" lvl="1" algn="ctr">
              <a:buClr>
                <a:srgbClr val="FFFFFF"/>
              </a:buClr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 C implements Runnable{}</a:t>
            </a:r>
          </a:p>
          <a:p>
            <a:pPr marL="457560" lvl="1" algn="ctr">
              <a:buClr>
                <a:srgbClr val="FFFFFF"/>
              </a:buClr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Thread t = new Thread(new C());</a:t>
            </a:r>
          </a:p>
          <a:p>
            <a:pPr marL="457560" lvl="1" algn="ctr">
              <a:buClr>
                <a:srgbClr val="FFFFFF"/>
              </a:buClr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t.start</a:t>
            </a: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70034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Thread states</a:t>
            </a:r>
            <a:endParaRPr lang="en-US" sz="3200" b="0" strike="noStrike" cap="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EA339-1AF9-4401-9209-690FD5817274}"/>
              </a:ext>
            </a:extLst>
          </p:cNvPr>
          <p:cNvSpPr txBox="1"/>
          <p:nvPr/>
        </p:nvSpPr>
        <p:spPr>
          <a:xfrm>
            <a:off x="3052233" y="3584384"/>
            <a:ext cx="1346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CC2D6-1C32-4E94-96A4-063177C57966}"/>
              </a:ext>
            </a:extLst>
          </p:cNvPr>
          <p:cNvSpPr txBox="1"/>
          <p:nvPr/>
        </p:nvSpPr>
        <p:spPr>
          <a:xfrm>
            <a:off x="5160433" y="2455333"/>
            <a:ext cx="1346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Runnable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91726-8A8B-4AF7-B21C-B938E06D81F9}"/>
              </a:ext>
            </a:extLst>
          </p:cNvPr>
          <p:cNvSpPr txBox="1"/>
          <p:nvPr/>
        </p:nvSpPr>
        <p:spPr>
          <a:xfrm>
            <a:off x="5160433" y="3584384"/>
            <a:ext cx="1346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B4321-C1B6-418D-93A3-957F0CA6E189}"/>
              </a:ext>
            </a:extLst>
          </p:cNvPr>
          <p:cNvSpPr txBox="1"/>
          <p:nvPr/>
        </p:nvSpPr>
        <p:spPr>
          <a:xfrm>
            <a:off x="5160433" y="4713435"/>
            <a:ext cx="1346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E6778-D7D5-43AB-AE43-8E64DE1777ED}"/>
              </a:ext>
            </a:extLst>
          </p:cNvPr>
          <p:cNvSpPr txBox="1"/>
          <p:nvPr/>
        </p:nvSpPr>
        <p:spPr>
          <a:xfrm>
            <a:off x="7268633" y="3584384"/>
            <a:ext cx="187113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Blocked/Waiting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2D89B21-6FA2-4CA1-A0F1-23910D1C1072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4398433" y="2639999"/>
            <a:ext cx="762000" cy="1129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DB60C58-D204-4CFD-9E7F-ABEFB3B373AC}"/>
              </a:ext>
            </a:extLst>
          </p:cNvPr>
          <p:cNvCxnSpPr>
            <a:stCxn id="9" idx="0"/>
            <a:endCxn id="6" idx="3"/>
          </p:cNvCxnSpPr>
          <p:nvPr/>
        </p:nvCxnSpPr>
        <p:spPr>
          <a:xfrm rot="16200000" flipV="1">
            <a:off x="6883225" y="2263408"/>
            <a:ext cx="944385" cy="1697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3A973-F125-4BD9-AE7E-4D64002DAC7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833533" y="3953716"/>
            <a:ext cx="0" cy="75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D8D7A6-7683-43F0-9A87-E3C52DC6D88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506633" y="376905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2571F2-E075-4682-96BD-C5F86C72F680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5833533" y="2824665"/>
            <a:ext cx="0" cy="759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Thread methods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358284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From Thread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Start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Join (overloaded)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setDaemon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isDaemon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Stop (don’t use)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isAlive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setPriority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getPriority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Yield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Sleep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currentThread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getName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DA1F3D73-B9DE-4833-A802-4D75B530C3FA}"/>
              </a:ext>
            </a:extLst>
          </p:cNvPr>
          <p:cNvSpPr txBox="1"/>
          <p:nvPr/>
        </p:nvSpPr>
        <p:spPr>
          <a:xfrm>
            <a:off x="6213093" y="2247840"/>
            <a:ext cx="358284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From Object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Wait (overloaded)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Notify</a:t>
            </a:r>
          </a:p>
          <a:p>
            <a:pPr marL="1200240" lvl="2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NotifyAll</a:t>
            </a: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93913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polymorphism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Objects and methods in Java can take different forms during different stages of execution</a:t>
            </a:r>
          </a:p>
          <a:p>
            <a:pPr marL="146160" algn="ctr">
              <a:lnSpc>
                <a:spcPct val="100000"/>
              </a:lnSpc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interface Runnable{}</a:t>
            </a:r>
          </a:p>
          <a:p>
            <a:pPr marL="146160" algn="ctr">
              <a:lnSpc>
                <a:spcPct val="100000"/>
              </a:lnSpc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 Job implements Runnable{}</a:t>
            </a:r>
          </a:p>
          <a:p>
            <a:pPr marL="146160" algn="ctr">
              <a:lnSpc>
                <a:spcPct val="100000"/>
              </a:lnSpc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Job j = new Job();</a:t>
            </a:r>
          </a:p>
          <a:p>
            <a:pPr marL="146160" algn="ctr">
              <a:lnSpc>
                <a:spcPct val="100000"/>
              </a:lnSpc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Runnable r = new Job();</a:t>
            </a:r>
          </a:p>
          <a:p>
            <a:pPr>
              <a:lnSpc>
                <a:spcPct val="100000"/>
              </a:lnSpc>
            </a:pPr>
            <a:endParaRPr lang="en-US" sz="20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cap="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Programming examples</a:t>
            </a:r>
            <a:endParaRPr lang="en-US" sz="3200" b="0" strike="noStrike" cap="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Creating Threads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Producer Consumer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r>
              <a:rPr lang="en-US" sz="1600" cap="small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Deadlock</a:t>
            </a:r>
          </a:p>
          <a:p>
            <a:pPr marL="743040" lvl="1" indent="-285480">
              <a:buClr>
                <a:srgbClr val="FFFFFF"/>
              </a:buClr>
              <a:buFont typeface="Arial"/>
              <a:buChar char="•"/>
            </a:pPr>
            <a:endParaRPr lang="en-US" sz="1600" cap="small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8785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encapsulation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Typically referred to as data hiding</a:t>
            </a: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Private or protected data fields</a:t>
            </a: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Public getters/setters to retrieve or modify intrinsic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abstraction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 The practice of hiding complexity through a public api</a:t>
            </a: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Public API exposure through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Interface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Abstract Class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inheritance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means of gaining state and or behavior from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Super class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Interface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Inherited state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Used carte blanche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Shadowed by declaring variables in the subclass with the same name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Inherited behavior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Used carte blanche (if not abstract)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Overridden by redefining the implementation in the subclass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41560" y="399960"/>
            <a:ext cx="9905760" cy="1480320"/>
          </a:xfrm>
          <a:prstGeom prst="rect">
            <a:avLst/>
          </a:prstGeom>
          <a:solidFill>
            <a:srgbClr val="E9A039"/>
          </a:solidFill>
          <a:ln w="19080">
            <a:solidFill>
              <a:srgbClr val="AC762A"/>
            </a:solidFill>
            <a:round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 vs. object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41560" y="2247840"/>
            <a:ext cx="9905760" cy="386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</a:t>
            </a:r>
            <a:endParaRPr lang="en-US" sz="16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Blueprint of objects that will have a defined state and behavior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Classes are instantiated using constructors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Classes can be an outer or inner class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542960" lvl="3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Outer classes are default or public</a:t>
            </a:r>
          </a:p>
          <a:p>
            <a:pPr marL="1542960" lvl="3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Inner classes can have any access modifier</a:t>
            </a:r>
          </a:p>
          <a:p>
            <a:pPr marL="1200240" lvl="2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cap="sm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Can contain state and behavior that is accessible to all instances of the class (static)</a:t>
            </a:r>
            <a:endParaRPr lang="en-US" sz="1400" b="0" strike="noStrike" cap="small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1563</TotalTime>
  <Words>1485</Words>
  <Application>Microsoft Office PowerPoint</Application>
  <PresentationFormat>Widescreen</PresentationFormat>
  <Paragraphs>342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August Duet</dc:creator>
  <dc:description/>
  <cp:lastModifiedBy>August Duet</cp:lastModifiedBy>
  <cp:revision>51</cp:revision>
  <dcterms:created xsi:type="dcterms:W3CDTF">2013-07-15T20:26:40Z</dcterms:created>
  <dcterms:modified xsi:type="dcterms:W3CDTF">2017-08-10T15:39:11Z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