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4" r:id="rId2"/>
    <p:sldId id="276" r:id="rId3"/>
    <p:sldId id="277" r:id="rId4"/>
    <p:sldId id="283" r:id="rId5"/>
    <p:sldId id="284" r:id="rId6"/>
    <p:sldId id="278" r:id="rId7"/>
    <p:sldId id="330" r:id="rId8"/>
    <p:sldId id="279" r:id="rId9"/>
    <p:sldId id="273" r:id="rId10"/>
    <p:sldId id="275" r:id="rId11"/>
    <p:sldId id="281" r:id="rId12"/>
    <p:sldId id="280" r:id="rId13"/>
    <p:sldId id="306" r:id="rId14"/>
    <p:sldId id="324" r:id="rId15"/>
    <p:sldId id="307" r:id="rId16"/>
    <p:sldId id="290" r:id="rId17"/>
    <p:sldId id="316" r:id="rId18"/>
    <p:sldId id="325" r:id="rId19"/>
    <p:sldId id="326" r:id="rId20"/>
    <p:sldId id="328" r:id="rId21"/>
    <p:sldId id="329" r:id="rId22"/>
    <p:sldId id="289" r:id="rId23"/>
    <p:sldId id="291" r:id="rId24"/>
    <p:sldId id="292" r:id="rId25"/>
    <p:sldId id="293" r:id="rId26"/>
    <p:sldId id="294" r:id="rId27"/>
    <p:sldId id="282" r:id="rId28"/>
    <p:sldId id="298" r:id="rId29"/>
    <p:sldId id="295" r:id="rId30"/>
    <p:sldId id="296" r:id="rId31"/>
    <p:sldId id="297" r:id="rId32"/>
    <p:sldId id="286" r:id="rId33"/>
    <p:sldId id="299" r:id="rId34"/>
    <p:sldId id="288" r:id="rId35"/>
    <p:sldId id="287" r:id="rId36"/>
    <p:sldId id="313" r:id="rId37"/>
    <p:sldId id="314" r:id="rId38"/>
    <p:sldId id="315" r:id="rId39"/>
    <p:sldId id="317" r:id="rId40"/>
    <p:sldId id="33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2F7E-E33B-F647-8EC7-818AC8D83CF2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0F330-A397-F147-BD13-61BE0E59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253B-BEEC-754E-A60D-2CE5FC4882C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915A-4255-FD47-BB6F-BB266393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  <a:br>
              <a:rPr lang="en-US" dirty="0" smtClean="0"/>
            </a:br>
            <a:r>
              <a:rPr lang="en-US" dirty="0" smtClean="0"/>
              <a:t> Thesis Progress	Update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Multi-Target Tracking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1723"/>
          </a:xfrm>
        </p:spPr>
        <p:txBody>
          <a:bodyPr/>
          <a:lstStyle/>
          <a:p>
            <a:r>
              <a:rPr lang="en-US" dirty="0" smtClean="0"/>
              <a:t>Accept the swap if the objective improve; otherwise reject the swap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6356" y="447854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21344" y="434624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83850" y="499450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3850" y="5655998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2697" y="4862211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92697" y="6126163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1344" y="552370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6356" y="30296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3850" y="368475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6356" y="621953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2697" y="406206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21344" y="4862211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792697" y="5259105"/>
            <a:ext cx="291021" cy="6614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1723"/>
          </a:xfrm>
        </p:spPr>
        <p:txBody>
          <a:bodyPr/>
          <a:lstStyle/>
          <a:p>
            <a:r>
              <a:rPr lang="en-US" dirty="0" smtClean="0"/>
              <a:t>Repeat for all time steps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6356" y="447854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21344" y="434624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83850" y="499450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3850" y="5655998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2697" y="4862211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92697" y="6126163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1344" y="552370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6356" y="30296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3850" y="368475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6356" y="621953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2697" y="406206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21344" y="4862211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nut 2"/>
          <p:cNvSpPr/>
          <p:nvPr/>
        </p:nvSpPr>
        <p:spPr>
          <a:xfrm>
            <a:off x="2910207" y="3982684"/>
            <a:ext cx="925974" cy="1461636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1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10"/>
            <a:ext cx="9144000" cy="573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68"/>
            <a:ext cx="8229600" cy="1143000"/>
          </a:xfrm>
        </p:spPr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Heuristic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Complexity Coefficient (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ρ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2801845"/>
            <a:ext cx="8229600" cy="332431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ρ</a:t>
            </a:r>
            <a:r>
              <a:rPr lang="en-US" dirty="0" smtClean="0"/>
              <a:t> = 1 when error = noise</a:t>
            </a:r>
          </a:p>
          <a:p>
            <a:r>
              <a:rPr lang="en-US" dirty="0" smtClean="0"/>
              <a:t>Lower  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ρ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Increasingly difficult scenarios</a:t>
            </a:r>
          </a:p>
          <a:p>
            <a:r>
              <a:rPr lang="en-US" dirty="0" smtClean="0">
                <a:sym typeface="Wingdings"/>
              </a:rPr>
              <a:t>Higher 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ρ</a:t>
            </a:r>
            <a:r>
              <a:rPr lang="en-US" dirty="0" smtClean="0">
                <a:sym typeface="Wingdings"/>
              </a:rPr>
              <a:t>   </a:t>
            </a:r>
            <a:r>
              <a:rPr lang="en-US" dirty="0">
                <a:sym typeface="Wingdings"/>
              </a:rPr>
              <a:t>Increasingly </a:t>
            </a:r>
            <a:r>
              <a:rPr lang="en-US" dirty="0" smtClean="0">
                <a:sym typeface="Wingdings"/>
              </a:rPr>
              <a:t>easy </a:t>
            </a:r>
            <a:r>
              <a:rPr lang="en-US" dirty="0">
                <a:sym typeface="Wingdings"/>
              </a:rPr>
              <a:t>scenarios</a:t>
            </a:r>
          </a:p>
          <a:p>
            <a:r>
              <a:rPr lang="en-US" dirty="0" smtClean="0"/>
              <a:t>For fixed scenario,</a:t>
            </a:r>
          </a:p>
          <a:p>
            <a:pPr lvl="1"/>
            <a:r>
              <a:rPr lang="en-US" dirty="0" smtClean="0"/>
              <a:t>Higher 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Increases difficulty/density</a:t>
            </a:r>
          </a:p>
          <a:p>
            <a:pPr lvl="1"/>
            <a:r>
              <a:rPr lang="en-US" dirty="0" smtClean="0"/>
              <a:t>Lower  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Decreases difficulty/density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09" y="1364820"/>
            <a:ext cx="5791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6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40626"/>
              </p:ext>
            </p:extLst>
          </p:nvPr>
        </p:nvGraphicFramePr>
        <p:xfrm>
          <a:off x="7284670" y="674719"/>
          <a:ext cx="15761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114"/>
                <a:gridCol w="798080"/>
              </a:tblGrid>
              <a:tr h="2921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#16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ρ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56153"/>
              </p:ext>
            </p:extLst>
          </p:nvPr>
        </p:nvGraphicFramePr>
        <p:xfrm>
          <a:off x="408037" y="4048319"/>
          <a:ext cx="15761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114"/>
                <a:gridCol w="798080"/>
              </a:tblGrid>
              <a:tr h="2921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#64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ρ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Sim_1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21026" cy="3710513"/>
          </a:xfrm>
          <a:prstGeom prst="rect">
            <a:avLst/>
          </a:prstGeom>
        </p:spPr>
      </p:pic>
      <p:pic>
        <p:nvPicPr>
          <p:cNvPr id="11" name="Picture 10" descr="Sim_6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31" y="3272559"/>
            <a:ext cx="7159769" cy="35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 (</a:t>
            </a:r>
            <a:r>
              <a:rPr lang="en-US" dirty="0" err="1" smtClean="0"/>
              <a:t>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assignment index that maps solution trajectories to true trajectories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err="1" smtClean="0"/>
              <a:t>δ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 stronger performance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Can be normalized by dividing by 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 as well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3" y="2963472"/>
            <a:ext cx="8991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2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m_3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08690" cy="3704345"/>
          </a:xfrm>
          <a:prstGeom prst="rect">
            <a:avLst/>
          </a:prstGeom>
        </p:spPr>
      </p:pic>
      <p:pic>
        <p:nvPicPr>
          <p:cNvPr id="3" name="Picture 2" descr="Sim_3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62" y="3238430"/>
            <a:ext cx="7239138" cy="361956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2048"/>
              </p:ext>
            </p:extLst>
          </p:nvPr>
        </p:nvGraphicFramePr>
        <p:xfrm>
          <a:off x="7284670" y="674719"/>
          <a:ext cx="15761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114"/>
                <a:gridCol w="798080"/>
              </a:tblGrid>
              <a:tr h="2921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#35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ρ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93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3248" y="2017289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787159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3141822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740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56717"/>
              </p:ext>
            </p:extLst>
          </p:nvPr>
        </p:nvGraphicFramePr>
        <p:xfrm>
          <a:off x="7284670" y="674719"/>
          <a:ext cx="15761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114"/>
                <a:gridCol w="798080"/>
              </a:tblGrid>
              <a:tr h="2921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#35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ρ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Sim_3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" y="13827"/>
            <a:ext cx="7380487" cy="3690244"/>
          </a:xfrm>
          <a:prstGeom prst="rect">
            <a:avLst/>
          </a:prstGeom>
        </p:spPr>
      </p:pic>
      <p:pic>
        <p:nvPicPr>
          <p:cNvPr id="6" name="Picture 5" descr="Sim_3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78" y="3218589"/>
            <a:ext cx="7278822" cy="36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6256"/>
              </p:ext>
            </p:extLst>
          </p:nvPr>
        </p:nvGraphicFramePr>
        <p:xfrm>
          <a:off x="7284670" y="674719"/>
          <a:ext cx="15761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114"/>
                <a:gridCol w="798080"/>
              </a:tblGrid>
              <a:tr h="2921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#35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2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ρ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σ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Sim_3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9312" cy="3664656"/>
          </a:xfrm>
          <a:prstGeom prst="rect">
            <a:avLst/>
          </a:prstGeom>
        </p:spPr>
      </p:pic>
      <p:pic>
        <p:nvPicPr>
          <p:cNvPr id="6" name="Picture 5" descr="Sim_3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4" y="3231817"/>
            <a:ext cx="7252365" cy="36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x4x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" y="1877224"/>
            <a:ext cx="9144000" cy="498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</a:t>
            </a:r>
            <a:r>
              <a:rPr lang="en-US" dirty="0" err="1" smtClean="0"/>
              <a:t>vs</a:t>
            </a:r>
            <a:r>
              <a:rPr lang="en-US" dirty="0" smtClean="0"/>
              <a:t> Abs Value in MIP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x8x1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24"/>
            <a:ext cx="9144000" cy="498077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</a:t>
            </a:r>
            <a:r>
              <a:rPr lang="en-US" dirty="0" err="1" smtClean="0"/>
              <a:t>vs</a:t>
            </a:r>
            <a:r>
              <a:rPr lang="en-US" dirty="0" smtClean="0"/>
              <a:t> Abs Value in MIP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x8x100-log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24"/>
            <a:ext cx="9144000" cy="498077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</a:t>
            </a:r>
            <a:r>
              <a:rPr lang="en-US" dirty="0" err="1" smtClean="0"/>
              <a:t>vs</a:t>
            </a:r>
            <a:r>
              <a:rPr lang="en-US" dirty="0" smtClean="0"/>
              <a:t> Abs Value in MIP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8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x5x1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24"/>
            <a:ext cx="9144000" cy="498077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</a:t>
            </a:r>
            <a:r>
              <a:rPr lang="en-US" dirty="0" err="1" smtClean="0"/>
              <a:t>vs</a:t>
            </a:r>
            <a:r>
              <a:rPr lang="en-US" dirty="0" smtClean="0"/>
              <a:t> Abs Value in MIP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0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x5x1000-log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24"/>
            <a:ext cx="9144000" cy="49807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</a:t>
            </a:r>
            <a:r>
              <a:rPr lang="en-US" dirty="0" err="1" smtClean="0"/>
              <a:t>vs</a:t>
            </a:r>
            <a:r>
              <a:rPr lang="en-US" dirty="0" smtClean="0"/>
              <a:t> Abs Value in MIP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9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Number of targets is unknown</a:t>
            </a:r>
          </a:p>
          <a:p>
            <a:pPr lvl="1"/>
            <a:r>
              <a:rPr lang="en-US" dirty="0" smtClean="0"/>
              <a:t>Remains constant</a:t>
            </a:r>
          </a:p>
          <a:p>
            <a:r>
              <a:rPr lang="en-US" dirty="0" smtClean="0"/>
              <a:t>Missed Detections</a:t>
            </a:r>
          </a:p>
          <a:p>
            <a:pPr lvl="1"/>
            <a:r>
              <a:rPr lang="en-US" dirty="0" smtClean="0"/>
              <a:t>Bernoulli distribution with probability (     )</a:t>
            </a:r>
          </a:p>
          <a:p>
            <a:pPr lvl="1"/>
            <a:r>
              <a:rPr lang="en-US" dirty="0" err="1" smtClean="0"/>
              <a:t>iid</a:t>
            </a:r>
            <a:r>
              <a:rPr lang="en-US" dirty="0" smtClean="0"/>
              <a:t> detections</a:t>
            </a:r>
          </a:p>
          <a:p>
            <a:r>
              <a:rPr lang="en-US" dirty="0" smtClean="0"/>
              <a:t>False Alarms </a:t>
            </a:r>
          </a:p>
          <a:p>
            <a:pPr lvl="1"/>
            <a:r>
              <a:rPr lang="en-US" dirty="0" smtClean="0"/>
              <a:t>Occurrence rate distributed Poisson, parameter (    )</a:t>
            </a:r>
          </a:p>
          <a:p>
            <a:pPr lvl="1"/>
            <a:r>
              <a:rPr lang="en-US" dirty="0" smtClean="0"/>
              <a:t>Location uniformly distributed across sensor horizon</a:t>
            </a:r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67" y="3320688"/>
            <a:ext cx="2413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37" y="4750044"/>
            <a:ext cx="241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3248" y="2017289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787159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3141822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26" name="Oval 25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76500" y="2666494"/>
            <a:ext cx="198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 Alarms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980698" y="2242194"/>
            <a:ext cx="916465" cy="5360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8243" y="3161923"/>
            <a:ext cx="0" cy="1309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1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3248" y="2017289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787159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3141822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16059" y="5110615"/>
            <a:ext cx="198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Missed Detections</a:t>
            </a:r>
            <a:endParaRPr lang="en-US" sz="24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28848" y="5603328"/>
            <a:ext cx="10683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92285" y="3955711"/>
            <a:ext cx="439690" cy="117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3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</a:t>
            </a:r>
            <a:r>
              <a:rPr lang="en-US" sz="2000" b="1" baseline="-25000" dirty="0" err="1"/>
              <a:t>t</a:t>
            </a:r>
            <a:endParaRPr lang="en-US" sz="2000" b="1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94" y="2220517"/>
            <a:ext cx="508000" cy="279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3022223"/>
            <a:ext cx="596900" cy="279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3955711"/>
            <a:ext cx="596900" cy="279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5086562"/>
            <a:ext cx="596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3248" y="2017289"/>
            <a:ext cx="5357425" cy="1991341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5728" y="3787159"/>
            <a:ext cx="4920344" cy="2427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3248" y="3141822"/>
            <a:ext cx="5357425" cy="1991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76500" y="2666494"/>
            <a:ext cx="198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 Alarms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198243" y="3161923"/>
            <a:ext cx="0" cy="1309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6059" y="5110615"/>
            <a:ext cx="198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Missed Detections</a:t>
            </a:r>
            <a:endParaRPr lang="en-US" sz="24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828848" y="5603328"/>
            <a:ext cx="10683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592285" y="3955711"/>
            <a:ext cx="439690" cy="117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980698" y="2242194"/>
            <a:ext cx="916465" cy="5360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7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94" y="2220517"/>
            <a:ext cx="508000" cy="279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3022223"/>
            <a:ext cx="596900" cy="279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3955711"/>
            <a:ext cx="596900" cy="279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1" y="5086562"/>
            <a:ext cx="596900" cy="2921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95" y="6261662"/>
            <a:ext cx="876300" cy="2794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12" y="6170915"/>
            <a:ext cx="876300" cy="279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94" y="6237065"/>
            <a:ext cx="863600" cy="2794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06" y="6210605"/>
            <a:ext cx="876300" cy="279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36" y="3869983"/>
            <a:ext cx="965200" cy="2667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36" y="3411715"/>
            <a:ext cx="965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 with Fixed # Targets (P)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" y="1197597"/>
            <a:ext cx="6884457" cy="56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existing targets falls between N_0 and N_1</a:t>
            </a:r>
          </a:p>
          <a:p>
            <a:r>
              <a:rPr lang="en-US" dirty="0" smtClean="0"/>
              <a:t>Penalties for false/missed detections accurately reflect reality of scenario</a:t>
            </a:r>
          </a:p>
          <a:p>
            <a:pPr lvl="1"/>
            <a:r>
              <a:rPr lang="en-US" dirty="0" smtClean="0"/>
              <a:t>Analysis needed to tune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0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77" y="147576"/>
            <a:ext cx="6486808" cy="67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 </a:t>
            </a:r>
            <a:r>
              <a:rPr lang="en-US" dirty="0"/>
              <a:t>detection assignments between two existing targets</a:t>
            </a:r>
          </a:p>
          <a:p>
            <a:r>
              <a:rPr lang="en-US" dirty="0" smtClean="0"/>
              <a:t>Switch </a:t>
            </a:r>
            <a:r>
              <a:rPr lang="en-US" dirty="0"/>
              <a:t>the detection assignment of an existing target with a false alarm</a:t>
            </a:r>
          </a:p>
          <a:p>
            <a:r>
              <a:rPr lang="en-US" dirty="0" smtClean="0"/>
              <a:t>Switch </a:t>
            </a:r>
            <a:r>
              <a:rPr lang="en-US" dirty="0"/>
              <a:t>the detection assignment of an existing target with a missed detection identifier for a different existing target</a:t>
            </a:r>
          </a:p>
          <a:p>
            <a:r>
              <a:rPr lang="en-US" dirty="0" smtClean="0"/>
              <a:t>Move </a:t>
            </a:r>
            <a:r>
              <a:rPr lang="en-US" dirty="0"/>
              <a:t>the detection assignment of an existing target to a false alarm and replace with a missed detection identifier</a:t>
            </a:r>
          </a:p>
          <a:p>
            <a:r>
              <a:rPr lang="en-US" dirty="0" smtClean="0"/>
              <a:t>Move </a:t>
            </a:r>
            <a:r>
              <a:rPr lang="en-US" dirty="0"/>
              <a:t>a false alarm into the location of a missed detection identifier for an existing target</a:t>
            </a:r>
          </a:p>
        </p:txBody>
      </p:sp>
    </p:spTree>
    <p:extLst>
      <p:ext uri="{BB962C8B-B14F-4D97-AF65-F5344CB8AC3E}">
        <p14:creationId xmlns:p14="http://schemas.microsoft.com/office/powerpoint/2010/main" val="11787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detection assignments between two existing targets</a:t>
            </a:r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nut 48"/>
          <p:cNvSpPr/>
          <p:nvPr/>
        </p:nvSpPr>
        <p:spPr>
          <a:xfrm>
            <a:off x="1574708" y="3744989"/>
            <a:ext cx="925974" cy="2247156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3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detection assignments between two existing targets</a:t>
            </a:r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898523" y="4498132"/>
            <a:ext cx="291021" cy="6614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the detection assignment of an existing target with a false alarm</a:t>
            </a:r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nut 48"/>
          <p:cNvSpPr/>
          <p:nvPr/>
        </p:nvSpPr>
        <p:spPr>
          <a:xfrm>
            <a:off x="4372750" y="1708555"/>
            <a:ext cx="925974" cy="897717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372750" y="4584383"/>
            <a:ext cx="925974" cy="897717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Switch the detection assignment of an existing target with a false alarm</a:t>
            </a:r>
          </a:p>
        </p:txBody>
      </p:sp>
      <p:sp>
        <p:nvSpPr>
          <p:cNvPr id="4" name="Oval 3"/>
          <p:cNvSpPr/>
          <p:nvPr/>
        </p:nvSpPr>
        <p:spPr>
          <a:xfrm>
            <a:off x="6052182" y="369111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9676" y="4207078"/>
            <a:ext cx="291021" cy="26459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9676" y="4868567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8523" y="4074780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8523" y="5338732"/>
            <a:ext cx="291021" cy="264596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7170" y="473626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2182" y="224219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89676" y="2897327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523" y="3274633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7170" y="407478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3769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775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5737" y="1838943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8243" y="1820816"/>
            <a:ext cx="0" cy="4375628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3248" y="1446146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45695" y="141763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34657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7163" y="1391178"/>
            <a:ext cx="6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4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3327170" y="3558817"/>
            <a:ext cx="291021" cy="2645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2182" y="5432104"/>
            <a:ext cx="291021" cy="264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89676" y="2036070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182" y="4584383"/>
            <a:ext cx="291021" cy="2645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nut 48"/>
          <p:cNvSpPr/>
          <p:nvPr/>
        </p:nvSpPr>
        <p:spPr>
          <a:xfrm>
            <a:off x="4372750" y="1708555"/>
            <a:ext cx="925974" cy="897717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372750" y="4584383"/>
            <a:ext cx="925974" cy="897717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Right Arrow 35"/>
          <p:cNvSpPr/>
          <p:nvPr/>
        </p:nvSpPr>
        <p:spPr>
          <a:xfrm>
            <a:off x="3287486" y="2051822"/>
            <a:ext cx="1085264" cy="3081342"/>
          </a:xfrm>
          <a:prstGeom prst="curvedRightArrow">
            <a:avLst>
              <a:gd name="adj1" fmla="val 11929"/>
              <a:gd name="adj2" fmla="val 31689"/>
              <a:gd name="adj3" fmla="val 38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5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targets is known</a:t>
            </a:r>
          </a:p>
          <a:p>
            <a:pPr lvl="1"/>
            <a:r>
              <a:rPr lang="en-US" dirty="0" smtClean="0"/>
              <a:t>Detections subject to noise</a:t>
            </a:r>
          </a:p>
          <a:p>
            <a:pPr lvl="1"/>
            <a:r>
              <a:rPr lang="en-US" dirty="0" smtClean="0"/>
              <a:t>No errors in detection process</a:t>
            </a:r>
          </a:p>
          <a:p>
            <a:r>
              <a:rPr lang="en-US" dirty="0" smtClean="0"/>
              <a:t>Number of targets is unknown</a:t>
            </a:r>
          </a:p>
          <a:p>
            <a:pPr lvl="1"/>
            <a:r>
              <a:rPr lang="en-US" dirty="0" smtClean="0"/>
              <a:t>Detections subject to noise</a:t>
            </a:r>
          </a:p>
          <a:p>
            <a:pPr lvl="1"/>
            <a:r>
              <a:rPr lang="en-US" dirty="0" smtClean="0"/>
              <a:t>Detections may be false or missed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modify performance metric to account for:</a:t>
            </a:r>
          </a:p>
          <a:p>
            <a:pPr lvl="1"/>
            <a:r>
              <a:rPr lang="en-US" dirty="0"/>
              <a:t>unknown number of targets</a:t>
            </a:r>
          </a:p>
          <a:p>
            <a:pPr lvl="1"/>
            <a:r>
              <a:rPr lang="en-US" dirty="0" smtClean="0"/>
              <a:t>false alarms</a:t>
            </a:r>
          </a:p>
          <a:p>
            <a:pPr lvl="1"/>
            <a:r>
              <a:rPr lang="en-US" dirty="0" smtClean="0"/>
              <a:t>missed detections</a:t>
            </a:r>
          </a:p>
          <a:p>
            <a:r>
              <a:rPr lang="en-US" sz="2800" dirty="0" smtClean="0"/>
              <a:t>Other possible performance metrics</a:t>
            </a:r>
          </a:p>
          <a:p>
            <a:r>
              <a:rPr lang="en-US" sz="2800" dirty="0" smtClean="0"/>
              <a:t>Tuning FA and MD penalties</a:t>
            </a:r>
          </a:p>
          <a:p>
            <a:r>
              <a:rPr lang="en-US" sz="2800" dirty="0" smtClean="0"/>
              <a:t>How does objective effect performance?</a:t>
            </a:r>
          </a:p>
          <a:p>
            <a:pPr lvl="1"/>
            <a:r>
              <a:rPr lang="en-US" sz="2400" dirty="0" smtClean="0"/>
              <a:t>RSS </a:t>
            </a:r>
            <a:r>
              <a:rPr lang="en-US" sz="2400" dirty="0" err="1" smtClean="0"/>
              <a:t>vs</a:t>
            </a:r>
            <a:r>
              <a:rPr lang="en-US" sz="2400" dirty="0" smtClean="0"/>
              <a:t> Absolute Sum of Residuals</a:t>
            </a:r>
          </a:p>
          <a:p>
            <a:r>
              <a:rPr lang="en-US" sz="2800" dirty="0" smtClean="0"/>
              <a:t>How does problem scale?</a:t>
            </a:r>
          </a:p>
          <a:p>
            <a:pPr lvl="1"/>
            <a:r>
              <a:rPr lang="en-US" dirty="0" smtClean="0"/>
              <a:t>How large to explore?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 Common </a:t>
            </a:r>
            <a:br>
              <a:rPr lang="en-US" dirty="0" smtClean="0"/>
            </a:br>
            <a:r>
              <a:rPr lang="en-US" dirty="0" smtClean="0"/>
              <a:t>to Both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have linear trajectories</a:t>
            </a:r>
          </a:p>
          <a:p>
            <a:pPr lvl="1"/>
            <a:r>
              <a:rPr lang="en-US" dirty="0" smtClean="0"/>
              <a:t>Constant velocity</a:t>
            </a:r>
          </a:p>
          <a:p>
            <a:pPr lvl="1"/>
            <a:r>
              <a:rPr lang="en-US" dirty="0" smtClean="0"/>
              <a:t>No maneuvering </a:t>
            </a:r>
          </a:p>
          <a:p>
            <a:pPr lvl="1"/>
            <a:r>
              <a:rPr lang="en-US" dirty="0" smtClean="0"/>
              <a:t>No outside forces</a:t>
            </a:r>
          </a:p>
          <a:p>
            <a:r>
              <a:rPr lang="en-US" dirty="0" smtClean="0"/>
              <a:t>Number of targets always constant</a:t>
            </a:r>
          </a:p>
          <a:p>
            <a:pPr lvl="1"/>
            <a:r>
              <a:rPr lang="en-US" dirty="0" smtClean="0"/>
              <a:t>No birth/death of targets</a:t>
            </a:r>
          </a:p>
        </p:txBody>
      </p:sp>
    </p:spTree>
    <p:extLst>
      <p:ext uri="{BB962C8B-B14F-4D97-AF65-F5344CB8AC3E}">
        <p14:creationId xmlns:p14="http://schemas.microsoft.com/office/powerpoint/2010/main" val="21322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# 1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missed detections</a:t>
            </a:r>
          </a:p>
          <a:p>
            <a:r>
              <a:rPr lang="en-US" dirty="0" smtClean="0"/>
              <a:t>No false alarms</a:t>
            </a:r>
          </a:p>
          <a:p>
            <a:r>
              <a:rPr lang="en-US" dirty="0" smtClean="0"/>
              <a:t>Known/constant number of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1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Sum of Squares (RSS)</a:t>
            </a:r>
            <a:endParaRPr lang="en-US" dirty="0" smtClean="0"/>
          </a:p>
          <a:p>
            <a:pPr lvl="1"/>
            <a:r>
              <a:rPr lang="en-US" dirty="0" smtClean="0"/>
              <a:t>Easy to calculate </a:t>
            </a:r>
            <a:r>
              <a:rPr lang="en-US" dirty="0" smtClean="0"/>
              <a:t>quickly via matrix multiplication</a:t>
            </a:r>
          </a:p>
          <a:p>
            <a:pPr lvl="1"/>
            <a:r>
              <a:rPr lang="en-US" dirty="0" smtClean="0"/>
              <a:t>More suited for an algorithm</a:t>
            </a:r>
          </a:p>
          <a:p>
            <a:pPr lvl="1"/>
            <a:r>
              <a:rPr lang="en-US" dirty="0" smtClean="0"/>
              <a:t>Nonlinear</a:t>
            </a:r>
          </a:p>
          <a:p>
            <a:r>
              <a:rPr lang="en-US" dirty="0" smtClean="0"/>
              <a:t>Sums of Absolute Residuals</a:t>
            </a:r>
          </a:p>
          <a:p>
            <a:pPr lvl="1"/>
            <a:r>
              <a:rPr lang="en-US" dirty="0" smtClean="0"/>
              <a:t>More difficult to calculate quickly</a:t>
            </a:r>
          </a:p>
          <a:p>
            <a:pPr lvl="1"/>
            <a:r>
              <a:rPr lang="en-US" dirty="0" smtClean="0"/>
              <a:t>Linear: more suited for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Mixed Integer Program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8" y="1576396"/>
            <a:ext cx="7696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3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1723"/>
          </a:xfrm>
        </p:spPr>
        <p:txBody>
          <a:bodyPr/>
          <a:lstStyle/>
          <a:p>
            <a:r>
              <a:rPr lang="en-US" dirty="0" smtClean="0"/>
              <a:t>Randomly select two </a:t>
            </a:r>
            <a:r>
              <a:rPr lang="en-US" dirty="0"/>
              <a:t>data points </a:t>
            </a:r>
            <a:r>
              <a:rPr lang="en-US" dirty="0" smtClean="0"/>
              <a:t>in a given time step and swap their assignments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6356" y="4478546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21344" y="434624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83850" y="4994509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3850" y="5655998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2697" y="4862211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92697" y="6126163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1344" y="5523700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6356" y="3029625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3850" y="3684758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6356" y="6219535"/>
            <a:ext cx="291021" cy="264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2697" y="4062064"/>
            <a:ext cx="291021" cy="264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21344" y="4862211"/>
            <a:ext cx="291021" cy="264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nut 2"/>
          <p:cNvSpPr/>
          <p:nvPr/>
        </p:nvSpPr>
        <p:spPr>
          <a:xfrm>
            <a:off x="1455103" y="4478546"/>
            <a:ext cx="925974" cy="2247156"/>
          </a:xfrm>
          <a:prstGeom prst="donut">
            <a:avLst>
              <a:gd name="adj" fmla="val 33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0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617</Words>
  <Application>Microsoft Macintosh PowerPoint</Application>
  <PresentationFormat>On-screen Show (4:3)</PresentationFormat>
  <Paragraphs>186</Paragraphs>
  <Slides>40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Spring 2016  Thesis Progress Update</vt:lpstr>
      <vt:lpstr>Problem Description</vt:lpstr>
      <vt:lpstr>Problem Data</vt:lpstr>
      <vt:lpstr>Two Scenarios</vt:lpstr>
      <vt:lpstr>Assumptions Common  to Both Scenarios</vt:lpstr>
      <vt:lpstr>Scenario # 1 Assumptions</vt:lpstr>
      <vt:lpstr>Objective </vt:lpstr>
      <vt:lpstr>Mixed Integer Program</vt:lpstr>
      <vt:lpstr>Simple Heuristic</vt:lpstr>
      <vt:lpstr>Simple Heuristic</vt:lpstr>
      <vt:lpstr>Simple Heuristic</vt:lpstr>
      <vt:lpstr>Proposed Heuristic</vt:lpstr>
      <vt:lpstr>Scenario Complexity Coefficient (ρ)</vt:lpstr>
      <vt:lpstr>PowerPoint Presentation</vt:lpstr>
      <vt:lpstr>Performance Metric (δ)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Quadratic vs Abs Value in MIP Objective Function</vt:lpstr>
      <vt:lpstr>Quadratic vs Abs Value in MIP Objective Function</vt:lpstr>
      <vt:lpstr>Quadratic vs Abs Value in MIP Objective Function</vt:lpstr>
      <vt:lpstr>Quadratic vs Abs Value in MIP Objective Function</vt:lpstr>
      <vt:lpstr>Quadratic vs Abs Value in MIP Objective Function</vt:lpstr>
      <vt:lpstr>Scenario Assumptions</vt:lpstr>
      <vt:lpstr>Problem Description</vt:lpstr>
      <vt:lpstr>Problem Description</vt:lpstr>
      <vt:lpstr>Problem Description</vt:lpstr>
      <vt:lpstr>Problem Data</vt:lpstr>
      <vt:lpstr>MIP with Fixed # Targets (P)</vt:lpstr>
      <vt:lpstr>Model Assumptions</vt:lpstr>
      <vt:lpstr>PowerPoint Presentation</vt:lpstr>
      <vt:lpstr>Modified Algorithm</vt:lpstr>
      <vt:lpstr>Switch detection assignments between two existing targets</vt:lpstr>
      <vt:lpstr>Switch detection assignments between two existing targets</vt:lpstr>
      <vt:lpstr>Switch the detection assignment of an existing target with a false alarm</vt:lpstr>
      <vt:lpstr>Switch the detection assignment of an existing target with a false alarm</vt:lpstr>
      <vt:lpstr>Moving Forward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</dc:title>
  <dc:creator>Zachary Saunders</dc:creator>
  <cp:lastModifiedBy>Zachary Saunders</cp:lastModifiedBy>
  <cp:revision>98</cp:revision>
  <dcterms:created xsi:type="dcterms:W3CDTF">2015-09-02T03:25:48Z</dcterms:created>
  <dcterms:modified xsi:type="dcterms:W3CDTF">2016-02-03T16:39:38Z</dcterms:modified>
</cp:coreProperties>
</file>